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35" r:id="rId2"/>
    <p:sldId id="347" r:id="rId3"/>
    <p:sldId id="349" r:id="rId4"/>
    <p:sldId id="362" r:id="rId5"/>
    <p:sldId id="363" r:id="rId6"/>
    <p:sldId id="365" r:id="rId7"/>
    <p:sldId id="364" r:id="rId8"/>
    <p:sldId id="353" r:id="rId9"/>
    <p:sldId id="359" r:id="rId10"/>
    <p:sldId id="354" r:id="rId11"/>
    <p:sldId id="360" r:id="rId12"/>
    <p:sldId id="366" r:id="rId13"/>
    <p:sldId id="361" r:id="rId14"/>
    <p:sldId id="375" r:id="rId15"/>
    <p:sldId id="376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81"/>
  </p:normalViewPr>
  <p:slideViewPr>
    <p:cSldViewPr snapToGrid="0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0A988-C911-4F5C-9453-412E799486F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F5DAE-1E4E-466A-A76D-A68FFB66D3A9}">
      <dgm:prSet/>
      <dgm:spPr/>
      <dgm:t>
        <a:bodyPr/>
        <a:lstStyle/>
        <a:p>
          <a:r>
            <a:rPr lang="it-IT" dirty="0"/>
            <a:t>1. La Corte, che ha il compito di decidere, conformemente al diritto internazionale, sulle controversie che le sono sottoposte, applica:</a:t>
          </a:r>
          <a:endParaRPr lang="en-US" dirty="0"/>
        </a:p>
      </dgm:t>
    </dgm:pt>
    <dgm:pt modelId="{11E1E212-D287-4161-A602-E0EC774EDBAE}" type="parTrans" cxnId="{24816787-0C8B-4B6E-9C45-8D82130D9ED3}">
      <dgm:prSet/>
      <dgm:spPr/>
      <dgm:t>
        <a:bodyPr/>
        <a:lstStyle/>
        <a:p>
          <a:endParaRPr lang="en-US"/>
        </a:p>
      </dgm:t>
    </dgm:pt>
    <dgm:pt modelId="{E06255FE-476B-4DB1-9A18-092CBE7231E0}" type="sibTrans" cxnId="{24816787-0C8B-4B6E-9C45-8D82130D9ED3}">
      <dgm:prSet/>
      <dgm:spPr/>
      <dgm:t>
        <a:bodyPr/>
        <a:lstStyle/>
        <a:p>
          <a:endParaRPr lang="en-US"/>
        </a:p>
      </dgm:t>
    </dgm:pt>
    <dgm:pt modelId="{0ACA4D7A-31A4-423F-B2A0-50A666578A7C}">
      <dgm:prSet/>
      <dgm:spPr/>
      <dgm:t>
        <a:bodyPr/>
        <a:lstStyle/>
        <a:p>
          <a:r>
            <a:rPr lang="it-IT" b="0" dirty="0"/>
            <a:t>le </a:t>
          </a:r>
          <a:r>
            <a:rPr lang="it-IT" b="1" dirty="0"/>
            <a:t>convenzioni internazionali</a:t>
          </a:r>
          <a:r>
            <a:rPr lang="it-IT" b="0" dirty="0"/>
            <a:t>, generali o particolari, che stabiliscono norme espressamente riconosciute dagli Stati in lite;</a:t>
          </a:r>
          <a:endParaRPr lang="en-US" b="0" dirty="0"/>
        </a:p>
      </dgm:t>
    </dgm:pt>
    <dgm:pt modelId="{B1EF6804-0D7A-4B25-9EBF-0C5D131855C5}" type="parTrans" cxnId="{3B0C7230-5B19-46A5-B162-333693974E14}">
      <dgm:prSet/>
      <dgm:spPr/>
      <dgm:t>
        <a:bodyPr/>
        <a:lstStyle/>
        <a:p>
          <a:endParaRPr lang="en-US"/>
        </a:p>
      </dgm:t>
    </dgm:pt>
    <dgm:pt modelId="{6F32D67C-3C8F-4E4E-9461-559C5673E48E}" type="sibTrans" cxnId="{3B0C7230-5B19-46A5-B162-333693974E14}">
      <dgm:prSet/>
      <dgm:spPr/>
      <dgm:t>
        <a:bodyPr/>
        <a:lstStyle/>
        <a:p>
          <a:endParaRPr lang="en-US"/>
        </a:p>
      </dgm:t>
    </dgm:pt>
    <dgm:pt modelId="{0ADAC24F-0C5B-44EF-937B-A3963D1089CE}">
      <dgm:prSet/>
      <dgm:spPr/>
      <dgm:t>
        <a:bodyPr/>
        <a:lstStyle/>
        <a:p>
          <a:r>
            <a:rPr lang="it-IT" b="0" dirty="0"/>
            <a:t>la </a:t>
          </a:r>
          <a:r>
            <a:rPr lang="it-IT" b="1" dirty="0"/>
            <a:t>consuetudine internazionale</a:t>
          </a:r>
          <a:r>
            <a:rPr lang="it-IT" b="0" dirty="0"/>
            <a:t>, come prova di una prassi generale accettata come diritto;</a:t>
          </a:r>
          <a:endParaRPr lang="en-US" b="0" dirty="0"/>
        </a:p>
      </dgm:t>
    </dgm:pt>
    <dgm:pt modelId="{B091262F-544C-4417-A883-A0571D37FE01}" type="parTrans" cxnId="{C2344C08-B65F-47EA-AC1D-E50EC3A62139}">
      <dgm:prSet/>
      <dgm:spPr/>
      <dgm:t>
        <a:bodyPr/>
        <a:lstStyle/>
        <a:p>
          <a:endParaRPr lang="en-US"/>
        </a:p>
      </dgm:t>
    </dgm:pt>
    <dgm:pt modelId="{0FB95413-C7E1-4BBE-A925-11735B372755}" type="sibTrans" cxnId="{C2344C08-B65F-47EA-AC1D-E50EC3A62139}">
      <dgm:prSet/>
      <dgm:spPr/>
      <dgm:t>
        <a:bodyPr/>
        <a:lstStyle/>
        <a:p>
          <a:endParaRPr lang="en-US"/>
        </a:p>
      </dgm:t>
    </dgm:pt>
    <dgm:pt modelId="{A3830E16-1B7E-490C-B610-1D3D1C3E202C}">
      <dgm:prSet/>
      <dgm:spPr/>
      <dgm:t>
        <a:bodyPr/>
        <a:lstStyle/>
        <a:p>
          <a:r>
            <a:rPr lang="it-IT"/>
            <a:t>i </a:t>
          </a:r>
          <a:r>
            <a:rPr lang="it-IT" b="1"/>
            <a:t>principi generali di diritto </a:t>
          </a:r>
          <a:r>
            <a:rPr lang="it-IT"/>
            <a:t>riconosciuti dalle nazioni civili;
fatte salve le disposizioni dell'articolo 59, le decisioni giudiziarie e gli insegnamenti dei più qualificati pubblicisti delle varie nazioni, come </a:t>
          </a:r>
          <a:r>
            <a:rPr lang="it-IT" b="1"/>
            <a:t>mezzi sussidiari </a:t>
          </a:r>
          <a:r>
            <a:rPr lang="it-IT"/>
            <a:t>per la determinazione delle norme di diritto.</a:t>
          </a:r>
          <a:endParaRPr lang="en-US"/>
        </a:p>
      </dgm:t>
    </dgm:pt>
    <dgm:pt modelId="{AC514F9D-693E-4DF1-AC93-1293C676CFA1}" type="parTrans" cxnId="{E2B4B2FB-87FA-4DE8-B524-D5CB48EDCDF6}">
      <dgm:prSet/>
      <dgm:spPr/>
      <dgm:t>
        <a:bodyPr/>
        <a:lstStyle/>
        <a:p>
          <a:endParaRPr lang="en-US"/>
        </a:p>
      </dgm:t>
    </dgm:pt>
    <dgm:pt modelId="{3339AFFB-2F62-4251-A3BB-7BADE52D8E47}" type="sibTrans" cxnId="{E2B4B2FB-87FA-4DE8-B524-D5CB48EDCDF6}">
      <dgm:prSet/>
      <dgm:spPr/>
      <dgm:t>
        <a:bodyPr/>
        <a:lstStyle/>
        <a:p>
          <a:endParaRPr lang="en-US"/>
        </a:p>
      </dgm:t>
    </dgm:pt>
    <dgm:pt modelId="{933FB867-61C9-4485-AABC-AE76114E1339}">
      <dgm:prSet/>
      <dgm:spPr/>
      <dgm:t>
        <a:bodyPr/>
        <a:lstStyle/>
        <a:p>
          <a:r>
            <a:rPr lang="it-IT"/>
            <a:t>2. La presente disposizione non pregiudica la competenza della Corte a decidere una controversia </a:t>
          </a:r>
          <a:r>
            <a:rPr lang="it-IT" i="1"/>
            <a:t>ex aequo et bono</a:t>
          </a:r>
          <a:r>
            <a:rPr lang="it-IT"/>
            <a:t>, se le parti vi consentono.</a:t>
          </a:r>
          <a:endParaRPr lang="en-US"/>
        </a:p>
      </dgm:t>
    </dgm:pt>
    <dgm:pt modelId="{A0A54E5B-8023-4EC7-8B3C-93DF755D9FFE}" type="parTrans" cxnId="{78356280-004C-4950-89DF-61505042834D}">
      <dgm:prSet/>
      <dgm:spPr/>
      <dgm:t>
        <a:bodyPr/>
        <a:lstStyle/>
        <a:p>
          <a:endParaRPr lang="en-US"/>
        </a:p>
      </dgm:t>
    </dgm:pt>
    <dgm:pt modelId="{E70FD2BD-5D40-48FC-879F-D0B64AE72309}" type="sibTrans" cxnId="{78356280-004C-4950-89DF-61505042834D}">
      <dgm:prSet/>
      <dgm:spPr/>
      <dgm:t>
        <a:bodyPr/>
        <a:lstStyle/>
        <a:p>
          <a:endParaRPr lang="en-US"/>
        </a:p>
      </dgm:t>
    </dgm:pt>
    <dgm:pt modelId="{1CDDB9B5-A401-DF43-800B-73BC35A8AE88}" type="pres">
      <dgm:prSet presAssocID="{10A0A988-C911-4F5C-9453-412E799486F6}" presName="linear" presStyleCnt="0">
        <dgm:presLayoutVars>
          <dgm:animLvl val="lvl"/>
          <dgm:resizeHandles val="exact"/>
        </dgm:presLayoutVars>
      </dgm:prSet>
      <dgm:spPr/>
    </dgm:pt>
    <dgm:pt modelId="{B45AA023-FA41-5044-835F-9F889AF73313}" type="pres">
      <dgm:prSet presAssocID="{A30F5DAE-1E4E-466A-A76D-A68FFB66D3A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1053375-D834-2A48-9D19-8CAC6B5FF0AF}" type="pres">
      <dgm:prSet presAssocID="{A30F5DAE-1E4E-466A-A76D-A68FFB66D3A9}" presName="childText" presStyleLbl="revTx" presStyleIdx="0" presStyleCnt="1">
        <dgm:presLayoutVars>
          <dgm:bulletEnabled val="1"/>
        </dgm:presLayoutVars>
      </dgm:prSet>
      <dgm:spPr/>
    </dgm:pt>
    <dgm:pt modelId="{19C252AD-E9FA-934A-997F-7EB630C5F4F8}" type="pres">
      <dgm:prSet presAssocID="{933FB867-61C9-4485-AABC-AE76114E133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2344C08-B65F-47EA-AC1D-E50EC3A62139}" srcId="{A30F5DAE-1E4E-466A-A76D-A68FFB66D3A9}" destId="{0ADAC24F-0C5B-44EF-937B-A3963D1089CE}" srcOrd="1" destOrd="0" parTransId="{B091262F-544C-4417-A883-A0571D37FE01}" sibTransId="{0FB95413-C7E1-4BBE-A925-11735B372755}"/>
    <dgm:cxn modelId="{51416208-7F4D-3843-9E02-7D863E4133BE}" type="presOf" srcId="{10A0A988-C911-4F5C-9453-412E799486F6}" destId="{1CDDB9B5-A401-DF43-800B-73BC35A8AE88}" srcOrd="0" destOrd="0" presId="urn:microsoft.com/office/officeart/2005/8/layout/vList2"/>
    <dgm:cxn modelId="{0AB19B22-3E90-1D43-9157-CCCFCB5092FE}" type="presOf" srcId="{A3830E16-1B7E-490C-B610-1D3D1C3E202C}" destId="{61053375-D834-2A48-9D19-8CAC6B5FF0AF}" srcOrd="0" destOrd="2" presId="urn:microsoft.com/office/officeart/2005/8/layout/vList2"/>
    <dgm:cxn modelId="{3B0C7230-5B19-46A5-B162-333693974E14}" srcId="{A30F5DAE-1E4E-466A-A76D-A68FFB66D3A9}" destId="{0ACA4D7A-31A4-423F-B2A0-50A666578A7C}" srcOrd="0" destOrd="0" parTransId="{B1EF6804-0D7A-4B25-9EBF-0C5D131855C5}" sibTransId="{6F32D67C-3C8F-4E4E-9461-559C5673E48E}"/>
    <dgm:cxn modelId="{D437EF30-E4D0-7A4F-B55D-6971EF5F064C}" type="presOf" srcId="{A30F5DAE-1E4E-466A-A76D-A68FFB66D3A9}" destId="{B45AA023-FA41-5044-835F-9F889AF73313}" srcOrd="0" destOrd="0" presId="urn:microsoft.com/office/officeart/2005/8/layout/vList2"/>
    <dgm:cxn modelId="{EFEA0432-7663-FD4F-876A-FE069309BB67}" type="presOf" srcId="{933FB867-61C9-4485-AABC-AE76114E1339}" destId="{19C252AD-E9FA-934A-997F-7EB630C5F4F8}" srcOrd="0" destOrd="0" presId="urn:microsoft.com/office/officeart/2005/8/layout/vList2"/>
    <dgm:cxn modelId="{770C267E-589E-374E-A845-AF1C328A50DA}" type="presOf" srcId="{0ACA4D7A-31A4-423F-B2A0-50A666578A7C}" destId="{61053375-D834-2A48-9D19-8CAC6B5FF0AF}" srcOrd="0" destOrd="0" presId="urn:microsoft.com/office/officeart/2005/8/layout/vList2"/>
    <dgm:cxn modelId="{78356280-004C-4950-89DF-61505042834D}" srcId="{10A0A988-C911-4F5C-9453-412E799486F6}" destId="{933FB867-61C9-4485-AABC-AE76114E1339}" srcOrd="1" destOrd="0" parTransId="{A0A54E5B-8023-4EC7-8B3C-93DF755D9FFE}" sibTransId="{E70FD2BD-5D40-48FC-879F-D0B64AE72309}"/>
    <dgm:cxn modelId="{24816787-0C8B-4B6E-9C45-8D82130D9ED3}" srcId="{10A0A988-C911-4F5C-9453-412E799486F6}" destId="{A30F5DAE-1E4E-466A-A76D-A68FFB66D3A9}" srcOrd="0" destOrd="0" parTransId="{11E1E212-D287-4161-A602-E0EC774EDBAE}" sibTransId="{E06255FE-476B-4DB1-9A18-092CBE7231E0}"/>
    <dgm:cxn modelId="{B16AD192-9567-974A-8F94-6DBE3AE91DF4}" type="presOf" srcId="{0ADAC24F-0C5B-44EF-937B-A3963D1089CE}" destId="{61053375-D834-2A48-9D19-8CAC6B5FF0AF}" srcOrd="0" destOrd="1" presId="urn:microsoft.com/office/officeart/2005/8/layout/vList2"/>
    <dgm:cxn modelId="{E2B4B2FB-87FA-4DE8-B524-D5CB48EDCDF6}" srcId="{A30F5DAE-1E4E-466A-A76D-A68FFB66D3A9}" destId="{A3830E16-1B7E-490C-B610-1D3D1C3E202C}" srcOrd="2" destOrd="0" parTransId="{AC514F9D-693E-4DF1-AC93-1293C676CFA1}" sibTransId="{3339AFFB-2F62-4251-A3BB-7BADE52D8E47}"/>
    <dgm:cxn modelId="{F4ED3F00-E6E6-4246-97A0-AF817D0D5D62}" type="presParOf" srcId="{1CDDB9B5-A401-DF43-800B-73BC35A8AE88}" destId="{B45AA023-FA41-5044-835F-9F889AF73313}" srcOrd="0" destOrd="0" presId="urn:microsoft.com/office/officeart/2005/8/layout/vList2"/>
    <dgm:cxn modelId="{85F58D05-9E92-F94B-869C-AEF55EDAE2C8}" type="presParOf" srcId="{1CDDB9B5-A401-DF43-800B-73BC35A8AE88}" destId="{61053375-D834-2A48-9D19-8CAC6B5FF0AF}" srcOrd="1" destOrd="0" presId="urn:microsoft.com/office/officeart/2005/8/layout/vList2"/>
    <dgm:cxn modelId="{1A14FB44-C8EC-EA4E-864A-187CD3D43371}" type="presParOf" srcId="{1CDDB9B5-A401-DF43-800B-73BC35A8AE88}" destId="{19C252AD-E9FA-934A-997F-7EB630C5F4F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AA023-FA41-5044-835F-9F889AF73313}">
      <dsp:nvSpPr>
        <dsp:cNvPr id="0" name=""/>
        <dsp:cNvSpPr/>
      </dsp:nvSpPr>
      <dsp:spPr>
        <a:xfrm>
          <a:off x="0" y="1045"/>
          <a:ext cx="10515600" cy="1113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1. La Corte, che ha il compito di decidere, conformemente al diritto internazionale, sulle controversie che le sono sottoposte, applica:</a:t>
          </a:r>
          <a:endParaRPr lang="en-US" sz="2800" kern="1200" dirty="0"/>
        </a:p>
      </dsp:txBody>
      <dsp:txXfrm>
        <a:off x="54373" y="55418"/>
        <a:ext cx="10406854" cy="1005094"/>
      </dsp:txXfrm>
    </dsp:sp>
    <dsp:sp modelId="{61053375-D834-2A48-9D19-8CAC6B5FF0AF}">
      <dsp:nvSpPr>
        <dsp:cNvPr id="0" name=""/>
        <dsp:cNvSpPr/>
      </dsp:nvSpPr>
      <dsp:spPr>
        <a:xfrm>
          <a:off x="0" y="1114885"/>
          <a:ext cx="10515600" cy="278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 dirty="0"/>
            <a:t>le </a:t>
          </a:r>
          <a:r>
            <a:rPr lang="it-IT" sz="2200" b="1" kern="1200" dirty="0"/>
            <a:t>convenzioni internazionali</a:t>
          </a:r>
          <a:r>
            <a:rPr lang="it-IT" sz="2200" b="0" kern="1200" dirty="0"/>
            <a:t>, generali o particolari, che stabiliscono norme espressamente riconosciute dagli Stati in lite;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 dirty="0"/>
            <a:t>la </a:t>
          </a:r>
          <a:r>
            <a:rPr lang="it-IT" sz="2200" b="1" kern="1200" dirty="0"/>
            <a:t>consuetudine internazionale</a:t>
          </a:r>
          <a:r>
            <a:rPr lang="it-IT" sz="2200" b="0" kern="1200" dirty="0"/>
            <a:t>, come prova di una prassi generale accettata come diritto;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kern="1200"/>
            <a:t>i </a:t>
          </a:r>
          <a:r>
            <a:rPr lang="it-IT" sz="2200" b="1" kern="1200"/>
            <a:t>principi generali di diritto </a:t>
          </a:r>
          <a:r>
            <a:rPr lang="it-IT" sz="2200" kern="1200"/>
            <a:t>riconosciuti dalle nazioni civili;
fatte salve le disposizioni dell'articolo 59, le decisioni giudiziarie e gli insegnamenti dei più qualificati pubblicisti delle varie nazioni, come </a:t>
          </a:r>
          <a:r>
            <a:rPr lang="it-IT" sz="2200" b="1" kern="1200"/>
            <a:t>mezzi sussidiari </a:t>
          </a:r>
          <a:r>
            <a:rPr lang="it-IT" sz="2200" kern="1200"/>
            <a:t>per la determinazione delle norme di diritto.</a:t>
          </a:r>
          <a:endParaRPr lang="en-US" sz="2200" kern="1200"/>
        </a:p>
      </dsp:txBody>
      <dsp:txXfrm>
        <a:off x="0" y="1114885"/>
        <a:ext cx="10515600" cy="2782080"/>
      </dsp:txXfrm>
    </dsp:sp>
    <dsp:sp modelId="{19C252AD-E9FA-934A-997F-7EB630C5F4F8}">
      <dsp:nvSpPr>
        <dsp:cNvPr id="0" name=""/>
        <dsp:cNvSpPr/>
      </dsp:nvSpPr>
      <dsp:spPr>
        <a:xfrm>
          <a:off x="0" y="3896965"/>
          <a:ext cx="10515600" cy="11138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2. La presente disposizione non pregiudica la competenza della Corte a decidere una controversia </a:t>
          </a:r>
          <a:r>
            <a:rPr lang="it-IT" sz="2800" i="1" kern="1200"/>
            <a:t>ex aequo et bono</a:t>
          </a:r>
          <a:r>
            <a:rPr lang="it-IT" sz="2800" kern="1200"/>
            <a:t>, se le parti vi consentono.</a:t>
          </a:r>
          <a:endParaRPr lang="en-US" sz="2800" kern="1200"/>
        </a:p>
      </dsp:txBody>
      <dsp:txXfrm>
        <a:off x="54373" y="3951338"/>
        <a:ext cx="10406854" cy="1005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631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354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04357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98827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1864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5505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43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03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403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086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340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90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78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17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12 marzo 2026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12/03/26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Fonti del diritto internazionale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4400" dirty="0"/>
              <a:t>Un </a:t>
            </a:r>
            <a:r>
              <a:rPr lang="en-US" sz="4400" dirty="0" err="1"/>
              <a:t>trattato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nullo</a:t>
            </a:r>
            <a:r>
              <a:rPr lang="en-US" sz="4400" dirty="0"/>
              <a:t> se, al </a:t>
            </a:r>
            <a:r>
              <a:rPr lang="en-US" sz="4400" dirty="0" err="1"/>
              <a:t>momento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sua</a:t>
            </a:r>
            <a:r>
              <a:rPr lang="en-US" sz="4400" dirty="0"/>
              <a:t> </a:t>
            </a:r>
            <a:r>
              <a:rPr lang="en-US" sz="4400" dirty="0" err="1"/>
              <a:t>conclusione</a:t>
            </a:r>
            <a:r>
              <a:rPr lang="en-US" sz="4400" dirty="0"/>
              <a:t>, </a:t>
            </a:r>
            <a:r>
              <a:rPr lang="en-US" sz="4400" dirty="0" err="1"/>
              <a:t>è</a:t>
            </a:r>
            <a:r>
              <a:rPr lang="en-US" sz="4400" dirty="0"/>
              <a:t> in </a:t>
            </a:r>
            <a:r>
              <a:rPr lang="en-US" sz="4400" dirty="0" err="1"/>
              <a:t>contrasto</a:t>
            </a:r>
            <a:r>
              <a:rPr lang="en-US" sz="4400" dirty="0"/>
              <a:t> con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imperativa</a:t>
            </a:r>
            <a:r>
              <a:rPr lang="en-US" sz="4400" dirty="0"/>
              <a:t> del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generale</a:t>
            </a:r>
            <a:r>
              <a:rPr lang="en-US" sz="4400" dirty="0"/>
              <a:t>. Ai </a:t>
            </a:r>
            <a:r>
              <a:rPr lang="en-US" sz="4400" dirty="0" err="1"/>
              <a:t>fini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,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imperativa</a:t>
            </a:r>
            <a:r>
              <a:rPr lang="en-US" sz="4400" b="1" dirty="0"/>
              <a:t> di </a:t>
            </a:r>
            <a:r>
              <a:rPr lang="en-US" sz="4400" b="1" dirty="0" err="1"/>
              <a:t>diritto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b="1" dirty="0"/>
              <a:t> </a:t>
            </a:r>
            <a:r>
              <a:rPr lang="en-US" sz="4400" b="1" dirty="0" err="1"/>
              <a:t>generale</a:t>
            </a:r>
            <a:r>
              <a:rPr lang="en-US" sz="4400" b="1" dirty="0"/>
              <a:t> </a:t>
            </a:r>
            <a:r>
              <a:rPr lang="en-US" sz="4400" b="1" dirty="0" err="1"/>
              <a:t>è</a:t>
            </a:r>
            <a:r>
              <a:rPr lang="en-US" sz="4400" b="1" dirty="0"/>
              <a:t>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accettata</a:t>
            </a:r>
            <a:r>
              <a:rPr lang="en-US" sz="4400" b="1" dirty="0"/>
              <a:t> e </a:t>
            </a:r>
            <a:r>
              <a:rPr lang="en-US" sz="4400" b="1" dirty="0" err="1"/>
              <a:t>riconosciuta</a:t>
            </a:r>
            <a:r>
              <a:rPr lang="en-US" sz="4400" b="1" dirty="0"/>
              <a:t> </a:t>
            </a:r>
            <a:r>
              <a:rPr lang="en-US" sz="4400" b="1" dirty="0" err="1"/>
              <a:t>dalla</a:t>
            </a:r>
            <a:r>
              <a:rPr lang="en-US" sz="4400" b="1" dirty="0"/>
              <a:t> </a:t>
            </a:r>
            <a:r>
              <a:rPr lang="en-US" sz="4400" b="1" dirty="0" err="1"/>
              <a:t>comunità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b="1" dirty="0"/>
              <a:t> </a:t>
            </a:r>
            <a:r>
              <a:rPr lang="en-US" sz="4400" b="1" dirty="0" err="1"/>
              <a:t>degli</a:t>
            </a:r>
            <a:r>
              <a:rPr lang="en-US" sz="4400" b="1" dirty="0"/>
              <a:t> </a:t>
            </a:r>
            <a:r>
              <a:rPr lang="en-US" sz="4400" b="1" dirty="0" err="1"/>
              <a:t>Stati</a:t>
            </a:r>
            <a:r>
              <a:rPr lang="en-US" sz="4400" b="1" dirty="0"/>
              <a:t> </a:t>
            </a:r>
            <a:r>
              <a:rPr lang="en-US" sz="4400" b="1" dirty="0" err="1"/>
              <a:t>nel</a:t>
            </a:r>
            <a:r>
              <a:rPr lang="en-US" sz="4400" b="1" dirty="0"/>
              <a:t> </a:t>
            </a:r>
            <a:r>
              <a:rPr lang="en-US" sz="4400" b="1" dirty="0" err="1"/>
              <a:t>suo</a:t>
            </a:r>
            <a:r>
              <a:rPr lang="en-US" sz="4400" b="1" dirty="0"/>
              <a:t> </a:t>
            </a:r>
            <a:r>
              <a:rPr lang="en-US" sz="4400" b="1" dirty="0" err="1"/>
              <a:t>insieme</a:t>
            </a:r>
            <a:r>
              <a:rPr lang="en-US" sz="4400" b="1" dirty="0"/>
              <a:t> come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rispetto </a:t>
            </a:r>
            <a:r>
              <a:rPr lang="en-US" sz="4400" b="1" dirty="0" err="1"/>
              <a:t>alla</a:t>
            </a:r>
            <a:r>
              <a:rPr lang="en-US" sz="4400" b="1" dirty="0"/>
              <a:t> quale non </a:t>
            </a:r>
            <a:r>
              <a:rPr lang="en-US" sz="4400" b="1" dirty="0" err="1"/>
              <a:t>è</a:t>
            </a:r>
            <a:r>
              <a:rPr lang="en-US" sz="4400" b="1" dirty="0"/>
              <a:t> </a:t>
            </a:r>
            <a:r>
              <a:rPr lang="en-US" sz="4400" b="1" dirty="0" err="1"/>
              <a:t>ammessa</a:t>
            </a:r>
            <a:r>
              <a:rPr lang="en-US" sz="4400" b="1" dirty="0"/>
              <a:t> alcuna </a:t>
            </a:r>
            <a:r>
              <a:rPr lang="en-US" sz="4400" b="1" dirty="0" err="1"/>
              <a:t>deroga</a:t>
            </a:r>
            <a:r>
              <a:rPr lang="en-US" sz="4400" b="1" dirty="0"/>
              <a:t> </a:t>
            </a:r>
            <a:r>
              <a:rPr lang="en-US" sz="4400" dirty="0"/>
              <a:t>e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modificata</a:t>
            </a:r>
            <a:r>
              <a:rPr lang="en-US" sz="4400" dirty="0"/>
              <a:t> solo da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successiva</a:t>
            </a:r>
            <a:r>
              <a:rPr lang="en-US" sz="4400" dirty="0"/>
              <a:t> di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generale</a:t>
            </a:r>
            <a:r>
              <a:rPr lang="en-US" sz="4400" dirty="0"/>
              <a:t> </a:t>
            </a:r>
            <a:r>
              <a:rPr lang="en-US" sz="4400" dirty="0" err="1"/>
              <a:t>avente</a:t>
            </a:r>
            <a:r>
              <a:rPr lang="en-US" sz="4400" dirty="0"/>
              <a:t> lo </a:t>
            </a:r>
            <a:r>
              <a:rPr lang="en-US" sz="4400" dirty="0" err="1"/>
              <a:t>stesso</a:t>
            </a:r>
            <a:r>
              <a:rPr lang="en-US" sz="4400" dirty="0"/>
              <a:t> carattere.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53</a:t>
            </a:r>
          </a:p>
        </p:txBody>
      </p:sp>
    </p:spTree>
    <p:extLst>
      <p:ext uri="{BB962C8B-B14F-4D97-AF65-F5344CB8AC3E}">
        <p14:creationId xmlns:p14="http://schemas.microsoft.com/office/powerpoint/2010/main" val="3939873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opinio</a:t>
            </a:r>
            <a:r>
              <a:rPr lang="it-IT" sz="4400" i="1" dirty="0"/>
              <a:t> iuris </a:t>
            </a:r>
            <a:r>
              <a:rPr lang="it-IT" sz="4400" i="1" dirty="0" err="1"/>
              <a:t>cogentis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353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53331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L’Assemblea Generale avvia studi e formula raccomandazioni allo scopo di […] promuovere la cooperazione internazionale in campo politico e incoraggiare lo sviluppo progressivo del diritto internazionale e la sua </a:t>
            </a:r>
            <a:r>
              <a:rPr lang="it-IT" sz="4400" b="1" dirty="0"/>
              <a:t>codificazione</a:t>
            </a:r>
            <a:r>
              <a:rPr lang="it-IT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13, par. 1</a:t>
            </a:r>
          </a:p>
        </p:txBody>
      </p:sp>
    </p:spTree>
    <p:extLst>
      <p:ext uri="{BB962C8B-B14F-4D97-AF65-F5344CB8AC3E}">
        <p14:creationId xmlns:p14="http://schemas.microsoft.com/office/powerpoint/2010/main" val="2451889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39056"/>
            <a:ext cx="10515600" cy="473790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Commissione del diritto internazionale</a:t>
            </a:r>
          </a:p>
          <a:p>
            <a:pPr marL="0" indent="0" algn="ctr">
              <a:buNone/>
            </a:pPr>
            <a:r>
              <a:rPr lang="it-IT" sz="4400" i="1" dirty="0"/>
              <a:t>(International </a:t>
            </a:r>
            <a:r>
              <a:rPr lang="it-IT" sz="4400" i="1" dirty="0" err="1"/>
              <a:t>Law</a:t>
            </a:r>
            <a:r>
              <a:rPr lang="it-IT" sz="4400" i="1" dirty="0"/>
              <a:t> Commission – ILC)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4399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fatte salve le disposizioni dell’articolo 59, le decisioni giudiziarie e gli insegnamenti dei più qualificati pubblicisti delle varie nazioni, come </a:t>
            </a:r>
            <a:r>
              <a:rPr lang="it-IT" sz="4400" b="1" dirty="0"/>
              <a:t>mezzi sussidiari </a:t>
            </a:r>
            <a:r>
              <a:rPr lang="it-IT" sz="4400" dirty="0"/>
              <a:t>per la determinazione delle norme di diritto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38, paragrafo 1, lettera d)</a:t>
            </a:r>
          </a:p>
        </p:txBody>
      </p:sp>
    </p:spTree>
    <p:extLst>
      <p:ext uri="{BB962C8B-B14F-4D97-AF65-F5344CB8AC3E}">
        <p14:creationId xmlns:p14="http://schemas.microsoft.com/office/powerpoint/2010/main" val="3354085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just">
              <a:buNone/>
            </a:pPr>
            <a:r>
              <a:rPr lang="it-IT" sz="4800" dirty="0"/>
              <a:t>La decisione della Corte non ha forza vincolante se non tra le parti e in relazione a quello specifico caso.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59</a:t>
            </a:r>
          </a:p>
        </p:txBody>
      </p:sp>
    </p:spTree>
    <p:extLst>
      <p:ext uri="{BB962C8B-B14F-4D97-AF65-F5344CB8AC3E}">
        <p14:creationId xmlns:p14="http://schemas.microsoft.com/office/powerpoint/2010/main" val="424747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olo 46">
            <a:extLst>
              <a:ext uri="{FF2B5EF4-FFF2-40B4-BE49-F238E27FC236}">
                <a16:creationId xmlns:a16="http://schemas.microsoft.com/office/drawing/2014/main" id="{7E6ECC60-EBBE-322F-B3EA-F1949B63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38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Statuto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Corte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giustizia</a:t>
            </a:r>
            <a:b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9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b="0" i="0" u="none" strike="noStrike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0" name="Segnaposto testo 37">
            <a:extLst>
              <a:ext uri="{FF2B5EF4-FFF2-40B4-BE49-F238E27FC236}">
                <a16:creationId xmlns:a16="http://schemas.microsoft.com/office/drawing/2014/main" id="{280C44A2-808E-CDF8-1105-1BBE63946F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1032381"/>
              </p:ext>
            </p:extLst>
          </p:nvPr>
        </p:nvGraphicFramePr>
        <p:xfrm>
          <a:off x="838200" y="1289154"/>
          <a:ext cx="10515600" cy="501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8433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lex</a:t>
            </a:r>
            <a:r>
              <a:rPr lang="it-IT" sz="4400" i="1" dirty="0"/>
              <a:t> </a:t>
            </a:r>
            <a:r>
              <a:rPr lang="it-IT" sz="4400" i="1" dirty="0" err="1"/>
              <a:t>specialis</a:t>
            </a:r>
            <a:r>
              <a:rPr lang="it-IT" sz="4400" i="1" dirty="0"/>
              <a:t> </a:t>
            </a:r>
            <a:r>
              <a:rPr lang="it-IT" sz="4400" dirty="0"/>
              <a:t>= criterio di specialità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4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lex</a:t>
            </a:r>
            <a:r>
              <a:rPr lang="it-IT" sz="4400" i="1" dirty="0"/>
              <a:t> </a:t>
            </a:r>
            <a:r>
              <a:rPr lang="it-IT" sz="4400" i="1" dirty="0" err="1"/>
              <a:t>posterior</a:t>
            </a:r>
            <a:r>
              <a:rPr lang="it-IT" sz="4400" i="1" dirty="0"/>
              <a:t> </a:t>
            </a:r>
            <a:r>
              <a:rPr lang="it-IT" sz="4400" dirty="0"/>
              <a:t>= criterio temporale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6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clausole di subordinazione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97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428999"/>
            <a:ext cx="10515600" cy="303246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Nessuna</a:t>
            </a:r>
            <a:r>
              <a:rPr lang="en-US" sz="4400" dirty="0"/>
              <a:t> </a:t>
            </a:r>
            <a:r>
              <a:rPr lang="en-US" sz="4400" dirty="0" err="1"/>
              <a:t>disposizione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interpretata</a:t>
            </a:r>
            <a:r>
              <a:rPr lang="en-US" sz="4400" dirty="0"/>
              <a:t> </a:t>
            </a:r>
            <a:r>
              <a:rPr lang="en-US" sz="4400" dirty="0" err="1"/>
              <a:t>nel</a:t>
            </a:r>
            <a:r>
              <a:rPr lang="en-US" sz="4400" dirty="0"/>
              <a:t> senso di </a:t>
            </a:r>
            <a:r>
              <a:rPr lang="en-US" sz="4400" dirty="0" err="1"/>
              <a:t>modificare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diritti</a:t>
            </a:r>
            <a:r>
              <a:rPr lang="en-US" sz="4400" dirty="0"/>
              <a:t> e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obblighi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Parti</a:t>
            </a:r>
            <a:r>
              <a:rPr lang="en-US" sz="4400" dirty="0"/>
              <a:t> </a:t>
            </a:r>
            <a:r>
              <a:rPr lang="en-US" sz="4400" dirty="0" err="1"/>
              <a:t>derivanti</a:t>
            </a:r>
            <a:r>
              <a:rPr lang="en-US" sz="4400" dirty="0"/>
              <a:t> da </a:t>
            </a:r>
            <a:r>
              <a:rPr lang="en-US" sz="4400" dirty="0" err="1"/>
              <a:t>altri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di cui </a:t>
            </a:r>
            <a:r>
              <a:rPr lang="en-US" sz="4400" dirty="0" err="1"/>
              <a:t>esse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parti.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48239" y="396534"/>
            <a:ext cx="105156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Convenzione dell'UNESCO del 2005 sulla protezione e la promozione della diversità delle espressioni culturali</a:t>
            </a:r>
            <a:br>
              <a:rPr lang="it-IT" sz="4000" dirty="0"/>
            </a:br>
            <a:r>
              <a:rPr lang="it-IT" sz="4000" dirty="0"/>
              <a:t>Articolo 20, paragrafo 2</a:t>
            </a:r>
          </a:p>
        </p:txBody>
      </p:sp>
    </p:spTree>
    <p:extLst>
      <p:ext uri="{BB962C8B-B14F-4D97-AF65-F5344CB8AC3E}">
        <p14:creationId xmlns:p14="http://schemas.microsoft.com/office/powerpoint/2010/main" val="3460054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clausole di prevalenza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503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82651"/>
            <a:ext cx="10515600" cy="408343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In caso di conflitto tra gli obblighi dei Membri dell'Organizzazione delle Nazioni Unite derivanti dalla presente Carta e i loro obblighi derivanti da qualsiasi altro accordo internazionale, </a:t>
            </a:r>
            <a:r>
              <a:rPr lang="it-IT" sz="4400" b="1" dirty="0"/>
              <a:t>prevarranno gli obblighi derivanti dalla presente Carta</a:t>
            </a:r>
            <a:r>
              <a:rPr lang="it-IT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103</a:t>
            </a:r>
          </a:p>
        </p:txBody>
      </p:sp>
    </p:spTree>
    <p:extLst>
      <p:ext uri="{BB962C8B-B14F-4D97-AF65-F5344CB8AC3E}">
        <p14:creationId xmlns:p14="http://schemas.microsoft.com/office/powerpoint/2010/main" val="1040477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ius cogens </a:t>
            </a:r>
            <a:r>
              <a:rPr lang="it-IT" sz="4400" dirty="0"/>
              <a:t>= norme imperative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681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6524</TotalTime>
  <Words>526</Words>
  <Application>Microsoft Macintosh PowerPoint</Application>
  <PresentationFormat>Widescreen</PresentationFormat>
  <Paragraphs>67</Paragraphs>
  <Slides>15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Articolo 38 dello Statuto della Corte internazionale di giustizia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102</cp:revision>
  <dcterms:created xsi:type="dcterms:W3CDTF">2023-02-07T10:10:48Z</dcterms:created>
  <dcterms:modified xsi:type="dcterms:W3CDTF">2026-03-12T16:58:22Z</dcterms:modified>
</cp:coreProperties>
</file>