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35" r:id="rId2"/>
    <p:sldId id="347" r:id="rId3"/>
    <p:sldId id="349" r:id="rId4"/>
    <p:sldId id="362" r:id="rId5"/>
    <p:sldId id="363" r:id="rId6"/>
    <p:sldId id="365" r:id="rId7"/>
    <p:sldId id="364" r:id="rId8"/>
    <p:sldId id="353" r:id="rId9"/>
    <p:sldId id="359" r:id="rId10"/>
    <p:sldId id="354" r:id="rId11"/>
    <p:sldId id="360" r:id="rId12"/>
    <p:sldId id="366" r:id="rId13"/>
    <p:sldId id="361" r:id="rId14"/>
    <p:sldId id="375" r:id="rId15"/>
    <p:sldId id="376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/>
      <dgm:spPr/>
      <dgm:t>
        <a:bodyPr/>
        <a:lstStyle/>
        <a:p>
          <a:r>
            <a:rPr lang="it-IT" b="0" dirty="0"/>
            <a:t>le </a:t>
          </a:r>
          <a:r>
            <a:rPr lang="it-IT" b="1" dirty="0"/>
            <a:t>convenzioni internazionali</a:t>
          </a:r>
          <a:r>
            <a:rPr lang="it-IT" b="0" dirty="0"/>
            <a:t>, generali o particolari, che stabiliscono norme espressamente riconosciute dagli Stati in lite;</a:t>
          </a:r>
          <a:endParaRPr lang="en-US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0ADAC24F-0C5B-44EF-937B-A3963D1089CE}">
      <dgm:prSet/>
      <dgm:spPr/>
      <dgm:t>
        <a:bodyPr/>
        <a:lstStyle/>
        <a:p>
          <a:r>
            <a:rPr lang="it-IT" b="0" dirty="0"/>
            <a:t>la </a:t>
          </a:r>
          <a:r>
            <a:rPr lang="it-IT" b="1" dirty="0"/>
            <a:t>consuetudine internazionale</a:t>
          </a:r>
          <a:r>
            <a:rPr lang="it-IT" b="0" dirty="0"/>
            <a:t>, come prova di una prassi generale accettata come diritto;</a:t>
          </a:r>
          <a:endParaRPr lang="en-US" b="0" dirty="0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/>
      <dgm:spPr/>
      <dgm:t>
        <a:bodyPr/>
        <a:lstStyle/>
        <a:p>
          <a:r>
            <a:rPr lang="it-IT"/>
            <a:t>i </a:t>
          </a:r>
          <a:r>
            <a:rPr lang="it-IT" b="1"/>
            <a:t>principi generali di diritto </a:t>
          </a:r>
          <a:r>
            <a:rPr lang="it-IT"/>
            <a:t>riconosciuti dalle nazioni civili;
fatte salve le disposizioni dell'articolo 59, le decisioni giudiziarie e gli insegnamenti dei più qualificati pubblicisti delle varie nazioni, come </a:t>
          </a:r>
          <a:r>
            <a:rPr lang="it-IT" b="1"/>
            <a:t>mezzi sussidiari </a:t>
          </a:r>
          <a:r>
            <a:rPr lang="it-IT"/>
            <a:t>per la determinazione delle norme di diritto.</a:t>
          </a:r>
          <a:endParaRPr lang="en-US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/>
            <a:t>2. La presente disposizione non pregiudica la competenza della Corte a decidere una controversia </a:t>
          </a:r>
          <a:r>
            <a:rPr lang="it-IT" i="1"/>
            <a:t>ex aequo et bono</a:t>
          </a:r>
          <a:r>
            <a:rPr lang="it-IT"/>
            <a:t>, se le parti vi consentono.</a:t>
          </a:r>
          <a:endParaRPr lang="en-US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1045"/>
          <a:ext cx="10515600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1. La Corte, che ha il compito di decidere, conformemente al diritto internazionale, sulle controversie che le sono sottoposte, applica:</a:t>
          </a:r>
          <a:endParaRPr lang="en-US" sz="2800" kern="1200" dirty="0"/>
        </a:p>
      </dsp:txBody>
      <dsp:txXfrm>
        <a:off x="54373" y="55418"/>
        <a:ext cx="10406854" cy="1005094"/>
      </dsp:txXfrm>
    </dsp:sp>
    <dsp:sp modelId="{61053375-D834-2A48-9D19-8CAC6B5FF0AF}">
      <dsp:nvSpPr>
        <dsp:cNvPr id="0" name=""/>
        <dsp:cNvSpPr/>
      </dsp:nvSpPr>
      <dsp:spPr>
        <a:xfrm>
          <a:off x="0" y="1114885"/>
          <a:ext cx="10515600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la </a:t>
          </a:r>
          <a:r>
            <a:rPr lang="it-IT" sz="2200" b="1" kern="1200" dirty="0"/>
            <a:t>consuetudine internazionale</a:t>
          </a:r>
          <a:r>
            <a:rPr lang="it-IT" sz="2200" b="0" kern="1200" dirty="0"/>
            <a:t>, come prova di una prassi generale accettata come diritto;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kern="1200"/>
            <a:t>i </a:t>
          </a:r>
          <a:r>
            <a:rPr lang="it-IT" sz="2200" b="1" kern="1200"/>
            <a:t>principi generali di diritto </a:t>
          </a:r>
          <a:r>
            <a:rPr lang="it-IT" sz="2200" kern="1200"/>
            <a:t>riconosciuti dalle nazioni civili;
fatte salve le disposizioni dell'articolo 59, le decisioni giudiziarie e gli insegnamenti dei più qualificati pubblicisti delle varie nazioni, come </a:t>
          </a:r>
          <a:r>
            <a:rPr lang="it-IT" sz="2200" b="1" kern="1200"/>
            <a:t>mezzi sussidiari </a:t>
          </a:r>
          <a:r>
            <a:rPr lang="it-IT" sz="2200" kern="1200"/>
            <a:t>per la determinazione delle norme di diritto.</a:t>
          </a:r>
          <a:endParaRPr lang="en-US" sz="2200" kern="1200"/>
        </a:p>
      </dsp:txBody>
      <dsp:txXfrm>
        <a:off x="0" y="1114885"/>
        <a:ext cx="10515600" cy="2782080"/>
      </dsp:txXfrm>
    </dsp:sp>
    <dsp:sp modelId="{19C252AD-E9FA-934A-997F-7EB630C5F4F8}">
      <dsp:nvSpPr>
        <dsp:cNvPr id="0" name=""/>
        <dsp:cNvSpPr/>
      </dsp:nvSpPr>
      <dsp:spPr>
        <a:xfrm>
          <a:off x="0" y="3896965"/>
          <a:ext cx="10515600" cy="11138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/>
            <a:t>2. La presente disposizione non pregiudica la competenza della Corte a decidere una controversia </a:t>
          </a:r>
          <a:r>
            <a:rPr lang="it-IT" sz="2800" i="1" kern="1200"/>
            <a:t>ex aequo et bono</a:t>
          </a:r>
          <a:r>
            <a:rPr lang="it-IT" sz="2800" kern="1200"/>
            <a:t>, se le parti vi consentono.</a:t>
          </a:r>
          <a:endParaRPr lang="en-US" sz="2800" kern="1200"/>
        </a:p>
      </dsp:txBody>
      <dsp:txXfrm>
        <a:off x="54373" y="3951338"/>
        <a:ext cx="10406854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354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435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882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186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50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86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34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0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172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12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12/03/26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Fonti del diritto internazionale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4400" dirty="0"/>
              <a:t>Un </a:t>
            </a:r>
            <a:r>
              <a:rPr lang="en-US" sz="4400" dirty="0" err="1"/>
              <a:t>trattato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nullo</a:t>
            </a:r>
            <a:r>
              <a:rPr lang="en-US" sz="4400" dirty="0"/>
              <a:t> se, al </a:t>
            </a:r>
            <a:r>
              <a:rPr lang="en-US" sz="4400" dirty="0" err="1"/>
              <a:t>momento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sua</a:t>
            </a:r>
            <a:r>
              <a:rPr lang="en-US" sz="4400" dirty="0"/>
              <a:t> </a:t>
            </a:r>
            <a:r>
              <a:rPr lang="en-US" sz="4400" dirty="0" err="1"/>
              <a:t>conclusione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in </a:t>
            </a:r>
            <a:r>
              <a:rPr lang="en-US" sz="4400" dirty="0" err="1"/>
              <a:t>contrasto</a:t>
            </a:r>
            <a:r>
              <a:rPr lang="en-US" sz="4400" dirty="0"/>
              <a:t> con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imperativa</a:t>
            </a:r>
            <a:r>
              <a:rPr lang="en-US" sz="4400" dirty="0"/>
              <a:t> del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. Ai </a:t>
            </a:r>
            <a:r>
              <a:rPr lang="en-US" sz="4400" dirty="0" err="1"/>
              <a:t>fini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,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imperativa</a:t>
            </a:r>
            <a:r>
              <a:rPr lang="en-US" sz="4400" b="1" dirty="0"/>
              <a:t> di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b="1" dirty="0"/>
              <a:t> </a:t>
            </a:r>
            <a:r>
              <a:rPr lang="en-US" sz="4400" b="1" dirty="0" err="1"/>
              <a:t>generale</a:t>
            </a:r>
            <a:r>
              <a:rPr lang="en-US" sz="4400" b="1" dirty="0"/>
              <a:t>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accettata</a:t>
            </a:r>
            <a:r>
              <a:rPr lang="en-US" sz="4400" b="1" dirty="0"/>
              <a:t> e </a:t>
            </a:r>
            <a:r>
              <a:rPr lang="en-US" sz="4400" b="1" dirty="0" err="1"/>
              <a:t>riconosciuta</a:t>
            </a:r>
            <a:r>
              <a:rPr lang="en-US" sz="4400" b="1" dirty="0"/>
              <a:t> </a:t>
            </a:r>
            <a:r>
              <a:rPr lang="en-US" sz="4400" b="1" dirty="0" err="1"/>
              <a:t>dalla</a:t>
            </a:r>
            <a:r>
              <a:rPr lang="en-US" sz="4400" b="1" dirty="0"/>
              <a:t> </a:t>
            </a:r>
            <a:r>
              <a:rPr lang="en-US" sz="4400" b="1" dirty="0" err="1"/>
              <a:t>comunità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nel</a:t>
            </a:r>
            <a:r>
              <a:rPr lang="en-US" sz="4400" b="1" dirty="0"/>
              <a:t> </a:t>
            </a:r>
            <a:r>
              <a:rPr lang="en-US" sz="4400" b="1" dirty="0" err="1"/>
              <a:t>suo</a:t>
            </a:r>
            <a:r>
              <a:rPr lang="en-US" sz="4400" b="1" dirty="0"/>
              <a:t> </a:t>
            </a:r>
            <a:r>
              <a:rPr lang="en-US" sz="4400" b="1" dirty="0" err="1"/>
              <a:t>insieme</a:t>
            </a:r>
            <a:r>
              <a:rPr lang="en-US" sz="4400" b="1" dirty="0"/>
              <a:t> come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rispetto </a:t>
            </a:r>
            <a:r>
              <a:rPr lang="en-US" sz="4400" b="1" dirty="0" err="1"/>
              <a:t>alla</a:t>
            </a:r>
            <a:r>
              <a:rPr lang="en-US" sz="4400" b="1" dirty="0"/>
              <a:t> quale non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ammessa</a:t>
            </a:r>
            <a:r>
              <a:rPr lang="en-US" sz="4400" b="1" dirty="0"/>
              <a:t> alcuna </a:t>
            </a:r>
            <a:r>
              <a:rPr lang="en-US" sz="4400" b="1" dirty="0" err="1"/>
              <a:t>deroga</a:t>
            </a:r>
            <a:r>
              <a:rPr lang="en-US" sz="4400" b="1" dirty="0"/>
              <a:t> </a:t>
            </a:r>
            <a:r>
              <a:rPr lang="en-US" sz="4400" dirty="0"/>
              <a:t>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modificata</a:t>
            </a:r>
            <a:r>
              <a:rPr lang="en-US" sz="4400" dirty="0"/>
              <a:t> solo da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successiva</a:t>
            </a:r>
            <a:r>
              <a:rPr lang="en-US" sz="4400" dirty="0"/>
              <a:t> di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 </a:t>
            </a:r>
            <a:r>
              <a:rPr lang="en-US" sz="4400" dirty="0" err="1"/>
              <a:t>avente</a:t>
            </a:r>
            <a:r>
              <a:rPr lang="en-US" sz="4400" dirty="0"/>
              <a:t> lo </a:t>
            </a:r>
            <a:r>
              <a:rPr lang="en-US" sz="4400" dirty="0" err="1"/>
              <a:t>stesso</a:t>
            </a:r>
            <a:r>
              <a:rPr lang="en-US" sz="4400" dirty="0"/>
              <a:t> carattere.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53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opinio</a:t>
            </a:r>
            <a:r>
              <a:rPr lang="it-IT" sz="4400" i="1" dirty="0"/>
              <a:t> iuris </a:t>
            </a:r>
            <a:r>
              <a:rPr lang="it-IT" sz="4400" i="1" dirty="0" err="1"/>
              <a:t>cogentis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35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L’Assemblea Generale avvia studi e formula raccomandazioni allo scopo di […] promuovere la cooperazione internazionale in campo politico e incoraggiare lo sviluppo progressivo del diritto internazionale e la sua </a:t>
            </a:r>
            <a:r>
              <a:rPr lang="it-IT" sz="4400" b="1" dirty="0"/>
              <a:t>codificazione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13, par. 1</a:t>
            </a:r>
          </a:p>
        </p:txBody>
      </p:sp>
    </p:spTree>
    <p:extLst>
      <p:ext uri="{BB962C8B-B14F-4D97-AF65-F5344CB8AC3E}">
        <p14:creationId xmlns:p14="http://schemas.microsoft.com/office/powerpoint/2010/main" val="2451889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9056"/>
            <a:ext cx="10515600" cy="47379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Commissione del diritto internazionale</a:t>
            </a:r>
          </a:p>
          <a:p>
            <a:pPr marL="0" indent="0" algn="ctr">
              <a:buNone/>
            </a:pPr>
            <a:r>
              <a:rPr lang="it-IT" sz="4400" i="1" dirty="0"/>
              <a:t>(International </a:t>
            </a:r>
            <a:r>
              <a:rPr lang="it-IT" sz="4400" i="1" dirty="0" err="1"/>
              <a:t>Law</a:t>
            </a:r>
            <a:r>
              <a:rPr lang="it-IT" sz="4400" i="1" dirty="0"/>
              <a:t> Commission – ILC)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9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fatte salve le disposizioni dell’articolo 59, le decisioni giudiziarie e gli insegnamenti dei più qualificati pubblicisti delle varie nazioni, come </a:t>
            </a:r>
            <a:r>
              <a:rPr lang="it-IT" sz="4400" b="1" dirty="0"/>
              <a:t>mezzi sussidiari </a:t>
            </a:r>
            <a:r>
              <a:rPr lang="it-IT" sz="4400" dirty="0"/>
              <a:t>per la determinazione delle norme di diritto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1, lettera d)</a:t>
            </a:r>
          </a:p>
        </p:txBody>
      </p:sp>
    </p:spTree>
    <p:extLst>
      <p:ext uri="{BB962C8B-B14F-4D97-AF65-F5344CB8AC3E}">
        <p14:creationId xmlns:p14="http://schemas.microsoft.com/office/powerpoint/2010/main" val="3354085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just">
              <a:buNone/>
            </a:pPr>
            <a:r>
              <a:rPr lang="it-IT" sz="4800" dirty="0"/>
              <a:t>La decisione della Corte non ha forza vincolante se non tra le parti e in relazione a quello specifico caso.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59</a:t>
            </a:r>
          </a:p>
        </p:txBody>
      </p:sp>
    </p:spTree>
    <p:extLst>
      <p:ext uri="{BB962C8B-B14F-4D97-AF65-F5344CB8AC3E}">
        <p14:creationId xmlns:p14="http://schemas.microsoft.com/office/powerpoint/2010/main" val="424747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32381"/>
              </p:ext>
            </p:extLst>
          </p:nvPr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lex</a:t>
            </a:r>
            <a:r>
              <a:rPr lang="it-IT" sz="4400" i="1" dirty="0"/>
              <a:t> </a:t>
            </a:r>
            <a:r>
              <a:rPr lang="it-IT" sz="4400" i="1" dirty="0" err="1"/>
              <a:t>specialis</a:t>
            </a:r>
            <a:r>
              <a:rPr lang="it-IT" sz="4400" i="1" dirty="0"/>
              <a:t> </a:t>
            </a:r>
            <a:r>
              <a:rPr lang="it-IT" sz="4400" dirty="0"/>
              <a:t>= criterio di specialità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lex</a:t>
            </a:r>
            <a:r>
              <a:rPr lang="it-IT" sz="4400" i="1" dirty="0"/>
              <a:t> </a:t>
            </a:r>
            <a:r>
              <a:rPr lang="it-IT" sz="4400" i="1" dirty="0" err="1"/>
              <a:t>posterior</a:t>
            </a:r>
            <a:r>
              <a:rPr lang="it-IT" sz="4400" i="1" dirty="0"/>
              <a:t> </a:t>
            </a:r>
            <a:r>
              <a:rPr lang="it-IT" sz="4400" dirty="0"/>
              <a:t>= criterio temporale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clausole di subordinazione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9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8999"/>
            <a:ext cx="10515600" cy="303246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interpretata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senso di </a:t>
            </a:r>
            <a:r>
              <a:rPr lang="en-US" sz="4400" dirty="0" err="1"/>
              <a:t>modificare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diritti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Parti</a:t>
            </a:r>
            <a:r>
              <a:rPr lang="en-US" sz="4400" dirty="0"/>
              <a:t> </a:t>
            </a:r>
            <a:r>
              <a:rPr lang="en-US" sz="4400" dirty="0" err="1"/>
              <a:t>derivanti</a:t>
            </a:r>
            <a:r>
              <a:rPr lang="en-US" sz="4400" dirty="0"/>
              <a:t> da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di cui </a:t>
            </a:r>
            <a:r>
              <a:rPr lang="en-US" sz="4400" dirty="0" err="1"/>
              <a:t>esse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parti.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48239" y="396534"/>
            <a:ext cx="10515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Convenzione dell'UNESCO del 2005 sulla protezione e la promozione della diversità delle espressioni culturali</a:t>
            </a:r>
            <a:br>
              <a:rPr lang="it-IT" sz="4000" dirty="0"/>
            </a:br>
            <a:r>
              <a:rPr lang="it-IT" sz="4000" dirty="0"/>
              <a:t>Articolo 20, paragrafo 2</a:t>
            </a:r>
          </a:p>
        </p:txBody>
      </p:sp>
    </p:spTree>
    <p:extLst>
      <p:ext uri="{BB962C8B-B14F-4D97-AF65-F5344CB8AC3E}">
        <p14:creationId xmlns:p14="http://schemas.microsoft.com/office/powerpoint/2010/main" val="3460054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clausole di prevalenza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82651"/>
            <a:ext cx="10515600" cy="408343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In caso di conflitto tra gli obblighi dei Membri dell'Organizzazione delle Nazioni Unite derivanti dalla presente Carta e i loro obblighi derivanti da qualsiasi altro accordo internazionale, </a:t>
            </a:r>
            <a:r>
              <a:rPr lang="it-IT" sz="4400" b="1" dirty="0"/>
              <a:t>prevarranno gli obblighi derivanti dalla presente Carta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103</a:t>
            </a: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ius cogens </a:t>
            </a:r>
            <a:r>
              <a:rPr lang="it-IT" sz="4400" dirty="0"/>
              <a:t>= norme imperative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681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6524</TotalTime>
  <Words>526</Words>
  <Application>Microsoft Macintosh PowerPoint</Application>
  <PresentationFormat>Widescreen</PresentationFormat>
  <Paragraphs>67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102</cp:revision>
  <dcterms:created xsi:type="dcterms:W3CDTF">2023-02-07T10:10:48Z</dcterms:created>
  <dcterms:modified xsi:type="dcterms:W3CDTF">2026-03-12T16:58:22Z</dcterms:modified>
</cp:coreProperties>
</file>