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6" r:id="rId2"/>
    <p:sldMasterId id="2147483710" r:id="rId3"/>
    <p:sldMasterId id="2147483713" r:id="rId4"/>
    <p:sldMasterId id="2147483716" r:id="rId5"/>
    <p:sldMasterId id="2147483719" r:id="rId6"/>
    <p:sldMasterId id="2147483721" r:id="rId7"/>
    <p:sldMasterId id="2147483723" r:id="rId8"/>
    <p:sldMasterId id="2147483726" r:id="rId9"/>
    <p:sldMasterId id="2147483728" r:id="rId10"/>
    <p:sldMasterId id="2147483730" r:id="rId11"/>
    <p:sldMasterId id="2147483732" r:id="rId12"/>
  </p:sldMasterIdLst>
  <p:notesMasterIdLst>
    <p:notesMasterId r:id="rId46"/>
  </p:notesMasterIdLst>
  <p:handoutMasterIdLst>
    <p:handoutMasterId r:id="rId47"/>
  </p:handoutMasterIdLst>
  <p:sldIdLst>
    <p:sldId id="257" r:id="rId13"/>
    <p:sldId id="382" r:id="rId14"/>
    <p:sldId id="314" r:id="rId15"/>
    <p:sldId id="384" r:id="rId16"/>
    <p:sldId id="315" r:id="rId17"/>
    <p:sldId id="316" r:id="rId18"/>
    <p:sldId id="349" r:id="rId19"/>
    <p:sldId id="350" r:id="rId20"/>
    <p:sldId id="351" r:id="rId21"/>
    <p:sldId id="352" r:id="rId22"/>
    <p:sldId id="353" r:id="rId23"/>
    <p:sldId id="364" r:id="rId24"/>
    <p:sldId id="365" r:id="rId25"/>
    <p:sldId id="366" r:id="rId26"/>
    <p:sldId id="385" r:id="rId27"/>
    <p:sldId id="383" r:id="rId28"/>
    <p:sldId id="277" r:id="rId29"/>
    <p:sldId id="278" r:id="rId30"/>
    <p:sldId id="386" r:id="rId31"/>
    <p:sldId id="387" r:id="rId32"/>
    <p:sldId id="279" r:id="rId33"/>
    <p:sldId id="280" r:id="rId34"/>
    <p:sldId id="281" r:id="rId35"/>
    <p:sldId id="282" r:id="rId36"/>
    <p:sldId id="388" r:id="rId37"/>
    <p:sldId id="287" r:id="rId38"/>
    <p:sldId id="288" r:id="rId39"/>
    <p:sldId id="381" r:id="rId40"/>
    <p:sldId id="372" r:id="rId41"/>
    <p:sldId id="289" r:id="rId42"/>
    <p:sldId id="373" r:id="rId43"/>
    <p:sldId id="290" r:id="rId44"/>
    <p:sldId id="345"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Daly" initials="K" lastIdx="1" clrIdx="0"/>
  <p:cmAuthor id="1" name="Solina Lindahl"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810" autoAdjust="0"/>
  </p:normalViewPr>
  <p:slideViewPr>
    <p:cSldViewPr>
      <p:cViewPr varScale="1">
        <p:scale>
          <a:sx n="98" d="100"/>
          <a:sy n="98" d="100"/>
        </p:scale>
        <p:origin x="819" y="36"/>
      </p:cViewPr>
      <p:guideLst>
        <p:guide orient="horz" pos="2160"/>
        <p:guide pos="2880"/>
      </p:guideLst>
    </p:cSldViewPr>
  </p:slideViewPr>
  <p:notesTextViewPr>
    <p:cViewPr>
      <p:scale>
        <a:sx n="1" d="1"/>
        <a:sy n="1" d="1"/>
      </p:scale>
      <p:origin x="0" y="0"/>
    </p:cViewPr>
  </p:notesTextViewPr>
  <p:notesViewPr>
    <p:cSldViewPr snapToGrid="0" snapToObjects="1">
      <p:cViewPr>
        <p:scale>
          <a:sx n="77" d="100"/>
          <a:sy n="77" d="100"/>
        </p:scale>
        <p:origin x="-2424"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mi Pace" userId="2f2e24f1bb1c880c" providerId="LiveId" clId="{24B805D6-91E9-459E-B9F4-FCFC31D3D01D}"/>
    <pc:docChg chg="delSld">
      <pc:chgData name="Noemi Pace" userId="2f2e24f1bb1c880c" providerId="LiveId" clId="{24B805D6-91E9-459E-B9F4-FCFC31D3D01D}" dt="2022-05-19T15:53:26.571" v="0" actId="2696"/>
      <pc:docMkLst>
        <pc:docMk/>
      </pc:docMkLst>
      <pc:sldChg chg="del">
        <pc:chgData name="Noemi Pace" userId="2f2e24f1bb1c880c" providerId="LiveId" clId="{24B805D6-91E9-459E-B9F4-FCFC31D3D01D}" dt="2022-05-19T15:53:26.571" v="0" actId="2696"/>
        <pc:sldMkLst>
          <pc:docMk/>
          <pc:sldMk cId="2672317417"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70B7A-3E95-8242-8B91-C3DF4B9C05C4}"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B24AFF-A701-B248-A0C6-50CEB17EE35F}" type="slidenum">
              <a:rPr lang="en-US" smtClean="0"/>
              <a:t>‹#›</a:t>
            </a:fld>
            <a:endParaRPr lang="en-US"/>
          </a:p>
        </p:txBody>
      </p:sp>
    </p:spTree>
    <p:extLst>
      <p:ext uri="{BB962C8B-B14F-4D97-AF65-F5344CB8AC3E}">
        <p14:creationId xmlns:p14="http://schemas.microsoft.com/office/powerpoint/2010/main" val="1510800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2C098-E9CE-41D8-95F5-C04A8DF9806B}"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FF38D-D3A2-4FBC-8FEA-59DD9915B52B}" type="slidenum">
              <a:rPr lang="en-US" smtClean="0"/>
              <a:t>‹#›</a:t>
            </a:fld>
            <a:endParaRPr lang="en-US"/>
          </a:p>
        </p:txBody>
      </p:sp>
    </p:spTree>
    <p:extLst>
      <p:ext uri="{BB962C8B-B14F-4D97-AF65-F5344CB8AC3E}">
        <p14:creationId xmlns:p14="http://schemas.microsoft.com/office/powerpoint/2010/main" val="2364479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1</a:t>
            </a:fld>
            <a:endParaRPr lang="en-US"/>
          </a:p>
        </p:txBody>
      </p:sp>
    </p:spTree>
    <p:extLst>
      <p:ext uri="{BB962C8B-B14F-4D97-AF65-F5344CB8AC3E}">
        <p14:creationId xmlns:p14="http://schemas.microsoft.com/office/powerpoint/2010/main" val="176885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C8929000-B935-4CF6-9518-CAC948C24447}" type="slidenum">
              <a:rPr lang="en-US" sz="1200"/>
              <a:pPr eaLnBrk="1" hangingPunct="1"/>
              <a:t>10</a:t>
            </a:fld>
            <a:endParaRPr lang="en-US" sz="1200"/>
          </a:p>
        </p:txBody>
      </p:sp>
    </p:spTree>
    <p:extLst>
      <p:ext uri="{BB962C8B-B14F-4D97-AF65-F5344CB8AC3E}">
        <p14:creationId xmlns:p14="http://schemas.microsoft.com/office/powerpoint/2010/main" val="278560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F0B048E5-4EDF-4EB2-8933-368AC2B72C9B}" type="slidenum">
              <a:rPr lang="en-US" sz="1200"/>
              <a:pPr eaLnBrk="1" hangingPunct="1"/>
              <a:t>11</a:t>
            </a:fld>
            <a:endParaRPr lang="en-US" sz="1200"/>
          </a:p>
        </p:txBody>
      </p:sp>
    </p:spTree>
    <p:extLst>
      <p:ext uri="{BB962C8B-B14F-4D97-AF65-F5344CB8AC3E}">
        <p14:creationId xmlns:p14="http://schemas.microsoft.com/office/powerpoint/2010/main" val="198615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12</a:t>
            </a:fld>
            <a:endParaRPr lang="en-US"/>
          </a:p>
        </p:txBody>
      </p:sp>
    </p:spTree>
    <p:extLst>
      <p:ext uri="{BB962C8B-B14F-4D97-AF65-F5344CB8AC3E}">
        <p14:creationId xmlns:p14="http://schemas.microsoft.com/office/powerpoint/2010/main" val="294137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FF38D-D3A2-4FBC-8FEA-59DD9915B52B}" type="slidenum">
              <a:rPr lang="en-US" smtClean="0"/>
              <a:t>13</a:t>
            </a:fld>
            <a:endParaRPr lang="en-US"/>
          </a:p>
        </p:txBody>
      </p:sp>
    </p:spTree>
    <p:extLst>
      <p:ext uri="{BB962C8B-B14F-4D97-AF65-F5344CB8AC3E}">
        <p14:creationId xmlns:p14="http://schemas.microsoft.com/office/powerpoint/2010/main" val="17395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14</a:t>
            </a:fld>
            <a:endParaRPr lang="en-US"/>
          </a:p>
        </p:txBody>
      </p:sp>
    </p:spTree>
    <p:extLst>
      <p:ext uri="{BB962C8B-B14F-4D97-AF65-F5344CB8AC3E}">
        <p14:creationId xmlns:p14="http://schemas.microsoft.com/office/powerpoint/2010/main" val="13893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FF38D-D3A2-4FBC-8FEA-59DD9915B52B}" type="slidenum">
              <a:rPr lang="en-US" smtClean="0"/>
              <a:t>15</a:t>
            </a:fld>
            <a:endParaRPr lang="en-US"/>
          </a:p>
        </p:txBody>
      </p:sp>
    </p:spTree>
    <p:extLst>
      <p:ext uri="{BB962C8B-B14F-4D97-AF65-F5344CB8AC3E}">
        <p14:creationId xmlns:p14="http://schemas.microsoft.com/office/powerpoint/2010/main" val="334686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FF38D-D3A2-4FBC-8FEA-59DD9915B52B}" type="slidenum">
              <a:rPr lang="en-US" smtClean="0"/>
              <a:t>16</a:t>
            </a:fld>
            <a:endParaRPr lang="en-US"/>
          </a:p>
        </p:txBody>
      </p:sp>
    </p:spTree>
    <p:extLst>
      <p:ext uri="{BB962C8B-B14F-4D97-AF65-F5344CB8AC3E}">
        <p14:creationId xmlns:p14="http://schemas.microsoft.com/office/powerpoint/2010/main" val="107338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217213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2603F9D1-24A7-4ED1-B9B4-7F5D409F37E4}" type="slidenum">
              <a:rPr lang="en-US" sz="1200"/>
              <a:pPr eaLnBrk="1" hangingPunct="1"/>
              <a:t>18</a:t>
            </a:fld>
            <a:endParaRPr lang="en-US" sz="1200"/>
          </a:p>
        </p:txBody>
      </p:sp>
    </p:spTree>
    <p:extLst>
      <p:ext uri="{BB962C8B-B14F-4D97-AF65-F5344CB8AC3E}">
        <p14:creationId xmlns:p14="http://schemas.microsoft.com/office/powerpoint/2010/main" val="814711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2603F9D1-24A7-4ED1-B9B4-7F5D409F37E4}" type="slidenum">
              <a:rPr lang="en-US" sz="1200"/>
              <a:pPr eaLnBrk="1" hangingPunct="1"/>
              <a:t>19</a:t>
            </a:fld>
            <a:endParaRPr lang="en-US" sz="1200"/>
          </a:p>
        </p:txBody>
      </p:sp>
    </p:spTree>
    <p:extLst>
      <p:ext uri="{BB962C8B-B14F-4D97-AF65-F5344CB8AC3E}">
        <p14:creationId xmlns:p14="http://schemas.microsoft.com/office/powerpoint/2010/main" val="12889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37623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2603F9D1-24A7-4ED1-B9B4-7F5D409F37E4}" type="slidenum">
              <a:rPr lang="en-US" sz="1200"/>
              <a:pPr eaLnBrk="1" hangingPunct="1"/>
              <a:t>20</a:t>
            </a:fld>
            <a:endParaRPr lang="en-US" sz="1200"/>
          </a:p>
        </p:txBody>
      </p:sp>
    </p:spTree>
    <p:extLst>
      <p:ext uri="{BB962C8B-B14F-4D97-AF65-F5344CB8AC3E}">
        <p14:creationId xmlns:p14="http://schemas.microsoft.com/office/powerpoint/2010/main" val="330853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286571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18DA0A52-6A33-4ADC-B5CD-C694CD14D88C}" type="slidenum">
              <a:rPr lang="en-US" sz="1200"/>
              <a:pPr eaLnBrk="1" hangingPunct="1"/>
              <a:t>22</a:t>
            </a:fld>
            <a:endParaRPr lang="en-US" sz="1200"/>
          </a:p>
        </p:txBody>
      </p:sp>
    </p:spTree>
    <p:extLst>
      <p:ext uri="{BB962C8B-B14F-4D97-AF65-F5344CB8AC3E}">
        <p14:creationId xmlns:p14="http://schemas.microsoft.com/office/powerpoint/2010/main" val="126846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3A790766-9FEB-45AF-B52C-38D3DE790E76}" type="slidenum">
              <a:rPr lang="en-US" sz="1200"/>
              <a:pPr eaLnBrk="1" hangingPunct="1"/>
              <a:t>23</a:t>
            </a:fld>
            <a:endParaRPr lang="en-US" sz="1200"/>
          </a:p>
        </p:txBody>
      </p:sp>
    </p:spTree>
    <p:extLst>
      <p:ext uri="{BB962C8B-B14F-4D97-AF65-F5344CB8AC3E}">
        <p14:creationId xmlns:p14="http://schemas.microsoft.com/office/powerpoint/2010/main" val="325413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782421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3A790766-9FEB-45AF-B52C-38D3DE790E76}" type="slidenum">
              <a:rPr lang="en-US" sz="1200"/>
              <a:pPr eaLnBrk="1" hangingPunct="1"/>
              <a:t>25</a:t>
            </a:fld>
            <a:endParaRPr lang="en-US" sz="1200"/>
          </a:p>
        </p:txBody>
      </p:sp>
    </p:spTree>
    <p:extLst>
      <p:ext uri="{BB962C8B-B14F-4D97-AF65-F5344CB8AC3E}">
        <p14:creationId xmlns:p14="http://schemas.microsoft.com/office/powerpoint/2010/main" val="632133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841662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Bryan Smith/</a:t>
            </a:r>
            <a:r>
              <a:rPr lang="en-US" dirty="0" err="1"/>
              <a:t>Zuma</a:t>
            </a:r>
            <a:r>
              <a:rPr lang="en-US" dirty="0"/>
              <a:t> Press</a:t>
            </a:r>
            <a:endParaRPr lang="en-US" dirty="0">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F2ADB46D-AA0F-4448-BDD0-8C42F5C08E86}" type="slidenum">
              <a:rPr lang="en-US" sz="1200"/>
              <a:pPr eaLnBrk="1" hangingPunct="1"/>
              <a:t>27</a:t>
            </a:fld>
            <a:endParaRPr lang="en-US" sz="1200"/>
          </a:p>
        </p:txBody>
      </p:sp>
    </p:spTree>
    <p:extLst>
      <p:ext uri="{BB962C8B-B14F-4D97-AF65-F5344CB8AC3E}">
        <p14:creationId xmlns:p14="http://schemas.microsoft.com/office/powerpoint/2010/main" val="125482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err="1"/>
              <a:t>FreeImages.com</a:t>
            </a:r>
            <a:endParaRPr lang="en-US" dirty="0"/>
          </a:p>
        </p:txBody>
      </p:sp>
      <p:sp>
        <p:nvSpPr>
          <p:cNvPr id="4" name="Slide Number Placeholder 3"/>
          <p:cNvSpPr>
            <a:spLocks noGrp="1"/>
          </p:cNvSpPr>
          <p:nvPr>
            <p:ph type="sldNum" sz="quarter" idx="10"/>
          </p:nvPr>
        </p:nvSpPr>
        <p:spPr/>
        <p:txBody>
          <a:bodyPr/>
          <a:lstStyle/>
          <a:p>
            <a:fld id="{C955D073-3400-42D1-88BB-37DC21B29C49}"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53627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F2ADB46D-AA0F-4448-BDD0-8C42F5C08E86}" type="slidenum">
              <a:rPr lang="en-US" sz="1200"/>
              <a:pPr eaLnBrk="1" hangingPunct="1"/>
              <a:t>29</a:t>
            </a:fld>
            <a:endParaRPr lang="en-US" sz="1200"/>
          </a:p>
        </p:txBody>
      </p:sp>
    </p:spTree>
    <p:extLst>
      <p:ext uri="{BB962C8B-B14F-4D97-AF65-F5344CB8AC3E}">
        <p14:creationId xmlns:p14="http://schemas.microsoft.com/office/powerpoint/2010/main" val="83935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3</a:t>
            </a:fld>
            <a:endParaRPr lang="en-US"/>
          </a:p>
        </p:txBody>
      </p:sp>
    </p:spTree>
    <p:extLst>
      <p:ext uri="{BB962C8B-B14F-4D97-AF65-F5344CB8AC3E}">
        <p14:creationId xmlns:p14="http://schemas.microsoft.com/office/powerpoint/2010/main" val="1939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DB402FCC-45DA-4A5E-AF8E-529316EFEAC6}" type="slidenum">
              <a:rPr lang="en-US" sz="1200"/>
              <a:pPr eaLnBrk="1" hangingPunct="1"/>
              <a:t>30</a:t>
            </a:fld>
            <a:endParaRPr lang="en-US" sz="1200"/>
          </a:p>
        </p:txBody>
      </p:sp>
    </p:spTree>
    <p:extLst>
      <p:ext uri="{BB962C8B-B14F-4D97-AF65-F5344CB8AC3E}">
        <p14:creationId xmlns:p14="http://schemas.microsoft.com/office/powerpoint/2010/main" val="957343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DB402FCC-45DA-4A5E-AF8E-529316EFEAC6}" type="slidenum">
              <a:rPr lang="en-US" sz="1200"/>
              <a:pPr eaLnBrk="1" hangingPunct="1"/>
              <a:t>31</a:t>
            </a:fld>
            <a:endParaRPr lang="en-US" sz="1200"/>
          </a:p>
        </p:txBody>
      </p:sp>
    </p:spTree>
    <p:extLst>
      <p:ext uri="{BB962C8B-B14F-4D97-AF65-F5344CB8AC3E}">
        <p14:creationId xmlns:p14="http://schemas.microsoft.com/office/powerpoint/2010/main" val="335023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image credits courtesy of Morgue File and/or </a:t>
            </a:r>
            <a:r>
              <a:rPr lang="en-US" dirty="0" err="1"/>
              <a:t>FreeImages.com</a:t>
            </a:r>
            <a:r>
              <a:rPr lang="en-US" dirty="0"/>
              <a:t> unless otherwise specified</a:t>
            </a:r>
          </a:p>
          <a:p>
            <a:pPr eaLnBrk="1" hangingPunct="1"/>
            <a:endParaRPr lang="en-US" dirty="0">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F2A0EE97-6E3F-4989-BC9C-91359FA75DCC}" type="slidenum">
              <a:rPr lang="en-US" sz="1200"/>
              <a:pPr eaLnBrk="1" hangingPunct="1"/>
              <a:t>32</a:t>
            </a:fld>
            <a:endParaRPr lang="en-US" sz="1200"/>
          </a:p>
        </p:txBody>
      </p:sp>
    </p:spTree>
    <p:extLst>
      <p:ext uri="{BB962C8B-B14F-4D97-AF65-F5344CB8AC3E}">
        <p14:creationId xmlns:p14="http://schemas.microsoft.com/office/powerpoint/2010/main" val="398041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33</a:t>
            </a:fld>
            <a:endParaRPr lang="en-US"/>
          </a:p>
        </p:txBody>
      </p:sp>
    </p:spTree>
    <p:extLst>
      <p:ext uri="{BB962C8B-B14F-4D97-AF65-F5344CB8AC3E}">
        <p14:creationId xmlns:p14="http://schemas.microsoft.com/office/powerpoint/2010/main" val="216907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 credits courtesy of Morgue File and/or </a:t>
            </a:r>
            <a:r>
              <a:rPr lang="en-US" dirty="0" err="1"/>
              <a:t>FreeImages.com</a:t>
            </a:r>
            <a:r>
              <a:rPr lang="en-US" dirty="0"/>
              <a:t> unless otherwise specified</a:t>
            </a:r>
          </a:p>
          <a:p>
            <a:endParaRPr lang="en-US" dirty="0"/>
          </a:p>
        </p:txBody>
      </p:sp>
      <p:sp>
        <p:nvSpPr>
          <p:cNvPr id="4" name="Slide Number Placeholder 3"/>
          <p:cNvSpPr>
            <a:spLocks noGrp="1"/>
          </p:cNvSpPr>
          <p:nvPr>
            <p:ph type="sldNum" sz="quarter" idx="10"/>
          </p:nvPr>
        </p:nvSpPr>
        <p:spPr/>
        <p:txBody>
          <a:bodyPr/>
          <a:lstStyle/>
          <a:p>
            <a:fld id="{FE1FF38D-D3A2-4FBC-8FEA-59DD9915B52B}" type="slidenum">
              <a:rPr lang="en-US" smtClean="0"/>
              <a:t>4</a:t>
            </a:fld>
            <a:endParaRPr lang="en-US"/>
          </a:p>
        </p:txBody>
      </p:sp>
    </p:spTree>
    <p:extLst>
      <p:ext uri="{BB962C8B-B14F-4D97-AF65-F5344CB8AC3E}">
        <p14:creationId xmlns:p14="http://schemas.microsoft.com/office/powerpoint/2010/main" val="72049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FF38D-D3A2-4FBC-8FEA-59DD9915B52B}" type="slidenum">
              <a:rPr lang="en-US" smtClean="0"/>
              <a:t>5</a:t>
            </a:fld>
            <a:endParaRPr lang="en-US"/>
          </a:p>
        </p:txBody>
      </p:sp>
    </p:spTree>
    <p:extLst>
      <p:ext uri="{BB962C8B-B14F-4D97-AF65-F5344CB8AC3E}">
        <p14:creationId xmlns:p14="http://schemas.microsoft.com/office/powerpoint/2010/main" val="302398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All image credits courtesy of Morgue File and/or </a:t>
            </a:r>
            <a:r>
              <a:rPr lang="en-US" dirty="0" err="1"/>
              <a:t>FreeImages.com</a:t>
            </a:r>
            <a:r>
              <a:rPr lang="en-US" dirty="0"/>
              <a:t> unless otherwise specified</a:t>
            </a:r>
          </a:p>
          <a:p>
            <a:pPr eaLnBrk="1" hangingPunct="1">
              <a:spcBef>
                <a:spcPct val="0"/>
              </a:spcBef>
            </a:pP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79009-EA42-4468-A766-57E88401869F}"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183586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E4B72D25-C3BB-4C0F-99B8-B9755E350156}" type="slidenum">
              <a:rPr lang="en-US" sz="1200"/>
              <a:pPr eaLnBrk="1" hangingPunct="1"/>
              <a:t>7</a:t>
            </a:fld>
            <a:endParaRPr lang="en-US" sz="1200"/>
          </a:p>
        </p:txBody>
      </p:sp>
    </p:spTree>
    <p:extLst>
      <p:ext uri="{BB962C8B-B14F-4D97-AF65-F5344CB8AC3E}">
        <p14:creationId xmlns:p14="http://schemas.microsoft.com/office/powerpoint/2010/main" val="41762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a:latin typeface="Arial" pitchFamily="34" charset="0"/>
              </a:rPr>
              <a:t>Notes to the Instructor</a:t>
            </a:r>
            <a:r>
              <a:rPr lang="en-US" dirty="0">
                <a:latin typeface="Arial" pitchFamily="34" charset="0"/>
              </a:rPr>
              <a:t>: However, as recent events have shown, defining an industry can be tricky. In 2007, Whole Foods and Wild Oats, two purveyors of high-end organic foods, proposed a merger. The Justice Department disallowed it, claiming it would substantially reduce competition and defining the industry as consisting of only natural food groceries.</a:t>
            </a:r>
          </a:p>
          <a:p>
            <a:pPr eaLnBrk="1" hangingPunct="1"/>
            <a:r>
              <a:rPr lang="en-US" dirty="0">
                <a:latin typeface="Arial" pitchFamily="34" charset="0"/>
              </a:rPr>
              <a:t>However, this was appealed to a federal court, which found the merger allowable since regular supermarkets now carried organic foods as well, arguing that they would provide sufficient competition after the merger. The Justice Department has appealed and, as of the time of writing, the case is still undecided.</a:t>
            </a:r>
          </a:p>
        </p:txBody>
      </p:sp>
      <p:sp>
        <p:nvSpPr>
          <p:cNvPr id="2375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algn="r" eaLnBrk="1" hangingPunct="1">
              <a:lnSpc>
                <a:spcPct val="100000"/>
              </a:lnSpc>
              <a:spcBef>
                <a:spcPct val="0"/>
              </a:spcBef>
              <a:buClrTx/>
              <a:buSzTx/>
              <a:buFontTx/>
              <a:buNone/>
            </a:pPr>
            <a:fld id="{823F86F8-BB79-40DA-B328-9B4DFB65D39C}" type="slidenum">
              <a:rPr lang="en-US" sz="1200"/>
              <a:pPr algn="r" eaLnBrk="1" hangingPunct="1">
                <a:lnSpc>
                  <a:spcPct val="100000"/>
                </a:lnSpc>
                <a:spcBef>
                  <a:spcPct val="0"/>
                </a:spcBef>
                <a:buClrTx/>
                <a:buSzTx/>
                <a:buFontTx/>
                <a:buNone/>
              </a:pPr>
              <a:t>8</a:t>
            </a:fld>
            <a:endParaRPr lang="en-US" sz="1200"/>
          </a:p>
        </p:txBody>
      </p:sp>
    </p:spTree>
    <p:extLst>
      <p:ext uri="{BB962C8B-B14F-4D97-AF65-F5344CB8AC3E}">
        <p14:creationId xmlns:p14="http://schemas.microsoft.com/office/powerpoint/2010/main" val="229231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6pPr>
            <a:lvl7pPr marL="29718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7pPr>
            <a:lvl8pPr marL="34290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8pPr>
            <a:lvl9pPr marL="3886200" indent="-228600" eaLnBrk="0" fontAlgn="base" hangingPunct="0">
              <a:lnSpc>
                <a:spcPct val="80000"/>
              </a:lnSpc>
              <a:spcBef>
                <a:spcPct val="50000"/>
              </a:spcBef>
              <a:spcAft>
                <a:spcPct val="0"/>
              </a:spcAft>
              <a:buClr>
                <a:schemeClr val="hlink"/>
              </a:buClr>
              <a:buSzPct val="70000"/>
              <a:buFont typeface="Wingdings" pitchFamily="2" charset="2"/>
              <a:defRPr sz="2000">
                <a:solidFill>
                  <a:schemeClr val="tx1"/>
                </a:solidFill>
                <a:latin typeface="Arial" pitchFamily="34" charset="0"/>
              </a:defRPr>
            </a:lvl9pPr>
          </a:lstStyle>
          <a:p>
            <a:pPr eaLnBrk="1" hangingPunct="1"/>
            <a:fld id="{3F66201B-0CD6-440F-BC1F-CB7E7AF2963D}" type="slidenum">
              <a:rPr lang="en-US" sz="1200"/>
              <a:pPr eaLnBrk="1" hangingPunct="1"/>
              <a:t>9</a:t>
            </a:fld>
            <a:endParaRPr lang="en-US" sz="1200"/>
          </a:p>
        </p:txBody>
      </p:sp>
    </p:spTree>
    <p:extLst>
      <p:ext uri="{BB962C8B-B14F-4D97-AF65-F5344CB8AC3E}">
        <p14:creationId xmlns:p14="http://schemas.microsoft.com/office/powerpoint/2010/main" val="219989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krugman.blogs.nytimes.com/"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hyperlink" Target="http://www.gregmankiw.blogspot.com/" TargetMode="External"/><Relationship Id="rId1" Type="http://schemas.openxmlformats.org/officeDocument/2006/relationships/slideMaster" Target="../slideMasters/slideMaster2.xml"/><Relationship Id="rId6" Type="http://schemas.openxmlformats.org/officeDocument/2006/relationships/hyperlink" Target="http://www.freakonomics.com/blog/"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research.stlouisfed.org/fred2/" TargetMode="External"/><Relationship Id="rId4" Type="http://schemas.openxmlformats.org/officeDocument/2006/relationships/hyperlink" Target="http://marginalrevolution.com/" TargetMode="External"/><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088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andara" pitchFamily="34" charset="0"/>
              </a:defRPr>
            </a:lvl1pPr>
            <a:lvl2pPr>
              <a:defRPr sz="3200" baseline="0">
                <a:latin typeface="Candara" pitchFamily="34" charset="0"/>
              </a:defRPr>
            </a:lvl2pPr>
            <a:lvl3pPr>
              <a:defRPr sz="2800" baseline="0">
                <a:latin typeface="Candara" pitchFamily="34" charset="0"/>
              </a:defRPr>
            </a:lvl3pPr>
            <a:lvl4pPr>
              <a:defRPr sz="2400" baseline="0">
                <a:latin typeface="Candara" pitchFamily="34" charset="0"/>
              </a:defRPr>
            </a:lvl4pPr>
            <a:lvl5pPr>
              <a:defRPr sz="2400" baseline="0">
                <a:latin typeface="Candar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4098404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1215991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59308934"/>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08443429"/>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19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0321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ght Arrow 8">
            <a:hlinkClick r:id="" action="ppaction://noaction"/>
          </p:cNvPr>
          <p:cNvSpPr/>
          <p:nvPr userDrawn="1"/>
        </p:nvSpPr>
        <p:spPr>
          <a:xfrm>
            <a:off x="0" y="5952053"/>
            <a:ext cx="1143000" cy="905947"/>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a:defRPr/>
            </a:pP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hlinkClick r:id="" action="ppaction://noaction"/>
              </a:rPr>
              <a:t>To </a:t>
            </a:r>
            <a:r>
              <a:rPr lang="en-US" sz="1100" b="1" spc="60" dirty="0">
                <a:ln w="9000" cmpd="sng">
                  <a:noFill/>
                  <a:prstDash val="solid"/>
                </a:ln>
                <a:solidFill>
                  <a:srgbClr val="F79646">
                    <a:lumMod val="75000"/>
                  </a:srgbClr>
                </a:solidFill>
                <a:effectLst>
                  <a:reflection blurRad="12700" stA="28000" endPos="45000" dist="1000" dir="5400000" sy="-100000" algn="bl" rotWithShape="0"/>
                </a:effectLst>
                <a:latin typeface="Century Gothic" pitchFamily="34" charset="0"/>
                <a:cs typeface="Courier New" pitchFamily="49" charset="0"/>
              </a:rPr>
              <a:t>Active Learning</a:t>
            </a: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sp>
        <p:nvSpPr>
          <p:cNvPr id="11" name="TextBox 10"/>
          <p:cNvSpPr txBox="1"/>
          <p:nvPr userDrawn="1"/>
        </p:nvSpPr>
        <p:spPr>
          <a:xfrm>
            <a:off x="8126895" y="6209547"/>
            <a:ext cx="634182"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latin typeface="Calibri"/>
                <a:hlinkClick r:id="" action="ppaction://noaction"/>
              </a:rPr>
              <a:t>To Video</a:t>
            </a:r>
            <a:endParaRPr lang="en-US" sz="1400" b="1" dirty="0">
              <a:solidFill>
                <a:prstClr val="white"/>
              </a:solidFill>
              <a:effectLst>
                <a:outerShdw blurRad="38100" dist="38100" dir="2700000" algn="tl">
                  <a:srgbClr val="000000">
                    <a:alpha val="43137"/>
                  </a:srgbClr>
                </a:outerShdw>
              </a:effectLst>
              <a:latin typeface="Calibri"/>
            </a:endParaRPr>
          </a:p>
        </p:txBody>
      </p:sp>
      <p:sp>
        <p:nvSpPr>
          <p:cNvPr id="13"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16144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
        <p:nvSpPr>
          <p:cNvPr id="7" name="Footer Placeholder 1"/>
          <p:cNvSpPr>
            <a:spLocks noGrp="1"/>
          </p:cNvSpPr>
          <p:nvPr>
            <p:ph type="ftr" sz="quarter" idx="3"/>
          </p:nvPr>
        </p:nvSpPr>
        <p:spPr>
          <a:xfrm>
            <a:off x="1455229" y="6603259"/>
            <a:ext cx="7096993" cy="228600"/>
          </a:xfrm>
          <a:prstGeom prst="rect">
            <a:avLst/>
          </a:prstGeom>
        </p:spPr>
        <p:txBody>
          <a:bodyPr/>
          <a:lstStyle>
            <a:lvl1pP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9008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    </a:t>
            </a:r>
            <a:endParaRPr lang="en-US" dirty="0">
              <a:solidFill>
                <a:prstClr val="black">
                  <a:lumMod val="50000"/>
                  <a:lumOff val="50000"/>
                </a:prstClr>
              </a:solidFill>
              <a:latin typeface="Calibri"/>
            </a:endParaRPr>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Tree>
    <p:extLst>
      <p:ext uri="{BB962C8B-B14F-4D97-AF65-F5344CB8AC3E}">
        <p14:creationId xmlns:p14="http://schemas.microsoft.com/office/powerpoint/2010/main" val="357692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    </a:t>
            </a:r>
            <a:endParaRPr lang="en-US" dirty="0">
              <a:solidFill>
                <a:prstClr val="black">
                  <a:lumMod val="50000"/>
                  <a:lumOff val="50000"/>
                </a:prstClr>
              </a:solidFill>
              <a:latin typeface="Calibri"/>
            </a:endParaRPr>
          </a:p>
        </p:txBody>
      </p:sp>
      <p:sp>
        <p:nvSpPr>
          <p:cNvPr id="8" name="Title Placeholder 1"/>
          <p:cNvSpPr txBox="1">
            <a:spLocks/>
          </p:cNvSpPr>
          <p:nvPr userDrawn="1"/>
        </p:nvSpPr>
        <p:spPr>
          <a:xfrm>
            <a:off x="1" y="392043"/>
            <a:ext cx="3263366" cy="8382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a:lstStyle>
          <a:p>
            <a:r>
              <a:rPr lang="en-US">
                <a:solidFill>
                  <a:srgbClr val="4BACC6">
                    <a:lumMod val="75000"/>
                  </a:srgbClr>
                </a:solidFill>
              </a:rPr>
              <a:t>ECONOMICS</a:t>
            </a:r>
            <a:endParaRPr lang="en-US" dirty="0">
              <a:solidFill>
                <a:srgbClr val="4BACC6">
                  <a:lumMod val="75000"/>
                </a:srgbClr>
              </a:solidFill>
            </a:endParaRPr>
          </a:p>
        </p:txBody>
      </p:sp>
    </p:spTree>
    <p:extLst>
      <p:ext uri="{BB962C8B-B14F-4D97-AF65-F5344CB8AC3E}">
        <p14:creationId xmlns:p14="http://schemas.microsoft.com/office/powerpoint/2010/main" val="20096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5" name="Picture 4" descr="Screen Shot 2014-12-20 at 5.27.50 PM.png"/>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0" y="2925592"/>
            <a:ext cx="3985858" cy="3924300"/>
          </a:xfrm>
          <a:prstGeom prst="rect">
            <a:avLst/>
          </a:prstGeom>
        </p:spPr>
      </p:pic>
    </p:spTree>
    <p:extLst>
      <p:ext uri="{BB962C8B-B14F-4D97-AF65-F5344CB8AC3E}">
        <p14:creationId xmlns:p14="http://schemas.microsoft.com/office/powerpoint/2010/main" val="40613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prstGeom prst="rect">
            <a:avLst/>
          </a:prstGeo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3"/>
          </p:nvPr>
        </p:nvSpPr>
        <p:spPr>
          <a:xfrm>
            <a:off x="1238203" y="6603259"/>
            <a:ext cx="7096993" cy="228600"/>
          </a:xfrm>
          <a:prstGeom prst="rect">
            <a:avLst/>
          </a:prstGeom>
        </p:spPr>
        <p:txBody>
          <a:bodyPr/>
          <a:lstStyle>
            <a:lvl1pPr algn="ct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769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prstGeom prst="rect">
            <a:avLst/>
          </a:prstGeo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
          <p:cNvSpPr>
            <a:spLocks noGrp="1"/>
          </p:cNvSpPr>
          <p:nvPr>
            <p:ph type="ftr" sz="quarter" idx="3"/>
          </p:nvPr>
        </p:nvSpPr>
        <p:spPr>
          <a:xfrm>
            <a:off x="1238203" y="6603259"/>
            <a:ext cx="7096993" cy="228600"/>
          </a:xfrm>
          <a:prstGeom prst="rect">
            <a:avLst/>
          </a:prstGeom>
        </p:spPr>
        <p:txBody>
          <a:bodyPr/>
          <a:lstStyle>
            <a:lvl1pPr algn="ct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3694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31750"/>
            <a:ext cx="8153400" cy="946150"/>
          </a:xfrm>
          <a:prstGeom prst="rect">
            <a:avLst/>
          </a:prstGeom>
          <a:noFill/>
        </p:spPr>
        <p:txBody>
          <a:bodyPr/>
          <a:lstStyle>
            <a:lvl1pPr algn="l">
              <a:defRPr sz="4000" baseline="0">
                <a:solidFill>
                  <a:schemeClr val="accent6">
                    <a:lumMod val="75000"/>
                  </a:schemeClr>
                </a:solidFill>
                <a:effectLst>
                  <a:outerShdw blurRad="38100" dist="38100" dir="2700000" algn="tl">
                    <a:srgbClr val="000000">
                      <a:alpha val="43137"/>
                    </a:srgbClr>
                  </a:outerShdw>
                </a:effectLst>
                <a:latin typeface="Gill Sans MT"/>
                <a:cs typeface="Gill Sans MT"/>
              </a:defRPr>
            </a:lvl1pPr>
          </a:lstStyle>
          <a:p>
            <a:r>
              <a:rPr lang="en-US" dirty="0"/>
              <a:t>Take a look…..</a:t>
            </a:r>
          </a:p>
        </p:txBody>
      </p:sp>
      <p:sp>
        <p:nvSpPr>
          <p:cNvPr id="3" name="Date Placeholder 2"/>
          <p:cNvSpPr>
            <a:spLocks noGrp="1"/>
          </p:cNvSpPr>
          <p:nvPr>
            <p:ph type="dt" sz="half" idx="10"/>
          </p:nvPr>
        </p:nvSpPr>
        <p:spPr>
          <a:xfrm>
            <a:off x="457200" y="6356350"/>
            <a:ext cx="381000" cy="365125"/>
          </a:xfrm>
          <a:prstGeom prst="rect">
            <a:avLst/>
          </a:prstGeom>
        </p:spPr>
        <p:txBody>
          <a:bodyPr/>
          <a:lstStyle/>
          <a:p>
            <a:pPr>
              <a:defRPr/>
            </a:pPr>
            <a:endParaRPr lang="en-US">
              <a:solidFill>
                <a:prstClr val="black"/>
              </a:solidFill>
              <a:latin typeface="Calibri"/>
            </a:endParaRPr>
          </a:p>
        </p:txBody>
      </p:sp>
      <p:sp>
        <p:nvSpPr>
          <p:cNvPr id="4" name="Footer Placeholder 3"/>
          <p:cNvSpPr>
            <a:spLocks noGrp="1"/>
          </p:cNvSpPr>
          <p:nvPr>
            <p:ph type="ftr" sz="quarter" idx="11"/>
          </p:nvPr>
        </p:nvSpPr>
        <p:spPr>
          <a:xfrm>
            <a:off x="2171700" y="6629400"/>
            <a:ext cx="4800600" cy="228600"/>
          </a:xfrm>
          <a:prstGeom prst="rect">
            <a:avLst/>
          </a:prstGeom>
        </p:spPr>
        <p:txBody>
          <a:bodyPr/>
          <a:lstStyle/>
          <a:p>
            <a:pPr>
              <a:defRPr/>
            </a:pPr>
            <a:r>
              <a:rPr lang="en-US">
                <a:solidFill>
                  <a:prstClr val="white">
                    <a:lumMod val="50000"/>
                  </a:prstClr>
                </a:solidFill>
                <a:latin typeface="Calibri"/>
              </a:rPr>
              <a:t>Copyright 2015 Worth Publishers    </a:t>
            </a:r>
          </a:p>
        </p:txBody>
      </p:sp>
      <p:sp>
        <p:nvSpPr>
          <p:cNvPr id="5" name="Slide Number Placeholder 4"/>
          <p:cNvSpPr>
            <a:spLocks noGrp="1"/>
          </p:cNvSpPr>
          <p:nvPr>
            <p:ph type="sldNum" sz="quarter" idx="12"/>
          </p:nvPr>
        </p:nvSpPr>
        <p:spPr>
          <a:xfrm>
            <a:off x="8153400" y="6400800"/>
            <a:ext cx="457200" cy="228600"/>
          </a:xfrm>
          <a:prstGeom prst="rect">
            <a:avLst/>
          </a:prstGeom>
        </p:spPr>
        <p:txBody>
          <a:bodyPr/>
          <a:lstStyle/>
          <a:p>
            <a:pPr>
              <a:defRPr/>
            </a:pPr>
            <a:fld id="{397979CC-4B86-46FB-8E31-C36FC5A7CF61}" type="slidenum">
              <a:rPr lang="en-US" smtClean="0">
                <a:solidFill>
                  <a:prstClr val="black"/>
                </a:solidFill>
                <a:latin typeface="Calibri"/>
              </a:rPr>
              <a:pPr>
                <a:defRPr/>
              </a:pPr>
              <a:t>‹#›</a:t>
            </a:fld>
            <a:endParaRPr lang="en-US">
              <a:solidFill>
                <a:prstClr val="black"/>
              </a:solidFill>
              <a:latin typeface="Calibri"/>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33"/>
            <a:ext cx="990600" cy="110474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Tree>
    <p:extLst>
      <p:ext uri="{BB962C8B-B14F-4D97-AF65-F5344CB8AC3E}">
        <p14:creationId xmlns:p14="http://schemas.microsoft.com/office/powerpoint/2010/main" val="30282377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    </a:t>
            </a:r>
            <a:endParaRPr lang="en-US" dirty="0">
              <a:solidFill>
                <a:prstClr val="black">
                  <a:lumMod val="50000"/>
                  <a:lumOff val="50000"/>
                </a:prstClr>
              </a:solidFill>
              <a:latin typeface="Calibri"/>
            </a:endParaRPr>
          </a:p>
        </p:txBody>
      </p:sp>
    </p:spTree>
    <p:extLst>
      <p:ext uri="{BB962C8B-B14F-4D97-AF65-F5344CB8AC3E}">
        <p14:creationId xmlns:p14="http://schemas.microsoft.com/office/powerpoint/2010/main" val="3763065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7" name="Content Placeholder 2"/>
          <p:cNvSpPr>
            <a:spLocks noGrp="1"/>
          </p:cNvSpPr>
          <p:nvPr>
            <p:ph idx="1"/>
          </p:nvPr>
        </p:nvSpPr>
        <p:spPr>
          <a:xfrm>
            <a:off x="457200" y="1143000"/>
            <a:ext cx="8686800" cy="1371600"/>
          </a:xfrm>
        </p:spPr>
        <p:txBody>
          <a:bodyPr>
            <a:noAutofit/>
          </a:bodyPr>
          <a:lstStyle>
            <a:lvl1pPr>
              <a:defRPr sz="3200" baseline="0">
                <a:latin typeface="Candara" pitchFamily="34" charset="0"/>
              </a:defRPr>
            </a:lvl1pPr>
            <a:lvl2pPr>
              <a:defRPr sz="2800" baseline="0">
                <a:latin typeface="Candara" pitchFamily="34" charset="0"/>
              </a:defRPr>
            </a:lvl2pPr>
            <a:lvl3pPr>
              <a:defRPr sz="2400" baseline="0">
                <a:latin typeface="Candara" pitchFamily="34" charset="0"/>
              </a:defRPr>
            </a:lvl3pPr>
            <a:lvl4pPr>
              <a:defRPr sz="2000" baseline="0">
                <a:latin typeface="Candara" pitchFamily="34" charset="0"/>
              </a:defRPr>
            </a:lvl4pPr>
            <a:lvl5pPr>
              <a:defRPr sz="2000" baseline="0">
                <a:latin typeface="Candara" pitchFamily="34" charset="0"/>
              </a:defRPr>
            </a:lvl5pPr>
          </a:lstStyle>
          <a:p>
            <a:pPr lvl="0"/>
            <a:r>
              <a:rPr lang="en-US"/>
              <a:t>Click to edit Master text styles</a:t>
            </a:r>
          </a:p>
          <a:p>
            <a:pPr lvl="1"/>
            <a:r>
              <a:rPr lang="en-US"/>
              <a:t>Second level</a:t>
            </a:r>
          </a:p>
        </p:txBody>
      </p:sp>
      <p:sp>
        <p:nvSpPr>
          <p:cNvPr id="8" name="Footer Placeholder 4"/>
          <p:cNvSpPr txBox="1">
            <a:spLocks/>
          </p:cNvSpPr>
          <p:nvPr/>
        </p:nvSpPr>
        <p:spPr>
          <a:xfrm>
            <a:off x="2324100" y="6629400"/>
            <a:ext cx="4800600" cy="228600"/>
          </a:xfrm>
          <a:prstGeom prst="rect">
            <a:avLst/>
          </a:prstGeom>
        </p:spPr>
        <p:txBody>
          <a:bodyPr/>
          <a:lstStyle>
            <a:defPPr>
              <a:defRPr lang="en-US"/>
            </a:defPPr>
            <a:lvl1pPr marL="0" algn="ctr" defTabSz="914400" rtl="0" eaLnBrk="1" fontAlgn="auto" latinLnBrk="0" hangingPunct="1">
              <a:spcBef>
                <a:spcPts val="0"/>
              </a:spcBef>
              <a:spcAft>
                <a:spcPts val="0"/>
              </a:spcAft>
              <a:defRPr sz="1100" i="0" kern="1200" cap="small" spc="400" baseline="0" smtClean="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lumMod val="50000"/>
                    <a:lumOff val="50000"/>
                  </a:prstClr>
                </a:solidFill>
                <a:latin typeface="Calibri"/>
              </a:rPr>
              <a:t>Copyright 2013 Worth Publishers</a:t>
            </a:r>
          </a:p>
        </p:txBody>
      </p:sp>
    </p:spTree>
    <p:extLst>
      <p:ext uri="{BB962C8B-B14F-4D97-AF65-F5344CB8AC3E}">
        <p14:creationId xmlns:p14="http://schemas.microsoft.com/office/powerpoint/2010/main" val="30857563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31750"/>
            <a:ext cx="8153400" cy="946150"/>
          </a:xfrm>
          <a:noFill/>
        </p:spPr>
        <p:txBody>
          <a:bodyPr>
            <a:normAutofit/>
          </a:bodyPr>
          <a:lstStyle>
            <a:lvl1pPr algn="l">
              <a:defRPr sz="4400" b="0" spc="0" baseline="0">
                <a:solidFill>
                  <a:schemeClr val="accent6"/>
                </a:solidFill>
                <a:effectLst>
                  <a:innerShdw blurRad="63500" dist="50800" dir="13500000">
                    <a:prstClr val="black">
                      <a:alpha val="50000"/>
                    </a:prstClr>
                  </a:innerShdw>
                </a:effectLst>
              </a:defRPr>
            </a:lvl1pPr>
          </a:lstStyle>
          <a:p>
            <a:r>
              <a:rPr lang="en-US" dirty="0"/>
              <a:t>TAKE A LOOK…..</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133"/>
            <a:ext cx="990600" cy="1104743"/>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00" y="2438400"/>
            <a:ext cx="5245100" cy="3932581"/>
          </a:xfrm>
          <a:prstGeom prst="rect">
            <a:avLst/>
          </a:prstGeom>
        </p:spPr>
      </p:pic>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726714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4763" y="5410200"/>
            <a:ext cx="9136063" cy="1447800"/>
          </a:xfrm>
          <a:prstGeom prst="rect">
            <a:avLst/>
          </a:prstGeom>
          <a:solidFill>
            <a:schemeClr val="tx1">
              <a:alpha val="81000"/>
            </a:schemeClr>
          </a:solidFill>
        </p:spPr>
        <p:txBody>
          <a:bodyPr anchor="ctr">
            <a:normAutofit/>
          </a:bodyPr>
          <a:lstStyle/>
          <a:p>
            <a:pPr algn="r">
              <a:defRPr/>
            </a:pPr>
            <a:endParaRPr lang="en-US" sz="4800" spc="50" dirty="0">
              <a:latin typeface="Candara" pitchFamily="34" charset="0"/>
              <a:ea typeface="Tahoma" pitchFamily="34" charset="0"/>
              <a:cs typeface="Tahoma" pitchFamily="34" charset="0"/>
            </a:endParaRPr>
          </a:p>
        </p:txBody>
      </p:sp>
      <p:sp>
        <p:nvSpPr>
          <p:cNvPr id="6" name="TextBox 5"/>
          <p:cNvSpPr txBox="1"/>
          <p:nvPr/>
        </p:nvSpPr>
        <p:spPr>
          <a:xfrm>
            <a:off x="261938" y="5181600"/>
            <a:ext cx="2024062" cy="1862048"/>
          </a:xfrm>
          <a:prstGeom prst="rect">
            <a:avLst/>
          </a:prstGeom>
          <a:noFill/>
        </p:spPr>
        <p:txBody>
          <a:bodyPr wrap="square">
            <a:spAutoFit/>
          </a:bodyPr>
          <a:lstStyle/>
          <a:p>
            <a:pPr>
              <a:defRPr/>
            </a:pPr>
            <a:r>
              <a:rPr lang="en-US" sz="11500" b="1" spc="-300" dirty="0">
                <a:solidFill>
                  <a:schemeClr val="bg1"/>
                </a:solidFill>
                <a:effectLst>
                  <a:outerShdw blurRad="38100" dist="38100" dir="2700000" algn="tl">
                    <a:srgbClr val="000000">
                      <a:alpha val="43137"/>
                    </a:srgbClr>
                  </a:outerShdw>
                </a:effectLst>
                <a:latin typeface="Tw Cen MT"/>
                <a:ea typeface="Tahoma" pitchFamily="34" charset="0"/>
                <a:cs typeface="Tw Cen MT"/>
              </a:rPr>
              <a:t>14</a:t>
            </a:r>
          </a:p>
        </p:txBody>
      </p:sp>
      <p:sp>
        <p:nvSpPr>
          <p:cNvPr id="7" name="TextBox 6"/>
          <p:cNvSpPr txBox="1"/>
          <p:nvPr/>
        </p:nvSpPr>
        <p:spPr>
          <a:xfrm rot="16200000">
            <a:off x="-418306" y="5981184"/>
            <a:ext cx="1358900" cy="369332"/>
          </a:xfrm>
          <a:prstGeom prst="rect">
            <a:avLst/>
          </a:prstGeom>
          <a:noFill/>
        </p:spPr>
        <p:txBody>
          <a:bodyPr>
            <a:spAutoFit/>
          </a:bodyPr>
          <a:lstStyle/>
          <a:p>
            <a:pPr>
              <a:defRPr/>
            </a:pPr>
            <a:r>
              <a:rPr lang="en-US" b="1" kern="0" cap="all" spc="300" dirty="0">
                <a:solidFill>
                  <a:schemeClr val="bg1">
                    <a:lumMod val="75000"/>
                  </a:schemeClr>
                </a:solidFill>
                <a:latin typeface="Tw Cen MT"/>
                <a:ea typeface="+mj-ea"/>
                <a:cs typeface="Tw Cen MT"/>
              </a:rPr>
              <a:t>Chapter</a:t>
            </a:r>
            <a:endParaRPr lang="en-US" sz="2000" b="1" kern="0" cap="all" spc="300" dirty="0">
              <a:solidFill>
                <a:schemeClr val="bg1">
                  <a:lumMod val="75000"/>
                </a:schemeClr>
              </a:solidFill>
              <a:latin typeface="Tw Cen MT"/>
              <a:ea typeface="+mj-ea"/>
              <a:cs typeface="Tw Cen MT"/>
            </a:endParaRPr>
          </a:p>
        </p:txBody>
      </p:sp>
      <p:sp>
        <p:nvSpPr>
          <p:cNvPr id="8" name="TextBox 7"/>
          <p:cNvSpPr txBox="1"/>
          <p:nvPr/>
        </p:nvSpPr>
        <p:spPr>
          <a:xfrm>
            <a:off x="0" y="-15356"/>
            <a:ext cx="7696200" cy="307777"/>
          </a:xfrm>
          <a:prstGeom prst="rect">
            <a:avLst/>
          </a:prstGeom>
          <a:noFill/>
        </p:spPr>
        <p:txBody>
          <a:bodyPr wrap="square">
            <a:spAutoFit/>
          </a:bodyPr>
          <a:lstStyle/>
          <a:p>
            <a:pPr algn="l">
              <a:defRPr/>
            </a:pPr>
            <a:r>
              <a:rPr lang="en-US" sz="1400" b="1" i="0" kern="0" cap="small" spc="400" dirty="0">
                <a:solidFill>
                  <a:schemeClr val="tx1">
                    <a:lumMod val="50000"/>
                    <a:lumOff val="50000"/>
                  </a:schemeClr>
                </a:solidFill>
                <a:latin typeface="Tw Cen MT" pitchFamily="34" charset="0"/>
              </a:rPr>
              <a:t>Slides by Solina Lindahl</a:t>
            </a:r>
          </a:p>
        </p:txBody>
      </p:sp>
      <p:sp>
        <p:nvSpPr>
          <p:cNvPr id="12" name="Title 1"/>
          <p:cNvSpPr txBox="1">
            <a:spLocks/>
          </p:cNvSpPr>
          <p:nvPr userDrawn="1"/>
        </p:nvSpPr>
        <p:spPr>
          <a:xfrm>
            <a:off x="1295400" y="5410200"/>
            <a:ext cx="7772400" cy="1447800"/>
          </a:xfrm>
          <a:prstGeom prst="rect">
            <a:avLst/>
          </a:prstGeom>
          <a:noFill/>
        </p:spPr>
        <p:txBody>
          <a:bodyPr>
            <a:noAutofit/>
          </a:bodyPr>
          <a:lstStyle>
            <a:lvl1pPr algn="r" defTabSz="914400" rtl="0" eaLnBrk="1" latinLnBrk="0" hangingPunct="1">
              <a:spcBef>
                <a:spcPct val="0"/>
              </a:spcBef>
              <a:buNone/>
              <a:defRPr lang="en-US" sz="5400" b="1" i="0" u="none" strike="noStrike" kern="1200" cap="none" spc="100" baseline="0" smtClean="0">
                <a:solidFill>
                  <a:srgbClr val="FF3300"/>
                </a:solidFill>
                <a:effectLst/>
                <a:latin typeface="Candara" pitchFamily="34" charset="0"/>
                <a:ea typeface="+mj-ea"/>
                <a:cs typeface="+mj-cs"/>
              </a:defRPr>
            </a:lvl1pPr>
          </a:lstStyle>
          <a:p>
            <a:r>
              <a:rPr lang="en-US" sz="6600" b="1" kern="0" spc="500" dirty="0">
                <a:latin typeface="Tw Cen MT"/>
                <a:cs typeface="Tw Cen MT"/>
              </a:rPr>
              <a:t>Oligopoly</a:t>
            </a:r>
          </a:p>
        </p:txBody>
      </p:sp>
    </p:spTree>
    <p:extLst>
      <p:ext uri="{BB962C8B-B14F-4D97-AF65-F5344CB8AC3E}">
        <p14:creationId xmlns:p14="http://schemas.microsoft.com/office/powerpoint/2010/main" val="422087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2" name="Straight Connector 1"/>
          <p:cNvCxnSpPr/>
          <p:nvPr/>
        </p:nvCxnSpPr>
        <p:spPr>
          <a:xfrm>
            <a:off x="0" y="60198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286000"/>
            <a:ext cx="9144000" cy="0"/>
          </a:xfrm>
          <a:prstGeom prst="line">
            <a:avLst/>
          </a:prstGeom>
          <a:ln w="57150" cmpd="sng">
            <a:solidFill>
              <a:srgbClr val="F8EF59"/>
            </a:solidFill>
            <a:prstDash val="dash"/>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0" y="1490246"/>
            <a:ext cx="9144000" cy="338554"/>
          </a:xfrm>
          <a:prstGeom prst="rect">
            <a:avLst/>
          </a:prstGeom>
          <a:solidFill>
            <a:srgbClr val="CCFF33">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600" b="0" i="0" spc="300" dirty="0">
                <a:solidFill>
                  <a:srgbClr val="F79646"/>
                </a:solidFill>
                <a:latin typeface="+mn-lt"/>
              </a:rPr>
              <a:t>SOME GOOD BLOGS AND OTHER SITES TO GET THE JUICES FLOWING:</a:t>
            </a:r>
          </a:p>
        </p:txBody>
      </p:sp>
      <p:sp>
        <p:nvSpPr>
          <p:cNvPr id="6" name="Title 1"/>
          <p:cNvSpPr txBox="1">
            <a:spLocks/>
          </p:cNvSpPr>
          <p:nvPr/>
        </p:nvSpPr>
        <p:spPr>
          <a:xfrm>
            <a:off x="0" y="0"/>
            <a:ext cx="7391400" cy="784225"/>
          </a:xfrm>
          <a:prstGeom prst="rect">
            <a:avLst/>
          </a:prstGeom>
          <a:noFill/>
          <a:effectLst/>
        </p:spPr>
        <p:txBody>
          <a:bodyPr/>
          <a:lstStyle>
            <a:lvl1pPr>
              <a:defRPr sz="3600">
                <a:solidFill>
                  <a:schemeClr val="accent1">
                    <a:lumMod val="60000"/>
                    <a:lumOff val="40000"/>
                  </a:schemeClr>
                </a:solidFill>
                <a:effectLst>
                  <a:outerShdw blurRad="38100" dist="38100" dir="2700000" algn="tl">
                    <a:srgbClr val="000000">
                      <a:alpha val="43137"/>
                    </a:srgbClr>
                  </a:outerShdw>
                </a:effectLst>
              </a:defRPr>
            </a:lvl1pPr>
          </a:lstStyle>
          <a:p>
            <a:pPr>
              <a:defRPr/>
            </a:pP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FOOD FOR</a:t>
            </a:r>
            <a:r>
              <a:rPr lang="en-US" sz="4800" b="0" baseline="0" dirty="0">
                <a:solidFill>
                  <a:schemeClr val="accent6"/>
                </a:solidFill>
                <a:effectLst>
                  <a:innerShdw blurRad="63500" dist="50800" dir="13500000">
                    <a:prstClr val="black">
                      <a:alpha val="50000"/>
                    </a:prstClr>
                  </a:innerShdw>
                </a:effectLst>
                <a:latin typeface="Century Gothic" pitchFamily="34" charset="0"/>
                <a:cs typeface="Arial" pitchFamily="34" charset="0"/>
              </a:rPr>
              <a:t> </a:t>
            </a:r>
            <a:r>
              <a:rPr lang="en-US" sz="4800" b="0" dirty="0">
                <a:solidFill>
                  <a:schemeClr val="accent6"/>
                </a:solidFill>
                <a:effectLst>
                  <a:innerShdw blurRad="63500" dist="50800" dir="13500000">
                    <a:prstClr val="black">
                      <a:alpha val="50000"/>
                    </a:prstClr>
                  </a:innerShdw>
                </a:effectLst>
                <a:latin typeface="Century Gothic" pitchFamily="34" charset="0"/>
                <a:cs typeface="Arial" pitchFamily="34" charset="0"/>
              </a:rPr>
              <a:t>THOUGHT….</a:t>
            </a:r>
          </a:p>
        </p:txBody>
      </p:sp>
      <p:pic>
        <p:nvPicPr>
          <p:cNvPr id="7"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572000"/>
            <a:ext cx="2724150" cy="51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5213" y="3048000"/>
            <a:ext cx="2998787" cy="53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0400" y="2971800"/>
            <a:ext cx="2686050" cy="657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15" name="Picture 14" descr="Screen Shot 2014-12-20 at 8.46.54 PM.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674" y="2971800"/>
            <a:ext cx="2692400" cy="592126"/>
          </a:xfrm>
          <a:prstGeom prst="rect">
            <a:avLst/>
          </a:prstGeom>
          <a:ln>
            <a:noFill/>
          </a:ln>
          <a:effectLst>
            <a:outerShdw blurRad="292100" dist="139700" dir="2700000" algn="tl" rotWithShape="0">
              <a:srgbClr val="333333">
                <a:alpha val="65000"/>
              </a:srgbClr>
            </a:outerShdw>
          </a:effectLst>
        </p:spPr>
      </p:pic>
      <p:pic>
        <p:nvPicPr>
          <p:cNvPr id="16" name="Picture 15" descr="Screen Shot 2014-12-20 at 8.49.18 PM.png">
            <a:hlinkClick r:id="rId10"/>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905000" y="4343400"/>
            <a:ext cx="2336800" cy="841691"/>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960000">
            <a:off x="8016447" y="97714"/>
            <a:ext cx="787093" cy="1328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17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912813" indent="-571500">
              <a:buClr>
                <a:schemeClr val="accent3"/>
              </a:buClr>
              <a:buFont typeface="Wingdings" charset="2"/>
              <a:buChar char="§"/>
              <a:defRPr b="1">
                <a:solidFill>
                  <a:schemeClr val="tx1"/>
                </a:solidFill>
                <a:latin typeface="Century Gothic"/>
                <a:cs typeface="Century Gothic"/>
              </a:defRPr>
            </a:lvl1pPr>
            <a:lvl2pPr marL="1200150" indent="-457200">
              <a:buClr>
                <a:schemeClr val="accent3"/>
              </a:buClr>
              <a:buFont typeface="Wingdings" charset="2"/>
              <a:buChar char="§"/>
              <a:defRPr b="1">
                <a:solidFill>
                  <a:schemeClr val="tx1"/>
                </a:solidFill>
                <a:latin typeface="Century Gothic"/>
                <a:cs typeface="Century Gothic"/>
              </a:defRPr>
            </a:lvl2pPr>
            <a:lvl3pPr marL="1371600" indent="-457200">
              <a:buClr>
                <a:schemeClr val="accent3"/>
              </a:buClr>
              <a:buFont typeface="Wingdings" charset="2"/>
              <a:buChar char="§"/>
              <a:defRPr b="1">
                <a:solidFill>
                  <a:schemeClr val="tx1"/>
                </a:solidFill>
                <a:latin typeface="Century Gothic"/>
                <a:cs typeface="Century Gothic"/>
              </a:defRPr>
            </a:lvl3pPr>
            <a:lvl4pPr marL="1714500" indent="-342900">
              <a:buClr>
                <a:schemeClr val="accent3"/>
              </a:buClr>
              <a:buFont typeface="Wingdings" charset="2"/>
              <a:buChar char="§"/>
              <a:defRPr b="1">
                <a:solidFill>
                  <a:schemeClr val="tx1"/>
                </a:solidFill>
                <a:latin typeface="Century Gothic"/>
                <a:cs typeface="Century Gothic"/>
              </a:defRPr>
            </a:lvl4pPr>
            <a:lvl5pPr marL="2171700" indent="-342900">
              <a:buClr>
                <a:schemeClr val="accent3"/>
              </a:buClr>
              <a:buFont typeface="Wingdings" charset="2"/>
              <a:buChar char="§"/>
              <a:defRPr b="1">
                <a:solidFill>
                  <a:schemeClr val="tx1"/>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ght Arrow 8">
            <a:hlinkClick r:id="" action="ppaction://noaction"/>
          </p:cNvPr>
          <p:cNvSpPr/>
          <p:nvPr userDrawn="1"/>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pic>
        <p:nvPicPr>
          <p:cNvPr id="10" name="Picture 9">
            <a:hlinkClick r:id="" action="ppaction://noaction"/>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74496" y="6028188"/>
            <a:ext cx="1143000" cy="856979"/>
          </a:xfrm>
          <a:prstGeom prst="rect">
            <a:avLst/>
          </a:prstGeom>
        </p:spPr>
      </p:pic>
      <p:cxnSp>
        <p:nvCxnSpPr>
          <p:cNvPr id="15" name="Straight Connector 14"/>
          <p:cNvCxnSpPr/>
          <p:nvPr userDrawn="1"/>
        </p:nvCxnSpPr>
        <p:spPr>
          <a:xfrm>
            <a:off x="0" y="1219200"/>
            <a:ext cx="9144000" cy="0"/>
          </a:xfrm>
          <a:prstGeom prst="line">
            <a:avLst/>
          </a:prstGeom>
          <a:ln w="76200" cmpd="sng">
            <a:solidFill>
              <a:srgbClr val="F8EF59">
                <a:alpha val="49000"/>
              </a:srgbClr>
            </a:solidFill>
            <a:prstDash val="solid"/>
          </a:ln>
        </p:spPr>
        <p:style>
          <a:lnRef idx="1">
            <a:schemeClr val="accent5"/>
          </a:lnRef>
          <a:fillRef idx="0">
            <a:schemeClr val="accent5"/>
          </a:fillRef>
          <a:effectRef idx="0">
            <a:schemeClr val="accent5"/>
          </a:effectRef>
          <a:fontRef idx="minor">
            <a:schemeClr val="tx1"/>
          </a:fontRef>
        </p:style>
      </p:cxnSp>
      <p:sp>
        <p:nvSpPr>
          <p:cNvPr id="11"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4" name="Down Arrow Callout 3"/>
          <p:cNvSpPr/>
          <p:nvPr userDrawn="1"/>
        </p:nvSpPr>
        <p:spPr>
          <a:xfrm>
            <a:off x="0" y="-29407"/>
            <a:ext cx="3200400" cy="1676400"/>
          </a:xfrm>
          <a:prstGeom prst="downArrowCallout">
            <a:avLst>
              <a:gd name="adj1" fmla="val 32640"/>
              <a:gd name="adj2" fmla="val 28183"/>
              <a:gd name="adj3" fmla="val 25000"/>
              <a:gd name="adj4" fmla="val 61794"/>
            </a:avLst>
          </a:prstGeom>
          <a:solidFill>
            <a:schemeClr val="accent3"/>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TextBox 4"/>
          <p:cNvSpPr txBox="1"/>
          <p:nvPr userDrawn="1"/>
        </p:nvSpPr>
        <p:spPr>
          <a:xfrm>
            <a:off x="0" y="0"/>
            <a:ext cx="3200400" cy="830997"/>
          </a:xfrm>
          <a:prstGeom prst="rect">
            <a:avLst/>
          </a:prstGeom>
          <a:noFill/>
        </p:spPr>
        <p:txBody>
          <a:bodyPr wrap="square" rtlCol="0">
            <a:spAutoFit/>
          </a:bodyPr>
          <a:lstStyle/>
          <a:p>
            <a:r>
              <a:rPr lang="en-US" sz="2400" b="1" dirty="0">
                <a:solidFill>
                  <a:schemeClr val="bg1"/>
                </a:solidFill>
                <a:effectLst/>
              </a:rPr>
              <a:t>     What you will learn in this chapter</a:t>
            </a:r>
          </a:p>
        </p:txBody>
      </p:sp>
      <p:sp>
        <p:nvSpPr>
          <p:cNvPr id="6" name="Isosceles Triangle 5"/>
          <p:cNvSpPr/>
          <p:nvPr userDrawn="1"/>
        </p:nvSpPr>
        <p:spPr>
          <a:xfrm rot="5400000">
            <a:off x="95250" y="95250"/>
            <a:ext cx="304799" cy="266700"/>
          </a:xfrm>
          <a:prstGeom prst="triangle">
            <a:avLst>
              <a:gd name="adj" fmla="val 525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1733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382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0294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baseline="0">
                <a:latin typeface="Century Gothic"/>
                <a:cs typeface="Century Gothic"/>
              </a:defRPr>
            </a:lvl1pPr>
            <a:lvl2pPr>
              <a:defRPr sz="3200" baseline="0">
                <a:latin typeface="Century Gothic"/>
                <a:cs typeface="Century Gothic"/>
              </a:defRPr>
            </a:lvl2pPr>
            <a:lvl3pPr>
              <a:defRPr sz="2800" baseline="0">
                <a:latin typeface="Century Gothic"/>
                <a:cs typeface="Century Gothic"/>
              </a:defRPr>
            </a:lvl3pPr>
            <a:lvl4pPr>
              <a:defRPr sz="2400" baseline="0">
                <a:latin typeface="Century Gothic"/>
                <a:cs typeface="Century Gothic"/>
              </a:defRPr>
            </a:lvl4pPr>
            <a:lvl5pPr>
              <a:defRPr sz="2400" baseline="0">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40629339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143000"/>
          </a:xfrm>
          <a:prstGeom prst="rect">
            <a:avLst/>
          </a:prstGeom>
        </p:spPr>
        <p:txBody>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985262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5.xml"/><Relationship Id="rId5" Type="http://schemas.openxmlformats.org/officeDocument/2006/relationships/slide" Target="../slides/slide6.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1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slide" Target="../slides/slide5.xml"/><Relationship Id="rId4" Type="http://schemas.openxmlformats.org/officeDocument/2006/relationships/slide" Target="../slides/slide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slide" Target="../slides/slide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slide" Target="../slides/slide5.xml"/><Relationship Id="rId4" Type="http://schemas.openxmlformats.org/officeDocument/2006/relationships/slide" Target="../slides/slide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6.xml"/><Relationship Id="rId1" Type="http://schemas.openxmlformats.org/officeDocument/2006/relationships/slideLayout" Target="../slideLayouts/slideLayout14.xml"/><Relationship Id="rId5" Type="http://schemas.openxmlformats.org/officeDocument/2006/relationships/slide" Target="../slides/slide5.xml"/><Relationship Id="rId4" Type="http://schemas.openxmlformats.org/officeDocument/2006/relationships/slide" Target="../slides/slide6.xml"/></Relationships>
</file>

<file path=ppt/slideMasters/_rels/slideMaster7.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theme" Target="../theme/theme7.xml"/><Relationship Id="rId1" Type="http://schemas.openxmlformats.org/officeDocument/2006/relationships/slideLayout" Target="../slideLayouts/slideLayout15.xml"/><Relationship Id="rId4" Type="http://schemas.openxmlformats.org/officeDocument/2006/relationships/slide" Target="../slides/slide5.xml"/></Relationships>
</file>

<file path=ppt/slideMasters/_rels/slideMaster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theme" Target="../theme/theme8.xml"/><Relationship Id="rId1" Type="http://schemas.openxmlformats.org/officeDocument/2006/relationships/slideLayout" Target="../slideLayouts/slideLayout16.xml"/><Relationship Id="rId4" Type="http://schemas.openxmlformats.org/officeDocument/2006/relationships/slide" Target="../slides/slide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9144000" cy="83820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5"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6"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746806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4400" b="0" kern="1200" spc="0" baseline="0">
          <a:solidFill>
            <a:schemeClr val="accent3"/>
          </a:solidFill>
          <a:effectLst>
            <a:innerShdw blurRad="63500" dist="50800" dir="13500000">
              <a:prstClr val="black">
                <a:alpha val="50000"/>
              </a:prstClr>
            </a:innerShdw>
          </a:effectLst>
          <a:latin typeface="Century Gothic"/>
          <a:ea typeface="+mj-ea"/>
          <a:cs typeface="Century Gothic"/>
        </a:defRPr>
      </a:lvl1pPr>
    </p:titleStyle>
    <p:bodyStyle>
      <a:lvl1pPr marL="0" indent="0" algn="l" defTabSz="914400" rtl="0" eaLnBrk="1" latinLnBrk="0" hangingPunct="1">
        <a:spcBef>
          <a:spcPct val="20000"/>
        </a:spcBef>
        <a:buFontTx/>
        <a:buNone/>
        <a:defRPr sz="32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28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4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0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0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    </a:t>
            </a:r>
            <a:endParaRPr lang="en-US" dirty="0">
              <a:solidFill>
                <a:prstClr val="black">
                  <a:lumMod val="50000"/>
                  <a:lumOff val="50000"/>
                </a:prstClr>
              </a:solidFill>
              <a:latin typeface="Calibri"/>
            </a:endParaRPr>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128353"/>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0" kern="1200">
          <a:solidFill>
            <a:schemeClr val="tx1"/>
          </a:solidFill>
          <a:latin typeface="Gill Sans MT"/>
          <a:ea typeface="+mn-ea"/>
          <a:cs typeface="Gill Sans MT"/>
        </a:defRPr>
      </a:lvl1pPr>
      <a:lvl2pPr marL="457200" indent="0" algn="l" defTabSz="914400" rtl="0" eaLnBrk="1" latinLnBrk="0" hangingPunct="1">
        <a:spcBef>
          <a:spcPct val="20000"/>
        </a:spcBef>
        <a:buFontTx/>
        <a:buNone/>
        <a:defRPr sz="2800" b="0" kern="1200">
          <a:solidFill>
            <a:schemeClr val="tx1"/>
          </a:solidFill>
          <a:latin typeface="Gill Sans MT"/>
          <a:ea typeface="+mn-ea"/>
          <a:cs typeface="Gill Sans MT"/>
        </a:defRPr>
      </a:lvl2pPr>
      <a:lvl3pPr marL="914400" indent="0" algn="l" defTabSz="914400" rtl="0" eaLnBrk="1" latinLnBrk="0" hangingPunct="1">
        <a:spcBef>
          <a:spcPct val="20000"/>
        </a:spcBef>
        <a:buFontTx/>
        <a:buNone/>
        <a:defRPr sz="2400" b="0" kern="1200">
          <a:solidFill>
            <a:schemeClr val="tx1"/>
          </a:solidFill>
          <a:latin typeface="Gill Sans MT"/>
          <a:ea typeface="+mn-ea"/>
          <a:cs typeface="Gill Sans MT"/>
        </a:defRPr>
      </a:lvl3pPr>
      <a:lvl4pPr marL="1371600" indent="0" algn="l" defTabSz="914400" rtl="0" eaLnBrk="1" latinLnBrk="0" hangingPunct="1">
        <a:spcBef>
          <a:spcPct val="20000"/>
        </a:spcBef>
        <a:buFontTx/>
        <a:buNone/>
        <a:defRPr sz="2000" b="0" kern="1200">
          <a:solidFill>
            <a:schemeClr val="tx1"/>
          </a:solidFill>
          <a:latin typeface="Gill Sans MT"/>
          <a:ea typeface="+mn-ea"/>
          <a:cs typeface="Gill Sans MT"/>
        </a:defRPr>
      </a:lvl4pPr>
      <a:lvl5pPr marL="1828800" indent="0" algn="l" defTabSz="914400" rtl="0" eaLnBrk="1" latinLnBrk="0" hangingPunct="1">
        <a:spcBef>
          <a:spcPct val="20000"/>
        </a:spcBef>
        <a:buFontTx/>
        <a:buNone/>
        <a:defRPr sz="2000" b="0" kern="1200">
          <a:solidFill>
            <a:schemeClr val="tx1"/>
          </a:solidFill>
          <a:latin typeface="Gill Sans MT"/>
          <a:ea typeface="+mn-ea"/>
          <a:cs typeface="Gill Sans M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2171700" y="6629400"/>
            <a:ext cx="4800600" cy="228600"/>
          </a:xfrm>
          <a:prstGeom prst="rect">
            <a:avLst/>
          </a:prstGeom>
        </p:spPr>
        <p:txBody>
          <a:bodyPr/>
          <a:lstStyle>
            <a:lvl1pPr algn="ctr">
              <a:defRPr sz="1100" i="0" cap="small" spc="400" baseline="0" smtClean="0">
                <a:solidFill>
                  <a:schemeClr val="tx1">
                    <a:lumMod val="50000"/>
                    <a:lumOff val="50000"/>
                  </a:schemeClr>
                </a:solidFill>
              </a:defRPr>
            </a:lvl1pPr>
          </a:lstStyle>
          <a:p>
            <a:pPr>
              <a:defRPr/>
            </a:pPr>
            <a:r>
              <a:rPr lang="en-US">
                <a:solidFill>
                  <a:prstClr val="black">
                    <a:lumMod val="50000"/>
                    <a:lumOff val="50000"/>
                  </a:prstClr>
                </a:solidFill>
                <a:latin typeface="Calibri"/>
              </a:rPr>
              <a:t>Copyright 2015 Worth Publishers    </a:t>
            </a:r>
            <a:endParaRPr lang="en-US" dirty="0">
              <a:solidFill>
                <a:prstClr val="black">
                  <a:lumMod val="50000"/>
                  <a:lumOff val="50000"/>
                </a:prstClr>
              </a:solidFill>
              <a:latin typeface="Calibri"/>
            </a:endParaRPr>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28387"/>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0" kern="1200">
          <a:solidFill>
            <a:schemeClr val="tx1"/>
          </a:solidFill>
          <a:latin typeface="Gill Sans MT"/>
          <a:ea typeface="+mn-ea"/>
          <a:cs typeface="Gill Sans MT"/>
        </a:defRPr>
      </a:lvl1pPr>
      <a:lvl2pPr marL="457200" indent="0" algn="l" defTabSz="914400" rtl="0" eaLnBrk="1" latinLnBrk="0" hangingPunct="1">
        <a:spcBef>
          <a:spcPct val="20000"/>
        </a:spcBef>
        <a:buFontTx/>
        <a:buNone/>
        <a:defRPr sz="2800" b="0" kern="1200">
          <a:solidFill>
            <a:schemeClr val="tx1"/>
          </a:solidFill>
          <a:latin typeface="Gill Sans MT"/>
          <a:ea typeface="+mn-ea"/>
          <a:cs typeface="Gill Sans MT"/>
        </a:defRPr>
      </a:lvl2pPr>
      <a:lvl3pPr marL="914400" indent="0" algn="l" defTabSz="914400" rtl="0" eaLnBrk="1" latinLnBrk="0" hangingPunct="1">
        <a:spcBef>
          <a:spcPct val="20000"/>
        </a:spcBef>
        <a:buFontTx/>
        <a:buNone/>
        <a:defRPr sz="2400" b="0" kern="1200">
          <a:solidFill>
            <a:schemeClr val="tx1"/>
          </a:solidFill>
          <a:latin typeface="Gill Sans MT"/>
          <a:ea typeface="+mn-ea"/>
          <a:cs typeface="Gill Sans MT"/>
        </a:defRPr>
      </a:lvl3pPr>
      <a:lvl4pPr marL="1371600" indent="0" algn="l" defTabSz="914400" rtl="0" eaLnBrk="1" latinLnBrk="0" hangingPunct="1">
        <a:spcBef>
          <a:spcPct val="20000"/>
        </a:spcBef>
        <a:buFontTx/>
        <a:buNone/>
        <a:defRPr sz="2000" b="0" kern="1200">
          <a:solidFill>
            <a:schemeClr val="tx1"/>
          </a:solidFill>
          <a:latin typeface="Gill Sans MT"/>
          <a:ea typeface="+mn-ea"/>
          <a:cs typeface="Gill Sans MT"/>
        </a:defRPr>
      </a:lvl4pPr>
      <a:lvl5pPr marL="1828800" indent="0" algn="l" defTabSz="914400" rtl="0" eaLnBrk="1" latinLnBrk="0" hangingPunct="1">
        <a:spcBef>
          <a:spcPct val="20000"/>
        </a:spcBef>
        <a:buFontTx/>
        <a:buNone/>
        <a:defRPr sz="2000" b="0" kern="1200">
          <a:solidFill>
            <a:schemeClr val="tx1"/>
          </a:solidFill>
          <a:latin typeface="Gill Sans MT"/>
          <a:ea typeface="+mn-ea"/>
          <a:cs typeface="Gill Sans M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0" y="0"/>
            <a:ext cx="9144000" cy="461665"/>
          </a:xfrm>
          <a:prstGeom prst="rect">
            <a:avLst/>
          </a:prstGeom>
          <a:solidFill>
            <a:srgbClr val="69C2BA">
              <a:alpha val="42000"/>
            </a:srgbClr>
          </a:solidFill>
          <a:ln>
            <a:noFill/>
          </a:ln>
        </p:spPr>
        <p:txBody>
          <a:bodyPr wrap="square" rtlCol="0">
            <a:spAutoFit/>
          </a:bodyPr>
          <a:lstStyle/>
          <a:p>
            <a:pPr algn="r"/>
            <a:endParaRPr lang="en-US" sz="2400" b="1" cap="all" spc="600" dirty="0">
              <a:solidFill>
                <a:srgbClr val="F79646">
                  <a:lumMod val="75000"/>
                </a:srgbClr>
              </a:solidFill>
              <a:latin typeface="Verdana"/>
              <a:cs typeface="Verdana"/>
            </a:endParaRPr>
          </a:p>
        </p:txBody>
      </p:sp>
      <p:sp>
        <p:nvSpPr>
          <p:cNvPr id="3" name="Text Placeholder 2"/>
          <p:cNvSpPr>
            <a:spLocks noGrp="1"/>
          </p:cNvSpPr>
          <p:nvPr>
            <p:ph type="body" idx="1"/>
          </p:nvPr>
        </p:nvSpPr>
        <p:spPr>
          <a:xfrm>
            <a:off x="228600" y="990600"/>
            <a:ext cx="88392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
          <p:cNvSpPr>
            <a:spLocks noGrp="1"/>
          </p:cNvSpPr>
          <p:nvPr>
            <p:ph type="ftr" sz="quarter" idx="3"/>
          </p:nvPr>
        </p:nvSpPr>
        <p:spPr>
          <a:xfrm>
            <a:off x="1238203" y="6603259"/>
            <a:ext cx="7096993" cy="228600"/>
          </a:xfrm>
          <a:prstGeom prst="rect">
            <a:avLst/>
          </a:prstGeom>
        </p:spPr>
        <p:txBody>
          <a:bodyPr/>
          <a:lstStyle>
            <a:lvl1pPr algn="ctr">
              <a:defRPr>
                <a:solidFill>
                  <a:schemeClr val="bg1">
                    <a:lumMod val="50000"/>
                  </a:schemeClr>
                </a:solidFill>
              </a:defRPr>
            </a:lvl1p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cxnSp>
        <p:nvCxnSpPr>
          <p:cNvPr id="5" name="Straight Connector 4"/>
          <p:cNvCxnSpPr/>
          <p:nvPr userDrawn="1"/>
        </p:nvCxnSpPr>
        <p:spPr>
          <a:xfrm>
            <a:off x="0" y="484565"/>
            <a:ext cx="9144000" cy="0"/>
          </a:xfrm>
          <a:prstGeom prst="line">
            <a:avLst/>
          </a:prstGeom>
          <a:ln w="57150" cmpd="sng">
            <a:solidFill>
              <a:srgbClr val="69C2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452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r" defTabSz="914400" rtl="0" eaLnBrk="1" latinLnBrk="0" hangingPunct="1">
        <a:spcBef>
          <a:spcPct val="0"/>
        </a:spcBef>
        <a:buNone/>
        <a:defRPr sz="2400" b="1" kern="0" cap="all" spc="300" baseline="0">
          <a:solidFill>
            <a:schemeClr val="accent6">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Gill Sans MT"/>
          <a:ea typeface="+mn-ea"/>
          <a:cs typeface="Gill Sans MT"/>
        </a:defRPr>
      </a:lvl1pPr>
      <a:lvl2pPr marL="457200" indent="0" algn="l" defTabSz="914400" rtl="0" eaLnBrk="1" latinLnBrk="0" hangingPunct="1">
        <a:spcBef>
          <a:spcPct val="20000"/>
        </a:spcBef>
        <a:buFontTx/>
        <a:buNone/>
        <a:defRPr sz="2800" b="1" kern="1200">
          <a:solidFill>
            <a:schemeClr val="tx1"/>
          </a:solidFill>
          <a:latin typeface="Gill Sans MT"/>
          <a:ea typeface="+mn-ea"/>
          <a:cs typeface="Gill Sans MT"/>
        </a:defRPr>
      </a:lvl2pPr>
      <a:lvl3pPr marL="914400" indent="0" algn="l" defTabSz="914400" rtl="0" eaLnBrk="1" latinLnBrk="0" hangingPunct="1">
        <a:spcBef>
          <a:spcPct val="20000"/>
        </a:spcBef>
        <a:buFontTx/>
        <a:buNone/>
        <a:defRPr sz="2400" b="1" kern="1200">
          <a:solidFill>
            <a:schemeClr val="tx1"/>
          </a:solidFill>
          <a:latin typeface="Gill Sans MT"/>
          <a:ea typeface="+mn-ea"/>
          <a:cs typeface="Gill Sans MT"/>
        </a:defRPr>
      </a:lvl3pPr>
      <a:lvl4pPr marL="1371600" indent="0" algn="l" defTabSz="914400" rtl="0" eaLnBrk="1" latinLnBrk="0" hangingPunct="1">
        <a:spcBef>
          <a:spcPct val="20000"/>
        </a:spcBef>
        <a:buFontTx/>
        <a:buNone/>
        <a:defRPr sz="2000" b="1" kern="1200">
          <a:solidFill>
            <a:schemeClr val="tx1"/>
          </a:solidFill>
          <a:latin typeface="Gill Sans MT"/>
          <a:ea typeface="+mn-ea"/>
          <a:cs typeface="Gill Sans MT"/>
        </a:defRPr>
      </a:lvl4pPr>
      <a:lvl5pPr marL="1828800" indent="0" algn="l" defTabSz="914400" rtl="0" eaLnBrk="1" latinLnBrk="0" hangingPunct="1">
        <a:spcBef>
          <a:spcPct val="20000"/>
        </a:spcBef>
        <a:buFontTx/>
        <a:buNone/>
        <a:defRPr sz="2000" b="1" kern="1200">
          <a:solidFill>
            <a:schemeClr val="tx1"/>
          </a:solidFill>
          <a:latin typeface="Gill Sans MT"/>
          <a:ea typeface="+mn-ea"/>
          <a:cs typeface="Gill Sans M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38" r:id="rId4"/>
  </p:sldLayoutIdLst>
  <p:hf sldNum="0" hdr="0" dt="0"/>
  <p:txStyles>
    <p:titleStyle>
      <a:lvl1pPr algn="ctr" rtl="0" eaLnBrk="1" fontAlgn="base" hangingPunct="1">
        <a:spcBef>
          <a:spcPct val="0"/>
        </a:spcBef>
        <a:spcAft>
          <a:spcPct val="0"/>
        </a:spcAft>
        <a:defRPr sz="4400" b="1" kern="1200">
          <a:solidFill>
            <a:schemeClr val="tx1"/>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entury Gothic" pitchFamily="34" charset="0"/>
        </a:defRPr>
      </a:lvl2pPr>
      <a:lvl3pPr algn="ctr" rtl="0" eaLnBrk="1" fontAlgn="base" hangingPunct="1">
        <a:spcBef>
          <a:spcPct val="0"/>
        </a:spcBef>
        <a:spcAft>
          <a:spcPct val="0"/>
        </a:spcAft>
        <a:defRPr sz="4400">
          <a:solidFill>
            <a:schemeClr val="tx1"/>
          </a:solidFill>
          <a:latin typeface="Century Gothic" pitchFamily="34" charset="0"/>
        </a:defRPr>
      </a:lvl3pPr>
      <a:lvl4pPr algn="ctr" rtl="0" eaLnBrk="1" fontAlgn="base" hangingPunct="1">
        <a:spcBef>
          <a:spcPct val="0"/>
        </a:spcBef>
        <a:spcAft>
          <a:spcPct val="0"/>
        </a:spcAft>
        <a:defRPr sz="4400">
          <a:solidFill>
            <a:schemeClr val="tx1"/>
          </a:solidFill>
          <a:latin typeface="Century Gothic" pitchFamily="34" charset="0"/>
        </a:defRPr>
      </a:lvl4pPr>
      <a:lvl5pPr algn="ctr" rtl="0" eaLnBrk="1" fontAlgn="base" hangingPunct="1">
        <a:spcBef>
          <a:spcPct val="0"/>
        </a:spcBef>
        <a:spcAft>
          <a:spcPct val="0"/>
        </a:spcAft>
        <a:defRPr sz="4400">
          <a:solidFill>
            <a:schemeClr val="tx1"/>
          </a:solidFill>
          <a:latin typeface="Century Gothic" pitchFamily="34" charset="0"/>
        </a:defRPr>
      </a:lvl5pPr>
      <a:lvl6pPr marL="457200" algn="ctr" rtl="0" eaLnBrk="1" fontAlgn="base" hangingPunct="1">
        <a:spcBef>
          <a:spcPct val="0"/>
        </a:spcBef>
        <a:spcAft>
          <a:spcPct val="0"/>
        </a:spcAft>
        <a:defRPr sz="4400">
          <a:solidFill>
            <a:schemeClr val="tx1"/>
          </a:solidFill>
          <a:latin typeface="Century Gothic" pitchFamily="34" charset="0"/>
        </a:defRPr>
      </a:lvl6pPr>
      <a:lvl7pPr marL="914400" algn="ctr" rtl="0" eaLnBrk="1" fontAlgn="base" hangingPunct="1">
        <a:spcBef>
          <a:spcPct val="0"/>
        </a:spcBef>
        <a:spcAft>
          <a:spcPct val="0"/>
        </a:spcAft>
        <a:defRPr sz="4400">
          <a:solidFill>
            <a:schemeClr val="tx1"/>
          </a:solidFill>
          <a:latin typeface="Century Gothic" pitchFamily="34" charset="0"/>
        </a:defRPr>
      </a:lvl7pPr>
      <a:lvl8pPr marL="1371600" algn="ctr" rtl="0" eaLnBrk="1" fontAlgn="base" hangingPunct="1">
        <a:spcBef>
          <a:spcPct val="0"/>
        </a:spcBef>
        <a:spcAft>
          <a:spcPct val="0"/>
        </a:spcAft>
        <a:defRPr sz="4400">
          <a:solidFill>
            <a:schemeClr val="tx1"/>
          </a:solidFill>
          <a:latin typeface="Century Gothic" pitchFamily="34" charset="0"/>
        </a:defRPr>
      </a:lvl8pPr>
      <a:lvl9pPr marL="1828800" algn="ctr" rtl="0" eaLnBrk="1" fontAlgn="base" hangingPunct="1">
        <a:spcBef>
          <a:spcPct val="0"/>
        </a:spcBef>
        <a:spcAft>
          <a:spcPct val="0"/>
        </a:spcAft>
        <a:defRPr sz="4400">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Arrow 8"/>
          <p:cNvSpPr/>
          <p:nvPr/>
        </p:nvSpPr>
        <p:spPr>
          <a:xfrm>
            <a:off x="0" y="0"/>
            <a:ext cx="8991600" cy="1161633"/>
          </a:xfrm>
          <a:prstGeom prst="rightArrow">
            <a:avLst>
              <a:gd name="adj1" fmla="val 50000"/>
              <a:gd name="adj2" fmla="val 78749"/>
            </a:avLst>
          </a:prstGeom>
          <a:solidFill>
            <a:srgbClr val="CBF577">
              <a:alpha val="66000"/>
            </a:srgb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PRACTICE QUESTION</a:t>
            </a:r>
          </a:p>
        </p:txBody>
      </p:sp>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0"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Right Arrow 7">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2"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1" name="Right Arrow 10"/>
          <p:cNvSpPr/>
          <p:nvPr/>
        </p:nvSpPr>
        <p:spPr>
          <a:xfrm>
            <a:off x="0" y="0"/>
            <a:ext cx="8991600" cy="1161633"/>
          </a:xfrm>
          <a:prstGeom prst="rightArrow">
            <a:avLst>
              <a:gd name="adj1" fmla="val 50000"/>
              <a:gd name="adj2" fmla="val 78749"/>
            </a:avLst>
          </a:prstGeom>
          <a:solidFill>
            <a:schemeClr val="accent5">
              <a:lumMod val="40000"/>
              <a:lumOff val="6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LEARN BY DOING: BUSINESS</a:t>
            </a:r>
            <a:r>
              <a:rPr lang="en-US" sz="3200" b="0" spc="60" baseline="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rPr>
              <a:t> CASE</a:t>
            </a:r>
            <a:endParaRPr lang="en-US" sz="3200" b="0" spc="60" dirty="0">
              <a:ln w="9000" cmpd="sng">
                <a:noFill/>
                <a:prstDash val="solid"/>
              </a:ln>
              <a:solidFill>
                <a:schemeClr val="accent5">
                  <a:lumMod val="75000"/>
                </a:schemeClr>
              </a:solidFill>
              <a:effectLst>
                <a:innerShdw blurRad="63500" dist="50800" dir="13500000">
                  <a:prstClr val="black">
                    <a:alpha val="50000"/>
                  </a:prstClr>
                </a:innerShdw>
              </a:effectLst>
              <a:latin typeface="Century Gothic" pitchFamily="34" charset="0"/>
              <a:cs typeface="Courier New" pitchFamily="49" charset="0"/>
            </a:endParaRPr>
          </a:p>
        </p:txBody>
      </p:sp>
    </p:spTree>
    <p:extLst>
      <p:ext uri="{BB962C8B-B14F-4D97-AF65-F5344CB8AC3E}">
        <p14:creationId xmlns:p14="http://schemas.microsoft.com/office/powerpoint/2010/main" val="3055139934"/>
      </p:ext>
    </p:extLst>
  </p:cSld>
  <p:clrMap bg1="lt1" tx1="dk1" bg2="lt2" tx2="dk2" accent1="accent1" accent2="accent2" accent3="accent3" accent4="accent4" accent5="accent5" accent6="accent6" hlink="hlink" folHlink="folHlink"/>
  <p:sldLayoutIdLst>
    <p:sldLayoutId id="2147483714" r:id="rId1"/>
    <p:sldLayoutId id="2147483715"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295400"/>
            <a:ext cx="8458200" cy="5060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11" name="Right Arrow 10">
            <a:hlinkClick r:id="" action="ppaction://noaction"/>
          </p:cNvPr>
          <p:cNvSpPr/>
          <p:nvPr/>
        </p:nvSpPr>
        <p:spPr>
          <a:xfrm>
            <a:off x="0" y="6081474"/>
            <a:ext cx="1524000" cy="776526"/>
          </a:xfrm>
          <a:prstGeom prst="rightArrow">
            <a:avLst>
              <a:gd name="adj1" fmla="val 47162"/>
              <a:gd name="adj2" fmla="val 48581"/>
            </a:avLst>
          </a:prstGeom>
          <a:solidFill>
            <a:schemeClr val="accent1">
              <a:lumMod val="20000"/>
              <a:lumOff val="80000"/>
            </a:schemeClr>
          </a:solidFill>
          <a:ln>
            <a:noFill/>
          </a:ln>
        </p:spPr>
        <p:txBody>
          <a:bodyPr wrap="square">
            <a:spAutoFit/>
          </a:bodyPr>
          <a:lstStyle/>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a:p>
            <a:pPr algn="ctr" fontAlgn="auto">
              <a:spcBef>
                <a:spcPts val="0"/>
              </a:spcBef>
              <a:spcAft>
                <a:spcPts val="0"/>
              </a:spcAft>
              <a:defRPr/>
            </a:pPr>
            <a:endParaRPr lang="en-US" sz="900" b="1" spc="60" dirty="0">
              <a:ln w="9000" cmpd="sng">
                <a:noFill/>
                <a:prstDash val="solid"/>
              </a:ln>
              <a:solidFill>
                <a:schemeClr val="accent6">
                  <a:lumMod val="75000"/>
                </a:schemeClr>
              </a:solidFill>
              <a:effectLst>
                <a:reflection blurRad="12700" stA="28000" endPos="45000" dist="1000" dir="5400000" sy="-100000" algn="bl" rotWithShape="0"/>
              </a:effectLst>
              <a:latin typeface="Century Gothic" pitchFamily="34" charset="0"/>
              <a:cs typeface="Courier New" pitchFamily="49" charset="0"/>
            </a:endParaRPr>
          </a:p>
        </p:txBody>
      </p:sp>
      <p:sp>
        <p:nvSpPr>
          <p:cNvPr id="15"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2" name="Right Arrow 11"/>
          <p:cNvSpPr/>
          <p:nvPr/>
        </p:nvSpPr>
        <p:spPr>
          <a:xfrm>
            <a:off x="0" y="0"/>
            <a:ext cx="8991600" cy="1161633"/>
          </a:xfrm>
          <a:prstGeom prst="rightArrow">
            <a:avLst>
              <a:gd name="adj1" fmla="val 50000"/>
              <a:gd name="adj2" fmla="val 78749"/>
            </a:avLst>
          </a:prstGeom>
          <a:solidFill>
            <a:schemeClr val="bg2">
              <a:lumMod val="90000"/>
              <a:alpha val="66000"/>
            </a:schemeClr>
          </a:solidFill>
          <a:ln>
            <a:noFill/>
          </a:ln>
        </p:spPr>
        <p:txBody>
          <a:bodyPr wrap="square">
            <a:spAutoFit/>
          </a:bodyPr>
          <a:lstStyle/>
          <a:p>
            <a:pPr algn="l" fontAlgn="auto">
              <a:spcBef>
                <a:spcPts val="0"/>
              </a:spcBef>
              <a:spcAft>
                <a:spcPts val="0"/>
              </a:spcAft>
              <a:defRPr/>
            </a:pPr>
            <a:r>
              <a:rPr lang="en-US" sz="3200" b="0" spc="60" dirty="0">
                <a:ln w="9000" cmpd="sng">
                  <a:noFill/>
                  <a:prstDash val="solid"/>
                </a:ln>
                <a:solidFill>
                  <a:schemeClr val="accent6">
                    <a:lumMod val="50000"/>
                  </a:schemeClr>
                </a:solidFill>
                <a:effectLst>
                  <a:innerShdw blurRad="63500" dist="50800" dir="13500000">
                    <a:prstClr val="black">
                      <a:alpha val="50000"/>
                    </a:prstClr>
                  </a:innerShdw>
                </a:effectLst>
                <a:latin typeface="Century Gothic" pitchFamily="34" charset="0"/>
                <a:cs typeface="Courier New" pitchFamily="49" charset="0"/>
              </a:rPr>
              <a:t>LEARN BY DOING: DISCUSS</a:t>
            </a:r>
          </a:p>
        </p:txBody>
      </p:sp>
    </p:spTree>
    <p:extLst>
      <p:ext uri="{BB962C8B-B14F-4D97-AF65-F5344CB8AC3E}">
        <p14:creationId xmlns:p14="http://schemas.microsoft.com/office/powerpoint/2010/main" val="3999456525"/>
      </p:ext>
    </p:extLst>
  </p:cSld>
  <p:clrMap bg1="lt1" tx1="dk1" bg2="lt2" tx2="dk2" accent1="accent1" accent2="accent2" accent3="accent3" accent4="accent4" accent5="accent5" accent6="accent6" hlink="hlink" folHlink="folHlink"/>
  <p:sldLayoutIdLst>
    <p:sldLayoutId id="2147483717" r:id="rId1"/>
    <p:sldLayoutId id="2147483718" r:id="rId2"/>
  </p:sldLayoutIdLst>
  <p:transition>
    <p:fade thruBlk="1"/>
  </p:transition>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andara" pitchFamily="34" charset="0"/>
          <a:ea typeface="+mn-ea"/>
          <a:cs typeface="Tahoma" pitchFamily="34" charset="0"/>
        </a:defRPr>
      </a:lvl1pPr>
      <a:lvl2pPr marL="457200" indent="0" algn="l" rtl="0" eaLnBrk="1" fontAlgn="base" hangingPunct="1">
        <a:spcBef>
          <a:spcPct val="20000"/>
        </a:spcBef>
        <a:spcAft>
          <a:spcPct val="0"/>
        </a:spcAft>
        <a:buFontTx/>
        <a:buNone/>
        <a:defRPr sz="3200" b="1" kern="1200" spc="100">
          <a:solidFill>
            <a:schemeClr val="tx1"/>
          </a:solidFill>
          <a:latin typeface="Candara" pitchFamily="34" charset="0"/>
          <a:ea typeface="+mn-ea"/>
          <a:cs typeface="Tahoma" pitchFamily="34" charset="0"/>
        </a:defRPr>
      </a:lvl2pPr>
      <a:lvl3pPr marL="914400" indent="0" algn="l" rtl="0" eaLnBrk="1" fontAlgn="base" hangingPunct="1">
        <a:spcBef>
          <a:spcPct val="20000"/>
        </a:spcBef>
        <a:spcAft>
          <a:spcPct val="0"/>
        </a:spcAft>
        <a:buFontTx/>
        <a:buNone/>
        <a:defRPr sz="2800" b="1" kern="1200" spc="100">
          <a:solidFill>
            <a:schemeClr val="tx1"/>
          </a:solidFill>
          <a:latin typeface="Candara" pitchFamily="34" charset="0"/>
          <a:ea typeface="+mn-ea"/>
          <a:cs typeface="Tahoma" pitchFamily="34" charset="0"/>
        </a:defRPr>
      </a:lvl3pPr>
      <a:lvl4pPr marL="13716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4pPr>
      <a:lvl5pPr marL="1828800" indent="0" algn="l" rtl="0" eaLnBrk="1" fontAlgn="base" hangingPunct="1">
        <a:spcBef>
          <a:spcPct val="20000"/>
        </a:spcBef>
        <a:spcAft>
          <a:spcPct val="0"/>
        </a:spcAft>
        <a:buFontTx/>
        <a:buNone/>
        <a:defRPr sz="2400" b="1" kern="1200" spc="100">
          <a:solidFill>
            <a:schemeClr val="tx1"/>
          </a:solidFill>
          <a:latin typeface="Candar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5" action="ppaction://hlinksldjump"/>
              </a:rPr>
              <a:t>Back to Table of contents</a:t>
            </a:r>
            <a:endParaRPr lang="en-US" sz="800" b="1" dirty="0">
              <a:latin typeface="Candara" pitchFamily="34" charset="0"/>
            </a:endParaRPr>
          </a:p>
          <a:p>
            <a:endParaRPr lang="en-US" sz="1000" dirty="0">
              <a:latin typeface="Candara" pitchFamily="34" charset="0"/>
            </a:endParaRPr>
          </a:p>
        </p:txBody>
      </p:sp>
      <p:sp>
        <p:nvSpPr>
          <p:cNvPr id="8"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235582923"/>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3600" b="1" kern="1200">
          <a:solidFill>
            <a:schemeClr val="tx1"/>
          </a:solidFill>
          <a:latin typeface="Century Gothic"/>
          <a:ea typeface="+mn-ea"/>
          <a:cs typeface="Century Gothic"/>
        </a:defRPr>
      </a:lvl1pPr>
      <a:lvl2pPr marL="457200" indent="0" algn="l" defTabSz="914400" rtl="0" eaLnBrk="1" latinLnBrk="0" hangingPunct="1">
        <a:spcBef>
          <a:spcPct val="20000"/>
        </a:spcBef>
        <a:buFontTx/>
        <a:buNone/>
        <a:defRPr sz="3200" b="1" kern="1200">
          <a:solidFill>
            <a:schemeClr val="tx1"/>
          </a:solidFill>
          <a:latin typeface="Century Gothic"/>
          <a:ea typeface="+mn-ea"/>
          <a:cs typeface="Century Gothic"/>
        </a:defRPr>
      </a:lvl2pPr>
      <a:lvl3pPr marL="914400" indent="0" algn="l" defTabSz="914400" rtl="0" eaLnBrk="1" latinLnBrk="0" hangingPunct="1">
        <a:spcBef>
          <a:spcPct val="20000"/>
        </a:spcBef>
        <a:buFontTx/>
        <a:buNone/>
        <a:defRPr sz="2800" b="1" kern="1200">
          <a:solidFill>
            <a:schemeClr val="tx1"/>
          </a:solidFill>
          <a:latin typeface="Century Gothic"/>
          <a:ea typeface="+mn-ea"/>
          <a:cs typeface="Century Gothic"/>
        </a:defRPr>
      </a:lvl3pPr>
      <a:lvl4pPr marL="1371600" indent="0" algn="l" defTabSz="914400" rtl="0" eaLnBrk="1" latinLnBrk="0" hangingPunct="1">
        <a:spcBef>
          <a:spcPct val="20000"/>
        </a:spcBef>
        <a:buFontTx/>
        <a:buNone/>
        <a:defRPr sz="2400" b="1" kern="1200">
          <a:solidFill>
            <a:schemeClr val="tx1"/>
          </a:solidFill>
          <a:latin typeface="Century Gothic"/>
          <a:ea typeface="+mn-ea"/>
          <a:cs typeface="Century Gothic"/>
        </a:defRPr>
      </a:lvl4pPr>
      <a:lvl5pPr marL="1828800" indent="0" algn="l" defTabSz="914400" rtl="0" eaLnBrk="1" latinLnBrk="0" hangingPunct="1">
        <a:spcBef>
          <a:spcPct val="20000"/>
        </a:spcBef>
        <a:buFontTx/>
        <a:buNone/>
        <a:defRPr sz="2400" b="1"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a:latin typeface="Gill Sans"/>
                <a:cs typeface="Gill Sans"/>
              </a:rPr>
              <a:t>Copyright 2015 Worth Publishers    </a:t>
            </a:r>
            <a:endParaRPr lang="en-US" sz="1000" kern="0" cap="all" spc="1060" dirty="0">
              <a:latin typeface="Gill Sans"/>
              <a:cs typeface="Gill Sans"/>
            </a:endParaRPr>
          </a:p>
        </p:txBody>
      </p:sp>
      <p:sp>
        <p:nvSpPr>
          <p:cNvPr id="11" name="Oval 10"/>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latin typeface="Candara" pitchFamily="34" charset="0"/>
                <a:hlinkClick r:id="rId4" action="ppaction://hlinksldjump"/>
              </a:rPr>
              <a:t>Back to Table of contents</a:t>
            </a:r>
            <a:endParaRPr lang="en-US" sz="800" b="1" dirty="0">
              <a:latin typeface="Candara" pitchFamily="34" charset="0"/>
            </a:endParaRPr>
          </a:p>
          <a:p>
            <a:endParaRPr lang="en-US" sz="1000" dirty="0">
              <a:latin typeface="Candara" pitchFamily="34" charset="0"/>
            </a:endParaRPr>
          </a:p>
        </p:txBody>
      </p:sp>
    </p:spTree>
    <p:extLst>
      <p:ext uri="{BB962C8B-B14F-4D97-AF65-F5344CB8AC3E}">
        <p14:creationId xmlns:p14="http://schemas.microsoft.com/office/powerpoint/2010/main" val="2096068277"/>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Candara" pitchFamily="34" charset="0"/>
          <a:ea typeface="+mn-ea"/>
          <a:cs typeface="+mn-cs"/>
        </a:defRPr>
      </a:lvl1pPr>
      <a:lvl2pPr marL="457200" indent="0" algn="l" defTabSz="914400" rtl="0" eaLnBrk="1" latinLnBrk="0" hangingPunct="1">
        <a:spcBef>
          <a:spcPct val="20000"/>
        </a:spcBef>
        <a:buFontTx/>
        <a:buNone/>
        <a:defRPr sz="2800" b="1" kern="1200">
          <a:solidFill>
            <a:schemeClr val="tx1"/>
          </a:solidFill>
          <a:latin typeface="Candara" pitchFamily="34" charset="0"/>
          <a:ea typeface="+mn-ea"/>
          <a:cs typeface="+mn-cs"/>
        </a:defRPr>
      </a:lvl2pPr>
      <a:lvl3pPr marL="914400" indent="0" algn="l" defTabSz="914400" rtl="0" eaLnBrk="1" latinLnBrk="0" hangingPunct="1">
        <a:spcBef>
          <a:spcPct val="20000"/>
        </a:spcBef>
        <a:buFontTx/>
        <a:buNone/>
        <a:defRPr sz="2400" b="1" kern="1200">
          <a:solidFill>
            <a:schemeClr val="tx1"/>
          </a:solidFill>
          <a:latin typeface="Candara" pitchFamily="34" charset="0"/>
          <a:ea typeface="+mn-ea"/>
          <a:cs typeface="+mn-cs"/>
        </a:defRPr>
      </a:lvl3pPr>
      <a:lvl4pPr marL="13716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4pPr>
      <a:lvl5pPr marL="1828800" indent="0" algn="l" defTabSz="914400" rtl="0" eaLnBrk="1" latinLnBrk="0" hangingPunct="1">
        <a:spcBef>
          <a:spcPct val="20000"/>
        </a:spcBef>
        <a:buFontTx/>
        <a:buNone/>
        <a:defRPr sz="2000" b="1"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30388"/>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val 12"/>
          <p:cNvSpPr/>
          <p:nvPr/>
        </p:nvSpPr>
        <p:spPr>
          <a:xfrm>
            <a:off x="8462841" y="6168900"/>
            <a:ext cx="609600" cy="62549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a:hlinkClick r:id="rId3" action="ppaction://hlinksldjump"/>
          </p:cNvPr>
          <p:cNvSpPr txBox="1"/>
          <p:nvPr/>
        </p:nvSpPr>
        <p:spPr>
          <a:xfrm>
            <a:off x="8493643" y="6262990"/>
            <a:ext cx="654998" cy="615553"/>
          </a:xfrm>
          <a:prstGeom prst="rect">
            <a:avLst/>
          </a:prstGeom>
          <a:noFill/>
        </p:spPr>
        <p:txBody>
          <a:bodyPr wrap="square" rtlCol="0">
            <a:spAutoFit/>
          </a:bodyPr>
          <a:lstStyle/>
          <a:p>
            <a:r>
              <a:rPr lang="en-US" sz="800" b="1" dirty="0">
                <a:solidFill>
                  <a:prstClr val="black"/>
                </a:solidFill>
                <a:latin typeface="Candara" pitchFamily="34" charset="0"/>
                <a:hlinkClick r:id="rId4" action="ppaction://hlinksldjump"/>
              </a:rPr>
              <a:t>Back to Table of contents</a:t>
            </a:r>
            <a:endParaRPr lang="en-US" sz="800" b="1" dirty="0">
              <a:solidFill>
                <a:prstClr val="black"/>
              </a:solidFill>
              <a:latin typeface="Candara" pitchFamily="34" charset="0"/>
            </a:endParaRPr>
          </a:p>
          <a:p>
            <a:endParaRPr lang="en-US" sz="1000" dirty="0">
              <a:solidFill>
                <a:prstClr val="black"/>
              </a:solidFill>
              <a:latin typeface="Candara" pitchFamily="34" charset="0"/>
            </a:endParaRPr>
          </a:p>
        </p:txBody>
      </p:sp>
      <p:sp>
        <p:nvSpPr>
          <p:cNvPr id="9" name="Footer Placeholder 2"/>
          <p:cNvSpPr>
            <a:spLocks noGrp="1"/>
          </p:cNvSpPr>
          <p:nvPr>
            <p:ph type="ftr" sz="quarter" idx="3"/>
          </p:nvPr>
        </p:nvSpPr>
        <p:spPr>
          <a:xfrm>
            <a:off x="1238203" y="6603259"/>
            <a:ext cx="7096993" cy="228600"/>
          </a:xfrm>
          <a:prstGeom prst="rect">
            <a:avLst/>
          </a:prstGeom>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10" name="Right Arrow 9"/>
          <p:cNvSpPr/>
          <p:nvPr userDrawn="1"/>
        </p:nvSpPr>
        <p:spPr>
          <a:xfrm>
            <a:off x="0" y="0"/>
            <a:ext cx="8991600" cy="1161633"/>
          </a:xfrm>
          <a:prstGeom prst="rightArrow">
            <a:avLst>
              <a:gd name="adj1" fmla="val 50000"/>
              <a:gd name="adj2" fmla="val 78749"/>
            </a:avLst>
          </a:prstGeom>
          <a:solidFill>
            <a:srgbClr val="F8EF59">
              <a:alpha val="38000"/>
            </a:srgbClr>
          </a:solidFill>
          <a:ln>
            <a:noFill/>
          </a:ln>
        </p:spPr>
        <p:txBody>
          <a:bodyPr wrap="square">
            <a:spAutoFit/>
          </a:bodyPr>
          <a:lstStyle/>
          <a:p>
            <a:pPr>
              <a:defRPr/>
            </a:pPr>
            <a:r>
              <a:rPr lang="en-US" sz="3200" spc="60" dirty="0">
                <a:ln w="9000" cmpd="sng">
                  <a:noFill/>
                  <a:prstDash val="solid"/>
                </a:ln>
                <a:solidFill>
                  <a:srgbClr val="C5BE76"/>
                </a:solidFill>
                <a:effectLst>
                  <a:innerShdw blurRad="63500" dist="50800" dir="13500000">
                    <a:prstClr val="black">
                      <a:alpha val="50000"/>
                    </a:prstClr>
                  </a:innerShdw>
                </a:effectLst>
                <a:latin typeface="Century Gothic" pitchFamily="34" charset="0"/>
                <a:cs typeface="Courier New" pitchFamily="49" charset="0"/>
              </a:rPr>
              <a:t>LEARN BY DOING: APPLICATION VIDEO</a:t>
            </a:r>
          </a:p>
        </p:txBody>
      </p:sp>
    </p:spTree>
    <p:extLst>
      <p:ext uri="{BB962C8B-B14F-4D97-AF65-F5344CB8AC3E}">
        <p14:creationId xmlns:p14="http://schemas.microsoft.com/office/powerpoint/2010/main" val="1778006798"/>
      </p:ext>
    </p:extLst>
  </p:cSld>
  <p:clrMap bg1="lt1" tx1="dk1" bg2="lt2" tx2="dk2" accent1="accent1" accent2="accent2" accent3="accent3" accent4="accent4" accent5="accent5" accent6="accent6" hlink="hlink" folHlink="folHlink"/>
  <p:sldLayoutIdLst>
    <p:sldLayoutId id="2147483725" r:id="rId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6">
                                            <p:txEl>
                                              <p:pRg st="1" end="1"/>
                                            </p:txEl>
                                          </p:spTgt>
                                        </p:tgtEl>
                                        <p:attrNameLst>
                                          <p:attrName>style.visibility</p:attrName>
                                        </p:attrNameLst>
                                      </p:cBhvr>
                                      <p:to>
                                        <p:strVal val="visible"/>
                                      </p:to>
                                    </p:set>
                                    <p:animEffect transition="in" filter="fade">
                                      <p:cBhvr>
                                        <p:cTn id="12" dur="500"/>
                                        <p:tgtEl>
                                          <p:spTgt spid="10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6">
                                            <p:txEl>
                                              <p:pRg st="2" end="2"/>
                                            </p:txEl>
                                          </p:spTgt>
                                        </p:tgtEl>
                                        <p:attrNameLst>
                                          <p:attrName>style.visibility</p:attrName>
                                        </p:attrNameLst>
                                      </p:cBhvr>
                                      <p:to>
                                        <p:strVal val="visible"/>
                                      </p:to>
                                    </p:set>
                                    <p:animEffect transition="in" filter="fade">
                                      <p:cBhvr>
                                        <p:cTn id="17" dur="500"/>
                                        <p:tgtEl>
                                          <p:spTgt spid="10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6">
                                            <p:txEl>
                                              <p:pRg st="3" end="3"/>
                                            </p:txEl>
                                          </p:spTgt>
                                        </p:tgtEl>
                                        <p:attrNameLst>
                                          <p:attrName>style.visibility</p:attrName>
                                        </p:attrNameLst>
                                      </p:cBhvr>
                                      <p:to>
                                        <p:strVal val="visible"/>
                                      </p:to>
                                    </p:set>
                                    <p:animEffect transition="in" filter="fade">
                                      <p:cBhvr>
                                        <p:cTn id="22" dur="500"/>
                                        <p:tgtEl>
                                          <p:spTgt spid="10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6">
                                            <p:txEl>
                                              <p:pRg st="4" end="4"/>
                                            </p:txEl>
                                          </p:spTgt>
                                        </p:tgtEl>
                                        <p:attrNameLst>
                                          <p:attrName>style.visibility</p:attrName>
                                        </p:attrNameLst>
                                      </p:cBhvr>
                                      <p:to>
                                        <p:strVal val="visible"/>
                                      </p:to>
                                    </p:set>
                                    <p:animEffect transition="in" filter="fade">
                                      <p:cBhvr>
                                        <p:cTn id="27" dur="500"/>
                                        <p:tgtEl>
                                          <p:spTgt spid="1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0"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500"/>
                        <p:tgtEl>
                          <p:spTgt spid="1026"/>
                        </p:tgtEl>
                      </p:cBhvr>
                    </p:animEffect>
                  </p:childTnLst>
                </p:cTn>
              </p:par>
            </p:tnLst>
          </p:tmpl>
        </p:tmplLst>
      </p:bldP>
    </p:bldLst>
  </p:timing>
  <p:hf sldNum="0" hdr="0" dt="0"/>
  <p:txStyles>
    <p:titleStyle>
      <a:lvl1pPr algn="ctr" rtl="0" eaLnBrk="1" fontAlgn="base" hangingPunct="1">
        <a:spcBef>
          <a:spcPct val="0"/>
        </a:spcBef>
        <a:spcAft>
          <a:spcPct val="0"/>
        </a:spcAft>
        <a:defRPr sz="4400" b="1" i="1" kern="1200">
          <a:noFill/>
          <a:latin typeface="Century Gothic" pitchFamily="34" charset="0"/>
          <a:ea typeface="+mj-ea"/>
          <a:cs typeface="+mj-cs"/>
        </a:defRPr>
      </a:lvl1pPr>
      <a:lvl2pPr algn="ctr" rtl="0" eaLnBrk="1" fontAlgn="base" hangingPunct="1">
        <a:spcBef>
          <a:spcPct val="0"/>
        </a:spcBef>
        <a:spcAft>
          <a:spcPct val="0"/>
        </a:spcAft>
        <a:defRPr sz="4400" b="1" i="1">
          <a:solidFill>
            <a:schemeClr val="tx1"/>
          </a:solidFill>
          <a:latin typeface="Century Gothic" pitchFamily="34" charset="0"/>
        </a:defRPr>
      </a:lvl2pPr>
      <a:lvl3pPr algn="ctr" rtl="0" eaLnBrk="1" fontAlgn="base" hangingPunct="1">
        <a:spcBef>
          <a:spcPct val="0"/>
        </a:spcBef>
        <a:spcAft>
          <a:spcPct val="0"/>
        </a:spcAft>
        <a:defRPr sz="4400" b="1" i="1">
          <a:solidFill>
            <a:schemeClr val="tx1"/>
          </a:solidFill>
          <a:latin typeface="Century Gothic" pitchFamily="34" charset="0"/>
        </a:defRPr>
      </a:lvl3pPr>
      <a:lvl4pPr algn="ctr" rtl="0" eaLnBrk="1" fontAlgn="base" hangingPunct="1">
        <a:spcBef>
          <a:spcPct val="0"/>
        </a:spcBef>
        <a:spcAft>
          <a:spcPct val="0"/>
        </a:spcAft>
        <a:defRPr sz="4400" b="1" i="1">
          <a:solidFill>
            <a:schemeClr val="tx1"/>
          </a:solidFill>
          <a:latin typeface="Century Gothic" pitchFamily="34" charset="0"/>
        </a:defRPr>
      </a:lvl4pPr>
      <a:lvl5pPr algn="ctr" rtl="0" eaLnBrk="1" fontAlgn="base" hangingPunct="1">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0" indent="0" algn="l" rtl="0" eaLnBrk="1" fontAlgn="base" hangingPunct="1">
        <a:spcBef>
          <a:spcPct val="20000"/>
        </a:spcBef>
        <a:spcAft>
          <a:spcPct val="0"/>
        </a:spcAft>
        <a:buFontTx/>
        <a:buNone/>
        <a:defRPr sz="3600" b="1" kern="1200" spc="100">
          <a:solidFill>
            <a:schemeClr val="tx1"/>
          </a:solidFill>
          <a:latin typeface="Century Gothic"/>
          <a:ea typeface="+mn-ea"/>
          <a:cs typeface="Century Gothic"/>
        </a:defRPr>
      </a:lvl1pPr>
      <a:lvl2pPr marL="457200" indent="0" algn="l" rtl="0" eaLnBrk="1" fontAlgn="base" hangingPunct="1">
        <a:spcBef>
          <a:spcPct val="20000"/>
        </a:spcBef>
        <a:spcAft>
          <a:spcPct val="0"/>
        </a:spcAft>
        <a:buFontTx/>
        <a:buNone/>
        <a:defRPr sz="3200" b="1" kern="1200" spc="100">
          <a:solidFill>
            <a:schemeClr val="tx1"/>
          </a:solidFill>
          <a:latin typeface="Century Gothic"/>
          <a:ea typeface="+mn-ea"/>
          <a:cs typeface="Century Gothic"/>
        </a:defRPr>
      </a:lvl2pPr>
      <a:lvl3pPr marL="914400" indent="0" algn="l" rtl="0" eaLnBrk="1" fontAlgn="base" hangingPunct="1">
        <a:spcBef>
          <a:spcPct val="20000"/>
        </a:spcBef>
        <a:spcAft>
          <a:spcPct val="0"/>
        </a:spcAft>
        <a:buFontTx/>
        <a:buNone/>
        <a:defRPr sz="2800" b="1" kern="1200" spc="100">
          <a:solidFill>
            <a:schemeClr val="tx1"/>
          </a:solidFill>
          <a:latin typeface="Century Gothic"/>
          <a:ea typeface="+mn-ea"/>
          <a:cs typeface="Century Gothic"/>
        </a:defRPr>
      </a:lvl3pPr>
      <a:lvl4pPr marL="13716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4pPr>
      <a:lvl5pPr marL="1828800" indent="0" algn="l" rtl="0" eaLnBrk="1" fontAlgn="base" hangingPunct="1">
        <a:spcBef>
          <a:spcPct val="20000"/>
        </a:spcBef>
        <a:spcAft>
          <a:spcPct val="0"/>
        </a:spcAft>
        <a:buFontTx/>
        <a:buNone/>
        <a:defRPr sz="2400" b="1" kern="1200" spc="1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92043"/>
            <a:ext cx="3263366" cy="838200"/>
          </a:xfrm>
          <a:prstGeom prst="rect">
            <a:avLst/>
          </a:prstGeom>
          <a:noFill/>
        </p:spPr>
        <p:txBody>
          <a:bodyPr vert="horz" lIns="91440" tIns="45720" rIns="91440" bIns="45720" rtlCol="0" anchor="ctr">
            <a:noAutofit/>
          </a:bodyPr>
          <a:lstStyle/>
          <a:p>
            <a:r>
              <a:rPr lang="en-US" dirty="0"/>
              <a:t>ECONOMICS</a:t>
            </a:r>
          </a:p>
        </p:txBody>
      </p:sp>
      <p:sp>
        <p:nvSpPr>
          <p:cNvPr id="3" name="Text Placeholder 2"/>
          <p:cNvSpPr>
            <a:spLocks noGrp="1"/>
          </p:cNvSpPr>
          <p:nvPr>
            <p:ph type="body" idx="1"/>
          </p:nvPr>
        </p:nvSpPr>
        <p:spPr>
          <a:xfrm>
            <a:off x="228600" y="1410234"/>
            <a:ext cx="88392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txBox="1">
            <a:spLocks/>
          </p:cNvSpPr>
          <p:nvPr/>
        </p:nvSpPr>
        <p:spPr>
          <a:xfrm>
            <a:off x="3854173" y="392043"/>
            <a:ext cx="2853083" cy="838200"/>
          </a:xfrm>
          <a:prstGeom prst="rect">
            <a:avLst/>
          </a:prstGeom>
          <a:noFill/>
        </p:spPr>
        <p:txBody>
          <a:bodyPr vert="horz" lIns="91440" tIns="45720" rIns="91440" bIns="45720" rtlCol="0" anchor="ctr">
            <a:noAutofit/>
          </a:bodyPr>
          <a:lstStyle>
            <a:lvl1pPr algn="r" defTabSz="914400" rtl="0" eaLnBrk="1" latinLnBrk="0" hangingPunct="1">
              <a:spcBef>
                <a:spcPct val="0"/>
              </a:spcBef>
              <a:buNone/>
              <a:defRPr sz="3600" b="1" i="1" kern="1200" cap="all" spc="-200" baseline="0">
                <a:solidFill>
                  <a:schemeClr val="accent5">
                    <a:lumMod val="75000"/>
                  </a:schemeClr>
                </a:solidFill>
                <a:latin typeface="Verdana"/>
                <a:ea typeface="+mj-ea"/>
                <a:cs typeface="Verdana"/>
              </a:defRPr>
            </a:lvl1pPr>
          </a:lstStyle>
          <a:p>
            <a:r>
              <a:rPr lang="en-US" dirty="0">
                <a:solidFill>
                  <a:srgbClr val="F79646">
                    <a:lumMod val="75000"/>
                  </a:srgbClr>
                </a:solidFill>
              </a:rPr>
              <a:t>IN ACTION</a:t>
            </a:r>
          </a:p>
        </p:txBody>
      </p:sp>
      <p:sp>
        <p:nvSpPr>
          <p:cNvPr id="13" name="Oval 12"/>
          <p:cNvSpPr/>
          <p:nvPr/>
        </p:nvSpPr>
        <p:spPr>
          <a:xfrm>
            <a:off x="3263367" y="589723"/>
            <a:ext cx="474870" cy="485913"/>
          </a:xfrm>
          <a:prstGeom prst="ellipse">
            <a:avLst/>
          </a:prstGeom>
          <a:solidFill>
            <a:schemeClr val="bg1"/>
          </a:solidFill>
          <a:ln>
            <a:noFill/>
          </a:ln>
          <a:effectLst>
            <a:outerShdw blurRad="276225" dir="6960000" sx="122000" sy="122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F79646">
                  <a:lumMod val="75000"/>
                </a:srgbClr>
              </a:solidFill>
              <a:latin typeface="Verdana"/>
              <a:cs typeface="Verdana"/>
            </a:endParaRPr>
          </a:p>
        </p:txBody>
      </p:sp>
      <p:sp>
        <p:nvSpPr>
          <p:cNvPr id="4" name="Isosceles Triangle 3"/>
          <p:cNvSpPr/>
          <p:nvPr/>
        </p:nvSpPr>
        <p:spPr>
          <a:xfrm rot="5400000">
            <a:off x="3379193" y="640391"/>
            <a:ext cx="337086" cy="381002"/>
          </a:xfrm>
          <a:prstGeom prst="triangle">
            <a:avLst>
              <a:gd name="adj" fmla="val 49975"/>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a:off x="0" y="11667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700" y="480943"/>
            <a:ext cx="914400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
          <p:cNvSpPr>
            <a:spLocks noGrp="1"/>
          </p:cNvSpPr>
          <p:nvPr>
            <p:ph type="ftr" sz="quarter" idx="3"/>
          </p:nvPr>
        </p:nvSpPr>
        <p:spPr>
          <a:xfrm>
            <a:off x="1066800" y="6553200"/>
            <a:ext cx="7543800" cy="228600"/>
          </a:xfrm>
          <a:prstGeom prst="rect">
            <a:avLst/>
          </a:prstGeom>
        </p:spPr>
        <p:txBody>
          <a:bodyPr/>
          <a:lstStyle>
            <a:lvl1pPr algn="ctr">
              <a:defRPr>
                <a:solidFill>
                  <a:srgbClr val="7F7F7F"/>
                </a:solidFill>
              </a:defRPr>
            </a:lvl1pPr>
          </a:lstStyle>
          <a:p>
            <a:pPr>
              <a:defRPr/>
            </a:pPr>
            <a:r>
              <a:rPr lang="en-US" sz="1000" kern="0" cap="all" spc="1060">
                <a:latin typeface="Gill Sans"/>
                <a:cs typeface="Gill Sans"/>
              </a:rPr>
              <a:t>Copyright 2015 Worth Publishers    </a:t>
            </a:r>
            <a:endParaRPr lang="en-US" sz="1000" kern="0" cap="all" spc="1060" dirty="0">
              <a:latin typeface="Gill Sans"/>
              <a:cs typeface="Gill Sans"/>
            </a:endParaRPr>
          </a:p>
        </p:txBody>
      </p:sp>
    </p:spTree>
    <p:extLst>
      <p:ext uri="{BB962C8B-B14F-4D97-AF65-F5344CB8AC3E}">
        <p14:creationId xmlns:p14="http://schemas.microsoft.com/office/powerpoint/2010/main" val="3152252349"/>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sldNum="0" hdr="0" dt="0"/>
  <p:txStyles>
    <p:titleStyle>
      <a:lvl1pPr algn="l" defTabSz="914400" rtl="0" eaLnBrk="1" latinLnBrk="0" hangingPunct="1">
        <a:spcBef>
          <a:spcPct val="0"/>
        </a:spcBef>
        <a:buNone/>
        <a:defRPr sz="3600" b="1" i="0" kern="1200" cap="all" spc="-200" baseline="0">
          <a:solidFill>
            <a:schemeClr val="accent5">
              <a:lumMod val="75000"/>
            </a:schemeClr>
          </a:solidFill>
          <a:latin typeface="Verdana"/>
          <a:ea typeface="+mj-ea"/>
          <a:cs typeface="Verdana"/>
        </a:defRPr>
      </a:lvl1pPr>
    </p:titleStyle>
    <p:bodyStyle>
      <a:lvl1pPr marL="0" indent="0" algn="l" defTabSz="914400" rtl="0" eaLnBrk="1" latinLnBrk="0" hangingPunct="1">
        <a:spcBef>
          <a:spcPct val="20000"/>
        </a:spcBef>
        <a:buFontTx/>
        <a:buNone/>
        <a:defRPr sz="3200" b="1" kern="1200">
          <a:solidFill>
            <a:schemeClr val="tx1"/>
          </a:solidFill>
          <a:latin typeface="Gill Sans MT"/>
          <a:ea typeface="+mn-ea"/>
          <a:cs typeface="Gill Sans MT"/>
        </a:defRPr>
      </a:lvl1pPr>
      <a:lvl2pPr marL="457200" indent="0" algn="l" defTabSz="914400" rtl="0" eaLnBrk="1" latinLnBrk="0" hangingPunct="1">
        <a:spcBef>
          <a:spcPct val="20000"/>
        </a:spcBef>
        <a:buFontTx/>
        <a:buNone/>
        <a:defRPr sz="2800" b="1" kern="1200">
          <a:solidFill>
            <a:schemeClr val="tx1"/>
          </a:solidFill>
          <a:latin typeface="Gill Sans MT"/>
          <a:ea typeface="+mn-ea"/>
          <a:cs typeface="Gill Sans MT"/>
        </a:defRPr>
      </a:lvl2pPr>
      <a:lvl3pPr marL="914400" indent="0" algn="l" defTabSz="914400" rtl="0" eaLnBrk="1" latinLnBrk="0" hangingPunct="1">
        <a:spcBef>
          <a:spcPct val="20000"/>
        </a:spcBef>
        <a:buFontTx/>
        <a:buNone/>
        <a:defRPr sz="2400" b="1" kern="1200">
          <a:solidFill>
            <a:schemeClr val="tx1"/>
          </a:solidFill>
          <a:latin typeface="Gill Sans MT"/>
          <a:ea typeface="+mn-ea"/>
          <a:cs typeface="Gill Sans MT"/>
        </a:defRPr>
      </a:lvl3pPr>
      <a:lvl4pPr marL="1371600" indent="0" algn="l" defTabSz="914400" rtl="0" eaLnBrk="1" latinLnBrk="0" hangingPunct="1">
        <a:spcBef>
          <a:spcPct val="20000"/>
        </a:spcBef>
        <a:buFontTx/>
        <a:buNone/>
        <a:defRPr sz="2000" b="1" kern="1200">
          <a:solidFill>
            <a:schemeClr val="tx1"/>
          </a:solidFill>
          <a:latin typeface="Gill Sans MT"/>
          <a:ea typeface="+mn-ea"/>
          <a:cs typeface="Gill Sans MT"/>
        </a:defRPr>
      </a:lvl4pPr>
      <a:lvl5pPr marL="1828800" indent="0" algn="l" defTabSz="914400" rtl="0" eaLnBrk="1" latinLnBrk="0" hangingPunct="1">
        <a:spcBef>
          <a:spcPct val="20000"/>
        </a:spcBef>
        <a:buFontTx/>
        <a:buNone/>
        <a:defRPr sz="2000" b="1" kern="1200">
          <a:solidFill>
            <a:schemeClr val="tx1"/>
          </a:solidFill>
          <a:latin typeface="Gill Sans MT"/>
          <a:ea typeface="+mn-ea"/>
          <a:cs typeface="Gill Sans M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d_dtTZQyU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4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solidFill>
            <a:schemeClr val="accent5">
              <a:lumMod val="20000"/>
              <a:lumOff val="80000"/>
              <a:alpha val="78000"/>
            </a:schemeClr>
          </a:solidFill>
        </p:spPr>
        <p:txBody>
          <a:bodyPr>
            <a:normAutofit/>
          </a:bodyPr>
          <a:lstStyle/>
          <a:p>
            <a:pPr algn="l"/>
            <a:r>
              <a:rPr lang="en-US" dirty="0"/>
              <a:t>UNDERSTANDING OLIGOPOLY</a:t>
            </a:r>
            <a:endParaRPr lang="en-US" b="0" dirty="0"/>
          </a:p>
        </p:txBody>
      </p:sp>
      <p:sp>
        <p:nvSpPr>
          <p:cNvPr id="2" name="Content Placeholder 1"/>
          <p:cNvSpPr>
            <a:spLocks noGrp="1"/>
          </p:cNvSpPr>
          <p:nvPr>
            <p:ph idx="1"/>
          </p:nvPr>
        </p:nvSpPr>
        <p:spPr>
          <a:xfrm>
            <a:off x="0" y="1905000"/>
            <a:ext cx="9144000" cy="4495800"/>
          </a:xfrm>
          <a:solidFill>
            <a:schemeClr val="bg1">
              <a:alpha val="52000"/>
            </a:schemeClr>
          </a:solidFill>
        </p:spPr>
        <p:txBody>
          <a:bodyPr>
            <a:noAutofit/>
          </a:bodyPr>
          <a:lstStyle/>
          <a:p>
            <a:pPr>
              <a:spcBef>
                <a:spcPts val="0"/>
              </a:spcBef>
              <a:spcAft>
                <a:spcPts val="1800"/>
              </a:spcAft>
              <a:buClr>
                <a:schemeClr val="tx1"/>
              </a:buClr>
            </a:pPr>
            <a:r>
              <a:rPr lang="en-US" dirty="0"/>
              <a:t>Some of the key issues can be understood by looking at the simplest case: </a:t>
            </a:r>
            <a:r>
              <a:rPr lang="en-US" i="1" dirty="0">
                <a:solidFill>
                  <a:srgbClr val="990033"/>
                </a:solidFill>
              </a:rPr>
              <a:t>duopoly.</a:t>
            </a:r>
            <a:r>
              <a:rPr lang="en-US" i="1" dirty="0"/>
              <a:t> </a:t>
            </a:r>
          </a:p>
          <a:p>
            <a:pPr>
              <a:spcBef>
                <a:spcPts val="0"/>
              </a:spcBef>
              <a:spcAft>
                <a:spcPts val="1800"/>
              </a:spcAft>
              <a:buClr>
                <a:schemeClr val="tx1"/>
              </a:buClr>
            </a:pPr>
            <a:r>
              <a:rPr lang="en-US" i="1" dirty="0">
                <a:solidFill>
                  <a:srgbClr val="990033"/>
                </a:solidFill>
              </a:rPr>
              <a:t>Duopoly: </a:t>
            </a:r>
            <a:r>
              <a:rPr lang="en-US" dirty="0"/>
              <a:t>an </a:t>
            </a:r>
            <a:r>
              <a:rPr lang="en-US" i="1" dirty="0"/>
              <a:t>oligopoly </a:t>
            </a:r>
            <a:r>
              <a:rPr lang="en-US" dirty="0"/>
              <a:t>consisting of only two firms.</a:t>
            </a:r>
          </a:p>
          <a:p>
            <a:pPr>
              <a:spcBef>
                <a:spcPts val="0"/>
              </a:spcBef>
              <a:spcAft>
                <a:spcPts val="1800"/>
              </a:spcAft>
              <a:buClr>
                <a:schemeClr val="tx1"/>
              </a:buClr>
            </a:pPr>
            <a:r>
              <a:rPr lang="en-US" dirty="0"/>
              <a:t>With only two firms in the industry, each realizes that profits would be higher if it limited its production (and kept prices higher). </a:t>
            </a:r>
          </a:p>
          <a:p>
            <a:pPr>
              <a:spcBef>
                <a:spcPts val="0"/>
              </a:spcBef>
              <a:spcAft>
                <a:spcPts val="1800"/>
              </a:spcAft>
            </a:pPr>
            <a:endParaRPr lang="en-US"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7088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normAutofit/>
          </a:bodyPr>
          <a:lstStyle/>
          <a:p>
            <a:pPr algn="l"/>
            <a:r>
              <a:rPr lang="en-US" spc="0" dirty="0"/>
              <a:t>UNDERSTANDING OLIGOPOLY</a:t>
            </a:r>
          </a:p>
        </p:txBody>
      </p:sp>
      <p:sp>
        <p:nvSpPr>
          <p:cNvPr id="2" name="Content Placeholder 1"/>
          <p:cNvSpPr>
            <a:spLocks noGrp="1"/>
          </p:cNvSpPr>
          <p:nvPr>
            <p:ph idx="1"/>
          </p:nvPr>
        </p:nvSpPr>
        <p:spPr>
          <a:xfrm>
            <a:off x="228600" y="838200"/>
            <a:ext cx="8839200" cy="4648200"/>
          </a:xfrm>
        </p:spPr>
        <p:txBody>
          <a:bodyPr>
            <a:noAutofit/>
          </a:bodyPr>
          <a:lstStyle/>
          <a:p>
            <a:pPr>
              <a:spcBef>
                <a:spcPct val="0"/>
              </a:spcBef>
              <a:buClr>
                <a:schemeClr val="tx1"/>
              </a:buClr>
            </a:pPr>
            <a:r>
              <a:rPr lang="en-US" i="1" dirty="0">
                <a:solidFill>
                  <a:srgbClr val="990033"/>
                </a:solidFill>
              </a:rPr>
              <a:t>Collusion:</a:t>
            </a:r>
            <a:r>
              <a:rPr lang="en-US" dirty="0"/>
              <a:t> firms cooperating to raise each others’ profits. </a:t>
            </a:r>
          </a:p>
          <a:p>
            <a:pPr>
              <a:spcBef>
                <a:spcPct val="0"/>
              </a:spcBef>
              <a:buClr>
                <a:schemeClr val="tx1"/>
              </a:buClr>
            </a:pPr>
            <a:r>
              <a:rPr lang="en-US" dirty="0"/>
              <a:t>The strongest form of collusion is a </a:t>
            </a:r>
            <a:r>
              <a:rPr lang="en-US" i="1" dirty="0">
                <a:solidFill>
                  <a:srgbClr val="990033"/>
                </a:solidFill>
              </a:rPr>
              <a:t>cartel,</a:t>
            </a:r>
            <a:r>
              <a:rPr lang="en-US" dirty="0"/>
              <a:t> an agreement by several producers to restrict output in order to increase their joint profits. </a:t>
            </a:r>
          </a:p>
          <a:p>
            <a:pPr>
              <a:spcBef>
                <a:spcPct val="0"/>
              </a:spcBef>
              <a:buClr>
                <a:schemeClr val="tx1"/>
              </a:buClr>
            </a:pPr>
            <a:endParaRPr lang="en-US" dirty="0"/>
          </a:p>
          <a:p>
            <a:endParaRPr lang="en-US" dirty="0"/>
          </a:p>
        </p:txBody>
      </p:sp>
      <p:pic>
        <p:nvPicPr>
          <p:cNvPr id="7"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33600" y="3432771"/>
            <a:ext cx="4572000" cy="342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4910668"/>
            <a:ext cx="9144000" cy="707886"/>
          </a:xfrm>
          <a:prstGeom prst="rect">
            <a:avLst/>
          </a:prstGeom>
          <a:solidFill>
            <a:schemeClr val="bg1">
              <a:alpha val="74000"/>
            </a:schemeClr>
          </a:solidFill>
        </p:spPr>
        <p:txBody>
          <a:bodyPr wrap="square">
            <a:spAutoFit/>
          </a:bodyPr>
          <a:lstStyle/>
          <a:p>
            <a:pPr marL="0" lvl="1"/>
            <a:r>
              <a:rPr lang="en-US" sz="2000" b="1" i="1" dirty="0">
                <a:solidFill>
                  <a:schemeClr val="tx1">
                    <a:lumMod val="75000"/>
                    <a:lumOff val="25000"/>
                  </a:schemeClr>
                </a:solidFill>
                <a:latin typeface="Century Gothic"/>
                <a:cs typeface="Century Gothic"/>
              </a:rPr>
              <a:t>OPEC (the Organization of Petroleum Exporting Countries) limits production for each member nation to raise oil prices and profits.</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8667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8" y="0"/>
            <a:ext cx="9144000" cy="1066800"/>
          </a:xfrm>
        </p:spPr>
        <p:txBody>
          <a:bodyPr>
            <a:normAutofit fontScale="90000"/>
          </a:bodyPr>
          <a:lstStyle/>
          <a:p>
            <a:r>
              <a:rPr lang="en-US" sz="3800" dirty="0"/>
              <a:t>T</a:t>
            </a:r>
            <a:r>
              <a:rPr lang="en-US" sz="3800" spc="0" dirty="0"/>
              <a:t>O COOPERATE OR NOT: THAT IS THE QUESTION</a:t>
            </a:r>
          </a:p>
        </p:txBody>
      </p:sp>
      <p:sp>
        <p:nvSpPr>
          <p:cNvPr id="3" name="Content Placeholder 2"/>
          <p:cNvSpPr>
            <a:spLocks noGrp="1"/>
          </p:cNvSpPr>
          <p:nvPr>
            <p:ph idx="1"/>
          </p:nvPr>
        </p:nvSpPr>
        <p:spPr/>
        <p:txBody>
          <a:bodyPr/>
          <a:lstStyle/>
          <a:p>
            <a:r>
              <a:rPr lang="en-US" i="1" dirty="0" err="1">
                <a:solidFill>
                  <a:srgbClr val="990033"/>
                </a:solidFill>
              </a:rPr>
              <a:t>Noncooperative</a:t>
            </a:r>
            <a:r>
              <a:rPr lang="en-US" i="1" dirty="0">
                <a:solidFill>
                  <a:srgbClr val="990033"/>
                </a:solidFill>
              </a:rPr>
              <a:t> behavior: </a:t>
            </a:r>
            <a:r>
              <a:rPr lang="en-US" dirty="0"/>
              <a:t>Firms ignoring the effects of their actions on each others’ profits.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12764" y="2514600"/>
            <a:ext cx="1508882" cy="434340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1" y="2514600"/>
            <a:ext cx="1508882" cy="4343400"/>
          </a:xfrm>
          <a:prstGeom prst="rect">
            <a:avLst/>
          </a:prstGeom>
        </p:spPr>
      </p:pic>
      <p:sp>
        <p:nvSpPr>
          <p:cNvPr id="7" name="Footer Placeholder 6"/>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15953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COLLUSION OR NOT?</a:t>
            </a:r>
          </a:p>
        </p:txBody>
      </p:sp>
      <p:sp>
        <p:nvSpPr>
          <p:cNvPr id="3" name="Content Placeholder 2"/>
          <p:cNvSpPr>
            <a:spLocks noGrp="1"/>
          </p:cNvSpPr>
          <p:nvPr>
            <p:ph idx="1"/>
          </p:nvPr>
        </p:nvSpPr>
        <p:spPr/>
        <p:txBody>
          <a:bodyPr>
            <a:noAutofit/>
          </a:bodyPr>
          <a:lstStyle/>
          <a:p>
            <a:r>
              <a:rPr lang="en-US" dirty="0"/>
              <a:t>To maximize profit, how will firms behave?</a:t>
            </a:r>
          </a:p>
          <a:p>
            <a:r>
              <a:rPr lang="en-US" i="1" dirty="0">
                <a:solidFill>
                  <a:schemeClr val="accent3">
                    <a:lumMod val="75000"/>
                  </a:schemeClr>
                </a:solidFill>
              </a:rPr>
              <a:t>Will each firm act in its own self-interest, even though this drives down everyone’s profits (</a:t>
            </a:r>
            <a:r>
              <a:rPr lang="en-US" i="1" dirty="0" err="1">
                <a:solidFill>
                  <a:schemeClr val="accent3">
                    <a:lumMod val="75000"/>
                  </a:schemeClr>
                </a:solidFill>
              </a:rPr>
              <a:t>noncooperative</a:t>
            </a:r>
            <a:r>
              <a:rPr lang="en-US" i="1" dirty="0">
                <a:solidFill>
                  <a:schemeClr val="accent3">
                    <a:lumMod val="75000"/>
                  </a:schemeClr>
                </a:solidFill>
              </a:rPr>
              <a:t>)?</a:t>
            </a:r>
          </a:p>
          <a:p>
            <a:pPr algn="ctr"/>
            <a:r>
              <a:rPr lang="en-US" i="1" dirty="0">
                <a:solidFill>
                  <a:srgbClr val="990033"/>
                </a:solidFill>
              </a:rPr>
              <a:t>Or</a:t>
            </a:r>
          </a:p>
          <a:p>
            <a:r>
              <a:rPr lang="en-US" i="1" dirty="0">
                <a:solidFill>
                  <a:srgbClr val="0070C0"/>
                </a:solidFill>
              </a:rPr>
              <a:t>Will they engage in collusion, reaching and holding to an agreement that maximizes their combined profits?</a:t>
            </a:r>
          </a:p>
          <a:p>
            <a:pPr marL="457200" indent="-457200">
              <a:buBlip>
                <a:blip r:embed="rId3"/>
              </a:buBlip>
            </a:pPr>
            <a:endParaRPr lang="en-US" i="1" dirty="0">
              <a:solidFill>
                <a:srgbClr val="0070C0"/>
              </a:solidFill>
            </a:endParaRPr>
          </a:p>
          <a:p>
            <a:pPr algn="ctr"/>
            <a:r>
              <a:rPr lang="en-US" sz="4000" i="1" dirty="0">
                <a:solidFill>
                  <a:srgbClr val="990033"/>
                </a:solidFill>
              </a:rPr>
              <a:t>It depends.</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97930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GAMES OLIGOPOLISTS PLAY</a:t>
            </a:r>
          </a:p>
        </p:txBody>
      </p:sp>
      <p:sp>
        <p:nvSpPr>
          <p:cNvPr id="3" name="Content Placeholder 2"/>
          <p:cNvSpPr>
            <a:spLocks noGrp="1"/>
          </p:cNvSpPr>
          <p:nvPr>
            <p:ph idx="1"/>
          </p:nvPr>
        </p:nvSpPr>
        <p:spPr>
          <a:xfrm>
            <a:off x="38832" y="1371600"/>
            <a:ext cx="9113754" cy="2209800"/>
          </a:xfrm>
          <a:solidFill>
            <a:schemeClr val="bg1">
              <a:alpha val="73000"/>
            </a:schemeClr>
          </a:solidFill>
        </p:spPr>
        <p:txBody>
          <a:bodyPr>
            <a:normAutofit/>
          </a:bodyPr>
          <a:lstStyle/>
          <a:p>
            <a:r>
              <a:rPr lang="en-US" i="1" dirty="0">
                <a:solidFill>
                  <a:srgbClr val="990033"/>
                </a:solidFill>
              </a:rPr>
              <a:t>Game theory: </a:t>
            </a:r>
            <a:r>
              <a:rPr lang="en-US" dirty="0"/>
              <a:t>the study of behavior in situations of interdependence; a way of predicting outcomes in strategic situations like oligopolies.</a:t>
            </a:r>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784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THEORY IS EVERYWHERE</a:t>
            </a:r>
            <a:endParaRPr lang="en-US" spc="0" dirty="0"/>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
        <p:nvSpPr>
          <p:cNvPr id="4" name="Content Placeholder 3"/>
          <p:cNvSpPr>
            <a:spLocks noGrp="1"/>
          </p:cNvSpPr>
          <p:nvPr>
            <p:ph idx="1"/>
          </p:nvPr>
        </p:nvSpPr>
        <p:spPr/>
        <p:txBody>
          <a:bodyPr>
            <a:normAutofit fontScale="92500" lnSpcReduction="10000"/>
          </a:bodyPr>
          <a:lstStyle/>
          <a:p>
            <a:r>
              <a:rPr lang="en-US" dirty="0">
                <a:hlinkClick r:id="rId3"/>
              </a:rPr>
              <a:t>https://www.youtube.com/watch?v=2d_dtTZQyUM</a:t>
            </a:r>
            <a:endParaRPr lang="en-US" dirty="0"/>
          </a:p>
          <a:p>
            <a:endParaRPr lang="en-US" dirty="0"/>
          </a:p>
          <a:p>
            <a:r>
              <a:rPr lang="en-US" dirty="0"/>
              <a:t>Game theory deals with any situation is which the reward to any one player – the payoff – depends not only on her own actions but also on those of other players in the game.</a:t>
            </a:r>
          </a:p>
          <a:p>
            <a:endParaRPr lang="en-US" dirty="0"/>
          </a:p>
          <a:p>
            <a:r>
              <a:rPr lang="en-US" dirty="0"/>
              <a:t>In the case of oligopolistic firms, the payoff is simply the firm’s profit.</a:t>
            </a:r>
          </a:p>
          <a:p>
            <a:endParaRPr lang="en-US" dirty="0"/>
          </a:p>
        </p:txBody>
      </p:sp>
    </p:spTree>
    <p:extLst>
      <p:ext uri="{BB962C8B-B14F-4D97-AF65-F5344CB8AC3E}">
        <p14:creationId xmlns:p14="http://schemas.microsoft.com/office/powerpoint/2010/main" val="362482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pic>
        <p:nvPicPr>
          <p:cNvPr id="9" name="Picture 8"/>
          <p:cNvPicPr>
            <a:picLocks noChangeAspect="1"/>
          </p:cNvPicPr>
          <p:nvPr/>
        </p:nvPicPr>
        <p:blipFill>
          <a:blip r:embed="rId3"/>
          <a:stretch>
            <a:fillRect/>
          </a:stretch>
        </p:blipFill>
        <p:spPr>
          <a:xfrm>
            <a:off x="1524000" y="457200"/>
            <a:ext cx="6194652" cy="5774891"/>
          </a:xfrm>
          <a:prstGeom prst="rect">
            <a:avLst/>
          </a:prstGeom>
        </p:spPr>
      </p:pic>
    </p:spTree>
    <p:extLst>
      <p:ext uri="{BB962C8B-B14F-4D97-AF65-F5344CB8AC3E}">
        <p14:creationId xmlns:p14="http://schemas.microsoft.com/office/powerpoint/2010/main" val="415767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algn="l"/>
            <a:r>
              <a:rPr lang="en-US" spc="0" dirty="0"/>
              <a:t>A PAYOFF MATRIX</a:t>
            </a:r>
          </a:p>
        </p:txBody>
      </p:sp>
      <p:sp>
        <p:nvSpPr>
          <p:cNvPr id="201733" name="Rectangle 5"/>
          <p:cNvSpPr>
            <a:spLocks noChangeArrowheads="1"/>
          </p:cNvSpPr>
          <p:nvPr/>
        </p:nvSpPr>
        <p:spPr bwMode="auto">
          <a:xfrm rot="16200000">
            <a:off x="197846" y="4169004"/>
            <a:ext cx="4313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ADM</a:t>
            </a:r>
            <a:endParaRPr lang="en-US" sz="1400">
              <a:latin typeface="Century Gothic"/>
              <a:cs typeface="Century Gothic"/>
            </a:endParaRPr>
          </a:p>
        </p:txBody>
      </p:sp>
      <p:sp>
        <p:nvSpPr>
          <p:cNvPr id="201734" name="Rectangle 6"/>
          <p:cNvSpPr>
            <a:spLocks noChangeArrowheads="1"/>
          </p:cNvSpPr>
          <p:nvPr/>
        </p:nvSpPr>
        <p:spPr bwMode="auto">
          <a:xfrm>
            <a:off x="4302125" y="990600"/>
            <a:ext cx="8966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Ajinomoto</a:t>
            </a:r>
            <a:endParaRPr lang="en-US" sz="1400">
              <a:latin typeface="Century Gothic"/>
              <a:cs typeface="Century Gothic"/>
            </a:endParaRPr>
          </a:p>
        </p:txBody>
      </p:sp>
      <p:sp>
        <p:nvSpPr>
          <p:cNvPr id="201735" name="Rectangle 7"/>
          <p:cNvSpPr>
            <a:spLocks noChangeArrowheads="1"/>
          </p:cNvSpPr>
          <p:nvPr/>
        </p:nvSpPr>
        <p:spPr bwMode="auto">
          <a:xfrm>
            <a:off x="968375" y="2773363"/>
            <a:ext cx="100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Produce 30 million pounds </a:t>
            </a:r>
            <a:endParaRPr lang="en-US" sz="1400" dirty="0">
              <a:latin typeface="Century Gothic"/>
              <a:cs typeface="Century Gothic"/>
            </a:endParaRPr>
          </a:p>
        </p:txBody>
      </p:sp>
      <p:sp>
        <p:nvSpPr>
          <p:cNvPr id="201736" name="Freeform 8"/>
          <p:cNvSpPr>
            <a:spLocks/>
          </p:cNvSpPr>
          <p:nvPr/>
        </p:nvSpPr>
        <p:spPr bwMode="auto">
          <a:xfrm>
            <a:off x="2093913" y="4262438"/>
            <a:ext cx="2765425" cy="2290762"/>
          </a:xfrm>
          <a:custGeom>
            <a:avLst/>
            <a:gdLst>
              <a:gd name="T0" fmla="*/ 1101 w 1101"/>
              <a:gd name="T1" fmla="*/ 1102 h 1102"/>
              <a:gd name="T2" fmla="*/ 0 w 1101"/>
              <a:gd name="T3" fmla="*/ 1102 h 1102"/>
              <a:gd name="T4" fmla="*/ 0 w 1101"/>
              <a:gd name="T5" fmla="*/ 0 h 1102"/>
              <a:gd name="T6" fmla="*/ 1101 w 1101"/>
              <a:gd name="T7" fmla="*/ 1102 h 1102"/>
            </a:gdLst>
            <a:ahLst/>
            <a:cxnLst>
              <a:cxn ang="0">
                <a:pos x="T0" y="T1"/>
              </a:cxn>
              <a:cxn ang="0">
                <a:pos x="T2" y="T3"/>
              </a:cxn>
              <a:cxn ang="0">
                <a:pos x="T4" y="T5"/>
              </a:cxn>
              <a:cxn ang="0">
                <a:pos x="T6" y="T7"/>
              </a:cxn>
            </a:cxnLst>
            <a:rect l="0" t="0" r="r" b="b"/>
            <a:pathLst>
              <a:path w="1101" h="1102">
                <a:moveTo>
                  <a:pt x="1101" y="1102"/>
                </a:moveTo>
                <a:lnTo>
                  <a:pt x="0" y="1102"/>
                </a:lnTo>
                <a:lnTo>
                  <a:pt x="0" y="0"/>
                </a:lnTo>
                <a:lnTo>
                  <a:pt x="1101" y="1102"/>
                </a:lnTo>
                <a:close/>
              </a:path>
            </a:pathLst>
          </a:custGeom>
          <a:solidFill>
            <a:srgbClr val="FFCD67"/>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37" name="Freeform 9"/>
          <p:cNvSpPr>
            <a:spLocks/>
          </p:cNvSpPr>
          <p:nvPr/>
        </p:nvSpPr>
        <p:spPr bwMode="auto">
          <a:xfrm>
            <a:off x="2093913" y="4262438"/>
            <a:ext cx="2765425" cy="2290762"/>
          </a:xfrm>
          <a:custGeom>
            <a:avLst/>
            <a:gdLst>
              <a:gd name="T0" fmla="*/ 0 w 1101"/>
              <a:gd name="T1" fmla="*/ 0 h 1102"/>
              <a:gd name="T2" fmla="*/ 1101 w 1101"/>
              <a:gd name="T3" fmla="*/ 0 h 1102"/>
              <a:gd name="T4" fmla="*/ 1101 w 1101"/>
              <a:gd name="T5" fmla="*/ 1102 h 1102"/>
              <a:gd name="T6" fmla="*/ 0 w 1101"/>
              <a:gd name="T7" fmla="*/ 0 h 1102"/>
            </a:gdLst>
            <a:ahLst/>
            <a:cxnLst>
              <a:cxn ang="0">
                <a:pos x="T0" y="T1"/>
              </a:cxn>
              <a:cxn ang="0">
                <a:pos x="T2" y="T3"/>
              </a:cxn>
              <a:cxn ang="0">
                <a:pos x="T4" y="T5"/>
              </a:cxn>
              <a:cxn ang="0">
                <a:pos x="T6" y="T7"/>
              </a:cxn>
            </a:cxnLst>
            <a:rect l="0" t="0" r="r" b="b"/>
            <a:pathLst>
              <a:path w="1101" h="1102">
                <a:moveTo>
                  <a:pt x="0" y="0"/>
                </a:moveTo>
                <a:lnTo>
                  <a:pt x="1101" y="0"/>
                </a:lnTo>
                <a:lnTo>
                  <a:pt x="1101"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38" name="Freeform 10"/>
          <p:cNvSpPr>
            <a:spLocks/>
          </p:cNvSpPr>
          <p:nvPr/>
        </p:nvSpPr>
        <p:spPr bwMode="auto">
          <a:xfrm>
            <a:off x="4859338" y="4262438"/>
            <a:ext cx="2760662" cy="2290762"/>
          </a:xfrm>
          <a:custGeom>
            <a:avLst/>
            <a:gdLst>
              <a:gd name="T0" fmla="*/ 1099 w 1099"/>
              <a:gd name="T1" fmla="*/ 1102 h 1102"/>
              <a:gd name="T2" fmla="*/ 0 w 1099"/>
              <a:gd name="T3" fmla="*/ 1102 h 1102"/>
              <a:gd name="T4" fmla="*/ 0 w 1099"/>
              <a:gd name="T5" fmla="*/ 0 h 1102"/>
              <a:gd name="T6" fmla="*/ 1099 w 1099"/>
              <a:gd name="T7" fmla="*/ 1102 h 1102"/>
            </a:gdLst>
            <a:ahLst/>
            <a:cxnLst>
              <a:cxn ang="0">
                <a:pos x="T0" y="T1"/>
              </a:cxn>
              <a:cxn ang="0">
                <a:pos x="T2" y="T3"/>
              </a:cxn>
              <a:cxn ang="0">
                <a:pos x="T4" y="T5"/>
              </a:cxn>
              <a:cxn ang="0">
                <a:pos x="T6" y="T7"/>
              </a:cxn>
            </a:cxnLst>
            <a:rect l="0" t="0" r="r" b="b"/>
            <a:pathLst>
              <a:path w="1099" h="1102">
                <a:moveTo>
                  <a:pt x="1099" y="1102"/>
                </a:moveTo>
                <a:lnTo>
                  <a:pt x="0" y="1102"/>
                </a:lnTo>
                <a:lnTo>
                  <a:pt x="0" y="0"/>
                </a:lnTo>
                <a:lnTo>
                  <a:pt x="1099" y="1102"/>
                </a:lnTo>
                <a:close/>
              </a:path>
            </a:pathLst>
          </a:custGeom>
          <a:solidFill>
            <a:srgbClr val="FFCD67"/>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39" name="Freeform 11"/>
          <p:cNvSpPr>
            <a:spLocks/>
          </p:cNvSpPr>
          <p:nvPr/>
        </p:nvSpPr>
        <p:spPr bwMode="auto">
          <a:xfrm>
            <a:off x="4859338" y="4262438"/>
            <a:ext cx="2760662" cy="2290762"/>
          </a:xfrm>
          <a:custGeom>
            <a:avLst/>
            <a:gdLst>
              <a:gd name="T0" fmla="*/ 0 w 1099"/>
              <a:gd name="T1" fmla="*/ 0 h 1102"/>
              <a:gd name="T2" fmla="*/ 1099 w 1099"/>
              <a:gd name="T3" fmla="*/ 0 h 1102"/>
              <a:gd name="T4" fmla="*/ 1099 w 1099"/>
              <a:gd name="T5" fmla="*/ 1102 h 1102"/>
              <a:gd name="T6" fmla="*/ 0 w 1099"/>
              <a:gd name="T7" fmla="*/ 0 h 1102"/>
            </a:gdLst>
            <a:ahLst/>
            <a:cxnLst>
              <a:cxn ang="0">
                <a:pos x="T0" y="T1"/>
              </a:cxn>
              <a:cxn ang="0">
                <a:pos x="T2" y="T3"/>
              </a:cxn>
              <a:cxn ang="0">
                <a:pos x="T4" y="T5"/>
              </a:cxn>
              <a:cxn ang="0">
                <a:pos x="T6" y="T7"/>
              </a:cxn>
            </a:cxnLst>
            <a:rect l="0" t="0" r="r" b="b"/>
            <a:pathLst>
              <a:path w="1099" h="1102">
                <a:moveTo>
                  <a:pt x="0" y="0"/>
                </a:moveTo>
                <a:lnTo>
                  <a:pt x="1099" y="0"/>
                </a:lnTo>
                <a:lnTo>
                  <a:pt x="1099"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40" name="Freeform 12"/>
          <p:cNvSpPr>
            <a:spLocks/>
          </p:cNvSpPr>
          <p:nvPr/>
        </p:nvSpPr>
        <p:spPr bwMode="auto">
          <a:xfrm>
            <a:off x="2093913" y="1971675"/>
            <a:ext cx="2765425" cy="2290763"/>
          </a:xfrm>
          <a:custGeom>
            <a:avLst/>
            <a:gdLst>
              <a:gd name="T0" fmla="*/ 1101 w 1101"/>
              <a:gd name="T1" fmla="*/ 1102 h 1102"/>
              <a:gd name="T2" fmla="*/ 0 w 1101"/>
              <a:gd name="T3" fmla="*/ 1102 h 1102"/>
              <a:gd name="T4" fmla="*/ 0 w 1101"/>
              <a:gd name="T5" fmla="*/ 0 h 1102"/>
              <a:gd name="T6" fmla="*/ 1101 w 1101"/>
              <a:gd name="T7" fmla="*/ 1102 h 1102"/>
            </a:gdLst>
            <a:ahLst/>
            <a:cxnLst>
              <a:cxn ang="0">
                <a:pos x="T0" y="T1"/>
              </a:cxn>
              <a:cxn ang="0">
                <a:pos x="T2" y="T3"/>
              </a:cxn>
              <a:cxn ang="0">
                <a:pos x="T4" y="T5"/>
              </a:cxn>
              <a:cxn ang="0">
                <a:pos x="T6" y="T7"/>
              </a:cxn>
            </a:cxnLst>
            <a:rect l="0" t="0" r="r" b="b"/>
            <a:pathLst>
              <a:path w="1101" h="1102">
                <a:moveTo>
                  <a:pt x="1101" y="1102"/>
                </a:moveTo>
                <a:lnTo>
                  <a:pt x="0" y="1102"/>
                </a:lnTo>
                <a:lnTo>
                  <a:pt x="0" y="0"/>
                </a:lnTo>
                <a:lnTo>
                  <a:pt x="1101" y="1102"/>
                </a:lnTo>
                <a:close/>
              </a:path>
            </a:pathLst>
          </a:custGeom>
          <a:solidFill>
            <a:srgbClr val="FFCD67"/>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41" name="Freeform 13"/>
          <p:cNvSpPr>
            <a:spLocks/>
          </p:cNvSpPr>
          <p:nvPr/>
        </p:nvSpPr>
        <p:spPr bwMode="auto">
          <a:xfrm>
            <a:off x="2093913" y="1971675"/>
            <a:ext cx="2765425" cy="2290763"/>
          </a:xfrm>
          <a:custGeom>
            <a:avLst/>
            <a:gdLst>
              <a:gd name="T0" fmla="*/ 0 w 1101"/>
              <a:gd name="T1" fmla="*/ 0 h 1102"/>
              <a:gd name="T2" fmla="*/ 1101 w 1101"/>
              <a:gd name="T3" fmla="*/ 0 h 1102"/>
              <a:gd name="T4" fmla="*/ 1101 w 1101"/>
              <a:gd name="T5" fmla="*/ 1102 h 1102"/>
              <a:gd name="T6" fmla="*/ 0 w 1101"/>
              <a:gd name="T7" fmla="*/ 0 h 1102"/>
            </a:gdLst>
            <a:ahLst/>
            <a:cxnLst>
              <a:cxn ang="0">
                <a:pos x="T0" y="T1"/>
              </a:cxn>
              <a:cxn ang="0">
                <a:pos x="T2" y="T3"/>
              </a:cxn>
              <a:cxn ang="0">
                <a:pos x="T4" y="T5"/>
              </a:cxn>
              <a:cxn ang="0">
                <a:pos x="T6" y="T7"/>
              </a:cxn>
            </a:cxnLst>
            <a:rect l="0" t="0" r="r" b="b"/>
            <a:pathLst>
              <a:path w="1101" h="1102">
                <a:moveTo>
                  <a:pt x="0" y="0"/>
                </a:moveTo>
                <a:lnTo>
                  <a:pt x="1101" y="0"/>
                </a:lnTo>
                <a:lnTo>
                  <a:pt x="1101"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42" name="Freeform 14"/>
          <p:cNvSpPr>
            <a:spLocks/>
          </p:cNvSpPr>
          <p:nvPr/>
        </p:nvSpPr>
        <p:spPr bwMode="auto">
          <a:xfrm>
            <a:off x="4859338" y="1971675"/>
            <a:ext cx="2760662" cy="2290763"/>
          </a:xfrm>
          <a:custGeom>
            <a:avLst/>
            <a:gdLst>
              <a:gd name="T0" fmla="*/ 1099 w 1099"/>
              <a:gd name="T1" fmla="*/ 1102 h 1102"/>
              <a:gd name="T2" fmla="*/ 0 w 1099"/>
              <a:gd name="T3" fmla="*/ 1102 h 1102"/>
              <a:gd name="T4" fmla="*/ 0 w 1099"/>
              <a:gd name="T5" fmla="*/ 0 h 1102"/>
              <a:gd name="T6" fmla="*/ 1099 w 1099"/>
              <a:gd name="T7" fmla="*/ 1102 h 1102"/>
            </a:gdLst>
            <a:ahLst/>
            <a:cxnLst>
              <a:cxn ang="0">
                <a:pos x="T0" y="T1"/>
              </a:cxn>
              <a:cxn ang="0">
                <a:pos x="T2" y="T3"/>
              </a:cxn>
              <a:cxn ang="0">
                <a:pos x="T4" y="T5"/>
              </a:cxn>
              <a:cxn ang="0">
                <a:pos x="T6" y="T7"/>
              </a:cxn>
            </a:cxnLst>
            <a:rect l="0" t="0" r="r" b="b"/>
            <a:pathLst>
              <a:path w="1099" h="1102">
                <a:moveTo>
                  <a:pt x="1099" y="1102"/>
                </a:moveTo>
                <a:lnTo>
                  <a:pt x="0" y="1102"/>
                </a:lnTo>
                <a:lnTo>
                  <a:pt x="0" y="0"/>
                </a:lnTo>
                <a:lnTo>
                  <a:pt x="1099" y="1102"/>
                </a:lnTo>
                <a:close/>
              </a:path>
            </a:pathLst>
          </a:custGeom>
          <a:solidFill>
            <a:srgbClr val="FFCD67"/>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43" name="Freeform 15"/>
          <p:cNvSpPr>
            <a:spLocks/>
          </p:cNvSpPr>
          <p:nvPr/>
        </p:nvSpPr>
        <p:spPr bwMode="auto">
          <a:xfrm>
            <a:off x="4859338" y="1971675"/>
            <a:ext cx="2760662" cy="2290763"/>
          </a:xfrm>
          <a:custGeom>
            <a:avLst/>
            <a:gdLst>
              <a:gd name="T0" fmla="*/ 0 w 1099"/>
              <a:gd name="T1" fmla="*/ 0 h 1102"/>
              <a:gd name="T2" fmla="*/ 1099 w 1099"/>
              <a:gd name="T3" fmla="*/ 0 h 1102"/>
              <a:gd name="T4" fmla="*/ 1099 w 1099"/>
              <a:gd name="T5" fmla="*/ 1102 h 1102"/>
              <a:gd name="T6" fmla="*/ 0 w 1099"/>
              <a:gd name="T7" fmla="*/ 0 h 1102"/>
            </a:gdLst>
            <a:ahLst/>
            <a:cxnLst>
              <a:cxn ang="0">
                <a:pos x="T0" y="T1"/>
              </a:cxn>
              <a:cxn ang="0">
                <a:pos x="T2" y="T3"/>
              </a:cxn>
              <a:cxn ang="0">
                <a:pos x="T4" y="T5"/>
              </a:cxn>
              <a:cxn ang="0">
                <a:pos x="T6" y="T7"/>
              </a:cxn>
            </a:cxnLst>
            <a:rect l="0" t="0" r="r" b="b"/>
            <a:pathLst>
              <a:path w="1099" h="1102">
                <a:moveTo>
                  <a:pt x="0" y="0"/>
                </a:moveTo>
                <a:lnTo>
                  <a:pt x="1099" y="0"/>
                </a:lnTo>
                <a:lnTo>
                  <a:pt x="1099" y="1102"/>
                </a:lnTo>
                <a:lnTo>
                  <a:pt x="0" y="0"/>
                </a:lnTo>
                <a:close/>
              </a:path>
            </a:pathLst>
          </a:custGeom>
          <a:solidFill>
            <a:srgbClr val="C7C4E2"/>
          </a:solidFill>
          <a:ln w="7938" cap="flat">
            <a:solidFill>
              <a:srgbClr val="000000"/>
            </a:solidFill>
            <a:prstDash val="solid"/>
            <a:miter lim="800000"/>
            <a:headEnd/>
            <a:tailEnd/>
          </a:ln>
        </p:spPr>
        <p:txBody>
          <a:bodyPr/>
          <a:lstStyle/>
          <a:p>
            <a:endParaRPr lang="en-US">
              <a:latin typeface="Century Gothic"/>
              <a:cs typeface="Century Gothic"/>
            </a:endParaRPr>
          </a:p>
        </p:txBody>
      </p:sp>
      <p:sp>
        <p:nvSpPr>
          <p:cNvPr id="201744" name="Rectangle 16"/>
          <p:cNvSpPr>
            <a:spLocks noChangeArrowheads="1"/>
          </p:cNvSpPr>
          <p:nvPr/>
        </p:nvSpPr>
        <p:spPr bwMode="auto">
          <a:xfrm>
            <a:off x="2301875" y="3424238"/>
            <a:ext cx="15954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ADM makes $180 million profit</a:t>
            </a:r>
            <a:endParaRPr lang="en-US" sz="1400">
              <a:latin typeface="Century Gothic"/>
              <a:cs typeface="Century Gothic"/>
            </a:endParaRPr>
          </a:p>
        </p:txBody>
      </p:sp>
      <p:sp>
        <p:nvSpPr>
          <p:cNvPr id="201745" name="Freeform 17"/>
          <p:cNvSpPr>
            <a:spLocks/>
          </p:cNvSpPr>
          <p:nvPr/>
        </p:nvSpPr>
        <p:spPr bwMode="auto">
          <a:xfrm>
            <a:off x="742950" y="2349500"/>
            <a:ext cx="169863" cy="3840163"/>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5400"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1746" name="Freeform 18"/>
          <p:cNvSpPr>
            <a:spLocks/>
          </p:cNvSpPr>
          <p:nvPr/>
        </p:nvSpPr>
        <p:spPr bwMode="auto">
          <a:xfrm>
            <a:off x="2530475" y="1290638"/>
            <a:ext cx="4637088" cy="142875"/>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5400"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1747" name="Rectangle 19"/>
          <p:cNvSpPr>
            <a:spLocks noChangeArrowheads="1"/>
          </p:cNvSpPr>
          <p:nvPr/>
        </p:nvSpPr>
        <p:spPr bwMode="auto">
          <a:xfrm>
            <a:off x="942975" y="5008563"/>
            <a:ext cx="100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Produce 40 million pounds </a:t>
            </a:r>
            <a:endParaRPr lang="en-US" sz="1400">
              <a:latin typeface="Century Gothic"/>
              <a:cs typeface="Century Gothic"/>
            </a:endParaRPr>
          </a:p>
        </p:txBody>
      </p:sp>
      <p:sp>
        <p:nvSpPr>
          <p:cNvPr id="201748" name="Rectangle 20"/>
          <p:cNvSpPr>
            <a:spLocks noChangeArrowheads="1"/>
          </p:cNvSpPr>
          <p:nvPr/>
        </p:nvSpPr>
        <p:spPr bwMode="auto">
          <a:xfrm>
            <a:off x="2933700" y="1492250"/>
            <a:ext cx="1566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Produce 30 million pounds </a:t>
            </a:r>
            <a:endParaRPr lang="en-US" sz="1400">
              <a:latin typeface="Century Gothic"/>
              <a:cs typeface="Century Gothic"/>
            </a:endParaRPr>
          </a:p>
        </p:txBody>
      </p:sp>
      <p:sp>
        <p:nvSpPr>
          <p:cNvPr id="201749" name="Rectangle 21"/>
          <p:cNvSpPr>
            <a:spLocks noChangeArrowheads="1"/>
          </p:cNvSpPr>
          <p:nvPr/>
        </p:nvSpPr>
        <p:spPr bwMode="auto">
          <a:xfrm>
            <a:off x="5345113" y="1492250"/>
            <a:ext cx="15668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Produce 40 million pounds </a:t>
            </a:r>
            <a:endParaRPr lang="en-US" sz="1400">
              <a:latin typeface="Century Gothic"/>
              <a:cs typeface="Century Gothic"/>
            </a:endParaRPr>
          </a:p>
        </p:txBody>
      </p:sp>
      <p:sp>
        <p:nvSpPr>
          <p:cNvPr id="201750" name="Rectangle 22"/>
          <p:cNvSpPr>
            <a:spLocks noChangeArrowheads="1"/>
          </p:cNvSpPr>
          <p:nvPr/>
        </p:nvSpPr>
        <p:spPr bwMode="auto">
          <a:xfrm>
            <a:off x="2571750" y="2090738"/>
            <a:ext cx="21701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$180 million profit.</a:t>
            </a:r>
            <a:endParaRPr lang="en-US" sz="1400">
              <a:latin typeface="Century Gothic"/>
              <a:cs typeface="Century Gothic"/>
            </a:endParaRPr>
          </a:p>
        </p:txBody>
      </p:sp>
      <p:sp>
        <p:nvSpPr>
          <p:cNvPr id="201751" name="Rectangle 23"/>
          <p:cNvSpPr>
            <a:spLocks noChangeArrowheads="1"/>
          </p:cNvSpPr>
          <p:nvPr/>
        </p:nvSpPr>
        <p:spPr bwMode="auto">
          <a:xfrm>
            <a:off x="5345113" y="2090738"/>
            <a:ext cx="2170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$200 million profit.</a:t>
            </a:r>
            <a:endParaRPr lang="en-US" sz="1400">
              <a:latin typeface="Century Gothic"/>
              <a:cs typeface="Century Gothic"/>
            </a:endParaRPr>
          </a:p>
        </p:txBody>
      </p:sp>
      <p:sp>
        <p:nvSpPr>
          <p:cNvPr id="201752" name="Rectangle 24"/>
          <p:cNvSpPr>
            <a:spLocks noChangeArrowheads="1"/>
          </p:cNvSpPr>
          <p:nvPr/>
        </p:nvSpPr>
        <p:spPr bwMode="auto">
          <a:xfrm>
            <a:off x="2571750" y="4384675"/>
            <a:ext cx="21701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dirty="0">
                <a:solidFill>
                  <a:srgbClr val="000000"/>
                </a:solidFill>
                <a:latin typeface="Century Gothic"/>
                <a:cs typeface="Century Gothic"/>
              </a:rPr>
              <a:t>Ajinomoto makes $150 million profit.</a:t>
            </a:r>
            <a:endParaRPr lang="en-US" sz="1400" dirty="0">
              <a:latin typeface="Century Gothic"/>
              <a:cs typeface="Century Gothic"/>
            </a:endParaRPr>
          </a:p>
        </p:txBody>
      </p:sp>
      <p:sp>
        <p:nvSpPr>
          <p:cNvPr id="201753" name="Rectangle 25"/>
          <p:cNvSpPr>
            <a:spLocks noChangeArrowheads="1"/>
          </p:cNvSpPr>
          <p:nvPr/>
        </p:nvSpPr>
        <p:spPr bwMode="auto">
          <a:xfrm>
            <a:off x="5345113" y="4384675"/>
            <a:ext cx="21701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dirty="0">
                <a:solidFill>
                  <a:srgbClr val="000000"/>
                </a:solidFill>
                <a:latin typeface="Century Gothic"/>
                <a:cs typeface="Century Gothic"/>
              </a:rPr>
              <a:t>Ajinomoto makes $160 million profit.</a:t>
            </a:r>
            <a:endParaRPr lang="en-US" sz="1400" dirty="0">
              <a:latin typeface="Century Gothic"/>
              <a:cs typeface="Century Gothic"/>
            </a:endParaRPr>
          </a:p>
        </p:txBody>
      </p:sp>
      <p:sp>
        <p:nvSpPr>
          <p:cNvPr id="201754" name="Rectangle 26"/>
          <p:cNvSpPr>
            <a:spLocks noChangeArrowheads="1"/>
          </p:cNvSpPr>
          <p:nvPr/>
        </p:nvSpPr>
        <p:spPr bwMode="auto">
          <a:xfrm>
            <a:off x="5103813" y="3411538"/>
            <a:ext cx="1593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ADM makes $150 million profit</a:t>
            </a:r>
            <a:endParaRPr lang="en-US" sz="1400">
              <a:latin typeface="Century Gothic"/>
              <a:cs typeface="Century Gothic"/>
            </a:endParaRPr>
          </a:p>
        </p:txBody>
      </p:sp>
      <p:sp>
        <p:nvSpPr>
          <p:cNvPr id="201755" name="Rectangle 27"/>
          <p:cNvSpPr>
            <a:spLocks noChangeArrowheads="1"/>
          </p:cNvSpPr>
          <p:nvPr/>
        </p:nvSpPr>
        <p:spPr bwMode="auto">
          <a:xfrm>
            <a:off x="2395538" y="5807075"/>
            <a:ext cx="1595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ADM makes $200 million profit</a:t>
            </a:r>
            <a:endParaRPr lang="en-US" sz="1400">
              <a:latin typeface="Century Gothic"/>
              <a:cs typeface="Century Gothic"/>
            </a:endParaRPr>
          </a:p>
        </p:txBody>
      </p:sp>
      <p:sp>
        <p:nvSpPr>
          <p:cNvPr id="201756" name="Rectangle 28"/>
          <p:cNvSpPr>
            <a:spLocks noChangeArrowheads="1"/>
          </p:cNvSpPr>
          <p:nvPr/>
        </p:nvSpPr>
        <p:spPr bwMode="auto">
          <a:xfrm>
            <a:off x="5195888" y="5794375"/>
            <a:ext cx="1595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ADM makes $160million profit</a:t>
            </a:r>
            <a:endParaRPr lang="en-US" sz="1400">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00406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44"/>
                                        </p:tgtEl>
                                        <p:attrNameLst>
                                          <p:attrName>style.visibility</p:attrName>
                                        </p:attrNameLst>
                                      </p:cBhvr>
                                      <p:to>
                                        <p:strVal val="visible"/>
                                      </p:to>
                                    </p:set>
                                    <p:animEffect transition="in" filter="dissolve">
                                      <p:cBhvr>
                                        <p:cTn id="7" dur="500"/>
                                        <p:tgtEl>
                                          <p:spTgt spid="20174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1754"/>
                                        </p:tgtEl>
                                        <p:attrNameLst>
                                          <p:attrName>style.visibility</p:attrName>
                                        </p:attrNameLst>
                                      </p:cBhvr>
                                      <p:to>
                                        <p:strVal val="visible"/>
                                      </p:to>
                                    </p:set>
                                    <p:animEffect transition="in" filter="dissolve">
                                      <p:cBhvr>
                                        <p:cTn id="11" dur="500"/>
                                        <p:tgtEl>
                                          <p:spTgt spid="20175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1755"/>
                                        </p:tgtEl>
                                        <p:attrNameLst>
                                          <p:attrName>style.visibility</p:attrName>
                                        </p:attrNameLst>
                                      </p:cBhvr>
                                      <p:to>
                                        <p:strVal val="visible"/>
                                      </p:to>
                                    </p:set>
                                    <p:animEffect transition="in" filter="dissolve">
                                      <p:cBhvr>
                                        <p:cTn id="15" dur="500"/>
                                        <p:tgtEl>
                                          <p:spTgt spid="201755"/>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1756"/>
                                        </p:tgtEl>
                                        <p:attrNameLst>
                                          <p:attrName>style.visibility</p:attrName>
                                        </p:attrNameLst>
                                      </p:cBhvr>
                                      <p:to>
                                        <p:strVal val="visible"/>
                                      </p:to>
                                    </p:set>
                                    <p:animEffect transition="in" filter="dissolve">
                                      <p:cBhvr>
                                        <p:cTn id="19" dur="500"/>
                                        <p:tgtEl>
                                          <p:spTgt spid="2017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1750"/>
                                        </p:tgtEl>
                                        <p:attrNameLst>
                                          <p:attrName>style.visibility</p:attrName>
                                        </p:attrNameLst>
                                      </p:cBhvr>
                                      <p:to>
                                        <p:strVal val="visible"/>
                                      </p:to>
                                    </p:set>
                                    <p:animEffect transition="in" filter="dissolve">
                                      <p:cBhvr>
                                        <p:cTn id="24" dur="500"/>
                                        <p:tgtEl>
                                          <p:spTgt spid="201750"/>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201751"/>
                                        </p:tgtEl>
                                        <p:attrNameLst>
                                          <p:attrName>style.visibility</p:attrName>
                                        </p:attrNameLst>
                                      </p:cBhvr>
                                      <p:to>
                                        <p:strVal val="visible"/>
                                      </p:to>
                                    </p:set>
                                    <p:animEffect transition="in" filter="dissolve">
                                      <p:cBhvr>
                                        <p:cTn id="28" dur="500"/>
                                        <p:tgtEl>
                                          <p:spTgt spid="201751"/>
                                        </p:tgtEl>
                                      </p:cBhvr>
                                    </p:animEffect>
                                  </p:childTnLst>
                                </p:cTn>
                              </p:par>
                            </p:childTnLst>
                          </p:cTn>
                        </p:par>
                        <p:par>
                          <p:cTn id="29" fill="hold" nodeType="afterGroup">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201752"/>
                                        </p:tgtEl>
                                        <p:attrNameLst>
                                          <p:attrName>style.visibility</p:attrName>
                                        </p:attrNameLst>
                                      </p:cBhvr>
                                      <p:to>
                                        <p:strVal val="visible"/>
                                      </p:to>
                                    </p:set>
                                    <p:animEffect transition="in" filter="dissolve">
                                      <p:cBhvr>
                                        <p:cTn id="32" dur="500"/>
                                        <p:tgtEl>
                                          <p:spTgt spid="201752"/>
                                        </p:tgtEl>
                                      </p:cBhvr>
                                    </p:animEffect>
                                  </p:childTnLst>
                                </p:cTn>
                              </p:par>
                            </p:childTnLst>
                          </p:cTn>
                        </p:par>
                        <p:par>
                          <p:cTn id="33" fill="hold" nodeType="afterGroup">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201753"/>
                                        </p:tgtEl>
                                        <p:attrNameLst>
                                          <p:attrName>style.visibility</p:attrName>
                                        </p:attrNameLst>
                                      </p:cBhvr>
                                      <p:to>
                                        <p:strVal val="visible"/>
                                      </p:to>
                                    </p:set>
                                    <p:animEffect transition="in" filter="dissolve">
                                      <p:cBhvr>
                                        <p:cTn id="36" dur="500"/>
                                        <p:tgtEl>
                                          <p:spTgt spid="20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4" grpId="0"/>
      <p:bldP spid="201750" grpId="0"/>
      <p:bldP spid="201751" grpId="0"/>
      <p:bldP spid="201752" grpId="0"/>
      <p:bldP spid="201753" grpId="0"/>
      <p:bldP spid="201754" grpId="0"/>
      <p:bldP spid="201755" grpId="0"/>
      <p:bldP spid="2017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algn="l"/>
            <a:r>
              <a:rPr lang="en-US" spc="0" dirty="0"/>
              <a:t>THE PRISONERS’ DILEMMA</a:t>
            </a:r>
            <a:endParaRPr lang="en-US" b="0" spc="0" dirty="0"/>
          </a:p>
        </p:txBody>
      </p:sp>
      <p:sp>
        <p:nvSpPr>
          <p:cNvPr id="2" name="Content Placeholder 1"/>
          <p:cNvSpPr>
            <a:spLocks noGrp="1"/>
          </p:cNvSpPr>
          <p:nvPr>
            <p:ph idx="1"/>
          </p:nvPr>
        </p:nvSpPr>
        <p:spPr/>
        <p:txBody>
          <a:bodyPr>
            <a:noAutofit/>
          </a:bodyPr>
          <a:lstStyle/>
          <a:p>
            <a:pPr>
              <a:spcBef>
                <a:spcPct val="0"/>
              </a:spcBef>
              <a:buClr>
                <a:schemeClr val="tx1"/>
              </a:buClr>
            </a:pPr>
            <a:r>
              <a:rPr lang="en-US" dirty="0"/>
              <a:t>When each firm has an incentive to cheat but both are worse off if both cheat, the situation is known as a </a:t>
            </a:r>
            <a:r>
              <a:rPr lang="en-US" i="1" dirty="0">
                <a:solidFill>
                  <a:srgbClr val="990033"/>
                </a:solidFill>
              </a:rPr>
              <a:t>prisoner’s dilemma</a:t>
            </a:r>
            <a:r>
              <a:rPr lang="en-US" dirty="0">
                <a:solidFill>
                  <a:srgbClr val="990033"/>
                </a:solidFill>
              </a:rPr>
              <a:t>.</a:t>
            </a:r>
            <a:br>
              <a:rPr lang="en-US" dirty="0">
                <a:solidFill>
                  <a:srgbClr val="990033"/>
                </a:solidFill>
              </a:rPr>
            </a:br>
            <a:endParaRPr lang="en-US" dirty="0">
              <a:solidFill>
                <a:srgbClr val="990033"/>
              </a:solidFill>
            </a:endParaRPr>
          </a:p>
          <a:p>
            <a:pPr>
              <a:spcBef>
                <a:spcPct val="0"/>
              </a:spcBef>
              <a:buClr>
                <a:schemeClr val="tx1"/>
              </a:buClr>
            </a:pPr>
            <a:r>
              <a:rPr lang="en-US" dirty="0"/>
              <a:t>The game based on two premises: </a:t>
            </a:r>
          </a:p>
          <a:p>
            <a:pPr marL="914400" lvl="1" indent="-457200">
              <a:spcBef>
                <a:spcPct val="0"/>
              </a:spcBef>
              <a:buClr>
                <a:schemeClr val="accent3"/>
              </a:buClr>
              <a:buFont typeface="Wingdings" charset="2"/>
              <a:buChar char="§"/>
            </a:pPr>
            <a:r>
              <a:rPr lang="en-US" sz="3200" i="1" dirty="0">
                <a:solidFill>
                  <a:schemeClr val="tx1">
                    <a:lumMod val="85000"/>
                    <a:lumOff val="15000"/>
                  </a:schemeClr>
                </a:solidFill>
              </a:rPr>
              <a:t>Each player has an incentive to choose an action that benefits itself at the other player’s expense. </a:t>
            </a:r>
          </a:p>
          <a:p>
            <a:pPr marL="914400" lvl="1" indent="-457200">
              <a:spcBef>
                <a:spcPct val="0"/>
              </a:spcBef>
              <a:buClr>
                <a:schemeClr val="accent3"/>
              </a:buClr>
              <a:buFont typeface="Wingdings" charset="2"/>
              <a:buChar char="§"/>
            </a:pPr>
            <a:r>
              <a:rPr lang="en-US" sz="3200" i="1" dirty="0">
                <a:solidFill>
                  <a:schemeClr val="tx1">
                    <a:lumMod val="85000"/>
                    <a:lumOff val="15000"/>
                  </a:schemeClr>
                </a:solidFill>
              </a:rPr>
              <a:t>When both players act in this way, both are worse off than if they had acted cooperatively.</a:t>
            </a:r>
          </a:p>
          <a:p>
            <a:endParaRPr lang="en-US"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79330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algn="l"/>
            <a:r>
              <a:rPr lang="en-US" spc="0" dirty="0"/>
              <a:t>THE PRISONERS’ DILEMMA</a:t>
            </a:r>
            <a:endParaRPr lang="en-US" b="0" spc="0" dirty="0"/>
          </a:p>
        </p:txBody>
      </p:sp>
      <p:sp>
        <p:nvSpPr>
          <p:cNvPr id="2" name="Content Placeholder 1"/>
          <p:cNvSpPr>
            <a:spLocks noGrp="1"/>
          </p:cNvSpPr>
          <p:nvPr>
            <p:ph idx="1"/>
          </p:nvPr>
        </p:nvSpPr>
        <p:spPr/>
        <p:txBody>
          <a:bodyPr>
            <a:noAutofit/>
          </a:bodyPr>
          <a:lstStyle/>
          <a:p>
            <a:pPr marL="457200" indent="-457200">
              <a:buFontTx/>
              <a:buChar char="-"/>
            </a:pPr>
            <a:r>
              <a:rPr lang="en-US" sz="2800" dirty="0"/>
              <a:t>The original illustration of the prisoners’ dilemma occurred in a fictional story about two accomplices in crime, who have been caught by the police.</a:t>
            </a:r>
          </a:p>
          <a:p>
            <a:pPr marL="457200" indent="-457200">
              <a:buFontTx/>
              <a:buChar char="-"/>
            </a:pPr>
            <a:r>
              <a:rPr lang="en-US" sz="2800" dirty="0"/>
              <a:t>The police have enough evidence to put them behind bars for 5 years.</a:t>
            </a:r>
          </a:p>
          <a:p>
            <a:pPr marL="457200" indent="-457200">
              <a:buFontTx/>
              <a:buChar char="-"/>
            </a:pPr>
            <a:r>
              <a:rPr lang="en-US" sz="2800" dirty="0"/>
              <a:t>They also know that the pair have committed a more serious crime, one that carries a 20-years sentence.</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57406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a:lstStyle/>
          <a:p>
            <a:pPr algn="l"/>
            <a:r>
              <a:rPr lang="en-US" spc="0" dirty="0"/>
              <a:t>TYPES OF MARKET STRUCTURE</a:t>
            </a:r>
          </a:p>
        </p:txBody>
      </p:sp>
      <p:sp>
        <p:nvSpPr>
          <p:cNvPr id="220165" name="Rectangle 5"/>
          <p:cNvSpPr>
            <a:spLocks noChangeArrowheads="1"/>
          </p:cNvSpPr>
          <p:nvPr/>
        </p:nvSpPr>
        <p:spPr bwMode="auto">
          <a:xfrm>
            <a:off x="2886075" y="3287713"/>
            <a:ext cx="3819525" cy="1098550"/>
          </a:xfrm>
          <a:prstGeom prst="rect">
            <a:avLst/>
          </a:prstGeom>
          <a:solidFill>
            <a:srgbClr val="FFCD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6" name="Rectangle 6"/>
          <p:cNvSpPr>
            <a:spLocks noChangeArrowheads="1"/>
          </p:cNvSpPr>
          <p:nvPr/>
        </p:nvSpPr>
        <p:spPr bwMode="auto">
          <a:xfrm>
            <a:off x="4795838" y="2187575"/>
            <a:ext cx="1909762" cy="1100138"/>
          </a:xfrm>
          <a:prstGeom prst="rect">
            <a:avLst/>
          </a:prstGeom>
          <a:solidFill>
            <a:srgbClr val="CFE5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7" name="Rectangle 7"/>
          <p:cNvSpPr>
            <a:spLocks noChangeArrowheads="1"/>
          </p:cNvSpPr>
          <p:nvPr/>
        </p:nvSpPr>
        <p:spPr bwMode="auto">
          <a:xfrm>
            <a:off x="2886075" y="2187575"/>
            <a:ext cx="1909763" cy="1100138"/>
          </a:xfrm>
          <a:prstGeom prst="rect">
            <a:avLst/>
          </a:prstGeom>
          <a:solidFill>
            <a:srgbClr val="C7C4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8" name="Rectangle 8"/>
          <p:cNvSpPr>
            <a:spLocks noChangeArrowheads="1"/>
          </p:cNvSpPr>
          <p:nvPr/>
        </p:nvSpPr>
        <p:spPr bwMode="auto">
          <a:xfrm>
            <a:off x="4795838" y="4386263"/>
            <a:ext cx="1909762" cy="1100137"/>
          </a:xfrm>
          <a:prstGeom prst="rect">
            <a:avLst/>
          </a:prstGeom>
          <a:solidFill>
            <a:srgbClr val="B1DF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69" name="Rectangle 9"/>
          <p:cNvSpPr>
            <a:spLocks noChangeArrowheads="1"/>
          </p:cNvSpPr>
          <p:nvPr/>
        </p:nvSpPr>
        <p:spPr bwMode="auto">
          <a:xfrm>
            <a:off x="2886075" y="4386263"/>
            <a:ext cx="1909763" cy="1100137"/>
          </a:xfrm>
          <a:prstGeom prst="rect">
            <a:avLst/>
          </a:prstGeom>
          <a:solidFill>
            <a:srgbClr val="F697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latin typeface="Century Gothic"/>
              <a:cs typeface="Century Gothic"/>
            </a:endParaRPr>
          </a:p>
        </p:txBody>
      </p:sp>
      <p:sp>
        <p:nvSpPr>
          <p:cNvPr id="220170" name="Rectangle 10"/>
          <p:cNvSpPr>
            <a:spLocks noChangeArrowheads="1"/>
          </p:cNvSpPr>
          <p:nvPr/>
        </p:nvSpPr>
        <p:spPr bwMode="auto">
          <a:xfrm>
            <a:off x="3226742" y="1295400"/>
            <a:ext cx="31740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dirty="0">
                <a:solidFill>
                  <a:srgbClr val="000000"/>
                </a:solidFill>
                <a:latin typeface="Century Gothic"/>
                <a:cs typeface="Century Gothic"/>
              </a:rPr>
              <a:t>Are products differentiated?</a:t>
            </a:r>
            <a:endParaRPr lang="en-US" b="1" dirty="0">
              <a:latin typeface="Century Gothic"/>
              <a:cs typeface="Century Gothic"/>
            </a:endParaRPr>
          </a:p>
        </p:txBody>
      </p:sp>
      <p:sp>
        <p:nvSpPr>
          <p:cNvPr id="220171" name="Rectangle 11"/>
          <p:cNvSpPr>
            <a:spLocks noChangeArrowheads="1"/>
          </p:cNvSpPr>
          <p:nvPr/>
        </p:nvSpPr>
        <p:spPr bwMode="auto">
          <a:xfrm>
            <a:off x="228600" y="3500438"/>
            <a:ext cx="1624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b="1" dirty="0">
                <a:solidFill>
                  <a:srgbClr val="000000"/>
                </a:solidFill>
                <a:latin typeface="Century Gothic"/>
                <a:cs typeface="Century Gothic"/>
              </a:rPr>
              <a:t>How many producers are there?</a:t>
            </a:r>
            <a:endParaRPr lang="en-US" b="1" dirty="0">
              <a:latin typeface="Century Gothic"/>
              <a:cs typeface="Century Gothic"/>
            </a:endParaRPr>
          </a:p>
        </p:txBody>
      </p:sp>
      <p:sp>
        <p:nvSpPr>
          <p:cNvPr id="220172" name="Rectangle 12"/>
          <p:cNvSpPr>
            <a:spLocks noChangeArrowheads="1"/>
          </p:cNvSpPr>
          <p:nvPr/>
        </p:nvSpPr>
        <p:spPr bwMode="auto">
          <a:xfrm>
            <a:off x="4373563" y="3713163"/>
            <a:ext cx="1094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Oligopoly</a:t>
            </a:r>
            <a:endParaRPr lang="en-US" b="1">
              <a:latin typeface="Century Gothic"/>
              <a:cs typeface="Century Gothic"/>
            </a:endParaRPr>
          </a:p>
        </p:txBody>
      </p:sp>
      <p:sp>
        <p:nvSpPr>
          <p:cNvPr id="220173" name="Rectangle 13"/>
          <p:cNvSpPr>
            <a:spLocks noChangeArrowheads="1"/>
          </p:cNvSpPr>
          <p:nvPr/>
        </p:nvSpPr>
        <p:spPr bwMode="auto">
          <a:xfrm>
            <a:off x="3048001" y="4627602"/>
            <a:ext cx="1523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b="1" dirty="0">
                <a:solidFill>
                  <a:srgbClr val="000000"/>
                </a:solidFill>
                <a:latin typeface="Century Gothic"/>
                <a:cs typeface="Century Gothic"/>
              </a:rPr>
              <a:t>Perfect competition</a:t>
            </a:r>
            <a:endParaRPr lang="en-US" b="1" dirty="0">
              <a:latin typeface="Century Gothic"/>
              <a:cs typeface="Century Gothic"/>
            </a:endParaRPr>
          </a:p>
        </p:txBody>
      </p:sp>
      <p:sp>
        <p:nvSpPr>
          <p:cNvPr id="220174" name="Rectangle 14"/>
          <p:cNvSpPr>
            <a:spLocks noChangeArrowheads="1"/>
          </p:cNvSpPr>
          <p:nvPr/>
        </p:nvSpPr>
        <p:spPr bwMode="auto">
          <a:xfrm>
            <a:off x="3719513" y="1814513"/>
            <a:ext cx="321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No</a:t>
            </a:r>
            <a:endParaRPr lang="en-US" b="1">
              <a:latin typeface="Century Gothic"/>
              <a:cs typeface="Century Gothic"/>
            </a:endParaRPr>
          </a:p>
        </p:txBody>
      </p:sp>
      <p:sp>
        <p:nvSpPr>
          <p:cNvPr id="220175" name="Rectangle 15"/>
          <p:cNvSpPr>
            <a:spLocks noChangeArrowheads="1"/>
          </p:cNvSpPr>
          <p:nvPr/>
        </p:nvSpPr>
        <p:spPr bwMode="auto">
          <a:xfrm>
            <a:off x="2101999" y="2593975"/>
            <a:ext cx="4914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One</a:t>
            </a:r>
            <a:endParaRPr lang="en-US" b="1">
              <a:latin typeface="Century Gothic"/>
              <a:cs typeface="Century Gothic"/>
            </a:endParaRPr>
          </a:p>
        </p:txBody>
      </p:sp>
      <p:sp>
        <p:nvSpPr>
          <p:cNvPr id="220176" name="Rectangle 16"/>
          <p:cNvSpPr>
            <a:spLocks noChangeArrowheads="1"/>
          </p:cNvSpPr>
          <p:nvPr/>
        </p:nvSpPr>
        <p:spPr bwMode="auto">
          <a:xfrm>
            <a:off x="2101999" y="3784600"/>
            <a:ext cx="453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Few</a:t>
            </a:r>
            <a:endParaRPr lang="en-US" b="1">
              <a:latin typeface="Century Gothic"/>
              <a:cs typeface="Century Gothic"/>
            </a:endParaRPr>
          </a:p>
        </p:txBody>
      </p:sp>
      <p:sp>
        <p:nvSpPr>
          <p:cNvPr id="220177" name="Rectangle 17"/>
          <p:cNvSpPr>
            <a:spLocks noChangeArrowheads="1"/>
          </p:cNvSpPr>
          <p:nvPr/>
        </p:nvSpPr>
        <p:spPr bwMode="auto">
          <a:xfrm>
            <a:off x="2101999" y="4803775"/>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Many</a:t>
            </a:r>
            <a:endParaRPr lang="en-US" b="1">
              <a:latin typeface="Century Gothic"/>
              <a:cs typeface="Century Gothic"/>
            </a:endParaRPr>
          </a:p>
        </p:txBody>
      </p:sp>
      <p:sp>
        <p:nvSpPr>
          <p:cNvPr id="220178" name="Rectangle 18"/>
          <p:cNvSpPr>
            <a:spLocks noChangeArrowheads="1"/>
          </p:cNvSpPr>
          <p:nvPr/>
        </p:nvSpPr>
        <p:spPr bwMode="auto">
          <a:xfrm>
            <a:off x="5635625" y="1789113"/>
            <a:ext cx="3924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latin typeface="Century Gothic"/>
                <a:cs typeface="Century Gothic"/>
              </a:rPr>
              <a:t>Yes</a:t>
            </a:r>
            <a:endParaRPr lang="en-US" b="1">
              <a:latin typeface="Century Gothic"/>
              <a:cs typeface="Century Gothic"/>
            </a:endParaRPr>
          </a:p>
        </p:txBody>
      </p:sp>
      <p:sp>
        <p:nvSpPr>
          <p:cNvPr id="220179" name="Freeform 19"/>
          <p:cNvSpPr>
            <a:spLocks/>
          </p:cNvSpPr>
          <p:nvPr/>
        </p:nvSpPr>
        <p:spPr bwMode="auto">
          <a:xfrm>
            <a:off x="1913087" y="2446338"/>
            <a:ext cx="144462" cy="2824162"/>
          </a:xfrm>
          <a:custGeom>
            <a:avLst/>
            <a:gdLst>
              <a:gd name="T0" fmla="*/ 25 w 25"/>
              <a:gd name="T1" fmla="*/ 0 h 493"/>
              <a:gd name="T2" fmla="*/ 10 w 25"/>
              <a:gd name="T3" fmla="*/ 11 h 493"/>
              <a:gd name="T4" fmla="*/ 10 w 25"/>
              <a:gd name="T5" fmla="*/ 239 h 493"/>
              <a:gd name="T6" fmla="*/ 0 w 25"/>
              <a:gd name="T7" fmla="*/ 246 h 493"/>
              <a:gd name="T8" fmla="*/ 10 w 25"/>
              <a:gd name="T9" fmla="*/ 254 h 493"/>
              <a:gd name="T10" fmla="*/ 10 w 25"/>
              <a:gd name="T11" fmla="*/ 482 h 493"/>
              <a:gd name="T12" fmla="*/ 25 w 25"/>
              <a:gd name="T13" fmla="*/ 493 h 493"/>
            </a:gdLst>
            <a:ahLst/>
            <a:cxnLst>
              <a:cxn ang="0">
                <a:pos x="T0" y="T1"/>
              </a:cxn>
              <a:cxn ang="0">
                <a:pos x="T2" y="T3"/>
              </a:cxn>
              <a:cxn ang="0">
                <a:pos x="T4" y="T5"/>
              </a:cxn>
              <a:cxn ang="0">
                <a:pos x="T6" y="T7"/>
              </a:cxn>
              <a:cxn ang="0">
                <a:pos x="T8" y="T9"/>
              </a:cxn>
              <a:cxn ang="0">
                <a:pos x="T10" y="T11"/>
              </a:cxn>
              <a:cxn ang="0">
                <a:pos x="T12" y="T13"/>
              </a:cxn>
            </a:cxnLst>
            <a:rect l="0" t="0" r="r" b="b"/>
            <a:pathLst>
              <a:path w="25" h="493">
                <a:moveTo>
                  <a:pt x="25" y="0"/>
                </a:moveTo>
                <a:cubicBezTo>
                  <a:pt x="15" y="0"/>
                  <a:pt x="10" y="1"/>
                  <a:pt x="10" y="11"/>
                </a:cubicBezTo>
                <a:cubicBezTo>
                  <a:pt x="10" y="12"/>
                  <a:pt x="10" y="237"/>
                  <a:pt x="10" y="239"/>
                </a:cubicBezTo>
                <a:cubicBezTo>
                  <a:pt x="10" y="241"/>
                  <a:pt x="8" y="246"/>
                  <a:pt x="0" y="246"/>
                </a:cubicBezTo>
                <a:cubicBezTo>
                  <a:pt x="8" y="246"/>
                  <a:pt x="10" y="251"/>
                  <a:pt x="10" y="254"/>
                </a:cubicBezTo>
                <a:cubicBezTo>
                  <a:pt x="10" y="255"/>
                  <a:pt x="10" y="480"/>
                  <a:pt x="10" y="482"/>
                </a:cubicBezTo>
                <a:cubicBezTo>
                  <a:pt x="10" y="491"/>
                  <a:pt x="15" y="493"/>
                  <a:pt x="25" y="493"/>
                </a:cubicBezTo>
              </a:path>
            </a:pathLst>
          </a:custGeom>
          <a:noFill/>
          <a:ln w="23813"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0" name="Freeform 20"/>
          <p:cNvSpPr>
            <a:spLocks/>
          </p:cNvSpPr>
          <p:nvPr/>
        </p:nvSpPr>
        <p:spPr bwMode="auto">
          <a:xfrm>
            <a:off x="3148013" y="1684338"/>
            <a:ext cx="3352800" cy="144462"/>
          </a:xfrm>
          <a:custGeom>
            <a:avLst/>
            <a:gdLst>
              <a:gd name="T0" fmla="*/ 576 w 576"/>
              <a:gd name="T1" fmla="*/ 25 h 25"/>
              <a:gd name="T2" fmla="*/ 563 w 576"/>
              <a:gd name="T3" fmla="*/ 10 h 25"/>
              <a:gd name="T4" fmla="*/ 296 w 576"/>
              <a:gd name="T5" fmla="*/ 10 h 25"/>
              <a:gd name="T6" fmla="*/ 288 w 576"/>
              <a:gd name="T7" fmla="*/ 0 h 25"/>
              <a:gd name="T8" fmla="*/ 279 w 576"/>
              <a:gd name="T9" fmla="*/ 10 h 25"/>
              <a:gd name="T10" fmla="*/ 13 w 576"/>
              <a:gd name="T11" fmla="*/ 10 h 25"/>
              <a:gd name="T12" fmla="*/ 0 w 576"/>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76" h="25">
                <a:moveTo>
                  <a:pt x="576" y="25"/>
                </a:moveTo>
                <a:cubicBezTo>
                  <a:pt x="576" y="15"/>
                  <a:pt x="573" y="10"/>
                  <a:pt x="563" y="10"/>
                </a:cubicBezTo>
                <a:cubicBezTo>
                  <a:pt x="561" y="10"/>
                  <a:pt x="298" y="10"/>
                  <a:pt x="296" y="10"/>
                </a:cubicBezTo>
                <a:cubicBezTo>
                  <a:pt x="294" y="10"/>
                  <a:pt x="288" y="8"/>
                  <a:pt x="288" y="0"/>
                </a:cubicBezTo>
                <a:cubicBezTo>
                  <a:pt x="288" y="8"/>
                  <a:pt x="282" y="10"/>
                  <a:pt x="279" y="10"/>
                </a:cubicBezTo>
                <a:cubicBezTo>
                  <a:pt x="278" y="10"/>
                  <a:pt x="15" y="10"/>
                  <a:pt x="13" y="10"/>
                </a:cubicBezTo>
                <a:cubicBezTo>
                  <a:pt x="2" y="10"/>
                  <a:pt x="0" y="15"/>
                  <a:pt x="0" y="25"/>
                </a:cubicBezTo>
              </a:path>
            </a:pathLst>
          </a:custGeom>
          <a:noFill/>
          <a:ln w="23813" cap="flat">
            <a:solidFill>
              <a:srgbClr val="6D6F7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1" name="Rectangle 21"/>
          <p:cNvSpPr>
            <a:spLocks noChangeArrowheads="1"/>
          </p:cNvSpPr>
          <p:nvPr/>
        </p:nvSpPr>
        <p:spPr bwMode="auto">
          <a:xfrm>
            <a:off x="2886075" y="2187575"/>
            <a:ext cx="3819525" cy="32988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Century Gothic"/>
              <a:cs typeface="Century Gothic"/>
            </a:endParaRPr>
          </a:p>
        </p:txBody>
      </p:sp>
      <p:sp>
        <p:nvSpPr>
          <p:cNvPr id="220182" name="Line 22"/>
          <p:cNvSpPr>
            <a:spLocks noChangeShapeType="1"/>
          </p:cNvSpPr>
          <p:nvPr/>
        </p:nvSpPr>
        <p:spPr bwMode="auto">
          <a:xfrm>
            <a:off x="2886075" y="3287713"/>
            <a:ext cx="3819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3" name="Line 23"/>
          <p:cNvSpPr>
            <a:spLocks noChangeShapeType="1"/>
          </p:cNvSpPr>
          <p:nvPr/>
        </p:nvSpPr>
        <p:spPr bwMode="auto">
          <a:xfrm>
            <a:off x="2886075" y="4386263"/>
            <a:ext cx="3819525" cy="0"/>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4" name="Line 24"/>
          <p:cNvSpPr>
            <a:spLocks noChangeShapeType="1"/>
          </p:cNvSpPr>
          <p:nvPr/>
        </p:nvSpPr>
        <p:spPr bwMode="auto">
          <a:xfrm flipV="1">
            <a:off x="4795838" y="2187575"/>
            <a:ext cx="0" cy="1100138"/>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5" name="Line 25"/>
          <p:cNvSpPr>
            <a:spLocks noChangeShapeType="1"/>
          </p:cNvSpPr>
          <p:nvPr/>
        </p:nvSpPr>
        <p:spPr bwMode="auto">
          <a:xfrm flipV="1">
            <a:off x="4795838" y="4386263"/>
            <a:ext cx="0" cy="1100137"/>
          </a:xfrm>
          <a:prstGeom prst="line">
            <a:avLst/>
          </a:prstGeom>
          <a:noFill/>
          <a:ln w="793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b="1">
              <a:latin typeface="Century Gothic"/>
              <a:cs typeface="Century Gothic"/>
            </a:endParaRPr>
          </a:p>
        </p:txBody>
      </p:sp>
      <p:sp>
        <p:nvSpPr>
          <p:cNvPr id="220186" name="Rectangle 26"/>
          <p:cNvSpPr>
            <a:spLocks noChangeArrowheads="1"/>
          </p:cNvSpPr>
          <p:nvPr/>
        </p:nvSpPr>
        <p:spPr bwMode="auto">
          <a:xfrm>
            <a:off x="4953000" y="4627602"/>
            <a:ext cx="1508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gn="ctr"/>
            <a:r>
              <a:rPr lang="en-US" b="1" dirty="0">
                <a:solidFill>
                  <a:srgbClr val="000000"/>
                </a:solidFill>
                <a:latin typeface="Century Gothic"/>
                <a:cs typeface="Century Gothic"/>
              </a:rPr>
              <a:t>Monopolistic competition</a:t>
            </a:r>
            <a:endParaRPr lang="en-US" b="1" dirty="0">
              <a:latin typeface="Century Gothic"/>
              <a:cs typeface="Century Gothic"/>
            </a:endParaRPr>
          </a:p>
        </p:txBody>
      </p:sp>
      <p:sp>
        <p:nvSpPr>
          <p:cNvPr id="220187" name="Rectangle 27"/>
          <p:cNvSpPr>
            <a:spLocks noChangeArrowheads="1"/>
          </p:cNvSpPr>
          <p:nvPr/>
        </p:nvSpPr>
        <p:spPr bwMode="auto">
          <a:xfrm>
            <a:off x="4953000" y="2438400"/>
            <a:ext cx="1495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b="1" dirty="0">
                <a:solidFill>
                  <a:srgbClr val="000000"/>
                </a:solidFill>
                <a:latin typeface="Century Gothic"/>
                <a:cs typeface="Century Gothic"/>
              </a:rPr>
              <a:t>Not applicable</a:t>
            </a:r>
            <a:endParaRPr lang="en-US" b="1" dirty="0">
              <a:latin typeface="Century Gothic"/>
              <a:cs typeface="Century Gothic"/>
            </a:endParaRPr>
          </a:p>
        </p:txBody>
      </p:sp>
      <p:sp>
        <p:nvSpPr>
          <p:cNvPr id="220188" name="Rectangle 28"/>
          <p:cNvSpPr>
            <a:spLocks noChangeArrowheads="1"/>
          </p:cNvSpPr>
          <p:nvPr/>
        </p:nvSpPr>
        <p:spPr bwMode="auto">
          <a:xfrm>
            <a:off x="2970213" y="2660650"/>
            <a:ext cx="1493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b="1" dirty="0">
                <a:solidFill>
                  <a:srgbClr val="000000"/>
                </a:solidFill>
                <a:latin typeface="Century Gothic"/>
                <a:cs typeface="Century Gothic"/>
              </a:rPr>
              <a:t>Monopoly</a:t>
            </a:r>
            <a:endParaRPr lang="en-US" b="1" dirty="0">
              <a:latin typeface="Century Gothic"/>
              <a:cs typeface="Century Gothic"/>
            </a:endParaRPr>
          </a:p>
        </p:txBody>
      </p:sp>
      <p:sp>
        <p:nvSpPr>
          <p:cNvPr id="2" name="Footer Placeholder 1"/>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777546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0188"/>
                                        </p:tgtEl>
                                        <p:attrNameLst>
                                          <p:attrName>style.visibility</p:attrName>
                                        </p:attrNameLst>
                                      </p:cBhvr>
                                      <p:to>
                                        <p:strVal val="visible"/>
                                      </p:to>
                                    </p:set>
                                    <p:animEffect transition="in" filter="dissolve">
                                      <p:cBhvr>
                                        <p:cTn id="7" dur="500"/>
                                        <p:tgtEl>
                                          <p:spTgt spid="22018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0187"/>
                                        </p:tgtEl>
                                        <p:attrNameLst>
                                          <p:attrName>style.visibility</p:attrName>
                                        </p:attrNameLst>
                                      </p:cBhvr>
                                      <p:to>
                                        <p:strVal val="visible"/>
                                      </p:to>
                                    </p:set>
                                    <p:animEffect transition="in" filter="dissolve">
                                      <p:cBhvr>
                                        <p:cTn id="11" dur="500"/>
                                        <p:tgtEl>
                                          <p:spTgt spid="22018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0172"/>
                                        </p:tgtEl>
                                        <p:attrNameLst>
                                          <p:attrName>style.visibility</p:attrName>
                                        </p:attrNameLst>
                                      </p:cBhvr>
                                      <p:to>
                                        <p:strVal val="visible"/>
                                      </p:to>
                                    </p:set>
                                    <p:animEffect transition="in" filter="dissolve">
                                      <p:cBhvr>
                                        <p:cTn id="15" dur="500"/>
                                        <p:tgtEl>
                                          <p:spTgt spid="22017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20173"/>
                                        </p:tgtEl>
                                        <p:attrNameLst>
                                          <p:attrName>style.visibility</p:attrName>
                                        </p:attrNameLst>
                                      </p:cBhvr>
                                      <p:to>
                                        <p:strVal val="visible"/>
                                      </p:to>
                                    </p:set>
                                    <p:animEffect transition="in" filter="dissolve">
                                      <p:cBhvr>
                                        <p:cTn id="19" dur="500"/>
                                        <p:tgtEl>
                                          <p:spTgt spid="22017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20186"/>
                                        </p:tgtEl>
                                        <p:attrNameLst>
                                          <p:attrName>style.visibility</p:attrName>
                                        </p:attrNameLst>
                                      </p:cBhvr>
                                      <p:to>
                                        <p:strVal val="visible"/>
                                      </p:to>
                                    </p:set>
                                    <p:animEffect transition="in" filter="dissolve">
                                      <p:cBhvr>
                                        <p:cTn id="23" dur="500"/>
                                        <p:tgtEl>
                                          <p:spTgt spid="22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2" grpId="0"/>
      <p:bldP spid="220173" grpId="0"/>
      <p:bldP spid="220186" grpId="0"/>
      <p:bldP spid="220187" grpId="0"/>
      <p:bldP spid="2201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algn="l"/>
            <a:r>
              <a:rPr lang="en-US" spc="0" dirty="0"/>
              <a:t>THE PRISONERS’ DILEMMA</a:t>
            </a:r>
            <a:endParaRPr lang="en-US" b="0" spc="0" dirty="0"/>
          </a:p>
        </p:txBody>
      </p:sp>
      <p:sp>
        <p:nvSpPr>
          <p:cNvPr id="2" name="Content Placeholder 1"/>
          <p:cNvSpPr>
            <a:spLocks noGrp="1"/>
          </p:cNvSpPr>
          <p:nvPr>
            <p:ph idx="1"/>
          </p:nvPr>
        </p:nvSpPr>
        <p:spPr/>
        <p:txBody>
          <a:bodyPr>
            <a:noAutofit/>
          </a:bodyPr>
          <a:lstStyle/>
          <a:p>
            <a:pPr marL="457200" indent="-457200">
              <a:buFontTx/>
              <a:buChar char="-"/>
            </a:pPr>
            <a:r>
              <a:rPr lang="en-US" sz="2800" dirty="0"/>
              <a:t>The police put them in separate cells and say the following to each: “Here’s the deal: if neither you confess, you know that we will send you to jail for 5 years. If you confess and implicate your partner, and she does not do the same, we will reduce your sentence from 5 to 2. But, if your partner confesses and you don’t, you will get the maximum 20 years. And if both of you confess, we will give you both 15 years”. </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0487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algn="l"/>
            <a:r>
              <a:rPr lang="en-US" spc="0" dirty="0"/>
              <a:t>THE PRISONERS’ DILEMMA</a:t>
            </a:r>
          </a:p>
        </p:txBody>
      </p:sp>
      <p:sp>
        <p:nvSpPr>
          <p:cNvPr id="203781" name="Rectangle 5"/>
          <p:cNvSpPr>
            <a:spLocks noChangeArrowheads="1"/>
          </p:cNvSpPr>
          <p:nvPr/>
        </p:nvSpPr>
        <p:spPr bwMode="auto">
          <a:xfrm>
            <a:off x="1414463" y="2736850"/>
            <a:ext cx="987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Don’t confess</a:t>
            </a:r>
            <a:endParaRPr lang="en-US" sz="1400">
              <a:latin typeface="Century Gothic"/>
              <a:cs typeface="Century Gothic"/>
            </a:endParaRPr>
          </a:p>
        </p:txBody>
      </p:sp>
      <p:sp>
        <p:nvSpPr>
          <p:cNvPr id="203782" name="Rectangle 6"/>
          <p:cNvSpPr>
            <a:spLocks noChangeArrowheads="1"/>
          </p:cNvSpPr>
          <p:nvPr/>
        </p:nvSpPr>
        <p:spPr bwMode="auto">
          <a:xfrm>
            <a:off x="3022600" y="1531938"/>
            <a:ext cx="11898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Don’t confess</a:t>
            </a:r>
            <a:endParaRPr lang="en-US" sz="1400">
              <a:latin typeface="Century Gothic"/>
              <a:cs typeface="Century Gothic"/>
            </a:endParaRPr>
          </a:p>
        </p:txBody>
      </p:sp>
      <p:sp>
        <p:nvSpPr>
          <p:cNvPr id="203783" name="Rectangle 7"/>
          <p:cNvSpPr>
            <a:spLocks noChangeArrowheads="1"/>
          </p:cNvSpPr>
          <p:nvPr/>
        </p:nvSpPr>
        <p:spPr bwMode="auto">
          <a:xfrm>
            <a:off x="1414463" y="5072063"/>
            <a:ext cx="6854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Confess</a:t>
            </a:r>
            <a:endParaRPr lang="en-US" sz="1400">
              <a:latin typeface="Century Gothic"/>
              <a:cs typeface="Century Gothic"/>
            </a:endParaRPr>
          </a:p>
        </p:txBody>
      </p:sp>
      <p:sp>
        <p:nvSpPr>
          <p:cNvPr id="203784" name="Rectangle 8"/>
          <p:cNvSpPr>
            <a:spLocks noChangeArrowheads="1"/>
          </p:cNvSpPr>
          <p:nvPr/>
        </p:nvSpPr>
        <p:spPr bwMode="auto">
          <a:xfrm>
            <a:off x="6140450" y="1531938"/>
            <a:ext cx="6854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Confess</a:t>
            </a:r>
            <a:endParaRPr lang="en-US" sz="1400">
              <a:latin typeface="Century Gothic"/>
              <a:cs typeface="Century Gothic"/>
            </a:endParaRPr>
          </a:p>
        </p:txBody>
      </p:sp>
      <p:sp>
        <p:nvSpPr>
          <p:cNvPr id="203785" name="Freeform 9"/>
          <p:cNvSpPr>
            <a:spLocks/>
          </p:cNvSpPr>
          <p:nvPr/>
        </p:nvSpPr>
        <p:spPr bwMode="auto">
          <a:xfrm>
            <a:off x="2293938" y="4081463"/>
            <a:ext cx="2820987" cy="2243137"/>
          </a:xfrm>
          <a:custGeom>
            <a:avLst/>
            <a:gdLst>
              <a:gd name="T0" fmla="*/ 1100 w 1100"/>
              <a:gd name="T1" fmla="*/ 1101 h 1101"/>
              <a:gd name="T2" fmla="*/ 0 w 1100"/>
              <a:gd name="T3" fmla="*/ 1101 h 1101"/>
              <a:gd name="T4" fmla="*/ 0 w 1100"/>
              <a:gd name="T5" fmla="*/ 0 h 1101"/>
              <a:gd name="T6" fmla="*/ 1100 w 1100"/>
              <a:gd name="T7" fmla="*/ 1101 h 1101"/>
            </a:gdLst>
            <a:ahLst/>
            <a:cxnLst>
              <a:cxn ang="0">
                <a:pos x="T0" y="T1"/>
              </a:cxn>
              <a:cxn ang="0">
                <a:pos x="T2" y="T3"/>
              </a:cxn>
              <a:cxn ang="0">
                <a:pos x="T4" y="T5"/>
              </a:cxn>
              <a:cxn ang="0">
                <a:pos x="T6" y="T7"/>
              </a:cxn>
            </a:cxnLst>
            <a:rect l="0" t="0" r="r" b="b"/>
            <a:pathLst>
              <a:path w="1100" h="1101">
                <a:moveTo>
                  <a:pt x="1100" y="1101"/>
                </a:moveTo>
                <a:lnTo>
                  <a:pt x="0" y="1101"/>
                </a:lnTo>
                <a:lnTo>
                  <a:pt x="0" y="0"/>
                </a:lnTo>
                <a:lnTo>
                  <a:pt x="1100" y="1101"/>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86" name="Freeform 10"/>
          <p:cNvSpPr>
            <a:spLocks/>
          </p:cNvSpPr>
          <p:nvPr/>
        </p:nvSpPr>
        <p:spPr bwMode="auto">
          <a:xfrm>
            <a:off x="2293938" y="4081463"/>
            <a:ext cx="2820987" cy="2243137"/>
          </a:xfrm>
          <a:custGeom>
            <a:avLst/>
            <a:gdLst>
              <a:gd name="T0" fmla="*/ 0 w 1100"/>
              <a:gd name="T1" fmla="*/ 0 h 1101"/>
              <a:gd name="T2" fmla="*/ 1100 w 1100"/>
              <a:gd name="T3" fmla="*/ 0 h 1101"/>
              <a:gd name="T4" fmla="*/ 1100 w 1100"/>
              <a:gd name="T5" fmla="*/ 1101 h 1101"/>
              <a:gd name="T6" fmla="*/ 0 w 1100"/>
              <a:gd name="T7" fmla="*/ 0 h 1101"/>
            </a:gdLst>
            <a:ahLst/>
            <a:cxnLst>
              <a:cxn ang="0">
                <a:pos x="T0" y="T1"/>
              </a:cxn>
              <a:cxn ang="0">
                <a:pos x="T2" y="T3"/>
              </a:cxn>
              <a:cxn ang="0">
                <a:pos x="T4" y="T5"/>
              </a:cxn>
              <a:cxn ang="0">
                <a:pos x="T6" y="T7"/>
              </a:cxn>
            </a:cxnLst>
            <a:rect l="0" t="0" r="r" b="b"/>
            <a:pathLst>
              <a:path w="1100" h="1101">
                <a:moveTo>
                  <a:pt x="0" y="0"/>
                </a:moveTo>
                <a:lnTo>
                  <a:pt x="1100" y="0"/>
                </a:lnTo>
                <a:lnTo>
                  <a:pt x="1100" y="1101"/>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87" name="Freeform 11"/>
          <p:cNvSpPr>
            <a:spLocks/>
          </p:cNvSpPr>
          <p:nvPr/>
        </p:nvSpPr>
        <p:spPr bwMode="auto">
          <a:xfrm>
            <a:off x="5114925" y="4081463"/>
            <a:ext cx="2809875" cy="2243137"/>
          </a:xfrm>
          <a:custGeom>
            <a:avLst/>
            <a:gdLst>
              <a:gd name="T0" fmla="*/ 1096 w 1096"/>
              <a:gd name="T1" fmla="*/ 1101 h 1101"/>
              <a:gd name="T2" fmla="*/ 0 w 1096"/>
              <a:gd name="T3" fmla="*/ 1101 h 1101"/>
              <a:gd name="T4" fmla="*/ 0 w 1096"/>
              <a:gd name="T5" fmla="*/ 0 h 1101"/>
              <a:gd name="T6" fmla="*/ 1096 w 1096"/>
              <a:gd name="T7" fmla="*/ 1101 h 1101"/>
            </a:gdLst>
            <a:ahLst/>
            <a:cxnLst>
              <a:cxn ang="0">
                <a:pos x="T0" y="T1"/>
              </a:cxn>
              <a:cxn ang="0">
                <a:pos x="T2" y="T3"/>
              </a:cxn>
              <a:cxn ang="0">
                <a:pos x="T4" y="T5"/>
              </a:cxn>
              <a:cxn ang="0">
                <a:pos x="T6" y="T7"/>
              </a:cxn>
            </a:cxnLst>
            <a:rect l="0" t="0" r="r" b="b"/>
            <a:pathLst>
              <a:path w="1096" h="1101">
                <a:moveTo>
                  <a:pt x="1096" y="1101"/>
                </a:moveTo>
                <a:lnTo>
                  <a:pt x="0" y="1101"/>
                </a:lnTo>
                <a:lnTo>
                  <a:pt x="0" y="0"/>
                </a:lnTo>
                <a:lnTo>
                  <a:pt x="1096" y="1101"/>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88" name="Freeform 12"/>
          <p:cNvSpPr>
            <a:spLocks/>
          </p:cNvSpPr>
          <p:nvPr/>
        </p:nvSpPr>
        <p:spPr bwMode="auto">
          <a:xfrm>
            <a:off x="5114925" y="4081463"/>
            <a:ext cx="2809875" cy="2243137"/>
          </a:xfrm>
          <a:custGeom>
            <a:avLst/>
            <a:gdLst>
              <a:gd name="T0" fmla="*/ 0 w 1096"/>
              <a:gd name="T1" fmla="*/ 0 h 1101"/>
              <a:gd name="T2" fmla="*/ 1096 w 1096"/>
              <a:gd name="T3" fmla="*/ 0 h 1101"/>
              <a:gd name="T4" fmla="*/ 1096 w 1096"/>
              <a:gd name="T5" fmla="*/ 1101 h 1101"/>
              <a:gd name="T6" fmla="*/ 0 w 1096"/>
              <a:gd name="T7" fmla="*/ 0 h 1101"/>
            </a:gdLst>
            <a:ahLst/>
            <a:cxnLst>
              <a:cxn ang="0">
                <a:pos x="T0" y="T1"/>
              </a:cxn>
              <a:cxn ang="0">
                <a:pos x="T2" y="T3"/>
              </a:cxn>
              <a:cxn ang="0">
                <a:pos x="T4" y="T5"/>
              </a:cxn>
              <a:cxn ang="0">
                <a:pos x="T6" y="T7"/>
              </a:cxn>
            </a:cxnLst>
            <a:rect l="0" t="0" r="r" b="b"/>
            <a:pathLst>
              <a:path w="1096" h="1101">
                <a:moveTo>
                  <a:pt x="0" y="0"/>
                </a:moveTo>
                <a:lnTo>
                  <a:pt x="1096" y="0"/>
                </a:lnTo>
                <a:lnTo>
                  <a:pt x="1096" y="1101"/>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89" name="Freeform 13"/>
          <p:cNvSpPr>
            <a:spLocks/>
          </p:cNvSpPr>
          <p:nvPr/>
        </p:nvSpPr>
        <p:spPr bwMode="auto">
          <a:xfrm>
            <a:off x="2293938" y="1841500"/>
            <a:ext cx="2820987" cy="2239963"/>
          </a:xfrm>
          <a:custGeom>
            <a:avLst/>
            <a:gdLst>
              <a:gd name="T0" fmla="*/ 1100 w 1100"/>
              <a:gd name="T1" fmla="*/ 1100 h 1100"/>
              <a:gd name="T2" fmla="*/ 0 w 1100"/>
              <a:gd name="T3" fmla="*/ 1100 h 1100"/>
              <a:gd name="T4" fmla="*/ 0 w 1100"/>
              <a:gd name="T5" fmla="*/ 0 h 1100"/>
              <a:gd name="T6" fmla="*/ 1100 w 1100"/>
              <a:gd name="T7" fmla="*/ 1100 h 1100"/>
            </a:gdLst>
            <a:ahLst/>
            <a:cxnLst>
              <a:cxn ang="0">
                <a:pos x="T0" y="T1"/>
              </a:cxn>
              <a:cxn ang="0">
                <a:pos x="T2" y="T3"/>
              </a:cxn>
              <a:cxn ang="0">
                <a:pos x="T4" y="T5"/>
              </a:cxn>
              <a:cxn ang="0">
                <a:pos x="T6" y="T7"/>
              </a:cxn>
            </a:cxnLst>
            <a:rect l="0" t="0" r="r" b="b"/>
            <a:pathLst>
              <a:path w="1100" h="1100">
                <a:moveTo>
                  <a:pt x="1100" y="1100"/>
                </a:moveTo>
                <a:lnTo>
                  <a:pt x="0" y="1100"/>
                </a:lnTo>
                <a:lnTo>
                  <a:pt x="0" y="0"/>
                </a:lnTo>
                <a:lnTo>
                  <a:pt x="1100" y="1100"/>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90" name="Freeform 14"/>
          <p:cNvSpPr>
            <a:spLocks/>
          </p:cNvSpPr>
          <p:nvPr/>
        </p:nvSpPr>
        <p:spPr bwMode="auto">
          <a:xfrm>
            <a:off x="2293938" y="1841500"/>
            <a:ext cx="2820987" cy="2239963"/>
          </a:xfrm>
          <a:custGeom>
            <a:avLst/>
            <a:gdLst>
              <a:gd name="T0" fmla="*/ 0 w 1100"/>
              <a:gd name="T1" fmla="*/ 0 h 1100"/>
              <a:gd name="T2" fmla="*/ 1100 w 1100"/>
              <a:gd name="T3" fmla="*/ 0 h 1100"/>
              <a:gd name="T4" fmla="*/ 1100 w 1100"/>
              <a:gd name="T5" fmla="*/ 1100 h 1100"/>
              <a:gd name="T6" fmla="*/ 0 w 1100"/>
              <a:gd name="T7" fmla="*/ 0 h 1100"/>
            </a:gdLst>
            <a:ahLst/>
            <a:cxnLst>
              <a:cxn ang="0">
                <a:pos x="T0" y="T1"/>
              </a:cxn>
              <a:cxn ang="0">
                <a:pos x="T2" y="T3"/>
              </a:cxn>
              <a:cxn ang="0">
                <a:pos x="T4" y="T5"/>
              </a:cxn>
              <a:cxn ang="0">
                <a:pos x="T6" y="T7"/>
              </a:cxn>
            </a:cxnLst>
            <a:rect l="0" t="0" r="r" b="b"/>
            <a:pathLst>
              <a:path w="1100" h="1100">
                <a:moveTo>
                  <a:pt x="0" y="0"/>
                </a:moveTo>
                <a:lnTo>
                  <a:pt x="1100" y="0"/>
                </a:lnTo>
                <a:lnTo>
                  <a:pt x="1100" y="1100"/>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91" name="Freeform 15"/>
          <p:cNvSpPr>
            <a:spLocks/>
          </p:cNvSpPr>
          <p:nvPr/>
        </p:nvSpPr>
        <p:spPr bwMode="auto">
          <a:xfrm>
            <a:off x="5114925" y="1841500"/>
            <a:ext cx="2809875" cy="2239963"/>
          </a:xfrm>
          <a:custGeom>
            <a:avLst/>
            <a:gdLst>
              <a:gd name="T0" fmla="*/ 1096 w 1096"/>
              <a:gd name="T1" fmla="*/ 1100 h 1100"/>
              <a:gd name="T2" fmla="*/ 0 w 1096"/>
              <a:gd name="T3" fmla="*/ 1100 h 1100"/>
              <a:gd name="T4" fmla="*/ 0 w 1096"/>
              <a:gd name="T5" fmla="*/ 0 h 1100"/>
              <a:gd name="T6" fmla="*/ 1096 w 1096"/>
              <a:gd name="T7" fmla="*/ 1100 h 1100"/>
            </a:gdLst>
            <a:ahLst/>
            <a:cxnLst>
              <a:cxn ang="0">
                <a:pos x="T0" y="T1"/>
              </a:cxn>
              <a:cxn ang="0">
                <a:pos x="T2" y="T3"/>
              </a:cxn>
              <a:cxn ang="0">
                <a:pos x="T4" y="T5"/>
              </a:cxn>
              <a:cxn ang="0">
                <a:pos x="T6" y="T7"/>
              </a:cxn>
            </a:cxnLst>
            <a:rect l="0" t="0" r="r" b="b"/>
            <a:pathLst>
              <a:path w="1096" h="1100">
                <a:moveTo>
                  <a:pt x="1096" y="1100"/>
                </a:moveTo>
                <a:lnTo>
                  <a:pt x="0" y="1100"/>
                </a:lnTo>
                <a:lnTo>
                  <a:pt x="0" y="0"/>
                </a:lnTo>
                <a:lnTo>
                  <a:pt x="1096" y="1100"/>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92" name="Freeform 16"/>
          <p:cNvSpPr>
            <a:spLocks/>
          </p:cNvSpPr>
          <p:nvPr/>
        </p:nvSpPr>
        <p:spPr bwMode="auto">
          <a:xfrm>
            <a:off x="5114925" y="1841500"/>
            <a:ext cx="2809875" cy="2239963"/>
          </a:xfrm>
          <a:custGeom>
            <a:avLst/>
            <a:gdLst>
              <a:gd name="T0" fmla="*/ 0 w 1096"/>
              <a:gd name="T1" fmla="*/ 0 h 1100"/>
              <a:gd name="T2" fmla="*/ 1096 w 1096"/>
              <a:gd name="T3" fmla="*/ 0 h 1100"/>
              <a:gd name="T4" fmla="*/ 1096 w 1096"/>
              <a:gd name="T5" fmla="*/ 1100 h 1100"/>
              <a:gd name="T6" fmla="*/ 0 w 1096"/>
              <a:gd name="T7" fmla="*/ 0 h 1100"/>
            </a:gdLst>
            <a:ahLst/>
            <a:cxnLst>
              <a:cxn ang="0">
                <a:pos x="T0" y="T1"/>
              </a:cxn>
              <a:cxn ang="0">
                <a:pos x="T2" y="T3"/>
              </a:cxn>
              <a:cxn ang="0">
                <a:pos x="T4" y="T5"/>
              </a:cxn>
              <a:cxn ang="0">
                <a:pos x="T6" y="T7"/>
              </a:cxn>
            </a:cxnLst>
            <a:rect l="0" t="0" r="r" b="b"/>
            <a:pathLst>
              <a:path w="1096" h="1100">
                <a:moveTo>
                  <a:pt x="0" y="0"/>
                </a:moveTo>
                <a:lnTo>
                  <a:pt x="1096" y="0"/>
                </a:lnTo>
                <a:lnTo>
                  <a:pt x="1096" y="1100"/>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3793" name="Rectangle 17"/>
          <p:cNvSpPr>
            <a:spLocks noChangeArrowheads="1"/>
          </p:cNvSpPr>
          <p:nvPr/>
        </p:nvSpPr>
        <p:spPr bwMode="auto">
          <a:xfrm>
            <a:off x="4756150" y="1066800"/>
            <a:ext cx="5319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Louise</a:t>
            </a:r>
            <a:endParaRPr lang="en-US" sz="1400">
              <a:latin typeface="Century Gothic"/>
              <a:cs typeface="Century Gothic"/>
            </a:endParaRPr>
          </a:p>
        </p:txBody>
      </p:sp>
      <p:sp>
        <p:nvSpPr>
          <p:cNvPr id="203794" name="Freeform 18"/>
          <p:cNvSpPr>
            <a:spLocks/>
          </p:cNvSpPr>
          <p:nvPr/>
        </p:nvSpPr>
        <p:spPr bwMode="auto">
          <a:xfrm>
            <a:off x="1143000" y="2212975"/>
            <a:ext cx="174625" cy="3754438"/>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6988"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3795" name="Freeform 19"/>
          <p:cNvSpPr>
            <a:spLocks/>
          </p:cNvSpPr>
          <p:nvPr/>
        </p:nvSpPr>
        <p:spPr bwMode="auto">
          <a:xfrm>
            <a:off x="2740025" y="1363663"/>
            <a:ext cx="4725988" cy="139700"/>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6988"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3796" name="Rectangle 20"/>
          <p:cNvSpPr>
            <a:spLocks noChangeArrowheads="1"/>
          </p:cNvSpPr>
          <p:nvPr/>
        </p:nvSpPr>
        <p:spPr bwMode="auto">
          <a:xfrm>
            <a:off x="6094413" y="2046288"/>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Louise gets 2-year sentence.</a:t>
            </a:r>
            <a:endParaRPr lang="en-US" sz="1400">
              <a:latin typeface="Century Gothic"/>
              <a:cs typeface="Century Gothic"/>
            </a:endParaRPr>
          </a:p>
        </p:txBody>
      </p:sp>
      <p:sp>
        <p:nvSpPr>
          <p:cNvPr id="203797" name="Rectangle 21"/>
          <p:cNvSpPr>
            <a:spLocks noChangeArrowheads="1"/>
          </p:cNvSpPr>
          <p:nvPr/>
        </p:nvSpPr>
        <p:spPr bwMode="auto">
          <a:xfrm>
            <a:off x="3263900" y="2046288"/>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Louise gets 5-year sentence.</a:t>
            </a:r>
            <a:endParaRPr lang="en-US" sz="1400">
              <a:latin typeface="Century Gothic"/>
              <a:cs typeface="Century Gothic"/>
            </a:endParaRPr>
          </a:p>
        </p:txBody>
      </p:sp>
      <p:sp>
        <p:nvSpPr>
          <p:cNvPr id="203798" name="Rectangle 22"/>
          <p:cNvSpPr>
            <a:spLocks noChangeArrowheads="1"/>
          </p:cNvSpPr>
          <p:nvPr/>
        </p:nvSpPr>
        <p:spPr bwMode="auto">
          <a:xfrm>
            <a:off x="5232400" y="3529013"/>
            <a:ext cx="1846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Thelma gets 20-year sentence.</a:t>
            </a:r>
            <a:endParaRPr lang="en-US" sz="1400">
              <a:latin typeface="Century Gothic"/>
              <a:cs typeface="Century Gothic"/>
            </a:endParaRPr>
          </a:p>
        </p:txBody>
      </p:sp>
      <p:sp>
        <p:nvSpPr>
          <p:cNvPr id="203799" name="Rectangle 23"/>
          <p:cNvSpPr>
            <a:spLocks noChangeArrowheads="1"/>
          </p:cNvSpPr>
          <p:nvPr/>
        </p:nvSpPr>
        <p:spPr bwMode="auto">
          <a:xfrm>
            <a:off x="2401888" y="3529013"/>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Thelma gets 5-year sentence.</a:t>
            </a:r>
            <a:endParaRPr lang="en-US" sz="1400">
              <a:latin typeface="Century Gothic"/>
              <a:cs typeface="Century Gothic"/>
            </a:endParaRPr>
          </a:p>
        </p:txBody>
      </p:sp>
      <p:sp>
        <p:nvSpPr>
          <p:cNvPr id="203800" name="Rectangle 24"/>
          <p:cNvSpPr>
            <a:spLocks noChangeArrowheads="1"/>
          </p:cNvSpPr>
          <p:nvPr/>
        </p:nvSpPr>
        <p:spPr bwMode="auto">
          <a:xfrm>
            <a:off x="6094413" y="4295775"/>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Louise gets 15-year sentence.</a:t>
            </a:r>
            <a:endParaRPr lang="en-US" sz="1400">
              <a:latin typeface="Century Gothic"/>
              <a:cs typeface="Century Gothic"/>
            </a:endParaRPr>
          </a:p>
        </p:txBody>
      </p:sp>
      <p:sp>
        <p:nvSpPr>
          <p:cNvPr id="203801" name="Rectangle 25"/>
          <p:cNvSpPr>
            <a:spLocks noChangeArrowheads="1"/>
          </p:cNvSpPr>
          <p:nvPr/>
        </p:nvSpPr>
        <p:spPr bwMode="auto">
          <a:xfrm>
            <a:off x="3263900" y="4295775"/>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Louise gets 20-year sentence.</a:t>
            </a:r>
            <a:endParaRPr lang="en-US" sz="1400">
              <a:latin typeface="Century Gothic"/>
              <a:cs typeface="Century Gothic"/>
            </a:endParaRPr>
          </a:p>
        </p:txBody>
      </p:sp>
      <p:sp>
        <p:nvSpPr>
          <p:cNvPr id="203802" name="Rectangle 26"/>
          <p:cNvSpPr>
            <a:spLocks noChangeArrowheads="1"/>
          </p:cNvSpPr>
          <p:nvPr/>
        </p:nvSpPr>
        <p:spPr bwMode="auto">
          <a:xfrm>
            <a:off x="5232400" y="5778500"/>
            <a:ext cx="1846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Thelma gets 15-year sentence.</a:t>
            </a:r>
            <a:endParaRPr lang="en-US" sz="1400">
              <a:latin typeface="Century Gothic"/>
              <a:cs typeface="Century Gothic"/>
            </a:endParaRPr>
          </a:p>
        </p:txBody>
      </p:sp>
      <p:sp>
        <p:nvSpPr>
          <p:cNvPr id="203803" name="Rectangle 27"/>
          <p:cNvSpPr>
            <a:spLocks noChangeArrowheads="1"/>
          </p:cNvSpPr>
          <p:nvPr/>
        </p:nvSpPr>
        <p:spPr bwMode="auto">
          <a:xfrm>
            <a:off x="2401888" y="5778500"/>
            <a:ext cx="1600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Thelma gets 2-year sentence.</a:t>
            </a:r>
            <a:endParaRPr lang="en-US" sz="1400">
              <a:latin typeface="Century Gothic"/>
              <a:cs typeface="Century Gothic"/>
            </a:endParaRPr>
          </a:p>
        </p:txBody>
      </p:sp>
      <p:sp>
        <p:nvSpPr>
          <p:cNvPr id="203829" name="Rectangle 53"/>
          <p:cNvSpPr>
            <a:spLocks noChangeArrowheads="1"/>
          </p:cNvSpPr>
          <p:nvPr/>
        </p:nvSpPr>
        <p:spPr bwMode="auto">
          <a:xfrm rot="16200000">
            <a:off x="346075" y="3822135"/>
            <a:ext cx="849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Thelma</a:t>
            </a:r>
            <a:endParaRPr lang="en-US" sz="1400">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24259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99"/>
                                        </p:tgtEl>
                                        <p:attrNameLst>
                                          <p:attrName>style.visibility</p:attrName>
                                        </p:attrNameLst>
                                      </p:cBhvr>
                                      <p:to>
                                        <p:strVal val="visible"/>
                                      </p:to>
                                    </p:set>
                                    <p:animEffect transition="in" filter="fade">
                                      <p:cBhvr>
                                        <p:cTn id="7" dur="500"/>
                                        <p:tgtEl>
                                          <p:spTgt spid="20379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3798"/>
                                        </p:tgtEl>
                                        <p:attrNameLst>
                                          <p:attrName>style.visibility</p:attrName>
                                        </p:attrNameLst>
                                      </p:cBhvr>
                                      <p:to>
                                        <p:strVal val="visible"/>
                                      </p:to>
                                    </p:set>
                                    <p:animEffect transition="in" filter="fade">
                                      <p:cBhvr>
                                        <p:cTn id="11" dur="500"/>
                                        <p:tgtEl>
                                          <p:spTgt spid="20379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3803"/>
                                        </p:tgtEl>
                                        <p:attrNameLst>
                                          <p:attrName>style.visibility</p:attrName>
                                        </p:attrNameLst>
                                      </p:cBhvr>
                                      <p:to>
                                        <p:strVal val="visible"/>
                                      </p:to>
                                    </p:set>
                                    <p:animEffect transition="in" filter="fade">
                                      <p:cBhvr>
                                        <p:cTn id="15" dur="500"/>
                                        <p:tgtEl>
                                          <p:spTgt spid="20380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3802"/>
                                        </p:tgtEl>
                                        <p:attrNameLst>
                                          <p:attrName>style.visibility</p:attrName>
                                        </p:attrNameLst>
                                      </p:cBhvr>
                                      <p:to>
                                        <p:strVal val="visible"/>
                                      </p:to>
                                    </p:set>
                                    <p:animEffect transition="in" filter="fade">
                                      <p:cBhvr>
                                        <p:cTn id="19" dur="500"/>
                                        <p:tgtEl>
                                          <p:spTgt spid="2038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3797"/>
                                        </p:tgtEl>
                                        <p:attrNameLst>
                                          <p:attrName>style.visibility</p:attrName>
                                        </p:attrNameLst>
                                      </p:cBhvr>
                                      <p:to>
                                        <p:strVal val="visible"/>
                                      </p:to>
                                    </p:set>
                                    <p:animEffect transition="in" filter="fade">
                                      <p:cBhvr>
                                        <p:cTn id="24" dur="500"/>
                                        <p:tgtEl>
                                          <p:spTgt spid="203797"/>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3796"/>
                                        </p:tgtEl>
                                        <p:attrNameLst>
                                          <p:attrName>style.visibility</p:attrName>
                                        </p:attrNameLst>
                                      </p:cBhvr>
                                      <p:to>
                                        <p:strVal val="visible"/>
                                      </p:to>
                                    </p:set>
                                    <p:animEffect transition="in" filter="fade">
                                      <p:cBhvr>
                                        <p:cTn id="28" dur="500"/>
                                        <p:tgtEl>
                                          <p:spTgt spid="203796"/>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3801"/>
                                        </p:tgtEl>
                                        <p:attrNameLst>
                                          <p:attrName>style.visibility</p:attrName>
                                        </p:attrNameLst>
                                      </p:cBhvr>
                                      <p:to>
                                        <p:strVal val="visible"/>
                                      </p:to>
                                    </p:set>
                                    <p:animEffect transition="in" filter="fade">
                                      <p:cBhvr>
                                        <p:cTn id="32" dur="500"/>
                                        <p:tgtEl>
                                          <p:spTgt spid="203801"/>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03800"/>
                                        </p:tgtEl>
                                        <p:attrNameLst>
                                          <p:attrName>style.visibility</p:attrName>
                                        </p:attrNameLst>
                                      </p:cBhvr>
                                      <p:to>
                                        <p:strVal val="visible"/>
                                      </p:to>
                                    </p:set>
                                    <p:animEffect transition="in" filter="fade">
                                      <p:cBhvr>
                                        <p:cTn id="36" dur="500"/>
                                        <p:tgtEl>
                                          <p:spTgt spid="20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6" grpId="0"/>
      <p:bldP spid="203797" grpId="0"/>
      <p:bldP spid="203798" grpId="0"/>
      <p:bldP spid="203799" grpId="0"/>
      <p:bldP spid="203800" grpId="0"/>
      <p:bldP spid="203801" grpId="0"/>
      <p:bldP spid="203802" grpId="0"/>
      <p:bldP spid="2038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algn="l"/>
            <a:r>
              <a:rPr lang="en-US" spc="0" dirty="0"/>
              <a:t>THE PRISONERS’ DILEMMA</a:t>
            </a:r>
            <a:endParaRPr lang="en-US" b="0" spc="0" dirty="0"/>
          </a:p>
        </p:txBody>
      </p:sp>
      <p:sp>
        <p:nvSpPr>
          <p:cNvPr id="2" name="Content Placeholder 1"/>
          <p:cNvSpPr>
            <a:spLocks noGrp="1"/>
          </p:cNvSpPr>
          <p:nvPr>
            <p:ph idx="1"/>
          </p:nvPr>
        </p:nvSpPr>
        <p:spPr>
          <a:xfrm>
            <a:off x="152400" y="914400"/>
            <a:ext cx="8915400" cy="5486400"/>
          </a:xfrm>
        </p:spPr>
        <p:txBody>
          <a:bodyPr>
            <a:noAutofit/>
          </a:bodyPr>
          <a:lstStyle/>
          <a:p>
            <a:pPr>
              <a:spcBef>
                <a:spcPct val="0"/>
              </a:spcBef>
              <a:buClr>
                <a:schemeClr val="tx1"/>
              </a:buClr>
            </a:pPr>
            <a:r>
              <a:rPr lang="en-US" sz="2800" i="1" dirty="0">
                <a:solidFill>
                  <a:srgbClr val="990033"/>
                </a:solidFill>
              </a:rPr>
              <a:t>A dominant strategy:  </a:t>
            </a:r>
            <a:r>
              <a:rPr lang="en-US" sz="2800" dirty="0"/>
              <a:t>a strategy that is a player’s best action </a:t>
            </a:r>
            <a:r>
              <a:rPr lang="en-US" sz="2800" dirty="0">
                <a:solidFill>
                  <a:srgbClr val="0070C0"/>
                </a:solidFill>
              </a:rPr>
              <a:t>regardless of the action taken by the other player.</a:t>
            </a:r>
            <a:r>
              <a:rPr lang="en-US" sz="2800" dirty="0"/>
              <a:t> Depending on the payoffs, a player may or may not have a </a:t>
            </a:r>
            <a:r>
              <a:rPr lang="en-US" sz="2800" i="1" dirty="0"/>
              <a:t>dominant strategy</a:t>
            </a:r>
            <a:r>
              <a:rPr lang="en-US" sz="2800" dirty="0"/>
              <a:t>.</a:t>
            </a:r>
          </a:p>
          <a:p>
            <a:pPr>
              <a:spcBef>
                <a:spcPct val="0"/>
              </a:spcBef>
              <a:buClr>
                <a:schemeClr val="tx1"/>
              </a:buClr>
            </a:pPr>
            <a:endParaRPr lang="en-US" sz="2800" dirty="0"/>
          </a:p>
          <a:p>
            <a:pPr>
              <a:spcBef>
                <a:spcPct val="0"/>
              </a:spcBef>
              <a:buClr>
                <a:schemeClr val="tx1"/>
              </a:buClr>
            </a:pPr>
            <a:r>
              <a:rPr lang="en-US" sz="2800" i="1" dirty="0">
                <a:solidFill>
                  <a:srgbClr val="990033"/>
                </a:solidFill>
              </a:rPr>
              <a:t>Nash equilibrium (also known as </a:t>
            </a:r>
            <a:r>
              <a:rPr lang="en-US" sz="2800" i="1" dirty="0" err="1">
                <a:solidFill>
                  <a:srgbClr val="990033"/>
                </a:solidFill>
              </a:rPr>
              <a:t>noncooperative</a:t>
            </a:r>
            <a:r>
              <a:rPr lang="en-US" sz="2800" i="1" dirty="0">
                <a:solidFill>
                  <a:srgbClr val="990033"/>
                </a:solidFill>
              </a:rPr>
              <a:t> equilibrium):</a:t>
            </a:r>
            <a:r>
              <a:rPr lang="en-US" sz="2800" dirty="0"/>
              <a:t> the result when each player in a game chooses the action that maximizes his or her payoff </a:t>
            </a:r>
            <a:r>
              <a:rPr lang="en-US" sz="2800" dirty="0">
                <a:solidFill>
                  <a:srgbClr val="0070C0"/>
                </a:solidFill>
              </a:rPr>
              <a:t>given the actions of other players, </a:t>
            </a:r>
            <a:r>
              <a:rPr lang="en-US" sz="2800" dirty="0"/>
              <a:t>ignoring the effects of his or her action on the payoffs received by those other players.</a:t>
            </a:r>
          </a:p>
          <a:p>
            <a:endParaRPr lang="en-US" sz="2800"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414570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0" y="0"/>
            <a:ext cx="9144000" cy="1066800"/>
          </a:xfrm>
        </p:spPr>
        <p:txBody>
          <a:bodyPr>
            <a:normAutofit fontScale="90000"/>
          </a:bodyPr>
          <a:lstStyle/>
          <a:p>
            <a:pPr algn="l"/>
            <a:r>
              <a:rPr lang="en-US" spc="0" dirty="0"/>
              <a:t>OVERCOMING THE PRISONERS’ DILEMMA</a:t>
            </a:r>
            <a:endParaRPr lang="en-US" b="0" spc="0" dirty="0"/>
          </a:p>
        </p:txBody>
      </p:sp>
      <p:sp>
        <p:nvSpPr>
          <p:cNvPr id="2" name="Content Placeholder 1"/>
          <p:cNvSpPr>
            <a:spLocks noGrp="1"/>
          </p:cNvSpPr>
          <p:nvPr>
            <p:ph idx="1"/>
          </p:nvPr>
        </p:nvSpPr>
        <p:spPr>
          <a:xfrm>
            <a:off x="152400" y="1219200"/>
            <a:ext cx="8839200" cy="5181600"/>
          </a:xfrm>
        </p:spPr>
        <p:txBody>
          <a:bodyPr>
            <a:noAutofit/>
          </a:bodyPr>
          <a:lstStyle/>
          <a:p>
            <a:pPr>
              <a:spcBef>
                <a:spcPts val="0"/>
              </a:spcBef>
              <a:spcAft>
                <a:spcPts val="1800"/>
              </a:spcAft>
            </a:pPr>
            <a:r>
              <a:rPr lang="en-US" i="1" dirty="0">
                <a:solidFill>
                  <a:srgbClr val="0070C0"/>
                </a:solidFill>
              </a:rPr>
              <a:t>Repeated interaction and tacit collusion</a:t>
            </a:r>
          </a:p>
          <a:p>
            <a:pPr>
              <a:spcBef>
                <a:spcPts val="0"/>
              </a:spcBef>
              <a:spcAft>
                <a:spcPts val="1800"/>
              </a:spcAft>
              <a:buClr>
                <a:schemeClr val="tx1"/>
              </a:buClr>
            </a:pPr>
            <a:r>
              <a:rPr lang="en-US" sz="2800" dirty="0"/>
              <a:t>Players who </a:t>
            </a:r>
            <a:r>
              <a:rPr lang="en-US" sz="2800" dirty="0">
                <a:solidFill>
                  <a:schemeClr val="accent4">
                    <a:lumMod val="75000"/>
                  </a:schemeClr>
                </a:solidFill>
              </a:rPr>
              <a:t>don’t take their interdependence into account</a:t>
            </a:r>
            <a:r>
              <a:rPr lang="en-US" sz="2800" dirty="0"/>
              <a:t> arrive at a </a:t>
            </a:r>
            <a:r>
              <a:rPr lang="en-US" sz="2800" i="1" dirty="0">
                <a:solidFill>
                  <a:schemeClr val="accent4">
                    <a:lumMod val="75000"/>
                  </a:schemeClr>
                </a:solidFill>
              </a:rPr>
              <a:t>Nash equilibrium which is not cooperative</a:t>
            </a:r>
            <a:r>
              <a:rPr lang="en-US" sz="2800" dirty="0">
                <a:solidFill>
                  <a:schemeClr val="accent4">
                    <a:lumMod val="75000"/>
                  </a:schemeClr>
                </a:solidFill>
              </a:rPr>
              <a:t>. </a:t>
            </a:r>
            <a:endParaRPr lang="en-US" sz="2800" dirty="0"/>
          </a:p>
          <a:p>
            <a:pPr>
              <a:spcBef>
                <a:spcPts val="0"/>
              </a:spcBef>
              <a:spcAft>
                <a:spcPts val="1800"/>
              </a:spcAft>
              <a:buClr>
                <a:schemeClr val="tx1"/>
              </a:buClr>
            </a:pPr>
            <a:r>
              <a:rPr lang="en-US" sz="2800" dirty="0"/>
              <a:t>But </a:t>
            </a:r>
            <a:r>
              <a:rPr lang="en-US" sz="2800" dirty="0">
                <a:solidFill>
                  <a:schemeClr val="accent6">
                    <a:lumMod val="75000"/>
                  </a:schemeClr>
                </a:solidFill>
              </a:rPr>
              <a:t>if a game is played repeatedly, </a:t>
            </a:r>
            <a:r>
              <a:rPr lang="en-US" sz="2800" dirty="0"/>
              <a:t>players may engage in </a:t>
            </a:r>
            <a:r>
              <a:rPr lang="en-US" sz="2800" i="1" dirty="0">
                <a:solidFill>
                  <a:schemeClr val="accent6">
                    <a:lumMod val="75000"/>
                  </a:schemeClr>
                </a:solidFill>
              </a:rPr>
              <a:t>strategic behavior</a:t>
            </a:r>
            <a:r>
              <a:rPr lang="en-US" sz="2800" dirty="0">
                <a:solidFill>
                  <a:schemeClr val="accent6">
                    <a:lumMod val="75000"/>
                  </a:schemeClr>
                </a:solidFill>
              </a:rPr>
              <a:t>, </a:t>
            </a:r>
            <a:r>
              <a:rPr lang="en-US" sz="2800" dirty="0"/>
              <a:t>sacrificing short-run profit to influence future behavior. </a:t>
            </a:r>
            <a:endParaRPr lang="en-US" sz="2800" i="1" dirty="0"/>
          </a:p>
          <a:p>
            <a:pPr>
              <a:spcBef>
                <a:spcPts val="0"/>
              </a:spcBef>
              <a:spcAft>
                <a:spcPts val="1800"/>
              </a:spcAft>
              <a:buClr>
                <a:schemeClr val="tx1"/>
              </a:buClr>
            </a:pPr>
            <a:r>
              <a:rPr lang="en-US" sz="2800" i="1" dirty="0">
                <a:solidFill>
                  <a:srgbClr val="990033"/>
                </a:solidFill>
              </a:rPr>
              <a:t>Tit for tat:</a:t>
            </a:r>
            <a:r>
              <a:rPr lang="en-US" sz="2800" dirty="0">
                <a:solidFill>
                  <a:srgbClr val="990033"/>
                </a:solidFill>
              </a:rPr>
              <a:t> </a:t>
            </a:r>
            <a:r>
              <a:rPr lang="en-US" sz="2800" dirty="0"/>
              <a:t>a strategy of playing cooperatively at first, then doing whatever the other player did in the previous period.</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24640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0" y="0"/>
            <a:ext cx="9144000" cy="1066800"/>
          </a:xfrm>
        </p:spPr>
        <p:txBody>
          <a:bodyPr>
            <a:noAutofit/>
          </a:bodyPr>
          <a:lstStyle/>
          <a:p>
            <a:pPr algn="l"/>
            <a:r>
              <a:rPr lang="en-US" sz="4000" spc="0" dirty="0"/>
              <a:t>HOW REPEATED INTERACTION CAN SUPPORT COLLUSION</a:t>
            </a:r>
          </a:p>
        </p:txBody>
      </p:sp>
      <p:sp>
        <p:nvSpPr>
          <p:cNvPr id="205829" name="Rectangle 5"/>
          <p:cNvSpPr>
            <a:spLocks noChangeArrowheads="1"/>
          </p:cNvSpPr>
          <p:nvPr/>
        </p:nvSpPr>
        <p:spPr bwMode="auto">
          <a:xfrm>
            <a:off x="833438" y="2773363"/>
            <a:ext cx="906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Tit for tat</a:t>
            </a:r>
            <a:endParaRPr lang="en-US" sz="1400">
              <a:latin typeface="Century Gothic"/>
              <a:cs typeface="Century Gothic"/>
            </a:endParaRPr>
          </a:p>
        </p:txBody>
      </p:sp>
      <p:sp>
        <p:nvSpPr>
          <p:cNvPr id="205830" name="Rectangle 6"/>
          <p:cNvSpPr>
            <a:spLocks noChangeArrowheads="1"/>
          </p:cNvSpPr>
          <p:nvPr/>
        </p:nvSpPr>
        <p:spPr bwMode="auto">
          <a:xfrm>
            <a:off x="2828926" y="1493838"/>
            <a:ext cx="7504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Tit for tat</a:t>
            </a:r>
            <a:endParaRPr lang="en-US" sz="1400">
              <a:latin typeface="Century Gothic"/>
              <a:cs typeface="Century Gothic"/>
            </a:endParaRPr>
          </a:p>
        </p:txBody>
      </p:sp>
      <p:sp>
        <p:nvSpPr>
          <p:cNvPr id="205831" name="Rectangle 7"/>
          <p:cNvSpPr>
            <a:spLocks noChangeArrowheads="1"/>
          </p:cNvSpPr>
          <p:nvPr/>
        </p:nvSpPr>
        <p:spPr bwMode="auto">
          <a:xfrm>
            <a:off x="762000" y="5029200"/>
            <a:ext cx="862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r>
              <a:rPr lang="en-US" sz="1400" dirty="0">
                <a:solidFill>
                  <a:srgbClr val="000000"/>
                </a:solidFill>
                <a:latin typeface="Century Gothic"/>
                <a:cs typeface="Century Gothic"/>
              </a:rPr>
              <a:t>Always cheat</a:t>
            </a:r>
            <a:endParaRPr lang="en-US" sz="1400" dirty="0">
              <a:latin typeface="Century Gothic"/>
              <a:cs typeface="Century Gothic"/>
            </a:endParaRPr>
          </a:p>
        </p:txBody>
      </p:sp>
      <p:sp>
        <p:nvSpPr>
          <p:cNvPr id="205832" name="Rectangle 8"/>
          <p:cNvSpPr>
            <a:spLocks noChangeArrowheads="1"/>
          </p:cNvSpPr>
          <p:nvPr/>
        </p:nvSpPr>
        <p:spPr bwMode="auto">
          <a:xfrm>
            <a:off x="5940426" y="1493838"/>
            <a:ext cx="11820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Always cheat</a:t>
            </a:r>
            <a:endParaRPr lang="en-US" sz="1400">
              <a:latin typeface="Century Gothic"/>
              <a:cs typeface="Century Gothic"/>
            </a:endParaRPr>
          </a:p>
        </p:txBody>
      </p:sp>
      <p:sp>
        <p:nvSpPr>
          <p:cNvPr id="205833" name="Freeform 9"/>
          <p:cNvSpPr>
            <a:spLocks/>
          </p:cNvSpPr>
          <p:nvPr/>
        </p:nvSpPr>
        <p:spPr bwMode="auto">
          <a:xfrm>
            <a:off x="1766888" y="4146550"/>
            <a:ext cx="3298825" cy="2332038"/>
          </a:xfrm>
          <a:custGeom>
            <a:avLst/>
            <a:gdLst>
              <a:gd name="T0" fmla="*/ 1074 w 1074"/>
              <a:gd name="T1" fmla="*/ 1075 h 1075"/>
              <a:gd name="T2" fmla="*/ 0 w 1074"/>
              <a:gd name="T3" fmla="*/ 1075 h 1075"/>
              <a:gd name="T4" fmla="*/ 0 w 1074"/>
              <a:gd name="T5" fmla="*/ 0 h 1075"/>
              <a:gd name="T6" fmla="*/ 1074 w 1074"/>
              <a:gd name="T7" fmla="*/ 1075 h 1075"/>
            </a:gdLst>
            <a:ahLst/>
            <a:cxnLst>
              <a:cxn ang="0">
                <a:pos x="T0" y="T1"/>
              </a:cxn>
              <a:cxn ang="0">
                <a:pos x="T2" y="T3"/>
              </a:cxn>
              <a:cxn ang="0">
                <a:pos x="T4" y="T5"/>
              </a:cxn>
              <a:cxn ang="0">
                <a:pos x="T6" y="T7"/>
              </a:cxn>
            </a:cxnLst>
            <a:rect l="0" t="0" r="r" b="b"/>
            <a:pathLst>
              <a:path w="1074" h="1075">
                <a:moveTo>
                  <a:pt x="1074" y="1075"/>
                </a:moveTo>
                <a:lnTo>
                  <a:pt x="0" y="1075"/>
                </a:lnTo>
                <a:lnTo>
                  <a:pt x="0" y="0"/>
                </a:lnTo>
                <a:lnTo>
                  <a:pt x="1074" y="1075"/>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4" name="Freeform 10"/>
          <p:cNvSpPr>
            <a:spLocks/>
          </p:cNvSpPr>
          <p:nvPr/>
        </p:nvSpPr>
        <p:spPr bwMode="auto">
          <a:xfrm>
            <a:off x="1766888" y="4146550"/>
            <a:ext cx="3298825" cy="2332038"/>
          </a:xfrm>
          <a:custGeom>
            <a:avLst/>
            <a:gdLst>
              <a:gd name="T0" fmla="*/ 0 w 1074"/>
              <a:gd name="T1" fmla="*/ 0 h 1075"/>
              <a:gd name="T2" fmla="*/ 1074 w 1074"/>
              <a:gd name="T3" fmla="*/ 0 h 1075"/>
              <a:gd name="T4" fmla="*/ 1074 w 1074"/>
              <a:gd name="T5" fmla="*/ 1075 h 1075"/>
              <a:gd name="T6" fmla="*/ 0 w 1074"/>
              <a:gd name="T7" fmla="*/ 0 h 1075"/>
            </a:gdLst>
            <a:ahLst/>
            <a:cxnLst>
              <a:cxn ang="0">
                <a:pos x="T0" y="T1"/>
              </a:cxn>
              <a:cxn ang="0">
                <a:pos x="T2" y="T3"/>
              </a:cxn>
              <a:cxn ang="0">
                <a:pos x="T4" y="T5"/>
              </a:cxn>
              <a:cxn ang="0">
                <a:pos x="T6" y="T7"/>
              </a:cxn>
            </a:cxnLst>
            <a:rect l="0" t="0" r="r" b="b"/>
            <a:pathLst>
              <a:path w="1074" h="1075">
                <a:moveTo>
                  <a:pt x="0" y="0"/>
                </a:moveTo>
                <a:lnTo>
                  <a:pt x="1074" y="0"/>
                </a:lnTo>
                <a:lnTo>
                  <a:pt x="1074" y="1075"/>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5" name="Freeform 11"/>
          <p:cNvSpPr>
            <a:spLocks/>
          </p:cNvSpPr>
          <p:nvPr/>
        </p:nvSpPr>
        <p:spPr bwMode="auto">
          <a:xfrm>
            <a:off x="5065713" y="4146550"/>
            <a:ext cx="3292475" cy="2332038"/>
          </a:xfrm>
          <a:custGeom>
            <a:avLst/>
            <a:gdLst>
              <a:gd name="T0" fmla="*/ 1072 w 1072"/>
              <a:gd name="T1" fmla="*/ 1075 h 1075"/>
              <a:gd name="T2" fmla="*/ 0 w 1072"/>
              <a:gd name="T3" fmla="*/ 1075 h 1075"/>
              <a:gd name="T4" fmla="*/ 0 w 1072"/>
              <a:gd name="T5" fmla="*/ 0 h 1075"/>
              <a:gd name="T6" fmla="*/ 1072 w 1072"/>
              <a:gd name="T7" fmla="*/ 1075 h 1075"/>
            </a:gdLst>
            <a:ahLst/>
            <a:cxnLst>
              <a:cxn ang="0">
                <a:pos x="T0" y="T1"/>
              </a:cxn>
              <a:cxn ang="0">
                <a:pos x="T2" y="T3"/>
              </a:cxn>
              <a:cxn ang="0">
                <a:pos x="T4" y="T5"/>
              </a:cxn>
              <a:cxn ang="0">
                <a:pos x="T6" y="T7"/>
              </a:cxn>
            </a:cxnLst>
            <a:rect l="0" t="0" r="r" b="b"/>
            <a:pathLst>
              <a:path w="1072" h="1075">
                <a:moveTo>
                  <a:pt x="1072" y="1075"/>
                </a:moveTo>
                <a:lnTo>
                  <a:pt x="0" y="1075"/>
                </a:lnTo>
                <a:lnTo>
                  <a:pt x="0" y="0"/>
                </a:lnTo>
                <a:lnTo>
                  <a:pt x="1072" y="1075"/>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6" name="Freeform 12"/>
          <p:cNvSpPr>
            <a:spLocks/>
          </p:cNvSpPr>
          <p:nvPr/>
        </p:nvSpPr>
        <p:spPr bwMode="auto">
          <a:xfrm>
            <a:off x="5065713" y="4146550"/>
            <a:ext cx="3292475" cy="2332038"/>
          </a:xfrm>
          <a:custGeom>
            <a:avLst/>
            <a:gdLst>
              <a:gd name="T0" fmla="*/ 0 w 1072"/>
              <a:gd name="T1" fmla="*/ 0 h 1075"/>
              <a:gd name="T2" fmla="*/ 1072 w 1072"/>
              <a:gd name="T3" fmla="*/ 0 h 1075"/>
              <a:gd name="T4" fmla="*/ 1072 w 1072"/>
              <a:gd name="T5" fmla="*/ 1075 h 1075"/>
              <a:gd name="T6" fmla="*/ 0 w 1072"/>
              <a:gd name="T7" fmla="*/ 0 h 1075"/>
            </a:gdLst>
            <a:ahLst/>
            <a:cxnLst>
              <a:cxn ang="0">
                <a:pos x="T0" y="T1"/>
              </a:cxn>
              <a:cxn ang="0">
                <a:pos x="T2" y="T3"/>
              </a:cxn>
              <a:cxn ang="0">
                <a:pos x="T4" y="T5"/>
              </a:cxn>
              <a:cxn ang="0">
                <a:pos x="T6" y="T7"/>
              </a:cxn>
            </a:cxnLst>
            <a:rect l="0" t="0" r="r" b="b"/>
            <a:pathLst>
              <a:path w="1072" h="1075">
                <a:moveTo>
                  <a:pt x="0" y="0"/>
                </a:moveTo>
                <a:lnTo>
                  <a:pt x="1072" y="0"/>
                </a:lnTo>
                <a:lnTo>
                  <a:pt x="1072" y="1075"/>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7" name="Freeform 13"/>
          <p:cNvSpPr>
            <a:spLocks/>
          </p:cNvSpPr>
          <p:nvPr/>
        </p:nvSpPr>
        <p:spPr bwMode="auto">
          <a:xfrm>
            <a:off x="1766888" y="1817688"/>
            <a:ext cx="3298825" cy="2328862"/>
          </a:xfrm>
          <a:custGeom>
            <a:avLst/>
            <a:gdLst>
              <a:gd name="T0" fmla="*/ 1074 w 1074"/>
              <a:gd name="T1" fmla="*/ 1074 h 1074"/>
              <a:gd name="T2" fmla="*/ 0 w 1074"/>
              <a:gd name="T3" fmla="*/ 1074 h 1074"/>
              <a:gd name="T4" fmla="*/ 0 w 1074"/>
              <a:gd name="T5" fmla="*/ 0 h 1074"/>
              <a:gd name="T6" fmla="*/ 1074 w 1074"/>
              <a:gd name="T7" fmla="*/ 1074 h 1074"/>
            </a:gdLst>
            <a:ahLst/>
            <a:cxnLst>
              <a:cxn ang="0">
                <a:pos x="T0" y="T1"/>
              </a:cxn>
              <a:cxn ang="0">
                <a:pos x="T2" y="T3"/>
              </a:cxn>
              <a:cxn ang="0">
                <a:pos x="T4" y="T5"/>
              </a:cxn>
              <a:cxn ang="0">
                <a:pos x="T6" y="T7"/>
              </a:cxn>
            </a:cxnLst>
            <a:rect l="0" t="0" r="r" b="b"/>
            <a:pathLst>
              <a:path w="1074" h="1074">
                <a:moveTo>
                  <a:pt x="1074" y="1074"/>
                </a:moveTo>
                <a:lnTo>
                  <a:pt x="0" y="1074"/>
                </a:lnTo>
                <a:lnTo>
                  <a:pt x="0" y="0"/>
                </a:lnTo>
                <a:lnTo>
                  <a:pt x="1074" y="1074"/>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8" name="Freeform 14"/>
          <p:cNvSpPr>
            <a:spLocks/>
          </p:cNvSpPr>
          <p:nvPr/>
        </p:nvSpPr>
        <p:spPr bwMode="auto">
          <a:xfrm>
            <a:off x="1766888" y="1817688"/>
            <a:ext cx="3298825" cy="2328862"/>
          </a:xfrm>
          <a:custGeom>
            <a:avLst/>
            <a:gdLst>
              <a:gd name="T0" fmla="*/ 0 w 1074"/>
              <a:gd name="T1" fmla="*/ 0 h 1074"/>
              <a:gd name="T2" fmla="*/ 1074 w 1074"/>
              <a:gd name="T3" fmla="*/ 0 h 1074"/>
              <a:gd name="T4" fmla="*/ 1074 w 1074"/>
              <a:gd name="T5" fmla="*/ 1074 h 1074"/>
              <a:gd name="T6" fmla="*/ 0 w 1074"/>
              <a:gd name="T7" fmla="*/ 0 h 1074"/>
            </a:gdLst>
            <a:ahLst/>
            <a:cxnLst>
              <a:cxn ang="0">
                <a:pos x="T0" y="T1"/>
              </a:cxn>
              <a:cxn ang="0">
                <a:pos x="T2" y="T3"/>
              </a:cxn>
              <a:cxn ang="0">
                <a:pos x="T4" y="T5"/>
              </a:cxn>
              <a:cxn ang="0">
                <a:pos x="T6" y="T7"/>
              </a:cxn>
            </a:cxnLst>
            <a:rect l="0" t="0" r="r" b="b"/>
            <a:pathLst>
              <a:path w="1074" h="1074">
                <a:moveTo>
                  <a:pt x="0" y="0"/>
                </a:moveTo>
                <a:lnTo>
                  <a:pt x="1074" y="0"/>
                </a:lnTo>
                <a:lnTo>
                  <a:pt x="1074" y="1074"/>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39" name="Freeform 15"/>
          <p:cNvSpPr>
            <a:spLocks/>
          </p:cNvSpPr>
          <p:nvPr/>
        </p:nvSpPr>
        <p:spPr bwMode="auto">
          <a:xfrm>
            <a:off x="5065713" y="1817688"/>
            <a:ext cx="3292475" cy="2328862"/>
          </a:xfrm>
          <a:custGeom>
            <a:avLst/>
            <a:gdLst>
              <a:gd name="T0" fmla="*/ 1072 w 1072"/>
              <a:gd name="T1" fmla="*/ 1074 h 1074"/>
              <a:gd name="T2" fmla="*/ 0 w 1072"/>
              <a:gd name="T3" fmla="*/ 1074 h 1074"/>
              <a:gd name="T4" fmla="*/ 0 w 1072"/>
              <a:gd name="T5" fmla="*/ 0 h 1074"/>
              <a:gd name="T6" fmla="*/ 1072 w 1072"/>
              <a:gd name="T7" fmla="*/ 1074 h 1074"/>
            </a:gdLst>
            <a:ahLst/>
            <a:cxnLst>
              <a:cxn ang="0">
                <a:pos x="T0" y="T1"/>
              </a:cxn>
              <a:cxn ang="0">
                <a:pos x="T2" y="T3"/>
              </a:cxn>
              <a:cxn ang="0">
                <a:pos x="T4" y="T5"/>
              </a:cxn>
              <a:cxn ang="0">
                <a:pos x="T6" y="T7"/>
              </a:cxn>
            </a:cxnLst>
            <a:rect l="0" t="0" r="r" b="b"/>
            <a:pathLst>
              <a:path w="1072" h="1074">
                <a:moveTo>
                  <a:pt x="1072" y="1074"/>
                </a:moveTo>
                <a:lnTo>
                  <a:pt x="0" y="1074"/>
                </a:lnTo>
                <a:lnTo>
                  <a:pt x="0" y="0"/>
                </a:lnTo>
                <a:lnTo>
                  <a:pt x="1072" y="1074"/>
                </a:lnTo>
                <a:close/>
              </a:path>
            </a:pathLst>
          </a:custGeom>
          <a:solidFill>
            <a:srgbClr val="FFCD67"/>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40" name="Freeform 16"/>
          <p:cNvSpPr>
            <a:spLocks/>
          </p:cNvSpPr>
          <p:nvPr/>
        </p:nvSpPr>
        <p:spPr bwMode="auto">
          <a:xfrm>
            <a:off x="5065713" y="1817688"/>
            <a:ext cx="3292475" cy="2328862"/>
          </a:xfrm>
          <a:custGeom>
            <a:avLst/>
            <a:gdLst>
              <a:gd name="T0" fmla="*/ 0 w 1072"/>
              <a:gd name="T1" fmla="*/ 0 h 1074"/>
              <a:gd name="T2" fmla="*/ 1072 w 1072"/>
              <a:gd name="T3" fmla="*/ 0 h 1074"/>
              <a:gd name="T4" fmla="*/ 1072 w 1072"/>
              <a:gd name="T5" fmla="*/ 1074 h 1074"/>
              <a:gd name="T6" fmla="*/ 0 w 1072"/>
              <a:gd name="T7" fmla="*/ 0 h 1074"/>
            </a:gdLst>
            <a:ahLst/>
            <a:cxnLst>
              <a:cxn ang="0">
                <a:pos x="T0" y="T1"/>
              </a:cxn>
              <a:cxn ang="0">
                <a:pos x="T2" y="T3"/>
              </a:cxn>
              <a:cxn ang="0">
                <a:pos x="T4" y="T5"/>
              </a:cxn>
              <a:cxn ang="0">
                <a:pos x="T6" y="T7"/>
              </a:cxn>
            </a:cxnLst>
            <a:rect l="0" t="0" r="r" b="b"/>
            <a:pathLst>
              <a:path w="1072" h="1074">
                <a:moveTo>
                  <a:pt x="0" y="0"/>
                </a:moveTo>
                <a:lnTo>
                  <a:pt x="1072" y="0"/>
                </a:lnTo>
                <a:lnTo>
                  <a:pt x="1072" y="1074"/>
                </a:lnTo>
                <a:lnTo>
                  <a:pt x="0" y="0"/>
                </a:lnTo>
                <a:close/>
              </a:path>
            </a:pathLst>
          </a:custGeom>
          <a:solidFill>
            <a:srgbClr val="C7C4E2"/>
          </a:solidFill>
          <a:ln w="9525" cap="flat">
            <a:solidFill>
              <a:srgbClr val="000000"/>
            </a:solidFill>
            <a:prstDash val="solid"/>
            <a:miter lim="800000"/>
            <a:headEnd/>
            <a:tailEnd/>
          </a:ln>
        </p:spPr>
        <p:txBody>
          <a:bodyPr/>
          <a:lstStyle/>
          <a:p>
            <a:endParaRPr lang="en-US">
              <a:latin typeface="Century Gothic"/>
              <a:cs typeface="Century Gothic"/>
            </a:endParaRPr>
          </a:p>
        </p:txBody>
      </p:sp>
      <p:sp>
        <p:nvSpPr>
          <p:cNvPr id="205841" name="Rectangle 17"/>
          <p:cNvSpPr>
            <a:spLocks noChangeArrowheads="1"/>
          </p:cNvSpPr>
          <p:nvPr/>
        </p:nvSpPr>
        <p:spPr bwMode="auto">
          <a:xfrm rot="16200000">
            <a:off x="-53772" y="4092804"/>
            <a:ext cx="4313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Century Gothic"/>
                <a:cs typeface="Century Gothic"/>
              </a:rPr>
              <a:t>ADM</a:t>
            </a:r>
            <a:endParaRPr lang="en-US" sz="1400">
              <a:latin typeface="Century Gothic"/>
              <a:cs typeface="Century Gothic"/>
            </a:endParaRPr>
          </a:p>
        </p:txBody>
      </p:sp>
      <p:sp>
        <p:nvSpPr>
          <p:cNvPr id="205842" name="Rectangle 18"/>
          <p:cNvSpPr>
            <a:spLocks noChangeArrowheads="1"/>
          </p:cNvSpPr>
          <p:nvPr/>
        </p:nvSpPr>
        <p:spPr bwMode="auto">
          <a:xfrm>
            <a:off x="4398963" y="1073150"/>
            <a:ext cx="8966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Ajinomoto</a:t>
            </a:r>
            <a:endParaRPr lang="en-US" sz="1400" dirty="0">
              <a:latin typeface="Century Gothic"/>
              <a:cs typeface="Century Gothic"/>
            </a:endParaRPr>
          </a:p>
        </p:txBody>
      </p:sp>
      <p:sp>
        <p:nvSpPr>
          <p:cNvPr id="205843" name="Freeform 19"/>
          <p:cNvSpPr>
            <a:spLocks/>
          </p:cNvSpPr>
          <p:nvPr/>
        </p:nvSpPr>
        <p:spPr bwMode="auto">
          <a:xfrm>
            <a:off x="517526" y="2203450"/>
            <a:ext cx="204787" cy="3906838"/>
          </a:xfrm>
          <a:custGeom>
            <a:avLst/>
            <a:gdLst>
              <a:gd name="T0" fmla="*/ 25 w 25"/>
              <a:gd name="T1" fmla="*/ 0 h 677"/>
              <a:gd name="T2" fmla="*/ 10 w 25"/>
              <a:gd name="T3" fmla="*/ 16 h 677"/>
              <a:gd name="T4" fmla="*/ 10 w 25"/>
              <a:gd name="T5" fmla="*/ 328 h 677"/>
              <a:gd name="T6" fmla="*/ 0 w 25"/>
              <a:gd name="T7" fmla="*/ 339 h 677"/>
              <a:gd name="T8" fmla="*/ 10 w 25"/>
              <a:gd name="T9" fmla="*/ 349 h 677"/>
              <a:gd name="T10" fmla="*/ 10 w 25"/>
              <a:gd name="T11" fmla="*/ 661 h 677"/>
              <a:gd name="T12" fmla="*/ 25 w 25"/>
              <a:gd name="T13" fmla="*/ 677 h 677"/>
            </a:gdLst>
            <a:ahLst/>
            <a:cxnLst>
              <a:cxn ang="0">
                <a:pos x="T0" y="T1"/>
              </a:cxn>
              <a:cxn ang="0">
                <a:pos x="T2" y="T3"/>
              </a:cxn>
              <a:cxn ang="0">
                <a:pos x="T4" y="T5"/>
              </a:cxn>
              <a:cxn ang="0">
                <a:pos x="T6" y="T7"/>
              </a:cxn>
              <a:cxn ang="0">
                <a:pos x="T8" y="T9"/>
              </a:cxn>
              <a:cxn ang="0">
                <a:pos x="T10" y="T11"/>
              </a:cxn>
              <a:cxn ang="0">
                <a:pos x="T12" y="T13"/>
              </a:cxn>
            </a:cxnLst>
            <a:rect l="0" t="0" r="r" b="b"/>
            <a:pathLst>
              <a:path w="25" h="677">
                <a:moveTo>
                  <a:pt x="25" y="0"/>
                </a:moveTo>
                <a:cubicBezTo>
                  <a:pt x="15" y="0"/>
                  <a:pt x="10" y="3"/>
                  <a:pt x="10" y="16"/>
                </a:cubicBezTo>
                <a:cubicBezTo>
                  <a:pt x="10" y="19"/>
                  <a:pt x="10" y="326"/>
                  <a:pt x="10" y="328"/>
                </a:cubicBezTo>
                <a:cubicBezTo>
                  <a:pt x="10" y="332"/>
                  <a:pt x="8" y="339"/>
                  <a:pt x="0" y="339"/>
                </a:cubicBezTo>
                <a:cubicBezTo>
                  <a:pt x="8" y="339"/>
                  <a:pt x="10" y="346"/>
                  <a:pt x="10" y="349"/>
                </a:cubicBezTo>
                <a:cubicBezTo>
                  <a:pt x="10" y="352"/>
                  <a:pt x="10" y="658"/>
                  <a:pt x="10" y="661"/>
                </a:cubicBezTo>
                <a:cubicBezTo>
                  <a:pt x="10" y="674"/>
                  <a:pt x="15" y="677"/>
                  <a:pt x="25" y="677"/>
                </a:cubicBezTo>
              </a:path>
            </a:pathLst>
          </a:custGeom>
          <a:noFill/>
          <a:ln w="25400" cap="flat">
            <a:solidFill>
              <a:srgbClr val="FFCD67"/>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5844" name="Freeform 20"/>
          <p:cNvSpPr>
            <a:spLocks/>
          </p:cNvSpPr>
          <p:nvPr/>
        </p:nvSpPr>
        <p:spPr bwMode="auto">
          <a:xfrm>
            <a:off x="2289176" y="1379538"/>
            <a:ext cx="5527675" cy="144462"/>
          </a:xfrm>
          <a:custGeom>
            <a:avLst/>
            <a:gdLst>
              <a:gd name="T0" fmla="*/ 677 w 677"/>
              <a:gd name="T1" fmla="*/ 25 h 25"/>
              <a:gd name="T2" fmla="*/ 661 w 677"/>
              <a:gd name="T3" fmla="*/ 10 h 25"/>
              <a:gd name="T4" fmla="*/ 349 w 677"/>
              <a:gd name="T5" fmla="*/ 10 h 25"/>
              <a:gd name="T6" fmla="*/ 338 w 677"/>
              <a:gd name="T7" fmla="*/ 0 h 25"/>
              <a:gd name="T8" fmla="*/ 328 w 677"/>
              <a:gd name="T9" fmla="*/ 10 h 25"/>
              <a:gd name="T10" fmla="*/ 16 w 677"/>
              <a:gd name="T11" fmla="*/ 10 h 25"/>
              <a:gd name="T12" fmla="*/ 0 w 6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677" h="25">
                <a:moveTo>
                  <a:pt x="677" y="25"/>
                </a:moveTo>
                <a:cubicBezTo>
                  <a:pt x="677" y="15"/>
                  <a:pt x="674" y="10"/>
                  <a:pt x="661" y="10"/>
                </a:cubicBezTo>
                <a:cubicBezTo>
                  <a:pt x="658" y="10"/>
                  <a:pt x="351" y="10"/>
                  <a:pt x="349" y="10"/>
                </a:cubicBezTo>
                <a:cubicBezTo>
                  <a:pt x="346" y="10"/>
                  <a:pt x="338" y="8"/>
                  <a:pt x="338" y="0"/>
                </a:cubicBezTo>
                <a:cubicBezTo>
                  <a:pt x="338" y="8"/>
                  <a:pt x="331" y="10"/>
                  <a:pt x="328" y="10"/>
                </a:cubicBezTo>
                <a:cubicBezTo>
                  <a:pt x="326" y="10"/>
                  <a:pt x="19" y="10"/>
                  <a:pt x="16" y="10"/>
                </a:cubicBezTo>
                <a:cubicBezTo>
                  <a:pt x="3" y="10"/>
                  <a:pt x="0" y="15"/>
                  <a:pt x="0" y="25"/>
                </a:cubicBezTo>
              </a:path>
            </a:pathLst>
          </a:custGeom>
          <a:noFill/>
          <a:ln w="25400" cap="flat">
            <a:solidFill>
              <a:srgbClr val="C7C4E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entury Gothic"/>
              <a:cs typeface="Century Gothic"/>
            </a:endParaRPr>
          </a:p>
        </p:txBody>
      </p:sp>
      <p:sp>
        <p:nvSpPr>
          <p:cNvPr id="205845" name="Rectangle 21"/>
          <p:cNvSpPr>
            <a:spLocks noChangeArrowheads="1"/>
          </p:cNvSpPr>
          <p:nvPr/>
        </p:nvSpPr>
        <p:spPr bwMode="auto">
          <a:xfrm>
            <a:off x="1957388" y="3429000"/>
            <a:ext cx="1949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ADM makes $180 million profit each year.</a:t>
            </a:r>
            <a:endParaRPr lang="en-US" sz="1400" dirty="0">
              <a:latin typeface="Century Gothic"/>
              <a:cs typeface="Century Gothic"/>
            </a:endParaRPr>
          </a:p>
        </p:txBody>
      </p:sp>
      <p:sp>
        <p:nvSpPr>
          <p:cNvPr id="205846" name="Rectangle 22"/>
          <p:cNvSpPr>
            <a:spLocks noChangeArrowheads="1"/>
          </p:cNvSpPr>
          <p:nvPr/>
        </p:nvSpPr>
        <p:spPr bwMode="auto">
          <a:xfrm>
            <a:off x="2328863" y="1971675"/>
            <a:ext cx="265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$180 million profit each year.</a:t>
            </a:r>
            <a:endParaRPr lang="en-US" sz="1400">
              <a:latin typeface="Century Gothic"/>
              <a:cs typeface="Century Gothic"/>
            </a:endParaRPr>
          </a:p>
        </p:txBody>
      </p:sp>
      <p:sp>
        <p:nvSpPr>
          <p:cNvPr id="205847" name="Rectangle 23"/>
          <p:cNvSpPr>
            <a:spLocks noChangeArrowheads="1"/>
          </p:cNvSpPr>
          <p:nvPr/>
        </p:nvSpPr>
        <p:spPr bwMode="auto">
          <a:xfrm>
            <a:off x="6162676" y="1919288"/>
            <a:ext cx="2063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$200 million profit 1</a:t>
            </a:r>
            <a:r>
              <a:rPr lang="en-US" sz="1400" baseline="30000">
                <a:solidFill>
                  <a:srgbClr val="000000"/>
                </a:solidFill>
                <a:latin typeface="Century Gothic"/>
                <a:cs typeface="Century Gothic"/>
              </a:rPr>
              <a:t>st</a:t>
            </a:r>
            <a:r>
              <a:rPr lang="en-US" sz="1400">
                <a:solidFill>
                  <a:srgbClr val="000000"/>
                </a:solidFill>
                <a:latin typeface="Century Gothic"/>
                <a:cs typeface="Century Gothic"/>
              </a:rPr>
              <a:t> year, $160 profit each later year.</a:t>
            </a:r>
            <a:endParaRPr lang="en-US" sz="1400">
              <a:latin typeface="Century Gothic"/>
              <a:cs typeface="Century Gothic"/>
            </a:endParaRPr>
          </a:p>
        </p:txBody>
      </p:sp>
      <p:sp>
        <p:nvSpPr>
          <p:cNvPr id="205848" name="Rectangle 24"/>
          <p:cNvSpPr>
            <a:spLocks noChangeArrowheads="1"/>
          </p:cNvSpPr>
          <p:nvPr/>
        </p:nvSpPr>
        <p:spPr bwMode="auto">
          <a:xfrm>
            <a:off x="2771776" y="4262438"/>
            <a:ext cx="2063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$150 million profit 1</a:t>
            </a:r>
            <a:r>
              <a:rPr lang="en-US" sz="1400" baseline="30000">
                <a:solidFill>
                  <a:srgbClr val="000000"/>
                </a:solidFill>
                <a:latin typeface="Century Gothic"/>
                <a:cs typeface="Century Gothic"/>
              </a:rPr>
              <a:t>st</a:t>
            </a:r>
            <a:r>
              <a:rPr lang="en-US" sz="1400">
                <a:solidFill>
                  <a:srgbClr val="000000"/>
                </a:solidFill>
                <a:latin typeface="Century Gothic"/>
                <a:cs typeface="Century Gothic"/>
              </a:rPr>
              <a:t> year, $160 million profit each later year.</a:t>
            </a:r>
            <a:endParaRPr lang="en-US" sz="1400">
              <a:latin typeface="Century Gothic"/>
              <a:cs typeface="Century Gothic"/>
            </a:endParaRPr>
          </a:p>
        </p:txBody>
      </p:sp>
      <p:sp>
        <p:nvSpPr>
          <p:cNvPr id="205849" name="Rectangle 25"/>
          <p:cNvSpPr>
            <a:spLocks noChangeArrowheads="1"/>
          </p:cNvSpPr>
          <p:nvPr/>
        </p:nvSpPr>
        <p:spPr bwMode="auto">
          <a:xfrm>
            <a:off x="5572126" y="4262438"/>
            <a:ext cx="265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lgn="r"/>
            <a:r>
              <a:rPr lang="en-US" sz="1400">
                <a:solidFill>
                  <a:srgbClr val="000000"/>
                </a:solidFill>
                <a:latin typeface="Century Gothic"/>
                <a:cs typeface="Century Gothic"/>
              </a:rPr>
              <a:t>Ajinomoto makes $160 million profit each year.</a:t>
            </a:r>
            <a:endParaRPr lang="en-US" sz="1400">
              <a:latin typeface="Century Gothic"/>
              <a:cs typeface="Century Gothic"/>
            </a:endParaRPr>
          </a:p>
        </p:txBody>
      </p:sp>
      <p:sp>
        <p:nvSpPr>
          <p:cNvPr id="205850" name="Rectangle 26"/>
          <p:cNvSpPr>
            <a:spLocks noChangeArrowheads="1"/>
          </p:cNvSpPr>
          <p:nvPr/>
        </p:nvSpPr>
        <p:spPr bwMode="auto">
          <a:xfrm>
            <a:off x="5243513" y="3217863"/>
            <a:ext cx="19510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a:solidFill>
                  <a:srgbClr val="000000"/>
                </a:solidFill>
                <a:latin typeface="Century Gothic"/>
                <a:cs typeface="Century Gothic"/>
              </a:rPr>
              <a:t>ADM makes $150 million profit 1</a:t>
            </a:r>
            <a:r>
              <a:rPr lang="en-US" sz="1400" baseline="30000">
                <a:solidFill>
                  <a:srgbClr val="000000"/>
                </a:solidFill>
                <a:latin typeface="Century Gothic"/>
                <a:cs typeface="Century Gothic"/>
              </a:rPr>
              <a:t>st</a:t>
            </a:r>
            <a:r>
              <a:rPr lang="en-US" sz="1400">
                <a:solidFill>
                  <a:srgbClr val="000000"/>
                </a:solidFill>
                <a:latin typeface="Century Gothic"/>
                <a:cs typeface="Century Gothic"/>
              </a:rPr>
              <a:t> year, $160 million profit each later year.</a:t>
            </a:r>
            <a:endParaRPr lang="en-US" sz="1400">
              <a:latin typeface="Century Gothic"/>
              <a:cs typeface="Century Gothic"/>
            </a:endParaRPr>
          </a:p>
        </p:txBody>
      </p:sp>
      <p:sp>
        <p:nvSpPr>
          <p:cNvPr id="205851" name="Rectangle 27"/>
          <p:cNvSpPr>
            <a:spLocks noChangeArrowheads="1"/>
          </p:cNvSpPr>
          <p:nvPr/>
        </p:nvSpPr>
        <p:spPr bwMode="auto">
          <a:xfrm>
            <a:off x="1881188" y="5410200"/>
            <a:ext cx="1620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ADM makes $200 million profit 1</a:t>
            </a:r>
            <a:r>
              <a:rPr lang="en-US" sz="1400" baseline="30000" dirty="0">
                <a:solidFill>
                  <a:srgbClr val="000000"/>
                </a:solidFill>
                <a:latin typeface="Century Gothic"/>
                <a:cs typeface="Century Gothic"/>
              </a:rPr>
              <a:t>st</a:t>
            </a:r>
            <a:r>
              <a:rPr lang="en-US" sz="1400" dirty="0">
                <a:solidFill>
                  <a:srgbClr val="000000"/>
                </a:solidFill>
                <a:latin typeface="Century Gothic"/>
                <a:cs typeface="Century Gothic"/>
              </a:rPr>
              <a:t> year, $160 million profit each later year.</a:t>
            </a:r>
            <a:endParaRPr lang="en-US" sz="1400" dirty="0">
              <a:latin typeface="Century Gothic"/>
              <a:cs typeface="Century Gothic"/>
            </a:endParaRPr>
          </a:p>
        </p:txBody>
      </p:sp>
      <p:sp>
        <p:nvSpPr>
          <p:cNvPr id="205852" name="Rectangle 28"/>
          <p:cNvSpPr>
            <a:spLocks noChangeArrowheads="1"/>
          </p:cNvSpPr>
          <p:nvPr/>
        </p:nvSpPr>
        <p:spPr bwMode="auto">
          <a:xfrm>
            <a:off x="5233988" y="5791200"/>
            <a:ext cx="1951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588" indent="-1588"/>
            <a:r>
              <a:rPr lang="en-US" sz="1400" dirty="0">
                <a:solidFill>
                  <a:srgbClr val="000000"/>
                </a:solidFill>
                <a:latin typeface="Century Gothic"/>
                <a:cs typeface="Century Gothic"/>
              </a:rPr>
              <a:t>ADM makes $160 million profit each year.</a:t>
            </a:r>
            <a:endParaRPr lang="en-US" sz="1400" dirty="0">
              <a:latin typeface="Century Gothic"/>
              <a:cs typeface="Century Gothic"/>
            </a:endParaRP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418089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45"/>
                                        </p:tgtEl>
                                        <p:attrNameLst>
                                          <p:attrName>style.visibility</p:attrName>
                                        </p:attrNameLst>
                                      </p:cBhvr>
                                      <p:to>
                                        <p:strVal val="visible"/>
                                      </p:to>
                                    </p:set>
                                    <p:animEffect transition="in" filter="fade">
                                      <p:cBhvr>
                                        <p:cTn id="7" dur="500"/>
                                        <p:tgtEl>
                                          <p:spTgt spid="20584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850"/>
                                        </p:tgtEl>
                                        <p:attrNameLst>
                                          <p:attrName>style.visibility</p:attrName>
                                        </p:attrNameLst>
                                      </p:cBhvr>
                                      <p:to>
                                        <p:strVal val="visible"/>
                                      </p:to>
                                    </p:set>
                                    <p:animEffect transition="in" filter="fade">
                                      <p:cBhvr>
                                        <p:cTn id="11" dur="500"/>
                                        <p:tgtEl>
                                          <p:spTgt spid="20585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5851"/>
                                        </p:tgtEl>
                                        <p:attrNameLst>
                                          <p:attrName>style.visibility</p:attrName>
                                        </p:attrNameLst>
                                      </p:cBhvr>
                                      <p:to>
                                        <p:strVal val="visible"/>
                                      </p:to>
                                    </p:set>
                                    <p:animEffect transition="in" filter="fade">
                                      <p:cBhvr>
                                        <p:cTn id="15" dur="500"/>
                                        <p:tgtEl>
                                          <p:spTgt spid="205851"/>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5852"/>
                                        </p:tgtEl>
                                        <p:attrNameLst>
                                          <p:attrName>style.visibility</p:attrName>
                                        </p:attrNameLst>
                                      </p:cBhvr>
                                      <p:to>
                                        <p:strVal val="visible"/>
                                      </p:to>
                                    </p:set>
                                    <p:animEffect transition="in" filter="fade">
                                      <p:cBhvr>
                                        <p:cTn id="19" dur="500"/>
                                        <p:tgtEl>
                                          <p:spTgt spid="2058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5846"/>
                                        </p:tgtEl>
                                        <p:attrNameLst>
                                          <p:attrName>style.visibility</p:attrName>
                                        </p:attrNameLst>
                                      </p:cBhvr>
                                      <p:to>
                                        <p:strVal val="visible"/>
                                      </p:to>
                                    </p:set>
                                    <p:animEffect transition="in" filter="fade">
                                      <p:cBhvr>
                                        <p:cTn id="24" dur="500"/>
                                        <p:tgtEl>
                                          <p:spTgt spid="205846"/>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5847"/>
                                        </p:tgtEl>
                                        <p:attrNameLst>
                                          <p:attrName>style.visibility</p:attrName>
                                        </p:attrNameLst>
                                      </p:cBhvr>
                                      <p:to>
                                        <p:strVal val="visible"/>
                                      </p:to>
                                    </p:set>
                                    <p:animEffect transition="in" filter="fade">
                                      <p:cBhvr>
                                        <p:cTn id="28" dur="500"/>
                                        <p:tgtEl>
                                          <p:spTgt spid="205847"/>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5848"/>
                                        </p:tgtEl>
                                        <p:attrNameLst>
                                          <p:attrName>style.visibility</p:attrName>
                                        </p:attrNameLst>
                                      </p:cBhvr>
                                      <p:to>
                                        <p:strVal val="visible"/>
                                      </p:to>
                                    </p:set>
                                    <p:animEffect transition="in" filter="fade">
                                      <p:cBhvr>
                                        <p:cTn id="32" dur="500"/>
                                        <p:tgtEl>
                                          <p:spTgt spid="205848"/>
                                        </p:tgtEl>
                                      </p:cBhvr>
                                    </p:animEffect>
                                  </p:childTnLst>
                                </p:cTn>
                              </p:par>
                            </p:childTnLst>
                          </p:cTn>
                        </p:par>
                        <p:par>
                          <p:cTn id="33" fill="hold" nodeType="afterGroup">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05849"/>
                                        </p:tgtEl>
                                        <p:attrNameLst>
                                          <p:attrName>style.visibility</p:attrName>
                                        </p:attrNameLst>
                                      </p:cBhvr>
                                      <p:to>
                                        <p:strVal val="visible"/>
                                      </p:to>
                                    </p:set>
                                    <p:animEffect transition="in" filter="fade">
                                      <p:cBhvr>
                                        <p:cTn id="36" dur="500"/>
                                        <p:tgtEl>
                                          <p:spTgt spid="20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5" grpId="0"/>
      <p:bldP spid="205846" grpId="0"/>
      <p:bldP spid="205847" grpId="0"/>
      <p:bldP spid="205848" grpId="0"/>
      <p:bldP spid="205849" grpId="0"/>
      <p:bldP spid="205850" grpId="0"/>
      <p:bldP spid="205851" grpId="0"/>
      <p:bldP spid="2058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0" y="0"/>
            <a:ext cx="9144000" cy="1066800"/>
          </a:xfrm>
        </p:spPr>
        <p:txBody>
          <a:bodyPr>
            <a:normAutofit fontScale="90000"/>
          </a:bodyPr>
          <a:lstStyle/>
          <a:p>
            <a:pPr algn="l"/>
            <a:r>
              <a:rPr lang="en-US" spc="0" dirty="0"/>
              <a:t>OVERCOMING THE PRISONERS’ DILEMMA</a:t>
            </a:r>
            <a:endParaRPr lang="en-US" b="0" spc="0" dirty="0"/>
          </a:p>
        </p:txBody>
      </p:sp>
      <p:sp>
        <p:nvSpPr>
          <p:cNvPr id="2" name="Content Placeholder 1"/>
          <p:cNvSpPr>
            <a:spLocks noGrp="1"/>
          </p:cNvSpPr>
          <p:nvPr>
            <p:ph idx="1"/>
          </p:nvPr>
        </p:nvSpPr>
        <p:spPr>
          <a:xfrm>
            <a:off x="152400" y="1219200"/>
            <a:ext cx="8839200" cy="5181600"/>
          </a:xfrm>
        </p:spPr>
        <p:txBody>
          <a:bodyPr>
            <a:noAutofit/>
          </a:bodyPr>
          <a:lstStyle/>
          <a:p>
            <a:pPr>
              <a:spcBef>
                <a:spcPts val="0"/>
              </a:spcBef>
              <a:spcAft>
                <a:spcPts val="1800"/>
              </a:spcAft>
            </a:pPr>
            <a:r>
              <a:rPr lang="en-US" sz="2600" dirty="0">
                <a:solidFill>
                  <a:srgbClr val="0070C0"/>
                </a:solidFill>
              </a:rPr>
              <a:t>The lesson of this story is that when </a:t>
            </a:r>
            <a:r>
              <a:rPr lang="en-US" sz="2600" dirty="0" err="1">
                <a:solidFill>
                  <a:srgbClr val="0070C0"/>
                </a:solidFill>
              </a:rPr>
              <a:t>oligopolists</a:t>
            </a:r>
            <a:r>
              <a:rPr lang="en-US" sz="2600" dirty="0">
                <a:solidFill>
                  <a:srgbClr val="0070C0"/>
                </a:solidFill>
              </a:rPr>
              <a:t> expect to compete with one another over an extended period of time, each individual firm will conclude that it is in its own best interest to be helpful to the other firms in the industry.</a:t>
            </a:r>
          </a:p>
          <a:p>
            <a:pPr>
              <a:spcBef>
                <a:spcPts val="0"/>
              </a:spcBef>
              <a:spcAft>
                <a:spcPts val="1800"/>
              </a:spcAft>
            </a:pPr>
            <a:r>
              <a:rPr lang="en-US" sz="2600" dirty="0">
                <a:solidFill>
                  <a:srgbClr val="0070C0"/>
                </a:solidFill>
              </a:rPr>
              <a:t>So each firm will restrict its output is a way that raises the profits of the other firms, expecting them to return the favor.</a:t>
            </a:r>
          </a:p>
          <a:p>
            <a:pPr>
              <a:spcBef>
                <a:spcPts val="0"/>
              </a:spcBef>
              <a:spcAft>
                <a:spcPts val="1800"/>
              </a:spcAft>
            </a:pPr>
            <a:r>
              <a:rPr lang="en-US" sz="2600" dirty="0">
                <a:solidFill>
                  <a:srgbClr val="0070C0"/>
                </a:solidFill>
              </a:rPr>
              <a:t>In this case, firms engage in TACIT COLLUSION</a:t>
            </a:r>
            <a:endParaRPr lang="en-US" sz="2600"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8855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0" y="0"/>
            <a:ext cx="9144000" cy="1143000"/>
          </a:xfrm>
        </p:spPr>
        <p:txBody>
          <a:bodyPr>
            <a:normAutofit fontScale="90000"/>
          </a:bodyPr>
          <a:lstStyle/>
          <a:p>
            <a:pPr algn="l"/>
            <a:r>
              <a:rPr lang="en-US" spc="0" dirty="0"/>
              <a:t>THE UPS AND DOWNS OF THE OIL CARTEL</a:t>
            </a:r>
          </a:p>
        </p:txBody>
      </p:sp>
      <p:sp>
        <p:nvSpPr>
          <p:cNvPr id="209935" name="Rectangle 15"/>
          <p:cNvSpPr>
            <a:spLocks noChangeArrowheads="1"/>
          </p:cNvSpPr>
          <p:nvPr/>
        </p:nvSpPr>
        <p:spPr bwMode="auto">
          <a:xfrm>
            <a:off x="3429000" y="1066800"/>
            <a:ext cx="23625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dirty="0">
                <a:solidFill>
                  <a:srgbClr val="000000"/>
                </a:solidFill>
                <a:latin typeface="Century Gothic"/>
                <a:cs typeface="Century Gothic"/>
              </a:rPr>
              <a:t>Crude oil prices, 1949–2013</a:t>
            </a:r>
            <a:endParaRPr lang="en-US" sz="1400" b="1" dirty="0">
              <a:latin typeface="Century Gothic"/>
              <a:cs typeface="Century Gothic"/>
            </a:endParaRPr>
          </a:p>
        </p:txBody>
      </p:sp>
      <p:sp>
        <p:nvSpPr>
          <p:cNvPr id="209936" name="Rectangle 16"/>
          <p:cNvSpPr>
            <a:spLocks noChangeArrowheads="1"/>
          </p:cNvSpPr>
          <p:nvPr/>
        </p:nvSpPr>
        <p:spPr bwMode="auto">
          <a:xfrm>
            <a:off x="3560762" y="1308100"/>
            <a:ext cx="21505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latin typeface="Century Gothic"/>
                <a:cs typeface="Century Gothic"/>
              </a:rPr>
              <a:t>(in constant 2012 dollars)</a:t>
            </a:r>
            <a:endParaRPr lang="en-US" sz="1400" dirty="0">
              <a:latin typeface="Century Gothic"/>
              <a:cs typeface="Century Gothic"/>
            </a:endParaRPr>
          </a:p>
        </p:txBody>
      </p:sp>
      <p:pic>
        <p:nvPicPr>
          <p:cNvPr id="4" name="Picture 3"/>
          <p:cNvPicPr>
            <a:picLocks noChangeAspect="1"/>
          </p:cNvPicPr>
          <p:nvPr/>
        </p:nvPicPr>
        <p:blipFill>
          <a:blip r:embed="rId3"/>
          <a:stretch>
            <a:fillRect/>
          </a:stretch>
        </p:blipFill>
        <p:spPr>
          <a:xfrm>
            <a:off x="685800" y="1523805"/>
            <a:ext cx="7620000" cy="5073496"/>
          </a:xfrm>
          <a:prstGeom prst="rect">
            <a:avLst/>
          </a:prstGeom>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923513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solidFill>
            <a:schemeClr val="bg1">
              <a:alpha val="63000"/>
            </a:schemeClr>
          </a:solidFill>
        </p:spPr>
        <p:txBody>
          <a:bodyPr/>
          <a:lstStyle/>
          <a:p>
            <a:pPr algn="l"/>
            <a:r>
              <a:rPr lang="en-US" spc="0" dirty="0"/>
              <a:t>OLIGOPOLY IN PRACTICE</a:t>
            </a:r>
            <a:endParaRPr lang="en-US" b="0" spc="0" dirty="0"/>
          </a:p>
        </p:txBody>
      </p:sp>
      <p:sp>
        <p:nvSpPr>
          <p:cNvPr id="2" name="Content Placeholder 1"/>
          <p:cNvSpPr>
            <a:spLocks noGrp="1"/>
          </p:cNvSpPr>
          <p:nvPr>
            <p:ph idx="1"/>
          </p:nvPr>
        </p:nvSpPr>
        <p:spPr>
          <a:xfrm>
            <a:off x="0" y="3657600"/>
            <a:ext cx="9144000" cy="2286000"/>
          </a:xfrm>
          <a:solidFill>
            <a:schemeClr val="bg1">
              <a:alpha val="51000"/>
            </a:schemeClr>
          </a:solidFill>
        </p:spPr>
        <p:txBody>
          <a:bodyPr>
            <a:normAutofit/>
          </a:bodyPr>
          <a:lstStyle/>
          <a:p>
            <a:pPr>
              <a:spcBef>
                <a:spcPct val="0"/>
              </a:spcBef>
              <a:buClr>
                <a:schemeClr val="tx1"/>
              </a:buClr>
            </a:pPr>
            <a:r>
              <a:rPr lang="en-US" sz="2800" dirty="0"/>
              <a:t>Oligopolies operate </a:t>
            </a:r>
            <a:r>
              <a:rPr lang="en-US" sz="2800" dirty="0">
                <a:solidFill>
                  <a:srgbClr val="0070C0"/>
                </a:solidFill>
              </a:rPr>
              <a:t>under legal restrictions</a:t>
            </a:r>
            <a:r>
              <a:rPr lang="en-US" sz="2800" dirty="0"/>
              <a:t> in the form of </a:t>
            </a:r>
            <a:r>
              <a:rPr lang="en-US" sz="2800" i="1" dirty="0"/>
              <a:t>antitrust policy. </a:t>
            </a:r>
          </a:p>
          <a:p>
            <a:pPr>
              <a:spcBef>
                <a:spcPct val="0"/>
              </a:spcBef>
              <a:buClr>
                <a:schemeClr val="tx1"/>
              </a:buClr>
            </a:pPr>
            <a:r>
              <a:rPr lang="en-US" sz="2800" i="1" dirty="0">
                <a:solidFill>
                  <a:srgbClr val="990033"/>
                </a:solidFill>
              </a:rPr>
              <a:t>Antitrust policies: </a:t>
            </a:r>
            <a:r>
              <a:rPr lang="en-US" sz="2800" dirty="0"/>
              <a:t>efforts undertaken by the government to prevent oligopolistic industries from becoming or behaving like monopolies</a:t>
            </a:r>
            <a:r>
              <a:rPr lang="en-US" sz="2800" i="1" dirty="0"/>
              <a:t>. </a:t>
            </a:r>
            <a:endParaRPr lang="en-US"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29234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6000"/>
            </a:schemeClr>
          </a:solidFill>
        </p:spPr>
        <p:txBody>
          <a:bodyPr/>
          <a:lstStyle/>
          <a:p>
            <a:r>
              <a:rPr lang="en-US" dirty="0"/>
              <a:t>THE LEGAL FRAMEWORK</a:t>
            </a:r>
          </a:p>
        </p:txBody>
      </p:sp>
      <p:sp>
        <p:nvSpPr>
          <p:cNvPr id="3" name="Content Placeholder 2"/>
          <p:cNvSpPr>
            <a:spLocks noGrp="1"/>
          </p:cNvSpPr>
          <p:nvPr>
            <p:ph idx="1"/>
          </p:nvPr>
        </p:nvSpPr>
        <p:spPr>
          <a:xfrm>
            <a:off x="0" y="2819400"/>
            <a:ext cx="9144000" cy="4038600"/>
          </a:xfrm>
          <a:solidFill>
            <a:schemeClr val="bg1">
              <a:alpha val="64000"/>
            </a:schemeClr>
          </a:solidFill>
        </p:spPr>
        <p:txBody>
          <a:bodyPr>
            <a:normAutofit/>
          </a:bodyPr>
          <a:lstStyle/>
          <a:p>
            <a:pPr>
              <a:spcBef>
                <a:spcPts val="72"/>
              </a:spcBef>
              <a:spcAft>
                <a:spcPts val="1800"/>
              </a:spcAft>
            </a:pPr>
            <a:r>
              <a:rPr lang="en-US" sz="2800" dirty="0"/>
              <a:t>Railroads created the first national markets for many goods in the later 1800’s, leading to larger firms- and cartels.</a:t>
            </a:r>
          </a:p>
          <a:p>
            <a:pPr>
              <a:spcBef>
                <a:spcPts val="72"/>
              </a:spcBef>
              <a:spcAft>
                <a:spcPts val="1800"/>
              </a:spcAft>
            </a:pPr>
            <a:r>
              <a:rPr lang="en-US" sz="2800" dirty="0"/>
              <a:t>Rockefeller’s lawyers solved the cartel cheating problem by creating </a:t>
            </a:r>
            <a:r>
              <a:rPr lang="en-US" sz="2800" dirty="0">
                <a:solidFill>
                  <a:srgbClr val="E46C0A"/>
                </a:solidFill>
              </a:rPr>
              <a:t>“trusts” </a:t>
            </a:r>
            <a:r>
              <a:rPr lang="en-US" sz="2800" dirty="0"/>
              <a:t>controlled by a single board of trustees.</a:t>
            </a:r>
          </a:p>
          <a:p>
            <a:pPr>
              <a:spcBef>
                <a:spcPts val="72"/>
              </a:spcBef>
              <a:spcAft>
                <a:spcPts val="1800"/>
              </a:spcAft>
            </a:pPr>
            <a:r>
              <a:rPr lang="en-US" sz="2800" dirty="0"/>
              <a:t>The public backlash created the first </a:t>
            </a:r>
            <a:r>
              <a:rPr lang="en-US" sz="2800" dirty="0">
                <a:solidFill>
                  <a:srgbClr val="E46C0A"/>
                </a:solidFill>
              </a:rPr>
              <a:t>“antitrust” law:  </a:t>
            </a:r>
            <a:r>
              <a:rPr lang="en-US" sz="2800" dirty="0"/>
              <a:t>The Sherman Act of 1890</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11131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4226051"/>
            <a:ext cx="2318898" cy="2631949"/>
          </a:xfrm>
          <a:prstGeom prst="rect">
            <a:avLst/>
          </a:prstGeom>
        </p:spPr>
      </p:pic>
      <p:sp>
        <p:nvSpPr>
          <p:cNvPr id="95234" name="Rectangle 2"/>
          <p:cNvSpPr>
            <a:spLocks noGrp="1" noRot="1" noChangeArrowheads="1"/>
          </p:cNvSpPr>
          <p:nvPr>
            <p:ph type="title"/>
          </p:nvPr>
        </p:nvSpPr>
        <p:spPr/>
        <p:txBody>
          <a:bodyPr/>
          <a:lstStyle/>
          <a:p>
            <a:pPr algn="l"/>
            <a:r>
              <a:rPr lang="en-US" spc="0" dirty="0"/>
              <a:t>OLIGOPOLY IN PRACTICE</a:t>
            </a:r>
            <a:endParaRPr lang="en-US" b="0" spc="0" dirty="0"/>
          </a:p>
        </p:txBody>
      </p:sp>
      <p:sp>
        <p:nvSpPr>
          <p:cNvPr id="2" name="Content Placeholder 1"/>
          <p:cNvSpPr>
            <a:spLocks noGrp="1"/>
          </p:cNvSpPr>
          <p:nvPr>
            <p:ph idx="1"/>
          </p:nvPr>
        </p:nvSpPr>
        <p:spPr>
          <a:xfrm>
            <a:off x="228600" y="762000"/>
            <a:ext cx="8839200" cy="4876800"/>
          </a:xfrm>
        </p:spPr>
        <p:txBody>
          <a:bodyPr>
            <a:normAutofit fontScale="92500"/>
          </a:bodyPr>
          <a:lstStyle/>
          <a:p>
            <a:pPr>
              <a:spcBef>
                <a:spcPct val="0"/>
              </a:spcBef>
              <a:spcAft>
                <a:spcPts val="1200"/>
              </a:spcAft>
              <a:buClr>
                <a:schemeClr val="tx1"/>
              </a:buClr>
            </a:pPr>
            <a:r>
              <a:rPr lang="en-US" dirty="0"/>
              <a:t>But many succeed in achieving </a:t>
            </a:r>
            <a:r>
              <a:rPr lang="en-US" dirty="0">
                <a:solidFill>
                  <a:schemeClr val="accent2"/>
                </a:solidFill>
              </a:rPr>
              <a:t>tacit collusion </a:t>
            </a:r>
            <a:r>
              <a:rPr lang="en-US" dirty="0"/>
              <a:t>(unspoken agreements)  </a:t>
            </a:r>
          </a:p>
          <a:p>
            <a:pPr>
              <a:spcBef>
                <a:spcPct val="0"/>
              </a:spcBef>
              <a:spcAft>
                <a:spcPts val="1200"/>
              </a:spcAft>
              <a:buClr>
                <a:schemeClr val="tx1"/>
              </a:buClr>
            </a:pPr>
            <a:r>
              <a:rPr lang="en-US" dirty="0"/>
              <a:t>However, tacit collusion is limited by a number of factors, including:</a:t>
            </a:r>
          </a:p>
          <a:p>
            <a:pPr marL="914400" lvl="1" indent="-457200">
              <a:spcBef>
                <a:spcPct val="0"/>
              </a:spcBef>
              <a:spcAft>
                <a:spcPts val="1200"/>
              </a:spcAft>
              <a:buClr>
                <a:schemeClr val="accent3"/>
              </a:buClr>
              <a:buFont typeface="Wingdings" charset="2"/>
              <a:buChar char="§"/>
            </a:pPr>
            <a:r>
              <a:rPr lang="en-US" sz="3200" i="1" dirty="0">
                <a:solidFill>
                  <a:schemeClr val="tx1">
                    <a:lumMod val="75000"/>
                    <a:lumOff val="25000"/>
                  </a:schemeClr>
                </a:solidFill>
              </a:rPr>
              <a:t>less concentration.</a:t>
            </a:r>
          </a:p>
          <a:p>
            <a:pPr marL="914400" lvl="1" indent="-457200">
              <a:spcBef>
                <a:spcPct val="0"/>
              </a:spcBef>
              <a:spcAft>
                <a:spcPts val="1200"/>
              </a:spcAft>
              <a:buClr>
                <a:schemeClr val="accent3"/>
              </a:buClr>
              <a:buFont typeface="Wingdings" charset="2"/>
              <a:buChar char="§"/>
            </a:pPr>
            <a:r>
              <a:rPr lang="en-US" sz="3200" i="1" dirty="0">
                <a:solidFill>
                  <a:schemeClr val="tx1">
                    <a:lumMod val="75000"/>
                    <a:lumOff val="25000"/>
                  </a:schemeClr>
                </a:solidFill>
              </a:rPr>
              <a:t>complex products and pricing scheme.</a:t>
            </a:r>
          </a:p>
          <a:p>
            <a:pPr marL="914400" lvl="1" indent="-457200">
              <a:spcBef>
                <a:spcPct val="0"/>
              </a:spcBef>
              <a:spcAft>
                <a:spcPts val="1200"/>
              </a:spcAft>
              <a:buClr>
                <a:schemeClr val="accent3"/>
              </a:buClr>
              <a:buFont typeface="Wingdings" charset="2"/>
              <a:buChar char="§"/>
            </a:pPr>
            <a:r>
              <a:rPr lang="en-US" sz="3200" i="1" dirty="0">
                <a:solidFill>
                  <a:schemeClr val="tx1">
                    <a:lumMod val="75000"/>
                    <a:lumOff val="25000"/>
                  </a:schemeClr>
                </a:solidFill>
              </a:rPr>
              <a:t>differences in interests.</a:t>
            </a:r>
          </a:p>
          <a:p>
            <a:pPr marL="914400" lvl="1" indent="-457200">
              <a:spcBef>
                <a:spcPct val="0"/>
              </a:spcBef>
              <a:spcAft>
                <a:spcPts val="1200"/>
              </a:spcAft>
              <a:buClr>
                <a:schemeClr val="accent3"/>
              </a:buClr>
              <a:buFont typeface="Wingdings" charset="2"/>
              <a:buChar char="§"/>
            </a:pPr>
            <a:r>
              <a:rPr lang="en-US" sz="3200" i="1" dirty="0">
                <a:solidFill>
                  <a:schemeClr val="tx1">
                    <a:lumMod val="75000"/>
                    <a:lumOff val="25000"/>
                  </a:schemeClr>
                </a:solidFill>
              </a:rPr>
              <a:t>bargaining power of buyers.</a:t>
            </a:r>
          </a:p>
          <a:p>
            <a:pPr>
              <a:spcAft>
                <a:spcPts val="1200"/>
              </a:spcAft>
            </a:pPr>
            <a:endParaRPr lang="en-US" sz="3600" dirty="0"/>
          </a:p>
        </p:txBody>
      </p:sp>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62029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r>
              <a:rPr lang="en-US" spc="0" dirty="0"/>
              <a:t>OLIGOPOLY</a:t>
            </a:r>
          </a:p>
        </p:txBody>
      </p:sp>
      <p:sp>
        <p:nvSpPr>
          <p:cNvPr id="3" name="Content Placeholder 2"/>
          <p:cNvSpPr>
            <a:spLocks noGrp="1"/>
          </p:cNvSpPr>
          <p:nvPr>
            <p:ph idx="1"/>
          </p:nvPr>
        </p:nvSpPr>
        <p:spPr>
          <a:xfrm>
            <a:off x="228600" y="1371600"/>
            <a:ext cx="8839200" cy="4267200"/>
          </a:xfrm>
        </p:spPr>
        <p:txBody>
          <a:bodyPr>
            <a:normAutofit fontScale="70000" lnSpcReduction="20000"/>
          </a:bodyPr>
          <a:lstStyle/>
          <a:p>
            <a:r>
              <a:rPr lang="en-US" dirty="0"/>
              <a:t>An </a:t>
            </a:r>
            <a:r>
              <a:rPr lang="en-US" dirty="0">
                <a:solidFill>
                  <a:srgbClr val="0070C0"/>
                </a:solidFill>
              </a:rPr>
              <a:t>oligopoly</a:t>
            </a:r>
            <a:r>
              <a:rPr lang="en-US" dirty="0"/>
              <a:t> is a market that is dominated by a small number of firms.</a:t>
            </a:r>
          </a:p>
          <a:p>
            <a:endParaRPr lang="en-US" dirty="0"/>
          </a:p>
          <a:p>
            <a:r>
              <a:rPr lang="en-US" dirty="0"/>
              <a:t>Examples:</a:t>
            </a:r>
          </a:p>
          <a:p>
            <a:pPr marL="457200" indent="-457200">
              <a:buFontTx/>
              <a:buChar char="-"/>
            </a:pPr>
            <a:r>
              <a:rPr lang="en-US" dirty="0"/>
              <a:t>Airlines: Delta and US Airways are the only ones to provide service between NYC and Boston or Washington</a:t>
            </a:r>
          </a:p>
          <a:p>
            <a:pPr marL="457200" indent="-457200">
              <a:buFontTx/>
              <a:buChar char="-"/>
            </a:pPr>
            <a:r>
              <a:rPr lang="en-US" dirty="0"/>
              <a:t>Kellogg, General Mills, Post and Quaker control 85% of the breakfast cereal market</a:t>
            </a:r>
          </a:p>
          <a:p>
            <a:pPr marL="457200" indent="-457200">
              <a:buFontTx/>
              <a:buChar char="-"/>
            </a:pPr>
            <a:r>
              <a:rPr lang="en-US" dirty="0"/>
              <a:t>Apple, HTC, and Samsung control 65% of the smartphone market</a:t>
            </a:r>
          </a:p>
          <a:p>
            <a:pPr marL="457200" indent="-457200">
              <a:buFontTx/>
              <a:buChar char="-"/>
            </a:pPr>
            <a:r>
              <a:rPr lang="en-US" dirty="0"/>
              <a:t>Coke and Pepsi are the main suppliers of cola beverages.</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8459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0" y="0"/>
            <a:ext cx="9144000" cy="1219200"/>
          </a:xfrm>
        </p:spPr>
        <p:txBody>
          <a:bodyPr>
            <a:noAutofit/>
          </a:bodyPr>
          <a:lstStyle/>
          <a:p>
            <a:pPr algn="l"/>
            <a:r>
              <a:rPr lang="en-US" sz="4000" spc="0" dirty="0"/>
              <a:t>PRODUCT DIFFERENTIATION AND PRICE LEADERSHIP</a:t>
            </a:r>
            <a:endParaRPr lang="en-US" sz="4000" b="0" spc="0" dirty="0"/>
          </a:p>
        </p:txBody>
      </p:sp>
      <p:sp>
        <p:nvSpPr>
          <p:cNvPr id="2" name="Content Placeholder 1"/>
          <p:cNvSpPr>
            <a:spLocks noGrp="1"/>
          </p:cNvSpPr>
          <p:nvPr>
            <p:ph idx="1"/>
          </p:nvPr>
        </p:nvSpPr>
        <p:spPr>
          <a:xfrm>
            <a:off x="228600" y="1371600"/>
            <a:ext cx="8839200" cy="4267200"/>
          </a:xfrm>
        </p:spPr>
        <p:txBody>
          <a:bodyPr>
            <a:noAutofit/>
          </a:bodyPr>
          <a:lstStyle/>
          <a:p>
            <a:pPr>
              <a:buClr>
                <a:schemeClr val="tx1"/>
              </a:buClr>
            </a:pPr>
            <a:r>
              <a:rPr lang="en-US" sz="2800" dirty="0"/>
              <a:t>When collusion breaks down and prices collapse, there is a </a:t>
            </a:r>
            <a:r>
              <a:rPr lang="en-US" sz="2800" i="1" dirty="0">
                <a:solidFill>
                  <a:srgbClr val="990033"/>
                </a:solidFill>
              </a:rPr>
              <a:t>price war</a:t>
            </a:r>
            <a:r>
              <a:rPr lang="en-US" sz="2800" dirty="0">
                <a:solidFill>
                  <a:srgbClr val="990033"/>
                </a:solidFill>
              </a:rPr>
              <a:t>.</a:t>
            </a:r>
            <a:br>
              <a:rPr lang="en-US" sz="2800" dirty="0">
                <a:solidFill>
                  <a:srgbClr val="990033"/>
                </a:solidFill>
              </a:rPr>
            </a:br>
            <a:endParaRPr lang="en-US" sz="1800" dirty="0">
              <a:solidFill>
                <a:srgbClr val="990033"/>
              </a:solidFill>
            </a:endParaRPr>
          </a:p>
          <a:p>
            <a:pPr>
              <a:spcBef>
                <a:spcPct val="0"/>
              </a:spcBef>
              <a:buClr>
                <a:schemeClr val="tx1"/>
              </a:buClr>
            </a:pPr>
            <a:r>
              <a:rPr lang="en-US" sz="2800" dirty="0"/>
              <a:t>To limit competition, </a:t>
            </a:r>
            <a:r>
              <a:rPr lang="en-US" sz="2800" dirty="0" err="1"/>
              <a:t>oligopolists</a:t>
            </a:r>
            <a:r>
              <a:rPr lang="en-US" sz="2800" dirty="0"/>
              <a:t> often engage in </a:t>
            </a:r>
            <a:r>
              <a:rPr lang="en-US" sz="2800" i="1" dirty="0">
                <a:solidFill>
                  <a:srgbClr val="990033"/>
                </a:solidFill>
              </a:rPr>
              <a:t>product differentiation, </a:t>
            </a:r>
            <a:r>
              <a:rPr lang="en-US" sz="2800" dirty="0"/>
              <a:t>an attempt by a firm to convince buyers that its product is different from the products of other firms in the industry.</a:t>
            </a:r>
            <a:br>
              <a:rPr lang="en-US" sz="2800" dirty="0"/>
            </a:br>
            <a:endParaRPr lang="en-US" sz="1800" dirty="0"/>
          </a:p>
          <a:p>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724400"/>
            <a:ext cx="2844106" cy="2133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514600" y="4876800"/>
            <a:ext cx="6019800" cy="1015663"/>
          </a:xfrm>
          <a:prstGeom prst="rect">
            <a:avLst/>
          </a:prstGeom>
          <a:noFill/>
        </p:spPr>
        <p:txBody>
          <a:bodyPr wrap="square" rtlCol="0">
            <a:spAutoFit/>
          </a:bodyPr>
          <a:lstStyle/>
          <a:p>
            <a:r>
              <a:rPr lang="en-US" sz="2000" b="1" i="1" dirty="0">
                <a:solidFill>
                  <a:schemeClr val="tx1">
                    <a:lumMod val="75000"/>
                    <a:lumOff val="25000"/>
                  </a:schemeClr>
                </a:solidFill>
                <a:latin typeface="Century Gothic"/>
                <a:cs typeface="Century Gothic"/>
              </a:rPr>
              <a:t>He’s thinking about which pain reliever “doctors recommend most”—the generic or the brand name?</a:t>
            </a:r>
          </a:p>
        </p:txBody>
      </p:sp>
      <p:sp>
        <p:nvSpPr>
          <p:cNvPr id="6" name="Footer Placeholder 5"/>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8328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0" y="0"/>
            <a:ext cx="9144000" cy="1143000"/>
          </a:xfrm>
        </p:spPr>
        <p:txBody>
          <a:bodyPr>
            <a:noAutofit/>
          </a:bodyPr>
          <a:lstStyle/>
          <a:p>
            <a:pPr algn="l"/>
            <a:r>
              <a:rPr lang="en-US" sz="4000" spc="0" dirty="0"/>
              <a:t>PRODUCT DIFFERENTIATION AND PRICE LEADERSHIP</a:t>
            </a:r>
            <a:endParaRPr lang="en-US" sz="4000" b="0" spc="0" dirty="0"/>
          </a:p>
        </p:txBody>
      </p:sp>
      <p:sp>
        <p:nvSpPr>
          <p:cNvPr id="2" name="Content Placeholder 1"/>
          <p:cNvSpPr>
            <a:spLocks noGrp="1"/>
          </p:cNvSpPr>
          <p:nvPr>
            <p:ph idx="1"/>
          </p:nvPr>
        </p:nvSpPr>
        <p:spPr>
          <a:xfrm>
            <a:off x="228600" y="1295400"/>
            <a:ext cx="8839200" cy="4648200"/>
          </a:xfrm>
        </p:spPr>
        <p:txBody>
          <a:bodyPr>
            <a:noAutofit/>
          </a:bodyPr>
          <a:lstStyle/>
          <a:p>
            <a:pPr>
              <a:spcBef>
                <a:spcPct val="0"/>
              </a:spcBef>
              <a:buClr>
                <a:schemeClr val="tx1"/>
              </a:buClr>
            </a:pPr>
            <a:r>
              <a:rPr lang="en-US" sz="2800" dirty="0" err="1"/>
              <a:t>Oligopolists</a:t>
            </a:r>
            <a:r>
              <a:rPr lang="en-US" sz="2800" dirty="0"/>
              <a:t> often avoid competing directly on price, engaging in </a:t>
            </a:r>
            <a:r>
              <a:rPr lang="en-US" sz="2800" i="1" dirty="0" err="1">
                <a:solidFill>
                  <a:srgbClr val="990033"/>
                </a:solidFill>
              </a:rPr>
              <a:t>nonprice</a:t>
            </a:r>
            <a:r>
              <a:rPr lang="en-US" sz="2800" i="1" dirty="0">
                <a:solidFill>
                  <a:srgbClr val="990033"/>
                </a:solidFill>
              </a:rPr>
              <a:t> competition</a:t>
            </a:r>
            <a:r>
              <a:rPr lang="en-US" sz="2800" i="1" dirty="0"/>
              <a:t> </a:t>
            </a:r>
            <a:r>
              <a:rPr lang="en-US" sz="2800" dirty="0"/>
              <a:t>through advertising and other means instead.</a:t>
            </a:r>
          </a:p>
          <a:p>
            <a:endParaRPr lang="en-US" sz="28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13162"/>
            <a:ext cx="9144000" cy="4044838"/>
          </a:xfrm>
          <a:prstGeom prst="rect">
            <a:avLst/>
          </a:prstGeom>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4943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0" y="0"/>
            <a:ext cx="9144000" cy="1066800"/>
          </a:xfrm>
        </p:spPr>
        <p:txBody>
          <a:bodyPr>
            <a:noAutofit/>
          </a:bodyPr>
          <a:lstStyle/>
          <a:p>
            <a:pPr algn="l"/>
            <a:r>
              <a:rPr lang="en-US" sz="4000" spc="0" dirty="0"/>
              <a:t>PRODUCT DIFFERENTIATION AND PRICE LEADERSHIP</a:t>
            </a:r>
            <a:endParaRPr lang="en-US" sz="4000" b="0" spc="0" dirty="0"/>
          </a:p>
        </p:txBody>
      </p:sp>
      <p:sp>
        <p:nvSpPr>
          <p:cNvPr id="2" name="Content Placeholder 1"/>
          <p:cNvSpPr>
            <a:spLocks noGrp="1"/>
          </p:cNvSpPr>
          <p:nvPr>
            <p:ph idx="1"/>
          </p:nvPr>
        </p:nvSpPr>
        <p:spPr>
          <a:xfrm>
            <a:off x="0" y="4038600"/>
            <a:ext cx="9067800" cy="1828800"/>
          </a:xfrm>
          <a:solidFill>
            <a:schemeClr val="bg1"/>
          </a:solidFill>
        </p:spPr>
        <p:txBody>
          <a:bodyPr>
            <a:normAutofit/>
          </a:bodyPr>
          <a:lstStyle/>
          <a:p>
            <a:pPr>
              <a:buClr>
                <a:schemeClr val="tx1"/>
              </a:buClr>
            </a:pPr>
            <a:r>
              <a:rPr lang="en-US" dirty="0"/>
              <a:t>In </a:t>
            </a:r>
            <a:r>
              <a:rPr lang="en-US" i="1" dirty="0">
                <a:solidFill>
                  <a:srgbClr val="990033"/>
                </a:solidFill>
              </a:rPr>
              <a:t>price leadership</a:t>
            </a:r>
            <a:r>
              <a:rPr lang="en-US" dirty="0">
                <a:solidFill>
                  <a:srgbClr val="990033"/>
                </a:solidFill>
              </a:rPr>
              <a:t> </a:t>
            </a:r>
            <a:r>
              <a:rPr lang="en-US" dirty="0"/>
              <a:t>one firm sets its price first, and other firms then follow.  </a:t>
            </a:r>
          </a:p>
          <a:p>
            <a:pPr>
              <a:buClr>
                <a:schemeClr val="tx1"/>
              </a:buClr>
            </a:pPr>
            <a:r>
              <a:rPr lang="en-US" dirty="0"/>
              <a:t>GM was usually the price leader.</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233027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OLIGOPOLIES</a:t>
            </a:r>
          </a:p>
        </p:txBody>
      </p:sp>
      <p:sp>
        <p:nvSpPr>
          <p:cNvPr id="3" name="Content Placeholder 2"/>
          <p:cNvSpPr>
            <a:spLocks noGrp="1"/>
          </p:cNvSpPr>
          <p:nvPr>
            <p:ph idx="1"/>
          </p:nvPr>
        </p:nvSpPr>
        <p:spPr>
          <a:xfrm>
            <a:off x="76200" y="990600"/>
            <a:ext cx="8839200" cy="4648200"/>
          </a:xfrm>
        </p:spPr>
        <p:txBody>
          <a:bodyPr>
            <a:normAutofit/>
          </a:bodyPr>
          <a:lstStyle/>
          <a:p>
            <a:r>
              <a:rPr lang="en-US" dirty="0"/>
              <a:t>Cartels may be tough to keep together, BUT oligopoly can still maintain prices (and profits) that are higher than those of competitive firms.</a:t>
            </a: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3516154"/>
            <a:ext cx="6934200" cy="29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230507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r>
              <a:rPr lang="en-US" spc="0" dirty="0"/>
              <a:t>OLIGOPOLY</a:t>
            </a:r>
          </a:p>
        </p:txBody>
      </p:sp>
      <p:sp>
        <p:nvSpPr>
          <p:cNvPr id="3" name="Content Placeholder 2"/>
          <p:cNvSpPr>
            <a:spLocks noGrp="1"/>
          </p:cNvSpPr>
          <p:nvPr>
            <p:ph idx="1"/>
          </p:nvPr>
        </p:nvSpPr>
        <p:spPr>
          <a:xfrm>
            <a:off x="228600" y="1371600"/>
            <a:ext cx="8839200" cy="4267200"/>
          </a:xfrm>
        </p:spPr>
        <p:txBody>
          <a:bodyPr>
            <a:normAutofit fontScale="77500" lnSpcReduction="20000"/>
          </a:bodyPr>
          <a:lstStyle/>
          <a:p>
            <a:pPr marL="457200" indent="-457200">
              <a:buFontTx/>
              <a:buChar char="-"/>
            </a:pPr>
            <a:r>
              <a:rPr lang="en-US" dirty="0"/>
              <a:t>Oligopoly isn’t necessarily made up of large firms.</a:t>
            </a:r>
          </a:p>
          <a:p>
            <a:endParaRPr lang="en-US" dirty="0"/>
          </a:p>
          <a:p>
            <a:pPr marL="457200" indent="-457200">
              <a:buFontTx/>
              <a:buChar char="-"/>
            </a:pPr>
            <a:r>
              <a:rPr lang="en-US" dirty="0"/>
              <a:t>What matters isn’t size per se; the question is how many competitors there are.</a:t>
            </a:r>
          </a:p>
          <a:p>
            <a:endParaRPr lang="en-US" dirty="0"/>
          </a:p>
          <a:p>
            <a:pPr marL="457200" indent="-457200">
              <a:buFontTx/>
              <a:buChar char="-"/>
            </a:pPr>
            <a:r>
              <a:rPr lang="en-US" dirty="0"/>
              <a:t>When a small town has only two grocery stores, they may behave as </a:t>
            </a:r>
            <a:r>
              <a:rPr lang="en-US" dirty="0" err="1"/>
              <a:t>oligopolists</a:t>
            </a:r>
            <a:r>
              <a:rPr lang="en-US" dirty="0"/>
              <a:t>.</a:t>
            </a:r>
          </a:p>
          <a:p>
            <a:pPr marL="457200" indent="-457200">
              <a:buFontTx/>
              <a:buChar char="-"/>
            </a:pPr>
            <a:endParaRPr lang="en-US" dirty="0"/>
          </a:p>
          <a:p>
            <a:pPr marL="457200" indent="-457200">
              <a:buFontTx/>
              <a:buChar char="-"/>
            </a:pPr>
            <a:r>
              <a:rPr lang="en-US" dirty="0"/>
              <a:t>In the case of large firms, the most important source of oligopoly is the existence of increasing returns to scale, which give bigger producers a cost advantage over smaller ones.</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84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THE LANDSCAPE OF FIRMS</a:t>
            </a:r>
          </a:p>
        </p:txBody>
      </p:sp>
      <p:sp>
        <p:nvSpPr>
          <p:cNvPr id="6" name="Content Placeholder 5"/>
          <p:cNvSpPr>
            <a:spLocks noGrp="1"/>
          </p:cNvSpPr>
          <p:nvPr>
            <p:ph idx="1"/>
          </p:nvPr>
        </p:nvSpPr>
        <p:spPr/>
        <p:txBody>
          <a:bodyPr/>
          <a:lstStyle/>
          <a:p>
            <a:r>
              <a:rPr lang="en-US" b="0" dirty="0"/>
              <a:t> </a:t>
            </a:r>
          </a:p>
        </p:txBody>
      </p:sp>
      <p:cxnSp>
        <p:nvCxnSpPr>
          <p:cNvPr id="8" name="Straight Arrow Connector 7"/>
          <p:cNvCxnSpPr/>
          <p:nvPr/>
        </p:nvCxnSpPr>
        <p:spPr>
          <a:xfrm>
            <a:off x="457200" y="4343400"/>
            <a:ext cx="80772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10400" y="2967335"/>
            <a:ext cx="1752600" cy="461665"/>
          </a:xfrm>
          <a:prstGeom prst="rect">
            <a:avLst/>
          </a:prstGeom>
          <a:noFill/>
        </p:spPr>
        <p:txBody>
          <a:bodyPr wrap="square" rtlCol="0">
            <a:spAutoFit/>
          </a:bodyPr>
          <a:lstStyle/>
          <a:p>
            <a:r>
              <a:rPr lang="en-US" sz="2400" b="1" dirty="0">
                <a:latin typeface="Century Gothic"/>
                <a:cs typeface="Century Gothic"/>
              </a:rPr>
              <a:t>Monopoly</a:t>
            </a:r>
          </a:p>
        </p:txBody>
      </p:sp>
      <p:cxnSp>
        <p:nvCxnSpPr>
          <p:cNvPr id="15" name="Straight Connector 14"/>
          <p:cNvCxnSpPr/>
          <p:nvPr/>
        </p:nvCxnSpPr>
        <p:spPr>
          <a:xfrm flipV="1">
            <a:off x="7886700" y="3505200"/>
            <a:ext cx="0" cy="838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1447800"/>
            <a:ext cx="2209800" cy="830997"/>
          </a:xfrm>
          <a:prstGeom prst="rect">
            <a:avLst/>
          </a:prstGeom>
          <a:noFill/>
        </p:spPr>
        <p:txBody>
          <a:bodyPr wrap="square" rtlCol="0">
            <a:spAutoFit/>
          </a:bodyPr>
          <a:lstStyle/>
          <a:p>
            <a:r>
              <a:rPr lang="en-US" sz="2400" b="1" dirty="0">
                <a:latin typeface="Century Gothic"/>
                <a:cs typeface="Century Gothic"/>
              </a:rPr>
              <a:t>Perfect competition</a:t>
            </a:r>
          </a:p>
        </p:txBody>
      </p:sp>
      <p:cxnSp>
        <p:nvCxnSpPr>
          <p:cNvPr id="19" name="Straight Connector 18"/>
          <p:cNvCxnSpPr/>
          <p:nvPr/>
        </p:nvCxnSpPr>
        <p:spPr>
          <a:xfrm flipV="1">
            <a:off x="876300" y="2240280"/>
            <a:ext cx="0" cy="2103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9800" y="2438400"/>
            <a:ext cx="2438400" cy="830997"/>
          </a:xfrm>
          <a:prstGeom prst="rect">
            <a:avLst/>
          </a:prstGeom>
          <a:noFill/>
        </p:spPr>
        <p:txBody>
          <a:bodyPr wrap="square" rtlCol="0">
            <a:spAutoFit/>
          </a:bodyPr>
          <a:lstStyle/>
          <a:p>
            <a:r>
              <a:rPr lang="en-US" sz="2400" b="1" dirty="0">
                <a:latin typeface="Century Gothic"/>
                <a:cs typeface="Century Gothic"/>
              </a:rPr>
              <a:t>Monopolistic competition</a:t>
            </a:r>
          </a:p>
        </p:txBody>
      </p:sp>
      <p:cxnSp>
        <p:nvCxnSpPr>
          <p:cNvPr id="21" name="Straight Connector 20"/>
          <p:cNvCxnSpPr/>
          <p:nvPr/>
        </p:nvCxnSpPr>
        <p:spPr>
          <a:xfrm flipV="1">
            <a:off x="3124200" y="3246120"/>
            <a:ext cx="0" cy="1097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8200" y="2438400"/>
            <a:ext cx="2438400" cy="461665"/>
          </a:xfrm>
          <a:prstGeom prst="rect">
            <a:avLst/>
          </a:prstGeom>
          <a:noFill/>
        </p:spPr>
        <p:txBody>
          <a:bodyPr wrap="square" rtlCol="0">
            <a:spAutoFit/>
          </a:bodyPr>
          <a:lstStyle/>
          <a:p>
            <a:r>
              <a:rPr lang="en-US" sz="2400" b="1" dirty="0">
                <a:latin typeface="Century Gothic"/>
                <a:cs typeface="Century Gothic"/>
              </a:rPr>
              <a:t>Oligopoly</a:t>
            </a:r>
          </a:p>
        </p:txBody>
      </p:sp>
      <p:cxnSp>
        <p:nvCxnSpPr>
          <p:cNvPr id="23" name="Straight Connector 22"/>
          <p:cNvCxnSpPr/>
          <p:nvPr/>
        </p:nvCxnSpPr>
        <p:spPr>
          <a:xfrm flipV="1">
            <a:off x="5562600" y="3246120"/>
            <a:ext cx="0" cy="1097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4800600"/>
            <a:ext cx="8305800" cy="707886"/>
          </a:xfrm>
          <a:prstGeom prst="rect">
            <a:avLst/>
          </a:prstGeom>
          <a:noFill/>
        </p:spPr>
        <p:txBody>
          <a:bodyPr wrap="square" rtlCol="0">
            <a:spAutoFit/>
          </a:bodyPr>
          <a:lstStyle/>
          <a:p>
            <a:r>
              <a:rPr lang="en-US" sz="2000" b="1" i="1" dirty="0">
                <a:solidFill>
                  <a:schemeClr val="accent6">
                    <a:lumMod val="75000"/>
                  </a:schemeClr>
                </a:solidFill>
                <a:latin typeface="Century Gothic"/>
                <a:cs typeface="Century Gothic"/>
              </a:rPr>
              <a:t>More competition				Less competition</a:t>
            </a:r>
          </a:p>
          <a:p>
            <a:r>
              <a:rPr lang="en-US" sz="2000" b="1" i="1" dirty="0">
                <a:solidFill>
                  <a:schemeClr val="accent6">
                    <a:lumMod val="75000"/>
                  </a:schemeClr>
                </a:solidFill>
                <a:latin typeface="Century Gothic"/>
                <a:cs typeface="Century Gothic"/>
              </a:rPr>
              <a:t>(less price control)				(more price control)</a:t>
            </a:r>
          </a:p>
        </p:txBody>
      </p:sp>
      <p:sp>
        <p:nvSpPr>
          <p:cNvPr id="26" name="TextBox 25"/>
          <p:cNvSpPr txBox="1"/>
          <p:nvPr/>
        </p:nvSpPr>
        <p:spPr>
          <a:xfrm>
            <a:off x="3600450" y="1186796"/>
            <a:ext cx="2095500" cy="83099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latin typeface="Century Gothic"/>
                <a:cs typeface="Century Gothic"/>
              </a:rPr>
              <a:t>YOU ARE HERE</a:t>
            </a:r>
          </a:p>
        </p:txBody>
      </p:sp>
      <p:cxnSp>
        <p:nvCxnSpPr>
          <p:cNvPr id="29" name="Straight Arrow Connector 28"/>
          <p:cNvCxnSpPr/>
          <p:nvPr/>
        </p:nvCxnSpPr>
        <p:spPr>
          <a:xfrm>
            <a:off x="4648200" y="1648461"/>
            <a:ext cx="609600" cy="866139"/>
          </a:xfrm>
          <a:prstGeom prst="straightConnector1">
            <a:avLst/>
          </a:prstGeom>
          <a:ln w="28575">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76058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0" grpId="0"/>
      <p:bldP spid="22" grpId="0"/>
      <p:bldP spid="24"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defRPr/>
            </a:pPr>
            <a:r>
              <a:rPr lang="en-US" spc="0" dirty="0"/>
              <a:t>STUDYING OLIGOPOLY BEHAVIOR…</a:t>
            </a:r>
          </a:p>
        </p:txBody>
      </p:sp>
      <p:sp>
        <p:nvSpPr>
          <p:cNvPr id="3" name="Content Placeholder 2"/>
          <p:cNvSpPr>
            <a:spLocks noGrp="1"/>
          </p:cNvSpPr>
          <p:nvPr>
            <p:ph idx="1"/>
          </p:nvPr>
        </p:nvSpPr>
        <p:spPr/>
        <p:txBody>
          <a:bodyPr>
            <a:normAutofit/>
          </a:bodyPr>
          <a:lstStyle/>
          <a:p>
            <a:pPr>
              <a:defRPr/>
            </a:pPr>
            <a:r>
              <a:rPr lang="en-US" dirty="0"/>
              <a:t>…is complicated because it’s not a single firm considering its costs and pricing in a vacuum (like perfectly competitive firms and monopolies).</a:t>
            </a:r>
          </a:p>
          <a:p>
            <a:pPr>
              <a:defRPr/>
            </a:pPr>
            <a:endParaRPr lang="en-US" dirty="0"/>
          </a:p>
          <a:p>
            <a:pPr>
              <a:defRPr/>
            </a:pPr>
            <a:r>
              <a:rPr lang="en-US" dirty="0"/>
              <a:t>The </a:t>
            </a:r>
            <a:r>
              <a:rPr lang="en-US" dirty="0">
                <a:solidFill>
                  <a:srgbClr val="990033"/>
                </a:solidFill>
              </a:rPr>
              <a:t>profits</a:t>
            </a:r>
            <a:r>
              <a:rPr lang="en-US" dirty="0"/>
              <a:t> of a large firm </a:t>
            </a:r>
            <a:r>
              <a:rPr lang="en-US" dirty="0">
                <a:solidFill>
                  <a:srgbClr val="990033"/>
                </a:solidFill>
              </a:rPr>
              <a:t>depend heavily on the actions taken by other large firms.</a:t>
            </a:r>
          </a:p>
        </p:txBody>
      </p:sp>
      <p:pic>
        <p:nvPicPr>
          <p:cNvPr id="2050" name="Picture 2" descr="http://www.sxc.hu/pic/l/k/kh/khaibit/1387445_502588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4622800"/>
            <a:ext cx="3124200" cy="208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35270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MEASURING OLIGOPOLY</a:t>
            </a:r>
          </a:p>
        </p:txBody>
      </p:sp>
      <p:sp>
        <p:nvSpPr>
          <p:cNvPr id="78851" name="Rectangle 3"/>
          <p:cNvSpPr>
            <a:spLocks noGrp="1" noChangeArrowheads="1"/>
          </p:cNvSpPr>
          <p:nvPr>
            <p:ph idx="1"/>
          </p:nvPr>
        </p:nvSpPr>
        <p:spPr/>
        <p:txBody>
          <a:bodyPr>
            <a:noAutofit/>
          </a:bodyPr>
          <a:lstStyle/>
          <a:p>
            <a:pPr indent="6350"/>
            <a:r>
              <a:rPr lang="en-US" dirty="0"/>
              <a:t>To get a better picture of market structure, economists often use the </a:t>
            </a:r>
            <a:r>
              <a:rPr lang="en-US" i="1" dirty="0" err="1">
                <a:solidFill>
                  <a:srgbClr val="990033"/>
                </a:solidFill>
              </a:rPr>
              <a:t>Herfindahl</a:t>
            </a:r>
            <a:r>
              <a:rPr lang="en-US" i="1" dirty="0">
                <a:solidFill>
                  <a:srgbClr val="990033"/>
                </a:solidFill>
              </a:rPr>
              <a:t>–Hirschman Index</a:t>
            </a:r>
            <a:r>
              <a:rPr lang="en-US" i="1" dirty="0"/>
              <a:t>, </a:t>
            </a:r>
            <a:r>
              <a:rPr lang="en-US" dirty="0"/>
              <a:t>or </a:t>
            </a:r>
            <a:r>
              <a:rPr lang="en-US" dirty="0">
                <a:solidFill>
                  <a:srgbClr val="990033"/>
                </a:solidFill>
              </a:rPr>
              <a:t>HHI.</a:t>
            </a:r>
            <a:r>
              <a:rPr lang="en-US" dirty="0"/>
              <a:t> </a:t>
            </a:r>
          </a:p>
          <a:p>
            <a:pPr indent="6350"/>
            <a:r>
              <a:rPr lang="en-US" dirty="0"/>
              <a:t>The </a:t>
            </a:r>
            <a:r>
              <a:rPr lang="en-US" i="1" dirty="0">
                <a:solidFill>
                  <a:srgbClr val="990033"/>
                </a:solidFill>
              </a:rPr>
              <a:t>HHI </a:t>
            </a:r>
            <a:r>
              <a:rPr lang="en-US" dirty="0"/>
              <a:t>for an industry is the sum of the squares of each firm’s share of market sales. </a:t>
            </a:r>
          </a:p>
          <a:p>
            <a:pPr indent="6350"/>
            <a:endParaRPr lang="en-US" dirty="0"/>
          </a:p>
          <a:p>
            <a:pPr indent="6350"/>
            <a:r>
              <a:rPr lang="en-US" dirty="0"/>
              <a:t>For example, if there are three firms with 60%, 25%, and 15% market share each:</a:t>
            </a:r>
          </a:p>
          <a:p>
            <a:pPr marL="231775" indent="-225425" algn="ctr">
              <a:buFont typeface="Wingdings" pitchFamily="2" charset="2"/>
              <a:buNone/>
            </a:pPr>
            <a:r>
              <a:rPr lang="en-US" dirty="0">
                <a:solidFill>
                  <a:srgbClr val="0070C0"/>
                </a:solidFill>
              </a:rPr>
              <a:t>HHI = 60</a:t>
            </a:r>
            <a:r>
              <a:rPr lang="en-US" baseline="30000" dirty="0">
                <a:solidFill>
                  <a:srgbClr val="0070C0"/>
                </a:solidFill>
              </a:rPr>
              <a:t>2</a:t>
            </a:r>
            <a:r>
              <a:rPr lang="en-US" dirty="0">
                <a:solidFill>
                  <a:srgbClr val="0070C0"/>
                </a:solidFill>
              </a:rPr>
              <a:t> + 25</a:t>
            </a:r>
            <a:r>
              <a:rPr lang="en-US" baseline="30000" dirty="0">
                <a:solidFill>
                  <a:srgbClr val="0070C0"/>
                </a:solidFill>
              </a:rPr>
              <a:t>2</a:t>
            </a:r>
            <a:r>
              <a:rPr lang="en-US" dirty="0">
                <a:solidFill>
                  <a:srgbClr val="0070C0"/>
                </a:solidFill>
              </a:rPr>
              <a:t> + 15</a:t>
            </a:r>
            <a:r>
              <a:rPr lang="en-US" baseline="30000" dirty="0">
                <a:solidFill>
                  <a:srgbClr val="0070C0"/>
                </a:solidFill>
              </a:rPr>
              <a:t>2</a:t>
            </a:r>
            <a:r>
              <a:rPr lang="en-US" dirty="0">
                <a:solidFill>
                  <a:srgbClr val="0070C0"/>
                </a:solidFill>
              </a:rPr>
              <a:t> = 4,450</a:t>
            </a:r>
          </a:p>
          <a:p>
            <a:pPr marL="231775" indent="-225425">
              <a:buFont typeface="Wingdings" pitchFamily="2" charset="2"/>
              <a:buNone/>
            </a:pPr>
            <a:endParaRPr lang="en-US" dirty="0"/>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192930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a:t>MEASURING OLIGOPOLY</a:t>
            </a:r>
          </a:p>
        </p:txBody>
      </p:sp>
      <p:sp>
        <p:nvSpPr>
          <p:cNvPr id="78851" name="Rectangle 3"/>
          <p:cNvSpPr>
            <a:spLocks noGrp="1" noChangeArrowheads="1"/>
          </p:cNvSpPr>
          <p:nvPr>
            <p:ph idx="1"/>
          </p:nvPr>
        </p:nvSpPr>
        <p:spPr>
          <a:xfrm>
            <a:off x="76200" y="838200"/>
            <a:ext cx="8991600" cy="5486400"/>
          </a:xfrm>
        </p:spPr>
        <p:txBody>
          <a:bodyPr>
            <a:noAutofit/>
          </a:bodyPr>
          <a:lstStyle/>
          <a:p>
            <a:pPr marL="231775" indent="-225425">
              <a:spcBef>
                <a:spcPts val="0"/>
              </a:spcBef>
              <a:spcAft>
                <a:spcPts val="1800"/>
              </a:spcAft>
            </a:pPr>
            <a:r>
              <a:rPr lang="en-US" dirty="0"/>
              <a:t>Justice Department guidelines: </a:t>
            </a:r>
          </a:p>
          <a:p>
            <a:pPr lvl="1" indent="6350">
              <a:spcBef>
                <a:spcPts val="0"/>
              </a:spcBef>
              <a:spcAft>
                <a:spcPts val="1800"/>
              </a:spcAft>
            </a:pPr>
            <a:r>
              <a:rPr lang="en-US" sz="3200" dirty="0" err="1">
                <a:solidFill>
                  <a:schemeClr val="accent3">
                    <a:lumMod val="75000"/>
                  </a:schemeClr>
                </a:solidFill>
              </a:rPr>
              <a:t>HHI</a:t>
            </a:r>
            <a:r>
              <a:rPr lang="en-US" sz="3200" dirty="0">
                <a:solidFill>
                  <a:schemeClr val="accent3">
                    <a:lumMod val="75000"/>
                  </a:schemeClr>
                </a:solidFill>
              </a:rPr>
              <a:t> of less than 1,000 </a:t>
            </a:r>
            <a:r>
              <a:rPr lang="en-US" sz="3200" dirty="0"/>
              <a:t>indicates a </a:t>
            </a:r>
            <a:r>
              <a:rPr lang="en-US" sz="3200" dirty="0">
                <a:solidFill>
                  <a:schemeClr val="accent3">
                    <a:lumMod val="75000"/>
                  </a:schemeClr>
                </a:solidFill>
              </a:rPr>
              <a:t>strongly competitive market. </a:t>
            </a:r>
          </a:p>
          <a:p>
            <a:pPr lvl="1" indent="6350">
              <a:spcBef>
                <a:spcPts val="0"/>
              </a:spcBef>
              <a:spcAft>
                <a:spcPts val="1800"/>
              </a:spcAft>
            </a:pPr>
            <a:r>
              <a:rPr lang="en-US" sz="3200" dirty="0" err="1">
                <a:solidFill>
                  <a:srgbClr val="0070C0"/>
                </a:solidFill>
              </a:rPr>
              <a:t>HHI</a:t>
            </a:r>
            <a:r>
              <a:rPr lang="en-US" sz="3200" dirty="0">
                <a:solidFill>
                  <a:srgbClr val="0070C0"/>
                </a:solidFill>
              </a:rPr>
              <a:t>  of 1,000 to 1,800 </a:t>
            </a:r>
            <a:r>
              <a:rPr lang="en-US" sz="3200" dirty="0"/>
              <a:t>indicates a </a:t>
            </a:r>
            <a:r>
              <a:rPr lang="en-US" sz="3200" dirty="0">
                <a:solidFill>
                  <a:srgbClr val="0070C0"/>
                </a:solidFill>
              </a:rPr>
              <a:t>somewhat competitive market. </a:t>
            </a:r>
          </a:p>
          <a:p>
            <a:pPr lvl="1" indent="6350">
              <a:spcBef>
                <a:spcPts val="0"/>
              </a:spcBef>
              <a:spcAft>
                <a:spcPts val="1800"/>
              </a:spcAft>
            </a:pPr>
            <a:r>
              <a:rPr lang="en-US" sz="3200" dirty="0">
                <a:solidFill>
                  <a:srgbClr val="990033"/>
                </a:solidFill>
              </a:rPr>
              <a:t>HHI above 1,800 </a:t>
            </a:r>
            <a:r>
              <a:rPr lang="en-US" sz="3200" dirty="0"/>
              <a:t>indicates an </a:t>
            </a:r>
            <a:r>
              <a:rPr lang="en-US" sz="3200" dirty="0">
                <a:solidFill>
                  <a:srgbClr val="990033"/>
                </a:solidFill>
              </a:rPr>
              <a:t>oligopoly.</a:t>
            </a:r>
            <a:r>
              <a:rPr lang="en-US" sz="3200" dirty="0"/>
              <a:t> </a:t>
            </a:r>
          </a:p>
          <a:p>
            <a:pPr lvl="1" indent="6350">
              <a:spcBef>
                <a:spcPts val="0"/>
              </a:spcBef>
              <a:spcAft>
                <a:spcPts val="1800"/>
              </a:spcAft>
            </a:pPr>
            <a:r>
              <a:rPr lang="en-US" sz="3200" dirty="0"/>
              <a:t>If </a:t>
            </a:r>
            <a:r>
              <a:rPr lang="en-US" sz="3200" dirty="0" err="1"/>
              <a:t>HHI</a:t>
            </a:r>
            <a:r>
              <a:rPr lang="en-US" sz="3200" dirty="0"/>
              <a:t> is above 1,000, a merger that results in a significant increase in the HHI will receive special scrutiny and is likely to be disallowed.</a:t>
            </a:r>
          </a:p>
        </p:txBody>
      </p:sp>
      <p:sp>
        <p:nvSpPr>
          <p:cNvPr id="4" name="Footer Placeholder 3"/>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05153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740" y="0"/>
            <a:ext cx="9144000" cy="838200"/>
          </a:xfrm>
        </p:spPr>
        <p:txBody>
          <a:bodyPr/>
          <a:lstStyle/>
          <a:p>
            <a:pPr algn="l"/>
            <a:r>
              <a:rPr lang="en-US" spc="0" dirty="0"/>
              <a:t>SOME OLIGOPOLISTIC INDUSTRIES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448"/>
          <a:stretch/>
        </p:blipFill>
        <p:spPr>
          <a:xfrm>
            <a:off x="10056" y="1066800"/>
            <a:ext cx="9116043" cy="5257800"/>
          </a:xfrm>
          <a:prstGeom prst="rect">
            <a:avLst/>
          </a:prstGeom>
        </p:spPr>
      </p:pic>
      <p:sp>
        <p:nvSpPr>
          <p:cNvPr id="5" name="Footer Placeholder 4"/>
          <p:cNvSpPr>
            <a:spLocks noGrp="1"/>
          </p:cNvSpPr>
          <p:nvPr>
            <p:ph type="ftr" sz="quarter" idx="3"/>
          </p:nvPr>
        </p:nvSpPr>
        <p:spPr/>
        <p:txBody>
          <a:bodyPr/>
          <a:lstStyle/>
          <a:p>
            <a:pPr>
              <a:defRPr/>
            </a:pPr>
            <a:r>
              <a:rPr lang="en-US" sz="1000" kern="0" cap="all" spc="1060">
                <a:solidFill>
                  <a:prstClr val="white">
                    <a:lumMod val="50000"/>
                  </a:prstClr>
                </a:solidFill>
                <a:latin typeface="Gill Sans"/>
                <a:cs typeface="Gill Sans"/>
              </a:rPr>
              <a:t>Copyright 2015 Worth Publishers    </a:t>
            </a:r>
            <a:endParaRPr lang="en-US" sz="1000" kern="0" cap="all" spc="1060" dirty="0">
              <a:solidFill>
                <a:prstClr val="white">
                  <a:lumMod val="50000"/>
                </a:prstClr>
              </a:solidFill>
              <a:latin typeface="Gill Sans"/>
              <a:cs typeface="Gill Sans"/>
            </a:endParaRPr>
          </a:p>
        </p:txBody>
      </p:sp>
    </p:spTree>
    <p:extLst>
      <p:ext uri="{BB962C8B-B14F-4D97-AF65-F5344CB8AC3E}">
        <p14:creationId xmlns:p14="http://schemas.microsoft.com/office/powerpoint/2010/main" val="3811438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e88bda3bdd71459dab855d32683a5b41f694c7"/>
</p:tagLst>
</file>

<file path=ppt/theme/theme1.xml><?xml version="1.0" encoding="utf-8"?>
<a:theme xmlns:a="http://schemas.openxmlformats.org/drawingml/2006/main" name="6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est 2e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Custom 1">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Stone ppt Theme1">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newer Krugman PPT theme">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rugman 3e main content">
  <a:themeElements>
    <a:clrScheme name="Krugman 3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C3D6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newer Krugman 3e theme</Template>
  <TotalTime>0</TotalTime>
  <Words>2232</Words>
  <Application>Microsoft Office PowerPoint</Application>
  <PresentationFormat>On-screen Show (4:3)</PresentationFormat>
  <Paragraphs>254</Paragraphs>
  <Slides>33</Slides>
  <Notes>33</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33</vt:i4>
      </vt:variant>
    </vt:vector>
  </HeadingPairs>
  <TitlesOfParts>
    <vt:vector size="54" baseType="lpstr">
      <vt:lpstr>Arial</vt:lpstr>
      <vt:lpstr>Calibri</vt:lpstr>
      <vt:lpstr>Candara</vt:lpstr>
      <vt:lpstr>Century Gothic</vt:lpstr>
      <vt:lpstr>Gill Sans</vt:lpstr>
      <vt:lpstr>Gill Sans MT</vt:lpstr>
      <vt:lpstr>Tw Cen MT</vt:lpstr>
      <vt:lpstr>Verdana</vt:lpstr>
      <vt:lpstr>Wingdings</vt:lpstr>
      <vt:lpstr>6_Custom Design</vt:lpstr>
      <vt:lpstr>1_Newest 2e theme</vt:lpstr>
      <vt:lpstr>10_Stone ppt Theme1</vt:lpstr>
      <vt:lpstr>11_Stone ppt Theme1</vt:lpstr>
      <vt:lpstr>12_Stone ppt Theme1</vt:lpstr>
      <vt:lpstr>7_Custom Design</vt:lpstr>
      <vt:lpstr>11_Krugman 3e main content</vt:lpstr>
      <vt:lpstr>newer Krugman PPT theme</vt:lpstr>
      <vt:lpstr>2_Krugman 3e main content</vt:lpstr>
      <vt:lpstr>6_Krugman 3e main content</vt:lpstr>
      <vt:lpstr>7_Krugman 3e main content</vt:lpstr>
      <vt:lpstr>2_Custom Design</vt:lpstr>
      <vt:lpstr>PowerPoint Presentation</vt:lpstr>
      <vt:lpstr>TYPES OF MARKET STRUCTURE</vt:lpstr>
      <vt:lpstr>OLIGOPOLY</vt:lpstr>
      <vt:lpstr>OLIGOPOLY</vt:lpstr>
      <vt:lpstr>THE LANDSCAPE OF FIRMS</vt:lpstr>
      <vt:lpstr>STUDYING OLIGOPOLY BEHAVIOR…</vt:lpstr>
      <vt:lpstr>MEASURING OLIGOPOLY</vt:lpstr>
      <vt:lpstr>MEASURING OLIGOPOLY</vt:lpstr>
      <vt:lpstr>SOME OLIGOPOLISTIC INDUSTRIES</vt:lpstr>
      <vt:lpstr>UNDERSTANDING OLIGOPOLY</vt:lpstr>
      <vt:lpstr>UNDERSTANDING OLIGOPOLY</vt:lpstr>
      <vt:lpstr>TO COOPERATE OR NOT: THAT IS THE QUESTION</vt:lpstr>
      <vt:lpstr>COLLUSION OR NOT?</vt:lpstr>
      <vt:lpstr>GAMES OLIGOPOLISTS PLAY</vt:lpstr>
      <vt:lpstr>GAME THEORY IS EVERYWHERE</vt:lpstr>
      <vt:lpstr>PowerPoint Presentation</vt:lpstr>
      <vt:lpstr>A PAYOFF MATRIX</vt:lpstr>
      <vt:lpstr>THE PRISONERS’ DILEMMA</vt:lpstr>
      <vt:lpstr>THE PRISONERS’ DILEMMA</vt:lpstr>
      <vt:lpstr>THE PRISONERS’ DILEMMA</vt:lpstr>
      <vt:lpstr>THE PRISONERS’ DILEMMA</vt:lpstr>
      <vt:lpstr>THE PRISONERS’ DILEMMA</vt:lpstr>
      <vt:lpstr>OVERCOMING THE PRISONERS’ DILEMMA</vt:lpstr>
      <vt:lpstr>HOW REPEATED INTERACTION CAN SUPPORT COLLUSION</vt:lpstr>
      <vt:lpstr>OVERCOMING THE PRISONERS’ DILEMMA</vt:lpstr>
      <vt:lpstr>THE UPS AND DOWNS OF THE OIL CARTEL</vt:lpstr>
      <vt:lpstr>OLIGOPOLY IN PRACTICE</vt:lpstr>
      <vt:lpstr>THE LEGAL FRAMEWORK</vt:lpstr>
      <vt:lpstr>OLIGOPOLY IN PRACTICE</vt:lpstr>
      <vt:lpstr>PRODUCT DIFFERENTIATION AND PRICE LEADERSHIP</vt:lpstr>
      <vt:lpstr>PRODUCT DIFFERENTIATION AND PRICE LEADERSHIP</vt:lpstr>
      <vt:lpstr>PRODUCT DIFFERENTIATION AND PRICE LEADERSHIP</vt:lpstr>
      <vt:lpstr>OLIGOPOLIES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Solina Lindahl</dc:creator>
  <cp:lastModifiedBy>Noemi Pace</cp:lastModifiedBy>
  <cp:revision>142</cp:revision>
  <dcterms:created xsi:type="dcterms:W3CDTF">2012-07-13T20:31:41Z</dcterms:created>
  <dcterms:modified xsi:type="dcterms:W3CDTF">2022-05-19T15:53:35Z</dcterms:modified>
</cp:coreProperties>
</file>