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6"/>
  </p:notesMasterIdLst>
  <p:sldIdLst>
    <p:sldId id="256" r:id="rId2"/>
    <p:sldId id="349" r:id="rId3"/>
    <p:sldId id="350" r:id="rId4"/>
    <p:sldId id="351" r:id="rId5"/>
    <p:sldId id="352" r:id="rId6"/>
    <p:sldId id="258" r:id="rId7"/>
    <p:sldId id="418" r:id="rId8"/>
    <p:sldId id="464" r:id="rId9"/>
    <p:sldId id="436" r:id="rId10"/>
    <p:sldId id="429" r:id="rId11"/>
    <p:sldId id="449" r:id="rId12"/>
    <p:sldId id="508" r:id="rId13"/>
    <p:sldId id="507" r:id="rId14"/>
    <p:sldId id="452" r:id="rId15"/>
    <p:sldId id="465" r:id="rId16"/>
    <p:sldId id="260" r:id="rId17"/>
    <p:sldId id="355" r:id="rId18"/>
    <p:sldId id="353" r:id="rId19"/>
    <p:sldId id="316" r:id="rId20"/>
    <p:sldId id="356" r:id="rId21"/>
    <p:sldId id="262" r:id="rId22"/>
    <p:sldId id="263" r:id="rId23"/>
    <p:sldId id="264" r:id="rId24"/>
    <p:sldId id="265" r:id="rId25"/>
    <p:sldId id="266" r:id="rId26"/>
    <p:sldId id="267" r:id="rId27"/>
    <p:sldId id="268" r:id="rId28"/>
    <p:sldId id="271" r:id="rId29"/>
    <p:sldId id="272" r:id="rId30"/>
    <p:sldId id="273" r:id="rId31"/>
    <p:sldId id="269" r:id="rId32"/>
    <p:sldId id="318" r:id="rId33"/>
    <p:sldId id="274" r:id="rId34"/>
    <p:sldId id="275" r:id="rId35"/>
    <p:sldId id="277" r:id="rId36"/>
    <p:sldId id="276" r:id="rId37"/>
    <p:sldId id="278" r:id="rId38"/>
    <p:sldId id="279" r:id="rId39"/>
    <p:sldId id="280" r:id="rId40"/>
    <p:sldId id="343" r:id="rId41"/>
    <p:sldId id="344" r:id="rId42"/>
    <p:sldId id="345" r:id="rId43"/>
    <p:sldId id="346" r:id="rId44"/>
    <p:sldId id="347" r:id="rId45"/>
    <p:sldId id="348" r:id="rId46"/>
    <p:sldId id="334" r:id="rId47"/>
    <p:sldId id="335" r:id="rId48"/>
    <p:sldId id="342" r:id="rId49"/>
    <p:sldId id="281" r:id="rId50"/>
    <p:sldId id="315" r:id="rId51"/>
    <p:sldId id="290" r:id="rId52"/>
    <p:sldId id="291" r:id="rId53"/>
    <p:sldId id="292" r:id="rId54"/>
    <p:sldId id="293" r:id="rId55"/>
    <p:sldId id="294" r:id="rId56"/>
    <p:sldId id="295" r:id="rId57"/>
    <p:sldId id="296" r:id="rId58"/>
    <p:sldId id="297" r:id="rId59"/>
    <p:sldId id="298" r:id="rId60"/>
    <p:sldId id="299" r:id="rId61"/>
    <p:sldId id="300" r:id="rId62"/>
    <p:sldId id="301" r:id="rId63"/>
    <p:sldId id="302" r:id="rId64"/>
    <p:sldId id="303" r:id="rId65"/>
    <p:sldId id="304" r:id="rId66"/>
    <p:sldId id="305" r:id="rId67"/>
    <p:sldId id="307" r:id="rId68"/>
    <p:sldId id="308" r:id="rId69"/>
    <p:sldId id="309" r:id="rId70"/>
    <p:sldId id="310" r:id="rId71"/>
    <p:sldId id="311" r:id="rId72"/>
    <p:sldId id="312" r:id="rId73"/>
    <p:sldId id="313" r:id="rId74"/>
    <p:sldId id="314" r:id="rId75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02"/>
    <p:restoredTop sz="94790"/>
  </p:normalViewPr>
  <p:slideViewPr>
    <p:cSldViewPr snapToGrid="0">
      <p:cViewPr varScale="1">
        <p:scale>
          <a:sx n="91" d="100"/>
          <a:sy n="91" d="100"/>
        </p:scale>
        <p:origin x="2072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j-lt"/>
        <a:ea typeface="+mj-ea"/>
        <a:cs typeface="+mj-cs"/>
        <a:sym typeface="Helvetica Neue"/>
      </a:defRPr>
    </a:lvl1pPr>
    <a:lvl2pPr indent="228600" latinLnBrk="0">
      <a:defRPr>
        <a:latin typeface="+mj-lt"/>
        <a:ea typeface="+mj-ea"/>
        <a:cs typeface="+mj-cs"/>
        <a:sym typeface="Helvetica Neue"/>
      </a:defRPr>
    </a:lvl2pPr>
    <a:lvl3pPr indent="457200" latinLnBrk="0">
      <a:defRPr>
        <a:latin typeface="+mj-lt"/>
        <a:ea typeface="+mj-ea"/>
        <a:cs typeface="+mj-cs"/>
        <a:sym typeface="Helvetica Neue"/>
      </a:defRPr>
    </a:lvl3pPr>
    <a:lvl4pPr indent="685800" latinLnBrk="0">
      <a:defRPr>
        <a:latin typeface="+mj-lt"/>
        <a:ea typeface="+mj-ea"/>
        <a:cs typeface="+mj-cs"/>
        <a:sym typeface="Helvetica Neue"/>
      </a:defRPr>
    </a:lvl4pPr>
    <a:lvl5pPr indent="914400" latinLnBrk="0">
      <a:defRPr>
        <a:latin typeface="+mj-lt"/>
        <a:ea typeface="+mj-ea"/>
        <a:cs typeface="+mj-cs"/>
        <a:sym typeface="Helvetica Neue"/>
      </a:defRPr>
    </a:lvl5pPr>
    <a:lvl6pPr indent="1143000" latinLnBrk="0">
      <a:defRPr>
        <a:latin typeface="+mj-lt"/>
        <a:ea typeface="+mj-ea"/>
        <a:cs typeface="+mj-cs"/>
        <a:sym typeface="Helvetica Neue"/>
      </a:defRPr>
    </a:lvl6pPr>
    <a:lvl7pPr indent="1371600" latinLnBrk="0">
      <a:defRPr>
        <a:latin typeface="+mj-lt"/>
        <a:ea typeface="+mj-ea"/>
        <a:cs typeface="+mj-cs"/>
        <a:sym typeface="Helvetica Neue"/>
      </a:defRPr>
    </a:lvl7pPr>
    <a:lvl8pPr indent="1600200" latinLnBrk="0">
      <a:defRPr>
        <a:latin typeface="+mj-lt"/>
        <a:ea typeface="+mj-ea"/>
        <a:cs typeface="+mj-cs"/>
        <a:sym typeface="Helvetica Neue"/>
      </a:defRPr>
    </a:lvl8pPr>
    <a:lvl9pPr indent="1828800" latinLnBrk="0">
      <a:defRPr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217EEBF-B699-4809-8DC3-056AFA993B62}" type="slidenum">
              <a:rPr lang="it-IT" sz="1200"/>
              <a:pPr algn="r"/>
              <a:t>7</a:t>
            </a:fld>
            <a:endParaRPr lang="it-IT" sz="120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929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62680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7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47875F7-9985-4BD7-BE4A-FCFBA8D67C47}" type="slidenum">
              <a:rPr lang="it-IT" sz="1200"/>
              <a:pPr algn="r"/>
              <a:t>8</a:t>
            </a:fld>
            <a:endParaRPr lang="it-IT" sz="1200"/>
          </a:p>
        </p:txBody>
      </p:sp>
      <p:sp>
        <p:nvSpPr>
          <p:cNvPr id="418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88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5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C1A11F1-6ABA-4264-A080-373E22467BFC}" type="slidenum">
              <a:rPr lang="it-IT" sz="1200"/>
              <a:pPr algn="r"/>
              <a:t>9</a:t>
            </a:fld>
            <a:endParaRPr lang="it-IT" sz="1200"/>
          </a:p>
        </p:txBody>
      </p:sp>
      <p:sp>
        <p:nvSpPr>
          <p:cNvPr id="420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0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3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2430E33-6685-4DCE-A9DA-5BFDAA97F41A}" type="slidenum">
              <a:rPr lang="it-IT" sz="1200"/>
              <a:pPr algn="r"/>
              <a:t>10</a:t>
            </a:fld>
            <a:endParaRPr lang="it-IT" sz="1200"/>
          </a:p>
        </p:txBody>
      </p:sp>
      <p:sp>
        <p:nvSpPr>
          <p:cNvPr id="453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3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81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F0A8D8C-0EDB-4617-BCF2-7B56061FC16F}" type="slidenum">
              <a:rPr lang="it-IT" sz="1200"/>
              <a:pPr algn="r"/>
              <a:t>11</a:t>
            </a:fld>
            <a:endParaRPr lang="it-IT" sz="1200"/>
          </a:p>
        </p:txBody>
      </p:sp>
      <p:sp>
        <p:nvSpPr>
          <p:cNvPr id="455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56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729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8781EB7-8EF6-41D2-B5EC-43220A8C5959}" type="slidenum">
              <a:rPr lang="it-IT" sz="1200"/>
              <a:pPr algn="r"/>
              <a:t>12</a:t>
            </a:fld>
            <a:endParaRPr lang="it-IT" sz="1200"/>
          </a:p>
        </p:txBody>
      </p:sp>
      <p:sp>
        <p:nvSpPr>
          <p:cNvPr id="457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773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777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B37AA37-5FF5-4725-AA83-B656F65D6177}" type="slidenum">
              <a:rPr lang="it-IT" sz="1200"/>
              <a:pPr algn="r"/>
              <a:t>13</a:t>
            </a:fld>
            <a:endParaRPr lang="it-IT" sz="1200"/>
          </a:p>
        </p:txBody>
      </p:sp>
      <p:sp>
        <p:nvSpPr>
          <p:cNvPr id="459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977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873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79B35F9-A0C9-49FA-B2D6-0BCE54A8362C}" type="slidenum">
              <a:rPr lang="it-IT" sz="1200"/>
              <a:pPr algn="r"/>
              <a:t>14</a:t>
            </a:fld>
            <a:endParaRPr lang="it-IT" sz="1200"/>
          </a:p>
        </p:txBody>
      </p:sp>
      <p:sp>
        <p:nvSpPr>
          <p:cNvPr id="463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3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257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40A9C2B-A5CF-4614-9F22-5F9F732509C5}" type="slidenum">
              <a:rPr lang="it-IT" sz="1200"/>
              <a:pPr algn="r"/>
              <a:t>15</a:t>
            </a:fld>
            <a:endParaRPr lang="it-IT" sz="1200"/>
          </a:p>
        </p:txBody>
      </p:sp>
      <p:sp>
        <p:nvSpPr>
          <p:cNvPr id="480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0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Numero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Testo"/>
          <p:cNvSpPr txBox="1">
            <a:spLocks noGrp="1"/>
          </p:cNvSpPr>
          <p:nvPr>
            <p:ph type="title"/>
          </p:nvPr>
        </p:nvSpPr>
        <p:spPr>
          <a:xfrm>
            <a:off x="1143000" y="1122363"/>
            <a:ext cx="6858000" cy="2387601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t>Titolo Testo</a:t>
            </a:r>
          </a:p>
        </p:txBody>
      </p:sp>
      <p:sp>
        <p:nvSpPr>
          <p:cNvPr id="12" name="Corpo livello uno…"/>
          <p:cNvSpPr txBox="1">
            <a:spLocks noGrp="1"/>
          </p:cNvSpPr>
          <p:nvPr>
            <p:ph type="body" sz="quarter" idx="1"/>
          </p:nvPr>
        </p:nvSpPr>
        <p:spPr>
          <a:xfrm>
            <a:off x="1143000" y="3602038"/>
            <a:ext cx="6858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1800"/>
            </a:lvl1pPr>
            <a:lvl2pPr marL="0" indent="342900" algn="ctr">
              <a:buSzTx/>
              <a:buFontTx/>
              <a:buNone/>
              <a:defRPr sz="1800"/>
            </a:lvl2pPr>
            <a:lvl3pPr marL="0" indent="685800" algn="ctr">
              <a:buSzTx/>
              <a:buFontTx/>
              <a:buNone/>
              <a:defRPr sz="1800"/>
            </a:lvl3pPr>
            <a:lvl4pPr marL="0" indent="1028700" algn="ctr">
              <a:buSzTx/>
              <a:buFontTx/>
              <a:buNone/>
              <a:defRPr sz="1800"/>
            </a:lvl4pPr>
            <a:lvl5pPr marL="0" indent="1371600" algn="ctr">
              <a:buSzTx/>
              <a:buFontTx/>
              <a:buNone/>
              <a:defRPr sz="1800"/>
            </a:lvl5pPr>
          </a:lstStyle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13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8346004" y="6245225"/>
            <a:ext cx="340797" cy="30777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020584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olo Test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Titolo Testo</a:t>
            </a:r>
          </a:p>
        </p:txBody>
      </p:sp>
      <p:sp>
        <p:nvSpPr>
          <p:cNvPr id="21" name="Corpo livello uno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22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8346004" y="6245225"/>
            <a:ext cx="340797" cy="30777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437606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F003D808-B8CE-DACB-4A35-09B45F9790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5BB23A2-2E9F-BF04-7387-C94DA536A0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0C6E2C8-68DD-310E-7830-7F7F7514B6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881B5A-463C-B046-B277-31F03A3278F8}" type="slidenum">
              <a:rPr lang="en-GB" altLang="it-IT"/>
              <a:pPr/>
              <a:t>‹N›</a:t>
            </a:fld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1518744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Testo"/>
          <p:cNvSpPr txBox="1">
            <a:spLocks noGrp="1"/>
          </p:cNvSpPr>
          <p:nvPr>
            <p:ph type="title"/>
          </p:nvPr>
        </p:nvSpPr>
        <p:spPr>
          <a:xfrm>
            <a:off x="457200" y="92074"/>
            <a:ext cx="822960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Titolo Testo</a:t>
            </a:r>
          </a:p>
        </p:txBody>
      </p:sp>
      <p:sp>
        <p:nvSpPr>
          <p:cNvPr id="3" name="Corpo livello uno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Corpo livello uno</a:t>
            </a:r>
          </a:p>
          <a:p>
            <a:pPr lvl="1"/>
            <a:r>
              <a:t>Corpo livello due</a:t>
            </a:r>
          </a:p>
          <a:p>
            <a:pPr lvl="2"/>
            <a:r>
              <a:t>Corpo livello tre</a:t>
            </a:r>
          </a:p>
          <a:p>
            <a:pPr lvl="3"/>
            <a:r>
              <a:t>Corpo livello quattro</a:t>
            </a:r>
          </a:p>
          <a:p>
            <a:pPr lvl="4"/>
            <a:r>
              <a:t>Corpo livello cinque</a:t>
            </a:r>
          </a:p>
        </p:txBody>
      </p:sp>
      <p:sp>
        <p:nvSpPr>
          <p:cNvPr id="4" name="Numero diapositiva"/>
          <p:cNvSpPr txBox="1">
            <a:spLocks noGrp="1"/>
          </p:cNvSpPr>
          <p:nvPr>
            <p:ph type="sldNum" sz="quarter" idx="2"/>
          </p:nvPr>
        </p:nvSpPr>
        <p:spPr>
          <a:xfrm>
            <a:off x="8384892" y="6245225"/>
            <a:ext cx="301909" cy="288824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 sz="1400"/>
            </a:lvl1pPr>
          </a:lstStyle>
          <a:p>
            <a:fld id="{86CB4B4D-7CA3-9044-876B-883B54F8677D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"/>
        <a:tabLst/>
        <a:defRPr sz="32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3" Type="http://schemas.openxmlformats.org/officeDocument/2006/relationships/image" Target="../media/image160.png"/><Relationship Id="rId7" Type="http://schemas.openxmlformats.org/officeDocument/2006/relationships/image" Target="../media/image1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0.png"/><Relationship Id="rId5" Type="http://schemas.openxmlformats.org/officeDocument/2006/relationships/image" Target="../media/image170.png"/><Relationship Id="rId10" Type="http://schemas.openxmlformats.org/officeDocument/2006/relationships/image" Target="../media/image24.png"/><Relationship Id="rId4" Type="http://schemas.openxmlformats.org/officeDocument/2006/relationships/image" Target="../media/image15.png"/><Relationship Id="rId9" Type="http://schemas.openxmlformats.org/officeDocument/2006/relationships/image" Target="../media/image21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jpe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00" y="512762"/>
            <a:ext cx="7861300" cy="55832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609" name="Rectangle 6"/>
          <p:cNvSpPr>
            <a:spLocks noChangeArrowheads="1"/>
          </p:cNvSpPr>
          <p:nvPr/>
        </p:nvSpPr>
        <p:spPr bwMode="auto">
          <a:xfrm>
            <a:off x="1223964" y="944166"/>
            <a:ext cx="6669881" cy="4387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B) CROMATOGRAFIA DI RIPARTIZIONE</a:t>
            </a:r>
            <a:br>
              <a:rPr lang="it-IT" b="1" dirty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</a:br>
            <a:r>
              <a:rPr lang="it-IT" i="1" dirty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(Liquid </a:t>
            </a:r>
            <a:r>
              <a:rPr lang="it-IT" i="1" dirty="0" err="1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Liquid</a:t>
            </a:r>
            <a:r>
              <a:rPr lang="it-IT" i="1" dirty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 </a:t>
            </a:r>
            <a:r>
              <a:rPr lang="it-IT" i="1" dirty="0" err="1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Chromatography</a:t>
            </a:r>
            <a:r>
              <a:rPr lang="it-IT" i="1" dirty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)</a:t>
            </a:r>
          </a:p>
          <a:p>
            <a:pPr eaLnBrk="0" hangingPunct="0">
              <a:lnSpc>
                <a:spcPct val="110000"/>
              </a:lnSpc>
              <a:spcBef>
                <a:spcPct val="50000"/>
              </a:spcBef>
            </a:pPr>
            <a:endParaRPr lang="it-IT" sz="2100" i="1" dirty="0">
              <a:solidFill>
                <a:schemeClr val="accent1">
                  <a:lumMod val="75000"/>
                </a:schemeClr>
              </a:solidFill>
              <a:latin typeface="Book Antiqua" pitchFamily="18" charset="0"/>
            </a:endParaRPr>
          </a:p>
          <a:p>
            <a:pPr algn="just" eaLnBrk="0" hangingPunct="0">
              <a:lnSpc>
                <a:spcPct val="110000"/>
              </a:lnSpc>
              <a:spcBef>
                <a:spcPct val="50000"/>
              </a:spcBef>
            </a:pPr>
            <a:r>
              <a:rPr lang="it-IT" sz="1500" dirty="0">
                <a:latin typeface="Book Antiqua" pitchFamily="18" charset="0"/>
              </a:rPr>
              <a:t>FASE MOBILE: liquido</a:t>
            </a:r>
          </a:p>
          <a:p>
            <a:pPr algn="just" eaLnBrk="0" hangingPunct="0">
              <a:lnSpc>
                <a:spcPct val="110000"/>
              </a:lnSpc>
              <a:spcBef>
                <a:spcPct val="50000"/>
              </a:spcBef>
            </a:pPr>
            <a:r>
              <a:rPr lang="it-IT" sz="1500" dirty="0">
                <a:latin typeface="Book Antiqua" pitchFamily="18" charset="0"/>
              </a:rPr>
              <a:t>FASE STAZIONARIA: liquido (su supporto solido inerte o a fase legata)</a:t>
            </a:r>
          </a:p>
          <a:p>
            <a:endParaRPr lang="it-IT" sz="750" dirty="0">
              <a:latin typeface="Book Antiqua" pitchFamily="18" charset="0"/>
            </a:endParaRPr>
          </a:p>
          <a:p>
            <a:endParaRPr lang="it-IT" sz="750" dirty="0">
              <a:latin typeface="Book Antiqua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it-IT" sz="1500" dirty="0">
                <a:latin typeface="Book Antiqua" pitchFamily="18" charset="0"/>
              </a:rPr>
              <a:t>La separazione si basa sulla ripartizione del soluto tra la fase mobile liquida e la fase stazionaria (liquido su supporto solido inerte o film di gruppi organici legati chimicamente al supporto solido inerte). Questa distinzione comporta una prima classificazione della LC di partizione:</a:t>
            </a:r>
          </a:p>
          <a:p>
            <a:pPr algn="just">
              <a:lnSpc>
                <a:spcPct val="120000"/>
              </a:lnSpc>
            </a:pPr>
            <a:endParaRPr lang="it-IT" sz="1500" dirty="0">
              <a:latin typeface="Book Antiqua" pitchFamily="18" charset="0"/>
            </a:endParaRPr>
          </a:p>
          <a:p>
            <a:pPr marL="342900" indent="-342900" algn="just">
              <a:lnSpc>
                <a:spcPct val="120000"/>
              </a:lnSpc>
              <a:buClr>
                <a:schemeClr val="accent1"/>
              </a:buClr>
              <a:buFont typeface="+mj-lt"/>
              <a:buAutoNum type="arabicPeriod"/>
            </a:pPr>
            <a:r>
              <a:rPr lang="it-IT" sz="1500" dirty="0">
                <a:latin typeface="Book Antiqua" pitchFamily="18" charset="0"/>
              </a:rPr>
              <a:t>a fase legata (BPC = </a:t>
            </a:r>
            <a:r>
              <a:rPr lang="it-IT" sz="1500" i="1" dirty="0" err="1">
                <a:latin typeface="Book Antiqua" pitchFamily="18" charset="0"/>
              </a:rPr>
              <a:t>Bonded</a:t>
            </a:r>
            <a:r>
              <a:rPr lang="it-IT" sz="1500" i="1" dirty="0">
                <a:latin typeface="Book Antiqua" pitchFamily="18" charset="0"/>
              </a:rPr>
              <a:t> </a:t>
            </a:r>
            <a:r>
              <a:rPr lang="it-IT" sz="1500" i="1" dirty="0" err="1">
                <a:latin typeface="Book Antiqua" pitchFamily="18" charset="0"/>
              </a:rPr>
              <a:t>Phase</a:t>
            </a:r>
            <a:r>
              <a:rPr lang="it-IT" sz="1500" i="1" dirty="0">
                <a:latin typeface="Book Antiqua" pitchFamily="18" charset="0"/>
              </a:rPr>
              <a:t> </a:t>
            </a:r>
            <a:r>
              <a:rPr lang="it-IT" sz="1500" i="1" dirty="0" err="1">
                <a:latin typeface="Book Antiqua" pitchFamily="18" charset="0"/>
              </a:rPr>
              <a:t>Chromatography</a:t>
            </a:r>
            <a:r>
              <a:rPr lang="it-IT" sz="1500" dirty="0">
                <a:latin typeface="Book Antiqua" pitchFamily="18" charset="0"/>
              </a:rPr>
              <a:t>)</a:t>
            </a:r>
          </a:p>
          <a:p>
            <a:pPr marL="342900" indent="-342900" algn="just">
              <a:lnSpc>
                <a:spcPct val="120000"/>
              </a:lnSpc>
              <a:buClr>
                <a:schemeClr val="accent1"/>
              </a:buClr>
              <a:buFont typeface="+mj-lt"/>
              <a:buAutoNum type="arabicPeriod"/>
            </a:pPr>
            <a:r>
              <a:rPr lang="it-IT" sz="1500" dirty="0">
                <a:latin typeface="Book Antiqua" pitchFamily="18" charset="0"/>
              </a:rPr>
              <a:t>a fase non legata  (LLC = </a:t>
            </a:r>
            <a:r>
              <a:rPr lang="it-IT" sz="1500" i="1" dirty="0">
                <a:latin typeface="Book Antiqua" pitchFamily="18" charset="0"/>
              </a:rPr>
              <a:t>Liquid </a:t>
            </a:r>
            <a:r>
              <a:rPr lang="it-IT" sz="1500" i="1" dirty="0" err="1">
                <a:latin typeface="Book Antiqua" pitchFamily="18" charset="0"/>
              </a:rPr>
              <a:t>Liquid</a:t>
            </a:r>
            <a:r>
              <a:rPr lang="it-IT" sz="1500" i="1" dirty="0">
                <a:latin typeface="Book Antiqua" pitchFamily="18" charset="0"/>
              </a:rPr>
              <a:t> </a:t>
            </a:r>
            <a:r>
              <a:rPr lang="it-IT" sz="1500" i="1" dirty="0" err="1">
                <a:latin typeface="Book Antiqua" pitchFamily="18" charset="0"/>
              </a:rPr>
              <a:t>Chromatography</a:t>
            </a:r>
            <a:r>
              <a:rPr lang="it-IT" sz="1500" dirty="0">
                <a:latin typeface="Book Antiqua" pitchFamily="18" charset="0"/>
              </a:rPr>
              <a:t>)</a:t>
            </a:r>
          </a:p>
          <a:p>
            <a:pPr algn="just">
              <a:lnSpc>
                <a:spcPct val="120000"/>
              </a:lnSpc>
            </a:pPr>
            <a:endParaRPr lang="it-IT" sz="1500" dirty="0">
              <a:solidFill>
                <a:schemeClr val="accent1">
                  <a:lumMod val="75000"/>
                </a:schemeClr>
              </a:solidFill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7" name="Rectangle 6"/>
          <p:cNvSpPr>
            <a:spLocks noChangeArrowheads="1"/>
          </p:cNvSpPr>
          <p:nvPr/>
        </p:nvSpPr>
        <p:spPr bwMode="auto">
          <a:xfrm>
            <a:off x="1223964" y="944166"/>
            <a:ext cx="6669881" cy="5092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</a:pPr>
            <a:r>
              <a:rPr lang="it-IT" sz="2100" b="1" dirty="0">
                <a:solidFill>
                  <a:schemeClr val="accent1"/>
                </a:solidFill>
                <a:latin typeface="Book Antiqua" pitchFamily="18" charset="0"/>
              </a:rPr>
              <a:t>CROMATOGRAFIA A FASE LEGATA (BPC)</a:t>
            </a:r>
          </a:p>
          <a:p>
            <a:pPr algn="just">
              <a:lnSpc>
                <a:spcPct val="120000"/>
              </a:lnSpc>
            </a:pPr>
            <a:r>
              <a:rPr lang="it-IT" sz="1500" dirty="0">
                <a:latin typeface="Book Antiqua" pitchFamily="18" charset="0"/>
              </a:rPr>
              <a:t>Ha quasi completamente sostituito la più tradizionale cromatografia liquido-liquido (con la quale si ha perdita di fase stazionaria ed è difficile operare con eluizioni a gradiente). I gruppi organici che si fissano chimicamente sulla superficie del supporto possiedono una certa mobilità conformazionale che conferisce loro un comportamento simile a quello di un liquido (stato pseudo-liquido).</a:t>
            </a:r>
          </a:p>
          <a:p>
            <a:pPr algn="just">
              <a:lnSpc>
                <a:spcPct val="120000"/>
              </a:lnSpc>
            </a:pPr>
            <a:r>
              <a:rPr lang="it-IT" sz="1500" dirty="0">
                <a:latin typeface="Book Antiqua" pitchFamily="18" charset="0"/>
              </a:rPr>
              <a:t>La BPC può essere:</a:t>
            </a:r>
          </a:p>
          <a:p>
            <a:pPr algn="just">
              <a:lnSpc>
                <a:spcPct val="120000"/>
              </a:lnSpc>
            </a:pPr>
            <a:endParaRPr lang="it-IT" sz="1500" dirty="0">
              <a:latin typeface="Book Antiqua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it-IT" sz="1350" dirty="0">
                <a:latin typeface="Book Antiqua" pitchFamily="18" charset="0"/>
              </a:rPr>
              <a:t>			  </a:t>
            </a:r>
            <a:r>
              <a:rPr lang="it-IT" sz="1200" dirty="0">
                <a:latin typeface="Book Antiqua" pitchFamily="18" charset="0"/>
              </a:rPr>
              <a:t>FASE MOBILE: polare (H</a:t>
            </a:r>
            <a:r>
              <a:rPr lang="it-IT" sz="1350" baseline="-24000" dirty="0">
                <a:latin typeface="Book Antiqua" pitchFamily="18" charset="0"/>
              </a:rPr>
              <a:t>2</a:t>
            </a:r>
            <a:r>
              <a:rPr lang="it-IT" sz="1200" dirty="0">
                <a:latin typeface="Book Antiqua" pitchFamily="18" charset="0"/>
              </a:rPr>
              <a:t>O</a:t>
            </a:r>
            <a:r>
              <a:rPr lang="it-IT" sz="1350" dirty="0">
                <a:latin typeface="Book Antiqua" pitchFamily="18" charset="0"/>
              </a:rPr>
              <a:t>, </a:t>
            </a:r>
            <a:r>
              <a:rPr lang="it-IT" sz="1200" dirty="0">
                <a:latin typeface="Book Antiqua" pitchFamily="18" charset="0"/>
              </a:rPr>
              <a:t>CH</a:t>
            </a:r>
            <a:r>
              <a:rPr lang="it-IT" sz="1350" baseline="-25000" dirty="0">
                <a:latin typeface="Book Antiqua" pitchFamily="18" charset="0"/>
              </a:rPr>
              <a:t>3</a:t>
            </a:r>
            <a:r>
              <a:rPr lang="it-IT" sz="1200" dirty="0">
                <a:latin typeface="Book Antiqua" pitchFamily="18" charset="0"/>
              </a:rPr>
              <a:t>OH</a:t>
            </a:r>
            <a:r>
              <a:rPr lang="it-IT" sz="1350" dirty="0">
                <a:latin typeface="Book Antiqua" pitchFamily="18" charset="0"/>
              </a:rPr>
              <a:t>, </a:t>
            </a:r>
            <a:r>
              <a:rPr lang="it-IT" sz="1200" dirty="0">
                <a:latin typeface="Book Antiqua" pitchFamily="18" charset="0"/>
              </a:rPr>
              <a:t>CH</a:t>
            </a:r>
            <a:r>
              <a:rPr lang="it-IT" sz="1350" baseline="-24000" dirty="0">
                <a:latin typeface="Book Antiqua" pitchFamily="18" charset="0"/>
              </a:rPr>
              <a:t>3</a:t>
            </a:r>
            <a:r>
              <a:rPr lang="it-IT" sz="1200" dirty="0">
                <a:latin typeface="Book Antiqua" pitchFamily="18" charset="0"/>
              </a:rPr>
              <a:t>CN)</a:t>
            </a:r>
          </a:p>
          <a:p>
            <a:pPr algn="just">
              <a:lnSpc>
                <a:spcPct val="150000"/>
              </a:lnSpc>
              <a:buFontTx/>
              <a:buAutoNum type="arabicPeriod"/>
            </a:pPr>
            <a:r>
              <a:rPr lang="it-IT" sz="1500" dirty="0">
                <a:latin typeface="Book Antiqua" pitchFamily="18" charset="0"/>
              </a:rPr>
              <a:t>  IN FASE INVERSA     </a:t>
            </a:r>
            <a:r>
              <a:rPr lang="it-IT" sz="1200" dirty="0">
                <a:latin typeface="Book Antiqua" pitchFamily="18" charset="0"/>
              </a:rPr>
              <a:t>FASE STAZIONARIA: non polare (      Si-O-SiR</a:t>
            </a:r>
            <a:r>
              <a:rPr lang="it-IT" sz="1500" baseline="-24000" dirty="0">
                <a:latin typeface="Book Antiqua" pitchFamily="18" charset="0"/>
              </a:rPr>
              <a:t>3</a:t>
            </a:r>
            <a:r>
              <a:rPr lang="it-IT" sz="1200" dirty="0">
                <a:latin typeface="Book Antiqua" pitchFamily="18" charset="0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it-IT" sz="1200" dirty="0">
                <a:latin typeface="Book Antiqua" pitchFamily="18" charset="0"/>
              </a:rPr>
              <a:t>                                                        SOLUTI: non polari</a:t>
            </a:r>
          </a:p>
          <a:p>
            <a:pPr algn="just">
              <a:lnSpc>
                <a:spcPct val="150000"/>
              </a:lnSpc>
            </a:pPr>
            <a:endParaRPr lang="it-IT" sz="1500" dirty="0">
              <a:latin typeface="Book Antiqua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it-IT" sz="1500" dirty="0">
                <a:latin typeface="Book Antiqua" pitchFamily="18" charset="0"/>
              </a:rPr>
              <a:t>			  </a:t>
            </a:r>
            <a:r>
              <a:rPr lang="it-IT" sz="1200" dirty="0">
                <a:latin typeface="Book Antiqua" pitchFamily="18" charset="0"/>
              </a:rPr>
              <a:t>FASE MOBILE: non polare (nC</a:t>
            </a:r>
            <a:r>
              <a:rPr lang="it-IT" sz="1350" baseline="-24000" dirty="0">
                <a:latin typeface="Book Antiqua" pitchFamily="18" charset="0"/>
              </a:rPr>
              <a:t>6</a:t>
            </a:r>
            <a:r>
              <a:rPr lang="it-IT" sz="1200" dirty="0">
                <a:latin typeface="Book Antiqua" pitchFamily="18" charset="0"/>
              </a:rPr>
              <a:t>H</a:t>
            </a:r>
            <a:r>
              <a:rPr lang="it-IT" sz="1350" baseline="-24000" dirty="0">
                <a:latin typeface="Book Antiqua" pitchFamily="18" charset="0"/>
              </a:rPr>
              <a:t>14</a:t>
            </a:r>
            <a:r>
              <a:rPr lang="it-IT" sz="1200" dirty="0">
                <a:latin typeface="Book Antiqua" pitchFamily="18" charset="0"/>
              </a:rPr>
              <a:t>, Et</a:t>
            </a:r>
            <a:r>
              <a:rPr lang="it-IT" sz="1350" baseline="-24000" dirty="0">
                <a:latin typeface="Book Antiqua" pitchFamily="18" charset="0"/>
              </a:rPr>
              <a:t>2</a:t>
            </a:r>
            <a:r>
              <a:rPr lang="it-IT" sz="1200" dirty="0">
                <a:latin typeface="Book Antiqua" pitchFamily="18" charset="0"/>
              </a:rPr>
              <a:t>O, CHCl</a:t>
            </a:r>
            <a:r>
              <a:rPr lang="it-IT" sz="1350" baseline="-24000" dirty="0">
                <a:latin typeface="Book Antiqua" pitchFamily="18" charset="0"/>
              </a:rPr>
              <a:t>3</a:t>
            </a:r>
            <a:r>
              <a:rPr lang="it-IT" sz="1200" dirty="0">
                <a:latin typeface="Book Antiqua" pitchFamily="18" charset="0"/>
              </a:rPr>
              <a:t>)</a:t>
            </a:r>
          </a:p>
          <a:p>
            <a:pPr algn="just">
              <a:lnSpc>
                <a:spcPct val="150000"/>
              </a:lnSpc>
              <a:buFontTx/>
              <a:buAutoNum type="arabicPeriod" startAt="2"/>
            </a:pPr>
            <a:r>
              <a:rPr lang="it-IT" sz="1500" dirty="0">
                <a:latin typeface="Book Antiqua" pitchFamily="18" charset="0"/>
              </a:rPr>
              <a:t>  IN FASE DIRETTA      </a:t>
            </a:r>
            <a:r>
              <a:rPr lang="it-IT" sz="1200" dirty="0">
                <a:latin typeface="Book Antiqua" pitchFamily="18" charset="0"/>
              </a:rPr>
              <a:t>FASE STAZIONARIA: polare (      Si-OH)</a:t>
            </a:r>
          </a:p>
          <a:p>
            <a:pPr algn="just">
              <a:lnSpc>
                <a:spcPct val="150000"/>
              </a:lnSpc>
            </a:pPr>
            <a:r>
              <a:rPr lang="it-IT" sz="1200" dirty="0">
                <a:latin typeface="Book Antiqua" pitchFamily="18" charset="0"/>
              </a:rPr>
              <a:t>                                                        SOLUTI: polari</a:t>
            </a:r>
          </a:p>
          <a:p>
            <a:pPr algn="just">
              <a:lnSpc>
                <a:spcPct val="120000"/>
              </a:lnSpc>
            </a:pPr>
            <a:r>
              <a:rPr lang="it-IT" sz="1200" dirty="0">
                <a:solidFill>
                  <a:schemeClr val="accent1"/>
                </a:solidFill>
                <a:latin typeface="Book Antiqua" pitchFamily="18" charset="0"/>
              </a:rPr>
              <a:t>                                                        </a:t>
            </a:r>
          </a:p>
        </p:txBody>
      </p:sp>
      <p:sp>
        <p:nvSpPr>
          <p:cNvPr id="454658" name="AutoShape 3"/>
          <p:cNvSpPr>
            <a:spLocks/>
          </p:cNvSpPr>
          <p:nvPr/>
        </p:nvSpPr>
        <p:spPr bwMode="auto">
          <a:xfrm>
            <a:off x="3275411" y="3590925"/>
            <a:ext cx="54769" cy="809625"/>
          </a:xfrm>
          <a:prstGeom prst="leftBrace">
            <a:avLst>
              <a:gd name="adj1" fmla="val 123188"/>
              <a:gd name="adj2" fmla="val 50000"/>
            </a:avLst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sz="1350">
              <a:solidFill>
                <a:schemeClr val="accent1"/>
              </a:solidFill>
            </a:endParaRPr>
          </a:p>
        </p:txBody>
      </p:sp>
      <p:grpSp>
        <p:nvGrpSpPr>
          <p:cNvPr id="454659" name="Gruppo 9"/>
          <p:cNvGrpSpPr>
            <a:grpSpLocks/>
          </p:cNvGrpSpPr>
          <p:nvPr/>
        </p:nvGrpSpPr>
        <p:grpSpPr bwMode="auto">
          <a:xfrm>
            <a:off x="5868592" y="3968355"/>
            <a:ext cx="107156" cy="54769"/>
            <a:chOff x="4929190" y="6500834"/>
            <a:chExt cx="285752" cy="144464"/>
          </a:xfrm>
        </p:grpSpPr>
        <p:cxnSp>
          <p:nvCxnSpPr>
            <p:cNvPr id="2" name="Connettore 1 6"/>
            <p:cNvCxnSpPr/>
            <p:nvPr/>
          </p:nvCxnSpPr>
          <p:spPr>
            <a:xfrm>
              <a:off x="4929190" y="6500834"/>
              <a:ext cx="285752" cy="314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Connettore 1 7"/>
            <p:cNvCxnSpPr/>
            <p:nvPr/>
          </p:nvCxnSpPr>
          <p:spPr>
            <a:xfrm>
              <a:off x="4929190" y="6573065"/>
              <a:ext cx="285752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ttore 1 8"/>
            <p:cNvCxnSpPr/>
            <p:nvPr/>
          </p:nvCxnSpPr>
          <p:spPr>
            <a:xfrm>
              <a:off x="4929190" y="6642156"/>
              <a:ext cx="285752" cy="3142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4660" name="Text Box 6"/>
          <p:cNvSpPr txBox="1">
            <a:spLocks noChangeArrowheads="1"/>
          </p:cNvSpPr>
          <p:nvPr/>
        </p:nvSpPr>
        <p:spPr bwMode="auto">
          <a:xfrm>
            <a:off x="6893719" y="5738813"/>
            <a:ext cx="1117614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050">
                <a:solidFill>
                  <a:schemeClr val="accent1"/>
                </a:solidFill>
                <a:latin typeface="Book Antiqua" pitchFamily="18" charset="0"/>
              </a:rPr>
              <a:t>Giorgio Bonaga</a:t>
            </a:r>
            <a:endParaRPr lang="it-IT" sz="1350">
              <a:solidFill>
                <a:schemeClr val="accent1"/>
              </a:solidFill>
            </a:endParaRPr>
          </a:p>
        </p:txBody>
      </p:sp>
      <p:grpSp>
        <p:nvGrpSpPr>
          <p:cNvPr id="454661" name="Gruppo 9"/>
          <p:cNvGrpSpPr>
            <a:grpSpLocks/>
          </p:cNvGrpSpPr>
          <p:nvPr/>
        </p:nvGrpSpPr>
        <p:grpSpPr bwMode="auto">
          <a:xfrm>
            <a:off x="5598320" y="5304236"/>
            <a:ext cx="107156" cy="54769"/>
            <a:chOff x="4929190" y="6500834"/>
            <a:chExt cx="285752" cy="144464"/>
          </a:xfrm>
        </p:grpSpPr>
        <p:cxnSp>
          <p:nvCxnSpPr>
            <p:cNvPr id="7" name="Connettore 1 6"/>
            <p:cNvCxnSpPr/>
            <p:nvPr/>
          </p:nvCxnSpPr>
          <p:spPr>
            <a:xfrm>
              <a:off x="4929190" y="6500834"/>
              <a:ext cx="285752" cy="314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ttore 1 7"/>
            <p:cNvCxnSpPr/>
            <p:nvPr/>
          </p:nvCxnSpPr>
          <p:spPr>
            <a:xfrm>
              <a:off x="4929190" y="6573065"/>
              <a:ext cx="285752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1 8"/>
            <p:cNvCxnSpPr/>
            <p:nvPr/>
          </p:nvCxnSpPr>
          <p:spPr>
            <a:xfrm>
              <a:off x="4929190" y="6642156"/>
              <a:ext cx="285752" cy="3142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4662" name="AutoShape 3"/>
          <p:cNvSpPr>
            <a:spLocks/>
          </p:cNvSpPr>
          <p:nvPr/>
        </p:nvSpPr>
        <p:spPr bwMode="auto">
          <a:xfrm>
            <a:off x="3275411" y="4887516"/>
            <a:ext cx="54769" cy="809625"/>
          </a:xfrm>
          <a:prstGeom prst="leftBrace">
            <a:avLst>
              <a:gd name="adj1" fmla="val 123188"/>
              <a:gd name="adj2" fmla="val 50000"/>
            </a:avLst>
          </a:prstGeom>
          <a:noFill/>
          <a:ln w="1905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sz="135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31"/>
          <p:cNvSpPr txBox="1">
            <a:spLocks noChangeArrowheads="1"/>
          </p:cNvSpPr>
          <p:nvPr/>
        </p:nvSpPr>
        <p:spPr bwMode="auto">
          <a:xfrm>
            <a:off x="6150769" y="2183607"/>
            <a:ext cx="155376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500" dirty="0">
                <a:solidFill>
                  <a:schemeClr val="accent1"/>
                </a:solidFill>
                <a:latin typeface="Book Antiqua" pitchFamily="18" charset="0"/>
              </a:rPr>
              <a:t>fase mobile</a:t>
            </a:r>
          </a:p>
          <a:p>
            <a:pPr algn="ctr"/>
            <a:r>
              <a:rPr lang="it-IT" sz="1500" dirty="0">
                <a:solidFill>
                  <a:schemeClr val="accent1"/>
                </a:solidFill>
                <a:latin typeface="Book Antiqua" pitchFamily="18" charset="0"/>
              </a:rPr>
              <a:t>(polare)</a:t>
            </a:r>
          </a:p>
        </p:txBody>
      </p:sp>
      <p:sp>
        <p:nvSpPr>
          <p:cNvPr id="30" name="Line 45"/>
          <p:cNvSpPr>
            <a:spLocks noChangeShapeType="1"/>
          </p:cNvSpPr>
          <p:nvPr/>
        </p:nvSpPr>
        <p:spPr bwMode="auto">
          <a:xfrm>
            <a:off x="6948488" y="2933700"/>
            <a:ext cx="0" cy="1728788"/>
          </a:xfrm>
          <a:prstGeom prst="line">
            <a:avLst/>
          </a:prstGeom>
          <a:noFill/>
          <a:ln w="57150" cmpd="thinThick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 sz="1350"/>
          </a:p>
        </p:txBody>
      </p:sp>
      <p:sp>
        <p:nvSpPr>
          <p:cNvPr id="330770" name="CasellaDiTesto 36"/>
          <p:cNvSpPr txBox="1">
            <a:spLocks noChangeArrowheads="1"/>
          </p:cNvSpPr>
          <p:nvPr/>
        </p:nvSpPr>
        <p:spPr bwMode="auto">
          <a:xfrm>
            <a:off x="1788642" y="5279232"/>
            <a:ext cx="150073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1500" dirty="0">
                <a:solidFill>
                  <a:schemeClr val="accent1"/>
                </a:solidFill>
                <a:latin typeface="Book Antiqua" pitchFamily="18" charset="0"/>
              </a:rPr>
              <a:t>fase stazionaria</a:t>
            </a:r>
          </a:p>
          <a:p>
            <a:pPr algn="ctr"/>
            <a:r>
              <a:rPr lang="it-IT" sz="1500" dirty="0">
                <a:solidFill>
                  <a:schemeClr val="accent1"/>
                </a:solidFill>
                <a:latin typeface="Book Antiqua" pitchFamily="18" charset="0"/>
              </a:rPr>
              <a:t>(non polare)</a:t>
            </a:r>
          </a:p>
        </p:txBody>
      </p:sp>
      <p:sp>
        <p:nvSpPr>
          <p:cNvPr id="330771" name="CasellaDiTesto 12"/>
          <p:cNvSpPr txBox="1">
            <a:spLocks noChangeArrowheads="1"/>
          </p:cNvSpPr>
          <p:nvPr/>
        </p:nvSpPr>
        <p:spPr bwMode="auto">
          <a:xfrm>
            <a:off x="2670632" y="966788"/>
            <a:ext cx="3812262" cy="60016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1500" b="1" dirty="0">
                <a:solidFill>
                  <a:schemeClr val="bg1"/>
                </a:solidFill>
                <a:latin typeface="Book Antiqua" pitchFamily="18" charset="0"/>
              </a:rPr>
              <a:t>CROMATOGRAFIA IN FASE INVERSA</a:t>
            </a:r>
          </a:p>
          <a:p>
            <a:pPr algn="ctr"/>
            <a:r>
              <a:rPr lang="it-IT" i="1" dirty="0">
                <a:solidFill>
                  <a:schemeClr val="bg1"/>
                </a:solidFill>
                <a:latin typeface="Book Antiqua" pitchFamily="18" charset="0"/>
              </a:rPr>
              <a:t>Reverse </a:t>
            </a:r>
            <a:r>
              <a:rPr lang="it-IT" i="1" dirty="0" err="1">
                <a:solidFill>
                  <a:schemeClr val="bg1"/>
                </a:solidFill>
                <a:latin typeface="Book Antiqua" pitchFamily="18" charset="0"/>
              </a:rPr>
              <a:t>Phase</a:t>
            </a:r>
            <a:r>
              <a:rPr lang="it-IT" i="1" dirty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it-IT" i="1" dirty="0" err="1">
                <a:solidFill>
                  <a:schemeClr val="bg1"/>
                </a:solidFill>
                <a:latin typeface="Book Antiqua" pitchFamily="18" charset="0"/>
              </a:rPr>
              <a:t>Chromatography</a:t>
            </a:r>
            <a:r>
              <a:rPr lang="it-IT" dirty="0">
                <a:solidFill>
                  <a:schemeClr val="bg1"/>
                </a:solidFill>
                <a:latin typeface="Book Antiqua" pitchFamily="18" charset="0"/>
              </a:rPr>
              <a:t> (RPC)</a:t>
            </a:r>
          </a:p>
        </p:txBody>
      </p:sp>
      <p:sp>
        <p:nvSpPr>
          <p:cNvPr id="330772" name="CasellaDiTesto 19"/>
          <p:cNvSpPr txBox="1">
            <a:spLocks noChangeArrowheads="1"/>
          </p:cNvSpPr>
          <p:nvPr/>
        </p:nvSpPr>
        <p:spPr bwMode="auto">
          <a:xfrm>
            <a:off x="3150394" y="5057775"/>
            <a:ext cx="341760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500">
                <a:latin typeface="Book Antiqua" pitchFamily="18" charset="0"/>
              </a:rPr>
              <a:t>Si</a:t>
            </a:r>
          </a:p>
        </p:txBody>
      </p:sp>
      <p:sp>
        <p:nvSpPr>
          <p:cNvPr id="330774" name="Freeform 776" descr="Sabbia"/>
          <p:cNvSpPr>
            <a:spLocks/>
          </p:cNvSpPr>
          <p:nvPr/>
        </p:nvSpPr>
        <p:spPr bwMode="auto">
          <a:xfrm>
            <a:off x="1575198" y="2025253"/>
            <a:ext cx="2025253" cy="3061097"/>
          </a:xfrm>
          <a:custGeom>
            <a:avLst/>
            <a:gdLst>
              <a:gd name="T0" fmla="*/ 2147483647 w 1475"/>
              <a:gd name="T1" fmla="*/ 2147483647 h 2571"/>
              <a:gd name="T2" fmla="*/ 2147483647 w 1475"/>
              <a:gd name="T3" fmla="*/ 2147483647 h 2571"/>
              <a:gd name="T4" fmla="*/ 2147483647 w 1475"/>
              <a:gd name="T5" fmla="*/ 2147483647 h 2571"/>
              <a:gd name="T6" fmla="*/ 2147483647 w 1475"/>
              <a:gd name="T7" fmla="*/ 2147483647 h 2571"/>
              <a:gd name="T8" fmla="*/ 2147483647 w 1475"/>
              <a:gd name="T9" fmla="*/ 2147483647 h 2571"/>
              <a:gd name="T10" fmla="*/ 2147483647 w 1475"/>
              <a:gd name="T11" fmla="*/ 2147483647 h 2571"/>
              <a:gd name="T12" fmla="*/ 2147483647 w 1475"/>
              <a:gd name="T13" fmla="*/ 2147483647 h 2571"/>
              <a:gd name="T14" fmla="*/ 2147483647 w 1475"/>
              <a:gd name="T15" fmla="*/ 2147483647 h 2571"/>
              <a:gd name="T16" fmla="*/ 2147483647 w 1475"/>
              <a:gd name="T17" fmla="*/ 2147483647 h 2571"/>
              <a:gd name="T18" fmla="*/ 2147483647 w 1475"/>
              <a:gd name="T19" fmla="*/ 2147483647 h 2571"/>
              <a:gd name="T20" fmla="*/ 2147483647 w 1475"/>
              <a:gd name="T21" fmla="*/ 2147483647 h 2571"/>
              <a:gd name="T22" fmla="*/ 2147483647 w 1475"/>
              <a:gd name="T23" fmla="*/ 2147483647 h 2571"/>
              <a:gd name="T24" fmla="*/ 2147483647 w 1475"/>
              <a:gd name="T25" fmla="*/ 2147483647 h 2571"/>
              <a:gd name="T26" fmla="*/ 2147483647 w 1475"/>
              <a:gd name="T27" fmla="*/ 2147483647 h 2571"/>
              <a:gd name="T28" fmla="*/ 2147483647 w 1475"/>
              <a:gd name="T29" fmla="*/ 2147483647 h 2571"/>
              <a:gd name="T30" fmla="*/ 2147483647 w 1475"/>
              <a:gd name="T31" fmla="*/ 2147483647 h 2571"/>
              <a:gd name="T32" fmla="*/ 2147483647 w 1475"/>
              <a:gd name="T33" fmla="*/ 2147483647 h 2571"/>
              <a:gd name="T34" fmla="*/ 2147483647 w 1475"/>
              <a:gd name="T35" fmla="*/ 2147483647 h 2571"/>
              <a:gd name="T36" fmla="*/ 2147483647 w 1475"/>
              <a:gd name="T37" fmla="*/ 2147483647 h 2571"/>
              <a:gd name="T38" fmla="*/ 2147483647 w 1475"/>
              <a:gd name="T39" fmla="*/ 2147483647 h 2571"/>
              <a:gd name="T40" fmla="*/ 2147483647 w 1475"/>
              <a:gd name="T41" fmla="*/ 2147483647 h 2571"/>
              <a:gd name="T42" fmla="*/ 2147483647 w 1475"/>
              <a:gd name="T43" fmla="*/ 2147483647 h 2571"/>
              <a:gd name="T44" fmla="*/ 2147483647 w 1475"/>
              <a:gd name="T45" fmla="*/ 2147483647 h 2571"/>
              <a:gd name="T46" fmla="*/ 2147483647 w 1475"/>
              <a:gd name="T47" fmla="*/ 2147483647 h 2571"/>
              <a:gd name="T48" fmla="*/ 2147483647 w 1475"/>
              <a:gd name="T49" fmla="*/ 2147483647 h 2571"/>
              <a:gd name="T50" fmla="*/ 2147483647 w 1475"/>
              <a:gd name="T51" fmla="*/ 2147483647 h 2571"/>
              <a:gd name="T52" fmla="*/ 2147483647 w 1475"/>
              <a:gd name="T53" fmla="*/ 2147483647 h 2571"/>
              <a:gd name="T54" fmla="*/ 2147483647 w 1475"/>
              <a:gd name="T55" fmla="*/ 2147483647 h 2571"/>
              <a:gd name="T56" fmla="*/ 2147483647 w 1475"/>
              <a:gd name="T57" fmla="*/ 2147483647 h 2571"/>
              <a:gd name="T58" fmla="*/ 2147483647 w 1475"/>
              <a:gd name="T59" fmla="*/ 2147483647 h 2571"/>
              <a:gd name="T60" fmla="*/ 2147483647 w 1475"/>
              <a:gd name="T61" fmla="*/ 2147483647 h 2571"/>
              <a:gd name="T62" fmla="*/ 2147483647 w 1475"/>
              <a:gd name="T63" fmla="*/ 2147483647 h 2571"/>
              <a:gd name="T64" fmla="*/ 2147483647 w 1475"/>
              <a:gd name="T65" fmla="*/ 2147483647 h 2571"/>
              <a:gd name="T66" fmla="*/ 2147483647 w 1475"/>
              <a:gd name="T67" fmla="*/ 2147483647 h 2571"/>
              <a:gd name="T68" fmla="*/ 2147483647 w 1475"/>
              <a:gd name="T69" fmla="*/ 2147483647 h 2571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475"/>
              <a:gd name="T106" fmla="*/ 0 h 2571"/>
              <a:gd name="T107" fmla="*/ 1475 w 1475"/>
              <a:gd name="T108" fmla="*/ 2571 h 2571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475" h="2571">
                <a:moveTo>
                  <a:pt x="431" y="144"/>
                </a:moveTo>
                <a:cubicBezTo>
                  <a:pt x="356" y="197"/>
                  <a:pt x="273" y="250"/>
                  <a:pt x="250" y="325"/>
                </a:cubicBezTo>
                <a:cubicBezTo>
                  <a:pt x="227" y="400"/>
                  <a:pt x="325" y="461"/>
                  <a:pt x="295" y="597"/>
                </a:cubicBezTo>
                <a:cubicBezTo>
                  <a:pt x="265" y="733"/>
                  <a:pt x="91" y="961"/>
                  <a:pt x="68" y="1142"/>
                </a:cubicBezTo>
                <a:cubicBezTo>
                  <a:pt x="45" y="1323"/>
                  <a:pt x="166" y="1527"/>
                  <a:pt x="159" y="1686"/>
                </a:cubicBezTo>
                <a:cubicBezTo>
                  <a:pt x="152" y="1845"/>
                  <a:pt x="46" y="1981"/>
                  <a:pt x="23" y="2094"/>
                </a:cubicBezTo>
                <a:cubicBezTo>
                  <a:pt x="0" y="2207"/>
                  <a:pt x="15" y="2290"/>
                  <a:pt x="23" y="2366"/>
                </a:cubicBezTo>
                <a:cubicBezTo>
                  <a:pt x="31" y="2442"/>
                  <a:pt x="15" y="2525"/>
                  <a:pt x="68" y="2548"/>
                </a:cubicBezTo>
                <a:cubicBezTo>
                  <a:pt x="121" y="2571"/>
                  <a:pt x="311" y="2562"/>
                  <a:pt x="341" y="2502"/>
                </a:cubicBezTo>
                <a:cubicBezTo>
                  <a:pt x="371" y="2442"/>
                  <a:pt x="250" y="2260"/>
                  <a:pt x="250" y="2185"/>
                </a:cubicBezTo>
                <a:cubicBezTo>
                  <a:pt x="250" y="2110"/>
                  <a:pt x="303" y="2056"/>
                  <a:pt x="341" y="2049"/>
                </a:cubicBezTo>
                <a:cubicBezTo>
                  <a:pt x="379" y="2042"/>
                  <a:pt x="394" y="2065"/>
                  <a:pt x="477" y="2140"/>
                </a:cubicBezTo>
                <a:cubicBezTo>
                  <a:pt x="560" y="2215"/>
                  <a:pt x="734" y="2479"/>
                  <a:pt x="840" y="2502"/>
                </a:cubicBezTo>
                <a:cubicBezTo>
                  <a:pt x="946" y="2525"/>
                  <a:pt x="1067" y="2351"/>
                  <a:pt x="1112" y="2276"/>
                </a:cubicBezTo>
                <a:cubicBezTo>
                  <a:pt x="1157" y="2201"/>
                  <a:pt x="1089" y="2117"/>
                  <a:pt x="1112" y="2049"/>
                </a:cubicBezTo>
                <a:cubicBezTo>
                  <a:pt x="1135" y="1981"/>
                  <a:pt x="1256" y="1943"/>
                  <a:pt x="1248" y="1867"/>
                </a:cubicBezTo>
                <a:cubicBezTo>
                  <a:pt x="1240" y="1791"/>
                  <a:pt x="1149" y="1633"/>
                  <a:pt x="1066" y="1595"/>
                </a:cubicBezTo>
                <a:cubicBezTo>
                  <a:pt x="983" y="1557"/>
                  <a:pt x="840" y="1649"/>
                  <a:pt x="749" y="1641"/>
                </a:cubicBezTo>
                <a:cubicBezTo>
                  <a:pt x="658" y="1633"/>
                  <a:pt x="567" y="1610"/>
                  <a:pt x="522" y="1550"/>
                </a:cubicBezTo>
                <a:cubicBezTo>
                  <a:pt x="477" y="1490"/>
                  <a:pt x="462" y="1361"/>
                  <a:pt x="477" y="1278"/>
                </a:cubicBezTo>
                <a:cubicBezTo>
                  <a:pt x="492" y="1195"/>
                  <a:pt x="583" y="1119"/>
                  <a:pt x="613" y="1051"/>
                </a:cubicBezTo>
                <a:cubicBezTo>
                  <a:pt x="643" y="983"/>
                  <a:pt x="620" y="907"/>
                  <a:pt x="658" y="869"/>
                </a:cubicBezTo>
                <a:cubicBezTo>
                  <a:pt x="696" y="831"/>
                  <a:pt x="772" y="794"/>
                  <a:pt x="840" y="824"/>
                </a:cubicBezTo>
                <a:cubicBezTo>
                  <a:pt x="908" y="854"/>
                  <a:pt x="983" y="1021"/>
                  <a:pt x="1066" y="1051"/>
                </a:cubicBezTo>
                <a:cubicBezTo>
                  <a:pt x="1149" y="1081"/>
                  <a:pt x="1270" y="1059"/>
                  <a:pt x="1338" y="1006"/>
                </a:cubicBezTo>
                <a:cubicBezTo>
                  <a:pt x="1406" y="953"/>
                  <a:pt x="1475" y="816"/>
                  <a:pt x="1475" y="733"/>
                </a:cubicBezTo>
                <a:cubicBezTo>
                  <a:pt x="1475" y="650"/>
                  <a:pt x="1406" y="537"/>
                  <a:pt x="1338" y="507"/>
                </a:cubicBezTo>
                <a:cubicBezTo>
                  <a:pt x="1270" y="477"/>
                  <a:pt x="1141" y="545"/>
                  <a:pt x="1066" y="552"/>
                </a:cubicBezTo>
                <a:cubicBezTo>
                  <a:pt x="991" y="559"/>
                  <a:pt x="908" y="575"/>
                  <a:pt x="885" y="552"/>
                </a:cubicBezTo>
                <a:cubicBezTo>
                  <a:pt x="862" y="529"/>
                  <a:pt x="915" y="469"/>
                  <a:pt x="930" y="416"/>
                </a:cubicBezTo>
                <a:cubicBezTo>
                  <a:pt x="945" y="363"/>
                  <a:pt x="999" y="264"/>
                  <a:pt x="976" y="234"/>
                </a:cubicBezTo>
                <a:cubicBezTo>
                  <a:pt x="953" y="204"/>
                  <a:pt x="817" y="257"/>
                  <a:pt x="794" y="234"/>
                </a:cubicBezTo>
                <a:cubicBezTo>
                  <a:pt x="771" y="211"/>
                  <a:pt x="855" y="136"/>
                  <a:pt x="840" y="98"/>
                </a:cubicBezTo>
                <a:cubicBezTo>
                  <a:pt x="825" y="60"/>
                  <a:pt x="771" y="0"/>
                  <a:pt x="703" y="8"/>
                </a:cubicBezTo>
                <a:cubicBezTo>
                  <a:pt x="635" y="16"/>
                  <a:pt x="506" y="91"/>
                  <a:pt x="431" y="144"/>
                </a:cubicBez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>
            <a:round/>
            <a:headEnd/>
            <a:tailEnd/>
          </a:ln>
          <a:scene3d>
            <a:camera prst="legacyPerspectiveFront">
              <a:rot lat="1500000" lon="1500000" rev="0"/>
            </a:camera>
            <a:lightRig rig="legacyFlat2" dir="b"/>
          </a:scene3d>
          <a:sp3d extrusionH="8874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>
            <a:flatTx/>
          </a:bodyPr>
          <a:lstStyle/>
          <a:p>
            <a:endParaRPr lang="it-IT" sz="1350"/>
          </a:p>
        </p:txBody>
      </p:sp>
      <p:sp>
        <p:nvSpPr>
          <p:cNvPr id="330775" name="CasellaDiTesto 17"/>
          <p:cNvSpPr txBox="1">
            <a:spLocks noChangeArrowheads="1"/>
          </p:cNvSpPr>
          <p:nvPr/>
        </p:nvSpPr>
        <p:spPr bwMode="auto">
          <a:xfrm>
            <a:off x="3006328" y="2786063"/>
            <a:ext cx="466794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700">
                <a:solidFill>
                  <a:schemeClr val="bg1"/>
                </a:solidFill>
                <a:latin typeface="Book Antiqua" pitchFamily="18" charset="0"/>
              </a:rPr>
              <a:t>Si</a:t>
            </a:r>
          </a:p>
        </p:txBody>
      </p:sp>
      <p:sp>
        <p:nvSpPr>
          <p:cNvPr id="330776" name="CasellaDiTesto 17"/>
          <p:cNvSpPr txBox="1">
            <a:spLocks noChangeArrowheads="1"/>
          </p:cNvSpPr>
          <p:nvPr/>
        </p:nvSpPr>
        <p:spPr bwMode="auto">
          <a:xfrm>
            <a:off x="2574132" y="4131469"/>
            <a:ext cx="466794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700">
                <a:solidFill>
                  <a:schemeClr val="bg1"/>
                </a:solidFill>
                <a:latin typeface="Book Antiqua" pitchFamily="18" charset="0"/>
              </a:rPr>
              <a:t>Si</a:t>
            </a:r>
          </a:p>
        </p:txBody>
      </p:sp>
      <p:sp>
        <p:nvSpPr>
          <p:cNvPr id="330777" name="CasellaDiTesto 17"/>
          <p:cNvSpPr txBox="1">
            <a:spLocks noChangeArrowheads="1"/>
          </p:cNvSpPr>
          <p:nvPr/>
        </p:nvSpPr>
        <p:spPr bwMode="auto">
          <a:xfrm>
            <a:off x="1832372" y="3050382"/>
            <a:ext cx="466794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700">
                <a:solidFill>
                  <a:schemeClr val="bg1"/>
                </a:solidFill>
                <a:latin typeface="Book Antiqua" pitchFamily="18" charset="0"/>
              </a:rPr>
              <a:t>Si</a:t>
            </a:r>
          </a:p>
        </p:txBody>
      </p:sp>
      <p:grpSp>
        <p:nvGrpSpPr>
          <p:cNvPr id="330778" name="Group 66"/>
          <p:cNvGrpSpPr>
            <a:grpSpLocks/>
          </p:cNvGrpSpPr>
          <p:nvPr/>
        </p:nvGrpSpPr>
        <p:grpSpPr bwMode="auto">
          <a:xfrm>
            <a:off x="2195513" y="3375424"/>
            <a:ext cx="1458516" cy="572690"/>
            <a:chOff x="839" y="2269"/>
            <a:chExt cx="1225" cy="481"/>
          </a:xfrm>
        </p:grpSpPr>
        <p:sp>
          <p:nvSpPr>
            <p:cNvPr id="330805" name="Oval 71"/>
            <p:cNvSpPr>
              <a:spLocks noChangeArrowheads="1"/>
            </p:cNvSpPr>
            <p:nvPr/>
          </p:nvSpPr>
          <p:spPr bwMode="auto">
            <a:xfrm>
              <a:off x="839" y="2387"/>
              <a:ext cx="253" cy="227"/>
            </a:xfrm>
            <a:prstGeom prst="ellipse">
              <a:avLst/>
            </a:prstGeom>
            <a:gradFill rotWithShape="1">
              <a:gsLst>
                <a:gs pos="0">
                  <a:srgbClr val="66FFFF"/>
                </a:gs>
                <a:gs pos="100000">
                  <a:srgbClr val="2F76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grpSp>
          <p:nvGrpSpPr>
            <p:cNvPr id="330806" name="Group 46"/>
            <p:cNvGrpSpPr>
              <a:grpSpLocks/>
            </p:cNvGrpSpPr>
            <p:nvPr/>
          </p:nvGrpSpPr>
          <p:grpSpPr bwMode="auto">
            <a:xfrm>
              <a:off x="930" y="2269"/>
              <a:ext cx="1134" cy="481"/>
              <a:chOff x="2290" y="3394"/>
              <a:chExt cx="1134" cy="481"/>
            </a:xfrm>
          </p:grpSpPr>
          <p:sp>
            <p:nvSpPr>
              <p:cNvPr id="330807" name="Oval 47"/>
              <p:cNvSpPr>
                <a:spLocks noChangeArrowheads="1"/>
              </p:cNvSpPr>
              <p:nvPr/>
            </p:nvSpPr>
            <p:spPr bwMode="auto">
              <a:xfrm>
                <a:off x="2290" y="3394"/>
                <a:ext cx="211" cy="218"/>
              </a:xfrm>
              <a:prstGeom prst="ellipse">
                <a:avLst/>
              </a:prstGeom>
              <a:gradFill rotWithShape="1">
                <a:gsLst>
                  <a:gs pos="0">
                    <a:srgbClr val="C0C0C0"/>
                  </a:gs>
                  <a:gs pos="100000">
                    <a:srgbClr val="595959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 sz="1350"/>
              </a:p>
            </p:txBody>
          </p:sp>
          <p:sp>
            <p:nvSpPr>
              <p:cNvPr id="330808" name="Oval 48"/>
              <p:cNvSpPr>
                <a:spLocks noChangeArrowheads="1"/>
              </p:cNvSpPr>
              <p:nvPr/>
            </p:nvSpPr>
            <p:spPr bwMode="auto">
              <a:xfrm>
                <a:off x="3213" y="3421"/>
                <a:ext cx="211" cy="217"/>
              </a:xfrm>
              <a:prstGeom prst="ellipse">
                <a:avLst/>
              </a:prstGeom>
              <a:gradFill rotWithShape="1">
                <a:gsLst>
                  <a:gs pos="0">
                    <a:srgbClr val="C0C0C0"/>
                  </a:gs>
                  <a:gs pos="100000">
                    <a:srgbClr val="595959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 sz="1350"/>
              </a:p>
            </p:txBody>
          </p:sp>
          <p:sp>
            <p:nvSpPr>
              <p:cNvPr id="330809" name="Oval 49"/>
              <p:cNvSpPr>
                <a:spLocks noChangeArrowheads="1"/>
              </p:cNvSpPr>
              <p:nvPr/>
            </p:nvSpPr>
            <p:spPr bwMode="auto">
              <a:xfrm>
                <a:off x="3107" y="3421"/>
                <a:ext cx="158" cy="163"/>
              </a:xfrm>
              <a:prstGeom prst="ellipse">
                <a:avLst/>
              </a:prstGeom>
              <a:gradFill rotWithShape="1">
                <a:gsLst>
                  <a:gs pos="0">
                    <a:srgbClr val="C0C0C0"/>
                  </a:gs>
                  <a:gs pos="100000">
                    <a:srgbClr val="595959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 sz="1350"/>
              </a:p>
            </p:txBody>
          </p:sp>
          <p:sp>
            <p:nvSpPr>
              <p:cNvPr id="330810" name="Oval 50"/>
              <p:cNvSpPr>
                <a:spLocks noChangeArrowheads="1"/>
              </p:cNvSpPr>
              <p:nvPr/>
            </p:nvSpPr>
            <p:spPr bwMode="auto">
              <a:xfrm>
                <a:off x="3028" y="3475"/>
                <a:ext cx="158" cy="164"/>
              </a:xfrm>
              <a:prstGeom prst="ellipse">
                <a:avLst/>
              </a:prstGeom>
              <a:gradFill rotWithShape="1">
                <a:gsLst>
                  <a:gs pos="0">
                    <a:srgbClr val="C0C0C0"/>
                  </a:gs>
                  <a:gs pos="100000">
                    <a:srgbClr val="595959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 sz="1350"/>
              </a:p>
            </p:txBody>
          </p:sp>
          <p:sp>
            <p:nvSpPr>
              <p:cNvPr id="330811" name="Oval 51"/>
              <p:cNvSpPr>
                <a:spLocks noChangeArrowheads="1"/>
              </p:cNvSpPr>
              <p:nvPr/>
            </p:nvSpPr>
            <p:spPr bwMode="auto">
              <a:xfrm>
                <a:off x="2923" y="3448"/>
                <a:ext cx="158" cy="163"/>
              </a:xfrm>
              <a:prstGeom prst="ellipse">
                <a:avLst/>
              </a:prstGeom>
              <a:gradFill rotWithShape="1">
                <a:gsLst>
                  <a:gs pos="0">
                    <a:srgbClr val="C0C0C0"/>
                  </a:gs>
                  <a:gs pos="100000">
                    <a:srgbClr val="595959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 sz="1350"/>
              </a:p>
            </p:txBody>
          </p:sp>
          <p:sp>
            <p:nvSpPr>
              <p:cNvPr id="330812" name="Oval 52"/>
              <p:cNvSpPr>
                <a:spLocks noChangeArrowheads="1"/>
              </p:cNvSpPr>
              <p:nvPr/>
            </p:nvSpPr>
            <p:spPr bwMode="auto">
              <a:xfrm>
                <a:off x="2843" y="3502"/>
                <a:ext cx="158" cy="164"/>
              </a:xfrm>
              <a:prstGeom prst="ellipse">
                <a:avLst/>
              </a:prstGeom>
              <a:gradFill rotWithShape="1">
                <a:gsLst>
                  <a:gs pos="0">
                    <a:srgbClr val="C0C0C0"/>
                  </a:gs>
                  <a:gs pos="100000">
                    <a:srgbClr val="595959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 sz="1350"/>
              </a:p>
            </p:txBody>
          </p:sp>
          <p:sp>
            <p:nvSpPr>
              <p:cNvPr id="330813" name="Oval 53"/>
              <p:cNvSpPr>
                <a:spLocks noChangeArrowheads="1"/>
              </p:cNvSpPr>
              <p:nvPr/>
            </p:nvSpPr>
            <p:spPr bwMode="auto">
              <a:xfrm>
                <a:off x="2738" y="3448"/>
                <a:ext cx="158" cy="163"/>
              </a:xfrm>
              <a:prstGeom prst="ellipse">
                <a:avLst/>
              </a:prstGeom>
              <a:gradFill rotWithShape="1">
                <a:gsLst>
                  <a:gs pos="0">
                    <a:srgbClr val="C0C0C0"/>
                  </a:gs>
                  <a:gs pos="100000">
                    <a:srgbClr val="595959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 sz="1350"/>
              </a:p>
            </p:txBody>
          </p:sp>
          <p:sp>
            <p:nvSpPr>
              <p:cNvPr id="330814" name="Oval 54"/>
              <p:cNvSpPr>
                <a:spLocks noChangeArrowheads="1"/>
              </p:cNvSpPr>
              <p:nvPr/>
            </p:nvSpPr>
            <p:spPr bwMode="auto">
              <a:xfrm>
                <a:off x="2633" y="3502"/>
                <a:ext cx="158" cy="164"/>
              </a:xfrm>
              <a:prstGeom prst="ellipse">
                <a:avLst/>
              </a:prstGeom>
              <a:gradFill rotWithShape="1">
                <a:gsLst>
                  <a:gs pos="0">
                    <a:srgbClr val="C0C0C0"/>
                  </a:gs>
                  <a:gs pos="100000">
                    <a:srgbClr val="595959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 sz="1350"/>
              </a:p>
            </p:txBody>
          </p:sp>
          <p:sp>
            <p:nvSpPr>
              <p:cNvPr id="330815" name="Oval 55"/>
              <p:cNvSpPr>
                <a:spLocks noChangeArrowheads="1"/>
              </p:cNvSpPr>
              <p:nvPr/>
            </p:nvSpPr>
            <p:spPr bwMode="auto">
              <a:xfrm>
                <a:off x="2527" y="3448"/>
                <a:ext cx="158" cy="163"/>
              </a:xfrm>
              <a:prstGeom prst="ellipse">
                <a:avLst/>
              </a:prstGeom>
              <a:gradFill rotWithShape="1">
                <a:gsLst>
                  <a:gs pos="0">
                    <a:srgbClr val="C0C0C0"/>
                  </a:gs>
                  <a:gs pos="100000">
                    <a:srgbClr val="595959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 sz="1350"/>
              </a:p>
            </p:txBody>
          </p:sp>
          <p:sp>
            <p:nvSpPr>
              <p:cNvPr id="330816" name="Oval 56"/>
              <p:cNvSpPr>
                <a:spLocks noChangeArrowheads="1"/>
              </p:cNvSpPr>
              <p:nvPr/>
            </p:nvSpPr>
            <p:spPr bwMode="auto">
              <a:xfrm>
                <a:off x="2369" y="3502"/>
                <a:ext cx="211" cy="218"/>
              </a:xfrm>
              <a:prstGeom prst="ellipse">
                <a:avLst/>
              </a:prstGeom>
              <a:gradFill rotWithShape="1">
                <a:gsLst>
                  <a:gs pos="0">
                    <a:srgbClr val="99CC00"/>
                  </a:gs>
                  <a:gs pos="100000">
                    <a:srgbClr val="475E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r>
                  <a:rPr lang="it-IT" sz="900" b="1">
                    <a:solidFill>
                      <a:schemeClr val="bg1"/>
                    </a:solidFill>
                    <a:latin typeface="Book Antiqua" pitchFamily="18" charset="0"/>
                  </a:rPr>
                  <a:t>Si</a:t>
                </a:r>
              </a:p>
            </p:txBody>
          </p:sp>
          <p:sp>
            <p:nvSpPr>
              <p:cNvPr id="330817" name="Oval 57"/>
              <p:cNvSpPr>
                <a:spLocks noChangeArrowheads="1"/>
              </p:cNvSpPr>
              <p:nvPr/>
            </p:nvSpPr>
            <p:spPr bwMode="auto">
              <a:xfrm>
                <a:off x="2290" y="3657"/>
                <a:ext cx="211" cy="218"/>
              </a:xfrm>
              <a:prstGeom prst="ellipse">
                <a:avLst/>
              </a:prstGeom>
              <a:gradFill rotWithShape="1">
                <a:gsLst>
                  <a:gs pos="0">
                    <a:srgbClr val="C0C0C0"/>
                  </a:gs>
                  <a:gs pos="100000">
                    <a:srgbClr val="595959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 sz="1350"/>
              </a:p>
            </p:txBody>
          </p:sp>
        </p:grpSp>
      </p:grpSp>
      <p:sp>
        <p:nvSpPr>
          <p:cNvPr id="330779" name="Oval 74"/>
          <p:cNvSpPr>
            <a:spLocks noChangeArrowheads="1"/>
          </p:cNvSpPr>
          <p:nvPr/>
        </p:nvSpPr>
        <p:spPr bwMode="auto">
          <a:xfrm>
            <a:off x="2705100" y="2294335"/>
            <a:ext cx="301229" cy="270272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100000">
                <a:srgbClr val="2F76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sz="1350"/>
          </a:p>
        </p:txBody>
      </p:sp>
      <p:grpSp>
        <p:nvGrpSpPr>
          <p:cNvPr id="330780" name="Group 58"/>
          <p:cNvGrpSpPr>
            <a:grpSpLocks/>
          </p:cNvGrpSpPr>
          <p:nvPr/>
        </p:nvGrpSpPr>
        <p:grpSpPr bwMode="auto">
          <a:xfrm>
            <a:off x="2844405" y="2187180"/>
            <a:ext cx="1350169" cy="572690"/>
            <a:chOff x="2290" y="3394"/>
            <a:chExt cx="1134" cy="481"/>
          </a:xfrm>
        </p:grpSpPr>
        <p:sp>
          <p:nvSpPr>
            <p:cNvPr id="330794" name="Oval 59"/>
            <p:cNvSpPr>
              <a:spLocks noChangeArrowheads="1"/>
            </p:cNvSpPr>
            <p:nvPr/>
          </p:nvSpPr>
          <p:spPr bwMode="auto">
            <a:xfrm>
              <a:off x="2290" y="3394"/>
              <a:ext cx="211" cy="218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sp>
          <p:nvSpPr>
            <p:cNvPr id="330795" name="Oval 60"/>
            <p:cNvSpPr>
              <a:spLocks noChangeArrowheads="1"/>
            </p:cNvSpPr>
            <p:nvPr/>
          </p:nvSpPr>
          <p:spPr bwMode="auto">
            <a:xfrm>
              <a:off x="3213" y="3421"/>
              <a:ext cx="211" cy="217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sp>
          <p:nvSpPr>
            <p:cNvPr id="330796" name="Oval 61"/>
            <p:cNvSpPr>
              <a:spLocks noChangeArrowheads="1"/>
            </p:cNvSpPr>
            <p:nvPr/>
          </p:nvSpPr>
          <p:spPr bwMode="auto">
            <a:xfrm>
              <a:off x="3107" y="3421"/>
              <a:ext cx="158" cy="163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sp>
          <p:nvSpPr>
            <p:cNvPr id="330797" name="Oval 62"/>
            <p:cNvSpPr>
              <a:spLocks noChangeArrowheads="1"/>
            </p:cNvSpPr>
            <p:nvPr/>
          </p:nvSpPr>
          <p:spPr bwMode="auto">
            <a:xfrm>
              <a:off x="3028" y="3475"/>
              <a:ext cx="158" cy="164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sp>
          <p:nvSpPr>
            <p:cNvPr id="330798" name="Oval 63"/>
            <p:cNvSpPr>
              <a:spLocks noChangeArrowheads="1"/>
            </p:cNvSpPr>
            <p:nvPr/>
          </p:nvSpPr>
          <p:spPr bwMode="auto">
            <a:xfrm>
              <a:off x="2923" y="3448"/>
              <a:ext cx="158" cy="163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sp>
          <p:nvSpPr>
            <p:cNvPr id="330799" name="Oval 64"/>
            <p:cNvSpPr>
              <a:spLocks noChangeArrowheads="1"/>
            </p:cNvSpPr>
            <p:nvPr/>
          </p:nvSpPr>
          <p:spPr bwMode="auto">
            <a:xfrm>
              <a:off x="2843" y="3502"/>
              <a:ext cx="158" cy="164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sp>
          <p:nvSpPr>
            <p:cNvPr id="330800" name="Oval 65"/>
            <p:cNvSpPr>
              <a:spLocks noChangeArrowheads="1"/>
            </p:cNvSpPr>
            <p:nvPr/>
          </p:nvSpPr>
          <p:spPr bwMode="auto">
            <a:xfrm>
              <a:off x="2738" y="3448"/>
              <a:ext cx="158" cy="163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sp>
          <p:nvSpPr>
            <p:cNvPr id="330801" name="Oval 66"/>
            <p:cNvSpPr>
              <a:spLocks noChangeArrowheads="1"/>
            </p:cNvSpPr>
            <p:nvPr/>
          </p:nvSpPr>
          <p:spPr bwMode="auto">
            <a:xfrm>
              <a:off x="2633" y="3502"/>
              <a:ext cx="158" cy="164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sp>
          <p:nvSpPr>
            <p:cNvPr id="330802" name="Oval 67"/>
            <p:cNvSpPr>
              <a:spLocks noChangeArrowheads="1"/>
            </p:cNvSpPr>
            <p:nvPr/>
          </p:nvSpPr>
          <p:spPr bwMode="auto">
            <a:xfrm>
              <a:off x="2527" y="3448"/>
              <a:ext cx="158" cy="163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sp>
          <p:nvSpPr>
            <p:cNvPr id="330803" name="Oval 68"/>
            <p:cNvSpPr>
              <a:spLocks noChangeArrowheads="1"/>
            </p:cNvSpPr>
            <p:nvPr/>
          </p:nvSpPr>
          <p:spPr bwMode="auto">
            <a:xfrm>
              <a:off x="2369" y="3502"/>
              <a:ext cx="211" cy="218"/>
            </a:xfrm>
            <a:prstGeom prst="ellipse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475E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 sz="900" b="1">
                  <a:solidFill>
                    <a:schemeClr val="bg1"/>
                  </a:solidFill>
                  <a:latin typeface="Book Antiqua" pitchFamily="18" charset="0"/>
                </a:rPr>
                <a:t>Si</a:t>
              </a:r>
            </a:p>
          </p:txBody>
        </p:sp>
        <p:sp>
          <p:nvSpPr>
            <p:cNvPr id="330804" name="Oval 69"/>
            <p:cNvSpPr>
              <a:spLocks noChangeArrowheads="1"/>
            </p:cNvSpPr>
            <p:nvPr/>
          </p:nvSpPr>
          <p:spPr bwMode="auto">
            <a:xfrm>
              <a:off x="2290" y="3657"/>
              <a:ext cx="211" cy="218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</p:grpSp>
      <p:sp>
        <p:nvSpPr>
          <p:cNvPr id="330781" name="Oval 77"/>
          <p:cNvSpPr>
            <a:spLocks noChangeArrowheads="1"/>
          </p:cNvSpPr>
          <p:nvPr/>
        </p:nvSpPr>
        <p:spPr bwMode="auto">
          <a:xfrm>
            <a:off x="2897981" y="4508897"/>
            <a:ext cx="301229" cy="270272"/>
          </a:xfrm>
          <a:prstGeom prst="ellipse">
            <a:avLst/>
          </a:prstGeom>
          <a:gradFill rotWithShape="1">
            <a:gsLst>
              <a:gs pos="0">
                <a:srgbClr val="66FFFF"/>
              </a:gs>
              <a:gs pos="100000">
                <a:srgbClr val="2F7676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sz="1350"/>
          </a:p>
        </p:txBody>
      </p:sp>
      <p:grpSp>
        <p:nvGrpSpPr>
          <p:cNvPr id="330782" name="Group 45"/>
          <p:cNvGrpSpPr>
            <a:grpSpLocks/>
          </p:cNvGrpSpPr>
          <p:nvPr/>
        </p:nvGrpSpPr>
        <p:grpSpPr bwMode="auto">
          <a:xfrm>
            <a:off x="3006330" y="4400550"/>
            <a:ext cx="1350169" cy="572691"/>
            <a:chOff x="2290" y="3394"/>
            <a:chExt cx="1134" cy="481"/>
          </a:xfrm>
        </p:grpSpPr>
        <p:sp>
          <p:nvSpPr>
            <p:cNvPr id="330783" name="Oval 42"/>
            <p:cNvSpPr>
              <a:spLocks noChangeArrowheads="1"/>
            </p:cNvSpPr>
            <p:nvPr/>
          </p:nvSpPr>
          <p:spPr bwMode="auto">
            <a:xfrm>
              <a:off x="2290" y="3394"/>
              <a:ext cx="211" cy="218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sp>
          <p:nvSpPr>
            <p:cNvPr id="330784" name="Oval 32"/>
            <p:cNvSpPr>
              <a:spLocks noChangeArrowheads="1"/>
            </p:cNvSpPr>
            <p:nvPr/>
          </p:nvSpPr>
          <p:spPr bwMode="auto">
            <a:xfrm>
              <a:off x="3213" y="3421"/>
              <a:ext cx="211" cy="217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sp>
          <p:nvSpPr>
            <p:cNvPr id="330785" name="Oval 33"/>
            <p:cNvSpPr>
              <a:spLocks noChangeArrowheads="1"/>
            </p:cNvSpPr>
            <p:nvPr/>
          </p:nvSpPr>
          <p:spPr bwMode="auto">
            <a:xfrm>
              <a:off x="3107" y="3421"/>
              <a:ext cx="158" cy="163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sp>
          <p:nvSpPr>
            <p:cNvPr id="330786" name="Oval 34"/>
            <p:cNvSpPr>
              <a:spLocks noChangeArrowheads="1"/>
            </p:cNvSpPr>
            <p:nvPr/>
          </p:nvSpPr>
          <p:spPr bwMode="auto">
            <a:xfrm>
              <a:off x="3028" y="3475"/>
              <a:ext cx="158" cy="164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sp>
          <p:nvSpPr>
            <p:cNvPr id="330787" name="Oval 35"/>
            <p:cNvSpPr>
              <a:spLocks noChangeArrowheads="1"/>
            </p:cNvSpPr>
            <p:nvPr/>
          </p:nvSpPr>
          <p:spPr bwMode="auto">
            <a:xfrm>
              <a:off x="2923" y="3448"/>
              <a:ext cx="158" cy="163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sp>
          <p:nvSpPr>
            <p:cNvPr id="330788" name="Oval 36"/>
            <p:cNvSpPr>
              <a:spLocks noChangeArrowheads="1"/>
            </p:cNvSpPr>
            <p:nvPr/>
          </p:nvSpPr>
          <p:spPr bwMode="auto">
            <a:xfrm>
              <a:off x="2843" y="3502"/>
              <a:ext cx="158" cy="164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sp>
          <p:nvSpPr>
            <p:cNvPr id="330789" name="Oval 37"/>
            <p:cNvSpPr>
              <a:spLocks noChangeArrowheads="1"/>
            </p:cNvSpPr>
            <p:nvPr/>
          </p:nvSpPr>
          <p:spPr bwMode="auto">
            <a:xfrm>
              <a:off x="2738" y="3448"/>
              <a:ext cx="158" cy="163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sp>
          <p:nvSpPr>
            <p:cNvPr id="330790" name="Oval 38"/>
            <p:cNvSpPr>
              <a:spLocks noChangeArrowheads="1"/>
            </p:cNvSpPr>
            <p:nvPr/>
          </p:nvSpPr>
          <p:spPr bwMode="auto">
            <a:xfrm>
              <a:off x="2633" y="3502"/>
              <a:ext cx="158" cy="164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sp>
          <p:nvSpPr>
            <p:cNvPr id="330791" name="Oval 39"/>
            <p:cNvSpPr>
              <a:spLocks noChangeArrowheads="1"/>
            </p:cNvSpPr>
            <p:nvPr/>
          </p:nvSpPr>
          <p:spPr bwMode="auto">
            <a:xfrm>
              <a:off x="2527" y="3448"/>
              <a:ext cx="158" cy="163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sp>
          <p:nvSpPr>
            <p:cNvPr id="330792" name="Oval 40"/>
            <p:cNvSpPr>
              <a:spLocks noChangeArrowheads="1"/>
            </p:cNvSpPr>
            <p:nvPr/>
          </p:nvSpPr>
          <p:spPr bwMode="auto">
            <a:xfrm>
              <a:off x="2369" y="3502"/>
              <a:ext cx="211" cy="218"/>
            </a:xfrm>
            <a:prstGeom prst="ellipse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475E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it-IT" sz="900" b="1">
                  <a:solidFill>
                    <a:schemeClr val="bg1"/>
                  </a:solidFill>
                  <a:latin typeface="Book Antiqua" pitchFamily="18" charset="0"/>
                </a:rPr>
                <a:t>Si</a:t>
              </a:r>
            </a:p>
          </p:txBody>
        </p:sp>
        <p:sp>
          <p:nvSpPr>
            <p:cNvPr id="330793" name="Oval 43"/>
            <p:cNvSpPr>
              <a:spLocks noChangeArrowheads="1"/>
            </p:cNvSpPr>
            <p:nvPr/>
          </p:nvSpPr>
          <p:spPr bwMode="auto">
            <a:xfrm>
              <a:off x="2290" y="3657"/>
              <a:ext cx="211" cy="218"/>
            </a:xfrm>
            <a:prstGeom prst="ellipse">
              <a:avLst/>
            </a:prstGeom>
            <a:gradFill rotWithShape="1">
              <a:gsLst>
                <a:gs pos="0">
                  <a:srgbClr val="C0C0C0"/>
                </a:gs>
                <a:gs pos="100000">
                  <a:srgbClr val="595959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</p:grpSp>
      <p:graphicFrame>
        <p:nvGraphicFramePr>
          <p:cNvPr id="11303" name="Object 39"/>
          <p:cNvGraphicFramePr>
            <a:graphicFrameLocks noChangeAspect="1"/>
          </p:cNvGraphicFramePr>
          <p:nvPr/>
        </p:nvGraphicFramePr>
        <p:xfrm>
          <a:off x="4842273" y="1715692"/>
          <a:ext cx="369094" cy="363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4" imgW="969120" imgH="969120" progId="">
                  <p:embed/>
                </p:oleObj>
              </mc:Choice>
              <mc:Fallback>
                <p:oleObj name="CorelDRAW" r:id="rId4" imgW="969120" imgH="969120" progId="">
                  <p:embed/>
                  <p:pic>
                    <p:nvPicPr>
                      <p:cNvPr id="11303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2273" y="1715692"/>
                        <a:ext cx="369094" cy="3631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00" name="Object 36"/>
          <p:cNvGraphicFramePr>
            <a:graphicFrameLocks noChangeAspect="1"/>
          </p:cNvGraphicFramePr>
          <p:nvPr/>
        </p:nvGraphicFramePr>
        <p:xfrm>
          <a:off x="5166123" y="1754981"/>
          <a:ext cx="369094" cy="363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4" imgW="969120" imgH="969120" progId="">
                  <p:embed/>
                </p:oleObj>
              </mc:Choice>
              <mc:Fallback>
                <p:oleObj name="CorelDRAW" r:id="rId4" imgW="969120" imgH="969120" progId="">
                  <p:embed/>
                  <p:pic>
                    <p:nvPicPr>
                      <p:cNvPr id="1130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6123" y="1754981"/>
                        <a:ext cx="369094" cy="3631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05" name="Object 41"/>
          <p:cNvGraphicFramePr>
            <a:graphicFrameLocks noChangeAspect="1"/>
          </p:cNvGraphicFramePr>
          <p:nvPr/>
        </p:nvGraphicFramePr>
        <p:xfrm>
          <a:off x="5004198" y="1931194"/>
          <a:ext cx="369094" cy="363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4" imgW="969120" imgH="969120" progId="">
                  <p:embed/>
                </p:oleObj>
              </mc:Choice>
              <mc:Fallback>
                <p:oleObj name="CorelDRAW" r:id="rId4" imgW="969120" imgH="969120" progId="">
                  <p:embed/>
                  <p:pic>
                    <p:nvPicPr>
                      <p:cNvPr id="11305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4198" y="1931194"/>
                        <a:ext cx="369094" cy="3631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7037E-6 C -0.04219 0.12662 -0.08437 0.25348 -0.13351 0.30857 C -0.18264 0.36389 -0.23871 0.34746 -0.29462 0.33125 " pathEditMode="relative" rAng="0" ptsTypes="aaA">
                                      <p:cBhvr>
                                        <p:cTn id="15" dur="2000" fill="hold"/>
                                        <p:tgtEl>
                                          <p:spTgt spid="113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00" y="182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22222E-6 C -0.025 0.16621 -0.04983 0.33264 -0.09184 0.43009 C -0.13385 0.52732 -0.19306 0.55579 -0.25226 0.58426 " pathEditMode="relative" rAng="0" ptsTypes="aaA">
                                      <p:cBhvr>
                                        <p:cTn id="17" dur="2000" fill="hold"/>
                                        <p:tgtEl>
                                          <p:spTgt spid="113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00" y="292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6.2963E-6 L -0.23628 0.03147 " pathEditMode="relative" ptsTypes="AA">
                                      <p:cBhvr>
                                        <p:cTn id="19" dur="20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8720" name="Connettore 1 23"/>
          <p:cNvCxnSpPr>
            <a:cxnSpLocks noChangeShapeType="1"/>
          </p:cNvCxnSpPr>
          <p:nvPr/>
        </p:nvCxnSpPr>
        <p:spPr bwMode="auto">
          <a:xfrm>
            <a:off x="2357439" y="3158730"/>
            <a:ext cx="270272" cy="54769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</p:spPr>
      </p:cxnSp>
      <p:sp>
        <p:nvSpPr>
          <p:cNvPr id="328721" name="Line 58"/>
          <p:cNvSpPr>
            <a:spLocks noChangeShapeType="1"/>
          </p:cNvSpPr>
          <p:nvPr/>
        </p:nvSpPr>
        <p:spPr bwMode="auto">
          <a:xfrm flipV="1">
            <a:off x="3059908" y="4023123"/>
            <a:ext cx="270272" cy="215503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it-IT" sz="1350"/>
          </a:p>
        </p:txBody>
      </p:sp>
      <p:cxnSp>
        <p:nvCxnSpPr>
          <p:cNvPr id="328722" name="Connettore 1 23"/>
          <p:cNvCxnSpPr>
            <a:cxnSpLocks noChangeShapeType="1"/>
          </p:cNvCxnSpPr>
          <p:nvPr/>
        </p:nvCxnSpPr>
        <p:spPr bwMode="auto">
          <a:xfrm>
            <a:off x="3437336" y="2888456"/>
            <a:ext cx="216694" cy="161925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</p:spPr>
      </p:cxnSp>
      <p:cxnSp>
        <p:nvCxnSpPr>
          <p:cNvPr id="328723" name="Connettore 1 23"/>
          <p:cNvCxnSpPr>
            <a:cxnSpLocks noChangeShapeType="1"/>
          </p:cNvCxnSpPr>
          <p:nvPr/>
        </p:nvCxnSpPr>
        <p:spPr bwMode="auto">
          <a:xfrm>
            <a:off x="2033589" y="3590925"/>
            <a:ext cx="378619" cy="82154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</p:spPr>
      </p:cxnSp>
      <p:sp>
        <p:nvSpPr>
          <p:cNvPr id="8" name="Text Box 31"/>
          <p:cNvSpPr txBox="1">
            <a:spLocks noChangeArrowheads="1"/>
          </p:cNvSpPr>
          <p:nvPr/>
        </p:nvSpPr>
        <p:spPr bwMode="auto">
          <a:xfrm>
            <a:off x="5715002" y="2224060"/>
            <a:ext cx="176807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1500" dirty="0">
                <a:solidFill>
                  <a:schemeClr val="accent1"/>
                </a:solidFill>
                <a:latin typeface="Book Antiqua" pitchFamily="18" charset="0"/>
              </a:rPr>
              <a:t>fase mobile</a:t>
            </a:r>
          </a:p>
          <a:p>
            <a:pPr algn="ctr">
              <a:defRPr/>
            </a:pPr>
            <a:r>
              <a:rPr lang="it-IT" sz="1500" dirty="0">
                <a:solidFill>
                  <a:schemeClr val="accent1"/>
                </a:solidFill>
                <a:latin typeface="Book Antiqua" pitchFamily="18" charset="0"/>
              </a:rPr>
              <a:t>(non</a:t>
            </a:r>
            <a:r>
              <a:rPr lang="it-IT" sz="1500" dirty="0">
                <a:solidFill>
                  <a:schemeClr val="accent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ook Antiqua" pitchFamily="18" charset="0"/>
              </a:rPr>
              <a:t> </a:t>
            </a:r>
            <a:r>
              <a:rPr lang="it-IT" sz="1500" dirty="0">
                <a:solidFill>
                  <a:schemeClr val="accent1"/>
                </a:solidFill>
                <a:latin typeface="Book Antiqua" pitchFamily="18" charset="0"/>
              </a:rPr>
              <a:t>polare)</a:t>
            </a:r>
          </a:p>
        </p:txBody>
      </p:sp>
      <p:sp>
        <p:nvSpPr>
          <p:cNvPr id="9" name="Line 45"/>
          <p:cNvSpPr>
            <a:spLocks noChangeShapeType="1"/>
          </p:cNvSpPr>
          <p:nvPr/>
        </p:nvSpPr>
        <p:spPr bwMode="auto">
          <a:xfrm>
            <a:off x="6554391" y="2834878"/>
            <a:ext cx="0" cy="1728788"/>
          </a:xfrm>
          <a:prstGeom prst="line">
            <a:avLst/>
          </a:prstGeom>
          <a:noFill/>
          <a:ln w="57150" cmpd="thinThick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 sz="1350"/>
          </a:p>
        </p:txBody>
      </p:sp>
      <p:sp>
        <p:nvSpPr>
          <p:cNvPr id="328726" name="CasellaDiTesto 12"/>
          <p:cNvSpPr txBox="1">
            <a:spLocks noChangeArrowheads="1"/>
          </p:cNvSpPr>
          <p:nvPr/>
        </p:nvSpPr>
        <p:spPr bwMode="auto">
          <a:xfrm>
            <a:off x="2627036" y="890588"/>
            <a:ext cx="3841116" cy="60016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1500" b="1" dirty="0">
                <a:solidFill>
                  <a:schemeClr val="bg1"/>
                </a:solidFill>
                <a:latin typeface="Book Antiqua" pitchFamily="18" charset="0"/>
              </a:rPr>
              <a:t>CROMATOGRAFIA IN FASE DIRETTA</a:t>
            </a:r>
          </a:p>
          <a:p>
            <a:pPr algn="ctr"/>
            <a:r>
              <a:rPr lang="it-IT" i="1" dirty="0" err="1">
                <a:solidFill>
                  <a:schemeClr val="bg1"/>
                </a:solidFill>
                <a:latin typeface="Book Antiqua" pitchFamily="18" charset="0"/>
              </a:rPr>
              <a:t>Normal</a:t>
            </a:r>
            <a:r>
              <a:rPr lang="it-IT" i="1" dirty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it-IT" i="1" dirty="0" err="1">
                <a:solidFill>
                  <a:schemeClr val="bg1"/>
                </a:solidFill>
                <a:latin typeface="Book Antiqua" pitchFamily="18" charset="0"/>
              </a:rPr>
              <a:t>Phase</a:t>
            </a:r>
            <a:r>
              <a:rPr lang="it-IT" i="1" dirty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it-IT" i="1" dirty="0" err="1">
                <a:solidFill>
                  <a:schemeClr val="bg1"/>
                </a:solidFill>
                <a:latin typeface="Book Antiqua" pitchFamily="18" charset="0"/>
              </a:rPr>
              <a:t>Chromatography</a:t>
            </a:r>
            <a:r>
              <a:rPr lang="it-IT" dirty="0">
                <a:solidFill>
                  <a:schemeClr val="bg1"/>
                </a:solidFill>
                <a:latin typeface="Book Antiqua" pitchFamily="18" charset="0"/>
              </a:rPr>
              <a:t> (NPC)</a:t>
            </a:r>
          </a:p>
        </p:txBody>
      </p:sp>
      <p:cxnSp>
        <p:nvCxnSpPr>
          <p:cNvPr id="328727" name="Connettore 1 23"/>
          <p:cNvCxnSpPr>
            <a:cxnSpLocks noChangeShapeType="1"/>
          </p:cNvCxnSpPr>
          <p:nvPr/>
        </p:nvCxnSpPr>
        <p:spPr bwMode="auto">
          <a:xfrm>
            <a:off x="2897981" y="4507706"/>
            <a:ext cx="377429" cy="163116"/>
          </a:xfrm>
          <a:prstGeom prst="line">
            <a:avLst/>
          </a:prstGeom>
          <a:noFill/>
          <a:ln w="28575" algn="ctr">
            <a:solidFill>
              <a:schemeClr val="bg1"/>
            </a:solidFill>
            <a:round/>
            <a:headEnd/>
            <a:tailEnd/>
          </a:ln>
        </p:spPr>
      </p:cxnSp>
      <p:sp>
        <p:nvSpPr>
          <p:cNvPr id="328728" name="CasellaDiTesto 5"/>
          <p:cNvSpPr txBox="1">
            <a:spLocks noChangeArrowheads="1"/>
          </p:cNvSpPr>
          <p:nvPr/>
        </p:nvSpPr>
        <p:spPr bwMode="auto">
          <a:xfrm>
            <a:off x="1842221" y="5245894"/>
            <a:ext cx="150073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1500">
                <a:solidFill>
                  <a:schemeClr val="accent1"/>
                </a:solidFill>
                <a:latin typeface="Book Antiqua" pitchFamily="18" charset="0"/>
              </a:rPr>
              <a:t>fase stazionaria</a:t>
            </a:r>
            <a:br>
              <a:rPr lang="it-IT" sz="1500">
                <a:solidFill>
                  <a:schemeClr val="accent1"/>
                </a:solidFill>
                <a:latin typeface="Book Antiqua" pitchFamily="18" charset="0"/>
              </a:rPr>
            </a:br>
            <a:r>
              <a:rPr lang="it-IT" sz="1500">
                <a:solidFill>
                  <a:schemeClr val="accent1"/>
                </a:solidFill>
                <a:latin typeface="Book Antiqua" pitchFamily="18" charset="0"/>
              </a:rPr>
              <a:t>(polare)</a:t>
            </a:r>
          </a:p>
        </p:txBody>
      </p:sp>
      <p:sp>
        <p:nvSpPr>
          <p:cNvPr id="328729" name="Text Box 6"/>
          <p:cNvSpPr txBox="1">
            <a:spLocks noChangeArrowheads="1"/>
          </p:cNvSpPr>
          <p:nvPr/>
        </p:nvSpPr>
        <p:spPr bwMode="auto">
          <a:xfrm>
            <a:off x="6893719" y="5738813"/>
            <a:ext cx="1117614" cy="25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050">
                <a:solidFill>
                  <a:schemeClr val="bg2"/>
                </a:solidFill>
                <a:latin typeface="Book Antiqua" pitchFamily="18" charset="0"/>
              </a:rPr>
              <a:t>Giorgio Bonaga</a:t>
            </a:r>
            <a:endParaRPr lang="it-IT" sz="1350"/>
          </a:p>
        </p:txBody>
      </p:sp>
      <p:sp>
        <p:nvSpPr>
          <p:cNvPr id="328730" name="Freeform 111" descr="Sabbia"/>
          <p:cNvSpPr>
            <a:spLocks/>
          </p:cNvSpPr>
          <p:nvPr/>
        </p:nvSpPr>
        <p:spPr bwMode="auto">
          <a:xfrm>
            <a:off x="1575198" y="2025253"/>
            <a:ext cx="2025253" cy="3061097"/>
          </a:xfrm>
          <a:custGeom>
            <a:avLst/>
            <a:gdLst>
              <a:gd name="T0" fmla="*/ 2147483647 w 1475"/>
              <a:gd name="T1" fmla="*/ 2147483647 h 2571"/>
              <a:gd name="T2" fmla="*/ 2147483647 w 1475"/>
              <a:gd name="T3" fmla="*/ 2147483647 h 2571"/>
              <a:gd name="T4" fmla="*/ 2147483647 w 1475"/>
              <a:gd name="T5" fmla="*/ 2147483647 h 2571"/>
              <a:gd name="T6" fmla="*/ 2147483647 w 1475"/>
              <a:gd name="T7" fmla="*/ 2147483647 h 2571"/>
              <a:gd name="T8" fmla="*/ 2147483647 w 1475"/>
              <a:gd name="T9" fmla="*/ 2147483647 h 2571"/>
              <a:gd name="T10" fmla="*/ 2147483647 w 1475"/>
              <a:gd name="T11" fmla="*/ 2147483647 h 2571"/>
              <a:gd name="T12" fmla="*/ 2147483647 w 1475"/>
              <a:gd name="T13" fmla="*/ 2147483647 h 2571"/>
              <a:gd name="T14" fmla="*/ 2147483647 w 1475"/>
              <a:gd name="T15" fmla="*/ 2147483647 h 2571"/>
              <a:gd name="T16" fmla="*/ 2147483647 w 1475"/>
              <a:gd name="T17" fmla="*/ 2147483647 h 2571"/>
              <a:gd name="T18" fmla="*/ 2147483647 w 1475"/>
              <a:gd name="T19" fmla="*/ 2147483647 h 2571"/>
              <a:gd name="T20" fmla="*/ 2147483647 w 1475"/>
              <a:gd name="T21" fmla="*/ 2147483647 h 2571"/>
              <a:gd name="T22" fmla="*/ 2147483647 w 1475"/>
              <a:gd name="T23" fmla="*/ 2147483647 h 2571"/>
              <a:gd name="T24" fmla="*/ 2147483647 w 1475"/>
              <a:gd name="T25" fmla="*/ 2147483647 h 2571"/>
              <a:gd name="T26" fmla="*/ 2147483647 w 1475"/>
              <a:gd name="T27" fmla="*/ 2147483647 h 2571"/>
              <a:gd name="T28" fmla="*/ 2147483647 w 1475"/>
              <a:gd name="T29" fmla="*/ 2147483647 h 2571"/>
              <a:gd name="T30" fmla="*/ 2147483647 w 1475"/>
              <a:gd name="T31" fmla="*/ 2147483647 h 2571"/>
              <a:gd name="T32" fmla="*/ 2147483647 w 1475"/>
              <a:gd name="T33" fmla="*/ 2147483647 h 2571"/>
              <a:gd name="T34" fmla="*/ 2147483647 w 1475"/>
              <a:gd name="T35" fmla="*/ 2147483647 h 2571"/>
              <a:gd name="T36" fmla="*/ 2147483647 w 1475"/>
              <a:gd name="T37" fmla="*/ 2147483647 h 2571"/>
              <a:gd name="T38" fmla="*/ 2147483647 w 1475"/>
              <a:gd name="T39" fmla="*/ 2147483647 h 2571"/>
              <a:gd name="T40" fmla="*/ 2147483647 w 1475"/>
              <a:gd name="T41" fmla="*/ 2147483647 h 2571"/>
              <a:gd name="T42" fmla="*/ 2147483647 w 1475"/>
              <a:gd name="T43" fmla="*/ 2147483647 h 2571"/>
              <a:gd name="T44" fmla="*/ 2147483647 w 1475"/>
              <a:gd name="T45" fmla="*/ 2147483647 h 2571"/>
              <a:gd name="T46" fmla="*/ 2147483647 w 1475"/>
              <a:gd name="T47" fmla="*/ 2147483647 h 2571"/>
              <a:gd name="T48" fmla="*/ 2147483647 w 1475"/>
              <a:gd name="T49" fmla="*/ 2147483647 h 2571"/>
              <a:gd name="T50" fmla="*/ 2147483647 w 1475"/>
              <a:gd name="T51" fmla="*/ 2147483647 h 2571"/>
              <a:gd name="T52" fmla="*/ 2147483647 w 1475"/>
              <a:gd name="T53" fmla="*/ 2147483647 h 2571"/>
              <a:gd name="T54" fmla="*/ 2147483647 w 1475"/>
              <a:gd name="T55" fmla="*/ 2147483647 h 2571"/>
              <a:gd name="T56" fmla="*/ 2147483647 w 1475"/>
              <a:gd name="T57" fmla="*/ 2147483647 h 2571"/>
              <a:gd name="T58" fmla="*/ 2147483647 w 1475"/>
              <a:gd name="T59" fmla="*/ 2147483647 h 2571"/>
              <a:gd name="T60" fmla="*/ 2147483647 w 1475"/>
              <a:gd name="T61" fmla="*/ 2147483647 h 2571"/>
              <a:gd name="T62" fmla="*/ 2147483647 w 1475"/>
              <a:gd name="T63" fmla="*/ 2147483647 h 2571"/>
              <a:gd name="T64" fmla="*/ 2147483647 w 1475"/>
              <a:gd name="T65" fmla="*/ 2147483647 h 2571"/>
              <a:gd name="T66" fmla="*/ 2147483647 w 1475"/>
              <a:gd name="T67" fmla="*/ 2147483647 h 2571"/>
              <a:gd name="T68" fmla="*/ 2147483647 w 1475"/>
              <a:gd name="T69" fmla="*/ 2147483647 h 2571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475"/>
              <a:gd name="T106" fmla="*/ 0 h 2571"/>
              <a:gd name="T107" fmla="*/ 1475 w 1475"/>
              <a:gd name="T108" fmla="*/ 2571 h 2571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475" h="2571">
                <a:moveTo>
                  <a:pt x="431" y="144"/>
                </a:moveTo>
                <a:cubicBezTo>
                  <a:pt x="356" y="197"/>
                  <a:pt x="273" y="250"/>
                  <a:pt x="250" y="325"/>
                </a:cubicBezTo>
                <a:cubicBezTo>
                  <a:pt x="227" y="400"/>
                  <a:pt x="325" y="461"/>
                  <a:pt x="295" y="597"/>
                </a:cubicBezTo>
                <a:cubicBezTo>
                  <a:pt x="265" y="733"/>
                  <a:pt x="91" y="961"/>
                  <a:pt x="68" y="1142"/>
                </a:cubicBezTo>
                <a:cubicBezTo>
                  <a:pt x="45" y="1323"/>
                  <a:pt x="166" y="1527"/>
                  <a:pt x="159" y="1686"/>
                </a:cubicBezTo>
                <a:cubicBezTo>
                  <a:pt x="152" y="1845"/>
                  <a:pt x="46" y="1981"/>
                  <a:pt x="23" y="2094"/>
                </a:cubicBezTo>
                <a:cubicBezTo>
                  <a:pt x="0" y="2207"/>
                  <a:pt x="15" y="2290"/>
                  <a:pt x="23" y="2366"/>
                </a:cubicBezTo>
                <a:cubicBezTo>
                  <a:pt x="31" y="2442"/>
                  <a:pt x="15" y="2525"/>
                  <a:pt x="68" y="2548"/>
                </a:cubicBezTo>
                <a:cubicBezTo>
                  <a:pt x="121" y="2571"/>
                  <a:pt x="311" y="2562"/>
                  <a:pt x="341" y="2502"/>
                </a:cubicBezTo>
                <a:cubicBezTo>
                  <a:pt x="371" y="2442"/>
                  <a:pt x="250" y="2260"/>
                  <a:pt x="250" y="2185"/>
                </a:cubicBezTo>
                <a:cubicBezTo>
                  <a:pt x="250" y="2110"/>
                  <a:pt x="303" y="2056"/>
                  <a:pt x="341" y="2049"/>
                </a:cubicBezTo>
                <a:cubicBezTo>
                  <a:pt x="379" y="2042"/>
                  <a:pt x="394" y="2065"/>
                  <a:pt x="477" y="2140"/>
                </a:cubicBezTo>
                <a:cubicBezTo>
                  <a:pt x="560" y="2215"/>
                  <a:pt x="734" y="2479"/>
                  <a:pt x="840" y="2502"/>
                </a:cubicBezTo>
                <a:cubicBezTo>
                  <a:pt x="946" y="2525"/>
                  <a:pt x="1067" y="2351"/>
                  <a:pt x="1112" y="2276"/>
                </a:cubicBezTo>
                <a:cubicBezTo>
                  <a:pt x="1157" y="2201"/>
                  <a:pt x="1089" y="2117"/>
                  <a:pt x="1112" y="2049"/>
                </a:cubicBezTo>
                <a:cubicBezTo>
                  <a:pt x="1135" y="1981"/>
                  <a:pt x="1256" y="1943"/>
                  <a:pt x="1248" y="1867"/>
                </a:cubicBezTo>
                <a:cubicBezTo>
                  <a:pt x="1240" y="1791"/>
                  <a:pt x="1149" y="1633"/>
                  <a:pt x="1066" y="1595"/>
                </a:cubicBezTo>
                <a:cubicBezTo>
                  <a:pt x="983" y="1557"/>
                  <a:pt x="840" y="1649"/>
                  <a:pt x="749" y="1641"/>
                </a:cubicBezTo>
                <a:cubicBezTo>
                  <a:pt x="658" y="1633"/>
                  <a:pt x="567" y="1610"/>
                  <a:pt x="522" y="1550"/>
                </a:cubicBezTo>
                <a:cubicBezTo>
                  <a:pt x="477" y="1490"/>
                  <a:pt x="462" y="1361"/>
                  <a:pt x="477" y="1278"/>
                </a:cubicBezTo>
                <a:cubicBezTo>
                  <a:pt x="492" y="1195"/>
                  <a:pt x="583" y="1119"/>
                  <a:pt x="613" y="1051"/>
                </a:cubicBezTo>
                <a:cubicBezTo>
                  <a:pt x="643" y="983"/>
                  <a:pt x="620" y="907"/>
                  <a:pt x="658" y="869"/>
                </a:cubicBezTo>
                <a:cubicBezTo>
                  <a:pt x="696" y="831"/>
                  <a:pt x="772" y="794"/>
                  <a:pt x="840" y="824"/>
                </a:cubicBezTo>
                <a:cubicBezTo>
                  <a:pt x="908" y="854"/>
                  <a:pt x="983" y="1021"/>
                  <a:pt x="1066" y="1051"/>
                </a:cubicBezTo>
                <a:cubicBezTo>
                  <a:pt x="1149" y="1081"/>
                  <a:pt x="1270" y="1059"/>
                  <a:pt x="1338" y="1006"/>
                </a:cubicBezTo>
                <a:cubicBezTo>
                  <a:pt x="1406" y="953"/>
                  <a:pt x="1475" y="816"/>
                  <a:pt x="1475" y="733"/>
                </a:cubicBezTo>
                <a:cubicBezTo>
                  <a:pt x="1475" y="650"/>
                  <a:pt x="1406" y="537"/>
                  <a:pt x="1338" y="507"/>
                </a:cubicBezTo>
                <a:cubicBezTo>
                  <a:pt x="1270" y="477"/>
                  <a:pt x="1141" y="545"/>
                  <a:pt x="1066" y="552"/>
                </a:cubicBezTo>
                <a:cubicBezTo>
                  <a:pt x="991" y="559"/>
                  <a:pt x="908" y="575"/>
                  <a:pt x="885" y="552"/>
                </a:cubicBezTo>
                <a:cubicBezTo>
                  <a:pt x="862" y="529"/>
                  <a:pt x="915" y="469"/>
                  <a:pt x="930" y="416"/>
                </a:cubicBezTo>
                <a:cubicBezTo>
                  <a:pt x="945" y="363"/>
                  <a:pt x="999" y="264"/>
                  <a:pt x="976" y="234"/>
                </a:cubicBezTo>
                <a:cubicBezTo>
                  <a:pt x="953" y="204"/>
                  <a:pt x="817" y="257"/>
                  <a:pt x="794" y="234"/>
                </a:cubicBezTo>
                <a:cubicBezTo>
                  <a:pt x="771" y="211"/>
                  <a:pt x="855" y="136"/>
                  <a:pt x="840" y="98"/>
                </a:cubicBezTo>
                <a:cubicBezTo>
                  <a:pt x="825" y="60"/>
                  <a:pt x="771" y="0"/>
                  <a:pt x="703" y="8"/>
                </a:cubicBezTo>
                <a:cubicBezTo>
                  <a:pt x="635" y="16"/>
                  <a:pt x="506" y="91"/>
                  <a:pt x="431" y="144"/>
                </a:cubicBez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>
            <a:round/>
            <a:headEnd/>
            <a:tailEnd/>
          </a:ln>
          <a:scene3d>
            <a:camera prst="legacyPerspectiveFront">
              <a:rot lat="1500000" lon="1500000" rev="0"/>
            </a:camera>
            <a:lightRig rig="legacyFlat2" dir="b"/>
          </a:scene3d>
          <a:sp3d extrusionH="8874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>
            <a:flatTx/>
          </a:bodyPr>
          <a:lstStyle/>
          <a:p>
            <a:endParaRPr lang="it-IT" sz="1350"/>
          </a:p>
        </p:txBody>
      </p:sp>
      <p:sp>
        <p:nvSpPr>
          <p:cNvPr id="328731" name="CasellaDiTesto 17"/>
          <p:cNvSpPr txBox="1">
            <a:spLocks noChangeArrowheads="1"/>
          </p:cNvSpPr>
          <p:nvPr/>
        </p:nvSpPr>
        <p:spPr bwMode="auto">
          <a:xfrm>
            <a:off x="3059907" y="2786063"/>
            <a:ext cx="466794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700">
                <a:solidFill>
                  <a:schemeClr val="bg1"/>
                </a:solidFill>
                <a:latin typeface="Book Antiqua" pitchFamily="18" charset="0"/>
              </a:rPr>
              <a:t>Si</a:t>
            </a:r>
          </a:p>
        </p:txBody>
      </p:sp>
      <p:sp>
        <p:nvSpPr>
          <p:cNvPr id="328732" name="CasellaDiTesto 17"/>
          <p:cNvSpPr txBox="1">
            <a:spLocks noChangeArrowheads="1"/>
          </p:cNvSpPr>
          <p:nvPr/>
        </p:nvSpPr>
        <p:spPr bwMode="auto">
          <a:xfrm>
            <a:off x="2574132" y="4131469"/>
            <a:ext cx="466794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700">
                <a:solidFill>
                  <a:schemeClr val="bg1"/>
                </a:solidFill>
                <a:latin typeface="Book Antiqua" pitchFamily="18" charset="0"/>
              </a:rPr>
              <a:t>Si</a:t>
            </a:r>
          </a:p>
        </p:txBody>
      </p:sp>
      <p:sp>
        <p:nvSpPr>
          <p:cNvPr id="328733" name="CasellaDiTesto 17"/>
          <p:cNvSpPr txBox="1">
            <a:spLocks noChangeArrowheads="1"/>
          </p:cNvSpPr>
          <p:nvPr/>
        </p:nvSpPr>
        <p:spPr bwMode="auto">
          <a:xfrm>
            <a:off x="1885951" y="3050382"/>
            <a:ext cx="466794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700">
                <a:solidFill>
                  <a:schemeClr val="bg1"/>
                </a:solidFill>
                <a:latin typeface="Book Antiqua" pitchFamily="18" charset="0"/>
              </a:rPr>
              <a:t>Si</a:t>
            </a:r>
          </a:p>
        </p:txBody>
      </p:sp>
      <p:grpSp>
        <p:nvGrpSpPr>
          <p:cNvPr id="328734" name="Group 44"/>
          <p:cNvGrpSpPr>
            <a:grpSpLocks/>
          </p:cNvGrpSpPr>
          <p:nvPr/>
        </p:nvGrpSpPr>
        <p:grpSpPr bwMode="auto">
          <a:xfrm>
            <a:off x="3168255" y="3914776"/>
            <a:ext cx="377428" cy="270272"/>
            <a:chOff x="2517" y="3249"/>
            <a:chExt cx="453" cy="363"/>
          </a:xfrm>
        </p:grpSpPr>
        <p:sp>
          <p:nvSpPr>
            <p:cNvPr id="328750" name="Oval 42"/>
            <p:cNvSpPr>
              <a:spLocks noChangeArrowheads="1"/>
            </p:cNvSpPr>
            <p:nvPr/>
          </p:nvSpPr>
          <p:spPr bwMode="auto">
            <a:xfrm>
              <a:off x="2517" y="3249"/>
              <a:ext cx="362" cy="363"/>
            </a:xfrm>
            <a:prstGeom prst="ellipse">
              <a:avLst/>
            </a:prstGeom>
            <a:gradFill rotWithShape="1">
              <a:gsLst>
                <a:gs pos="0">
                  <a:srgbClr val="66FFFF"/>
                </a:gs>
                <a:gs pos="100000">
                  <a:srgbClr val="2F76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sp>
          <p:nvSpPr>
            <p:cNvPr id="328751" name="Oval 43"/>
            <p:cNvSpPr>
              <a:spLocks noChangeArrowheads="1"/>
            </p:cNvSpPr>
            <p:nvPr/>
          </p:nvSpPr>
          <p:spPr bwMode="auto">
            <a:xfrm>
              <a:off x="2744" y="3385"/>
              <a:ext cx="226" cy="227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A92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</p:grpSp>
      <p:grpSp>
        <p:nvGrpSpPr>
          <p:cNvPr id="328735" name="Group 46"/>
          <p:cNvGrpSpPr>
            <a:grpSpLocks/>
          </p:cNvGrpSpPr>
          <p:nvPr/>
        </p:nvGrpSpPr>
        <p:grpSpPr bwMode="auto">
          <a:xfrm>
            <a:off x="3059906" y="4400551"/>
            <a:ext cx="377429" cy="270272"/>
            <a:chOff x="2517" y="3249"/>
            <a:chExt cx="453" cy="363"/>
          </a:xfrm>
        </p:grpSpPr>
        <p:sp>
          <p:nvSpPr>
            <p:cNvPr id="328748" name="Oval 47"/>
            <p:cNvSpPr>
              <a:spLocks noChangeArrowheads="1"/>
            </p:cNvSpPr>
            <p:nvPr/>
          </p:nvSpPr>
          <p:spPr bwMode="auto">
            <a:xfrm>
              <a:off x="2517" y="3249"/>
              <a:ext cx="362" cy="363"/>
            </a:xfrm>
            <a:prstGeom prst="ellipse">
              <a:avLst/>
            </a:prstGeom>
            <a:gradFill rotWithShape="1">
              <a:gsLst>
                <a:gs pos="0">
                  <a:srgbClr val="66FFFF"/>
                </a:gs>
                <a:gs pos="100000">
                  <a:srgbClr val="2F76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sp>
          <p:nvSpPr>
            <p:cNvPr id="328749" name="Oval 48"/>
            <p:cNvSpPr>
              <a:spLocks noChangeArrowheads="1"/>
            </p:cNvSpPr>
            <p:nvPr/>
          </p:nvSpPr>
          <p:spPr bwMode="auto">
            <a:xfrm>
              <a:off x="2744" y="3385"/>
              <a:ext cx="226" cy="227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A92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</p:grpSp>
      <p:grpSp>
        <p:nvGrpSpPr>
          <p:cNvPr id="328736" name="Group 49"/>
          <p:cNvGrpSpPr>
            <a:grpSpLocks/>
          </p:cNvGrpSpPr>
          <p:nvPr/>
        </p:nvGrpSpPr>
        <p:grpSpPr bwMode="auto">
          <a:xfrm flipV="1">
            <a:off x="2952750" y="2402683"/>
            <a:ext cx="377429" cy="270272"/>
            <a:chOff x="2517" y="3249"/>
            <a:chExt cx="453" cy="363"/>
          </a:xfrm>
        </p:grpSpPr>
        <p:sp>
          <p:nvSpPr>
            <p:cNvPr id="328746" name="Oval 50"/>
            <p:cNvSpPr>
              <a:spLocks noChangeArrowheads="1"/>
            </p:cNvSpPr>
            <p:nvPr/>
          </p:nvSpPr>
          <p:spPr bwMode="auto">
            <a:xfrm>
              <a:off x="2517" y="3249"/>
              <a:ext cx="362" cy="363"/>
            </a:xfrm>
            <a:prstGeom prst="ellipse">
              <a:avLst/>
            </a:prstGeom>
            <a:gradFill rotWithShape="1">
              <a:gsLst>
                <a:gs pos="0">
                  <a:srgbClr val="66FFFF"/>
                </a:gs>
                <a:gs pos="100000">
                  <a:srgbClr val="2F76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it-IT" sz="1350"/>
            </a:p>
          </p:txBody>
        </p:sp>
        <p:sp>
          <p:nvSpPr>
            <p:cNvPr id="328747" name="Oval 51"/>
            <p:cNvSpPr>
              <a:spLocks noChangeArrowheads="1"/>
            </p:cNvSpPr>
            <p:nvPr/>
          </p:nvSpPr>
          <p:spPr bwMode="auto">
            <a:xfrm>
              <a:off x="2744" y="3385"/>
              <a:ext cx="226" cy="227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A92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rot="10800000" wrap="none" anchor="ctr"/>
            <a:lstStyle/>
            <a:p>
              <a:endParaRPr lang="it-IT" sz="1350"/>
            </a:p>
          </p:txBody>
        </p:sp>
      </p:grpSp>
      <p:grpSp>
        <p:nvGrpSpPr>
          <p:cNvPr id="328737" name="Group 52"/>
          <p:cNvGrpSpPr>
            <a:grpSpLocks/>
          </p:cNvGrpSpPr>
          <p:nvPr/>
        </p:nvGrpSpPr>
        <p:grpSpPr bwMode="auto">
          <a:xfrm>
            <a:off x="2412206" y="3537347"/>
            <a:ext cx="377429" cy="270272"/>
            <a:chOff x="2517" y="3249"/>
            <a:chExt cx="453" cy="363"/>
          </a:xfrm>
        </p:grpSpPr>
        <p:sp>
          <p:nvSpPr>
            <p:cNvPr id="328744" name="Oval 53"/>
            <p:cNvSpPr>
              <a:spLocks noChangeArrowheads="1"/>
            </p:cNvSpPr>
            <p:nvPr/>
          </p:nvSpPr>
          <p:spPr bwMode="auto">
            <a:xfrm>
              <a:off x="2517" y="3249"/>
              <a:ext cx="362" cy="363"/>
            </a:xfrm>
            <a:prstGeom prst="ellipse">
              <a:avLst/>
            </a:prstGeom>
            <a:gradFill rotWithShape="1">
              <a:gsLst>
                <a:gs pos="0">
                  <a:srgbClr val="66FFFF"/>
                </a:gs>
                <a:gs pos="100000">
                  <a:srgbClr val="2F76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sp>
          <p:nvSpPr>
            <p:cNvPr id="328745" name="Oval 54"/>
            <p:cNvSpPr>
              <a:spLocks noChangeArrowheads="1"/>
            </p:cNvSpPr>
            <p:nvPr/>
          </p:nvSpPr>
          <p:spPr bwMode="auto">
            <a:xfrm>
              <a:off x="2744" y="3385"/>
              <a:ext cx="226" cy="227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A92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</p:grpSp>
      <p:grpSp>
        <p:nvGrpSpPr>
          <p:cNvPr id="328738" name="Group 55"/>
          <p:cNvGrpSpPr>
            <a:grpSpLocks/>
          </p:cNvGrpSpPr>
          <p:nvPr/>
        </p:nvGrpSpPr>
        <p:grpSpPr bwMode="auto">
          <a:xfrm>
            <a:off x="3546873" y="2781301"/>
            <a:ext cx="377428" cy="270272"/>
            <a:chOff x="2517" y="3249"/>
            <a:chExt cx="453" cy="363"/>
          </a:xfrm>
        </p:grpSpPr>
        <p:sp>
          <p:nvSpPr>
            <p:cNvPr id="328742" name="Oval 56"/>
            <p:cNvSpPr>
              <a:spLocks noChangeArrowheads="1"/>
            </p:cNvSpPr>
            <p:nvPr/>
          </p:nvSpPr>
          <p:spPr bwMode="auto">
            <a:xfrm>
              <a:off x="2517" y="3249"/>
              <a:ext cx="362" cy="363"/>
            </a:xfrm>
            <a:prstGeom prst="ellipse">
              <a:avLst/>
            </a:prstGeom>
            <a:gradFill rotWithShape="1">
              <a:gsLst>
                <a:gs pos="0">
                  <a:srgbClr val="66FFFF"/>
                </a:gs>
                <a:gs pos="100000">
                  <a:srgbClr val="2F76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sp>
          <p:nvSpPr>
            <p:cNvPr id="328743" name="Oval 57"/>
            <p:cNvSpPr>
              <a:spLocks noChangeArrowheads="1"/>
            </p:cNvSpPr>
            <p:nvPr/>
          </p:nvSpPr>
          <p:spPr bwMode="auto">
            <a:xfrm>
              <a:off x="2744" y="3385"/>
              <a:ext cx="226" cy="227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A92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</p:grpSp>
      <p:grpSp>
        <p:nvGrpSpPr>
          <p:cNvPr id="328739" name="Group 59"/>
          <p:cNvGrpSpPr>
            <a:grpSpLocks/>
          </p:cNvGrpSpPr>
          <p:nvPr/>
        </p:nvGrpSpPr>
        <p:grpSpPr bwMode="auto">
          <a:xfrm>
            <a:off x="2466975" y="3105151"/>
            <a:ext cx="377429" cy="270272"/>
            <a:chOff x="2517" y="3249"/>
            <a:chExt cx="453" cy="363"/>
          </a:xfrm>
        </p:grpSpPr>
        <p:sp>
          <p:nvSpPr>
            <p:cNvPr id="328740" name="Oval 60"/>
            <p:cNvSpPr>
              <a:spLocks noChangeArrowheads="1"/>
            </p:cNvSpPr>
            <p:nvPr/>
          </p:nvSpPr>
          <p:spPr bwMode="auto">
            <a:xfrm>
              <a:off x="2517" y="3249"/>
              <a:ext cx="362" cy="363"/>
            </a:xfrm>
            <a:prstGeom prst="ellipse">
              <a:avLst/>
            </a:prstGeom>
            <a:gradFill rotWithShape="1">
              <a:gsLst>
                <a:gs pos="0">
                  <a:srgbClr val="66FFFF"/>
                </a:gs>
                <a:gs pos="100000">
                  <a:srgbClr val="2F767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  <p:sp>
          <p:nvSpPr>
            <p:cNvPr id="328741" name="Oval 61"/>
            <p:cNvSpPr>
              <a:spLocks noChangeArrowheads="1"/>
            </p:cNvSpPr>
            <p:nvPr/>
          </p:nvSpPr>
          <p:spPr bwMode="auto">
            <a:xfrm>
              <a:off x="2744" y="3385"/>
              <a:ext cx="226" cy="227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A922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</p:grpSp>
      <p:graphicFrame>
        <p:nvGraphicFramePr>
          <p:cNvPr id="11303" name="Object 39"/>
          <p:cNvGraphicFramePr>
            <a:graphicFrameLocks noChangeAspect="1"/>
          </p:cNvGraphicFramePr>
          <p:nvPr/>
        </p:nvGraphicFramePr>
        <p:xfrm>
          <a:off x="4895851" y="1824038"/>
          <a:ext cx="369094" cy="363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4" imgW="969120" imgH="969120" progId="">
                  <p:embed/>
                </p:oleObj>
              </mc:Choice>
              <mc:Fallback>
                <p:oleObj name="CorelDRAW" r:id="rId4" imgW="969120" imgH="969120" progId="">
                  <p:embed/>
                  <p:pic>
                    <p:nvPicPr>
                      <p:cNvPr id="11303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95851" y="1824038"/>
                        <a:ext cx="369094" cy="3631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00" name="Object 36"/>
          <p:cNvGraphicFramePr>
            <a:graphicFrameLocks noChangeAspect="1"/>
          </p:cNvGraphicFramePr>
          <p:nvPr/>
        </p:nvGraphicFramePr>
        <p:xfrm>
          <a:off x="5057776" y="2094311"/>
          <a:ext cx="369094" cy="363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4" imgW="969120" imgH="969120" progId="">
                  <p:embed/>
                </p:oleObj>
              </mc:Choice>
              <mc:Fallback>
                <p:oleObj name="CorelDRAW" r:id="rId4" imgW="969120" imgH="969120" progId="">
                  <p:embed/>
                  <p:pic>
                    <p:nvPicPr>
                      <p:cNvPr id="1130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7776" y="2094311"/>
                        <a:ext cx="369094" cy="3631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05" name="Object 41"/>
          <p:cNvGraphicFramePr>
            <a:graphicFrameLocks noChangeAspect="1"/>
          </p:cNvGraphicFramePr>
          <p:nvPr/>
        </p:nvGraphicFramePr>
        <p:xfrm>
          <a:off x="5120880" y="1877617"/>
          <a:ext cx="369094" cy="363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orelDRAW" r:id="rId4" imgW="969120" imgH="969120" progId="">
                  <p:embed/>
                </p:oleObj>
              </mc:Choice>
              <mc:Fallback>
                <p:oleObj name="CorelDRAW" r:id="rId4" imgW="969120" imgH="969120" progId="">
                  <p:embed/>
                  <p:pic>
                    <p:nvPicPr>
                      <p:cNvPr id="11305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0880" y="1877617"/>
                        <a:ext cx="369094" cy="3631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C -0.05052 0.10069 -0.10104 0.20139 -0.15746 0.25208 C -0.21388 0.30278 -0.27621 0.30347 -0.33854 0.3044 " pathEditMode="relative" ptsTypes="aaA">
                                      <p:cBhvr>
                                        <p:cTn id="15" dur="2000" fill="hold"/>
                                        <p:tgtEl>
                                          <p:spTgt spid="113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44444E-6 C -0.04722 0.13797 -0.09444 0.27616 -0.13385 0.35024 C -0.17326 0.42431 -0.20486 0.4345 -0.23628 0.44491 " pathEditMode="relative" rAng="0" ptsTypes="aaA">
                                      <p:cBhvr>
                                        <p:cTn id="17" dur="2000" fill="hold"/>
                                        <p:tgtEl>
                                          <p:spTgt spid="113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00" y="222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4.81481E-6 L -0.14184 0.17847 " pathEditMode="relative" ptsTypes="AA">
                                      <p:cBhvr>
                                        <p:cTn id="19" dur="20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49" name="Text Box 2"/>
          <p:cNvSpPr txBox="1">
            <a:spLocks noChangeArrowheads="1"/>
          </p:cNvSpPr>
          <p:nvPr/>
        </p:nvSpPr>
        <p:spPr bwMode="auto">
          <a:xfrm>
            <a:off x="1304925" y="971549"/>
            <a:ext cx="6534150" cy="339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Tx/>
              <a:buAutoNum type="arabicPeriod"/>
            </a:pPr>
            <a:r>
              <a:rPr lang="it-IT" b="1" dirty="0">
                <a:solidFill>
                  <a:schemeClr val="accent1"/>
                </a:solidFill>
                <a:latin typeface="Book Antiqua" pitchFamily="18" charset="0"/>
              </a:rPr>
              <a:t> CROMATOGRAFIA IN FASE INVERSA</a:t>
            </a:r>
          </a:p>
          <a:p>
            <a:pPr algn="ctr"/>
            <a:r>
              <a:rPr lang="it-IT" b="1" i="1" dirty="0">
                <a:solidFill>
                  <a:schemeClr val="accent1"/>
                </a:solidFill>
                <a:latin typeface="Book Antiqua" pitchFamily="18" charset="0"/>
              </a:rPr>
              <a:t>(Reverse </a:t>
            </a:r>
            <a:r>
              <a:rPr lang="it-IT" b="1" i="1" dirty="0" err="1">
                <a:solidFill>
                  <a:schemeClr val="accent1"/>
                </a:solidFill>
                <a:latin typeface="Book Antiqua" pitchFamily="18" charset="0"/>
              </a:rPr>
              <a:t>Phase</a:t>
            </a:r>
            <a:r>
              <a:rPr lang="it-IT" b="1" i="1" dirty="0">
                <a:solidFill>
                  <a:schemeClr val="accent1"/>
                </a:solidFill>
                <a:latin typeface="Book Antiqua" pitchFamily="18" charset="0"/>
              </a:rPr>
              <a:t> </a:t>
            </a:r>
            <a:r>
              <a:rPr lang="it-IT" b="1" i="1" dirty="0" err="1">
                <a:solidFill>
                  <a:schemeClr val="accent1"/>
                </a:solidFill>
                <a:latin typeface="Book Antiqua" pitchFamily="18" charset="0"/>
              </a:rPr>
              <a:t>Chromatography</a:t>
            </a:r>
            <a:r>
              <a:rPr lang="it-IT" b="1" i="1" dirty="0">
                <a:solidFill>
                  <a:schemeClr val="accent1"/>
                </a:solidFill>
                <a:latin typeface="Book Antiqua" pitchFamily="18" charset="0"/>
              </a:rPr>
              <a:t>)</a:t>
            </a:r>
          </a:p>
          <a:p>
            <a:pPr algn="ctr"/>
            <a:endParaRPr lang="it-IT" sz="1050" dirty="0">
              <a:solidFill>
                <a:schemeClr val="accent1"/>
              </a:solidFill>
              <a:latin typeface="Book Antiqua" pitchFamily="18" charset="0"/>
            </a:endParaRPr>
          </a:p>
          <a:p>
            <a:pPr algn="just"/>
            <a:r>
              <a:rPr lang="it-IT" dirty="0">
                <a:latin typeface="Book Antiqua" pitchFamily="18" charset="0"/>
              </a:rPr>
              <a:t>a. FASE STAZIONARIA</a:t>
            </a:r>
            <a:endParaRPr lang="it-IT" sz="900" dirty="0">
              <a:latin typeface="Book Antiqua" pitchFamily="18" charset="0"/>
            </a:endParaRPr>
          </a:p>
          <a:p>
            <a:pPr algn="just"/>
            <a:r>
              <a:rPr lang="it-IT" sz="1500" dirty="0">
                <a:latin typeface="Book Antiqua" pitchFamily="18" charset="0"/>
              </a:rPr>
              <a:t>Si utilizzano materiali diversi:</a:t>
            </a:r>
          </a:p>
          <a:p>
            <a:pPr algn="just"/>
            <a:endParaRPr lang="it-IT" sz="750" dirty="0">
              <a:latin typeface="Book Antiqua" pitchFamily="18" charset="0"/>
            </a:endParaRPr>
          </a:p>
          <a:p>
            <a:pPr algn="just">
              <a:buFontTx/>
              <a:buChar char="•"/>
            </a:pPr>
            <a:r>
              <a:rPr lang="it-IT" sz="1500" dirty="0">
                <a:latin typeface="Book Antiqua" pitchFamily="18" charset="0"/>
              </a:rPr>
              <a:t>   silice</a:t>
            </a:r>
          </a:p>
          <a:p>
            <a:pPr algn="just">
              <a:buFontTx/>
              <a:buChar char="•"/>
            </a:pPr>
            <a:r>
              <a:rPr lang="it-IT" sz="1500" dirty="0">
                <a:latin typeface="Book Antiqua" pitchFamily="18" charset="0"/>
              </a:rPr>
              <a:t>   allumina</a:t>
            </a:r>
          </a:p>
          <a:p>
            <a:pPr algn="just">
              <a:buFontTx/>
              <a:buChar char="•"/>
            </a:pPr>
            <a:r>
              <a:rPr lang="it-IT" sz="1500" dirty="0">
                <a:latin typeface="Book Antiqua" pitchFamily="18" charset="0"/>
              </a:rPr>
              <a:t>   carbone pirolitico</a:t>
            </a:r>
          </a:p>
          <a:p>
            <a:pPr algn="just">
              <a:buFontTx/>
              <a:buChar char="•"/>
            </a:pPr>
            <a:r>
              <a:rPr lang="it-IT" sz="1500" dirty="0">
                <a:latin typeface="Book Antiqua" pitchFamily="18" charset="0"/>
              </a:rPr>
              <a:t>   polimeri (polietilene) e copolimeri (stirene/</a:t>
            </a:r>
            <a:r>
              <a:rPr lang="it-IT" sz="1500" dirty="0" err="1">
                <a:latin typeface="Book Antiqua" pitchFamily="18" charset="0"/>
              </a:rPr>
              <a:t>divinilbenzene</a:t>
            </a:r>
            <a:r>
              <a:rPr lang="it-IT" sz="1500" dirty="0">
                <a:latin typeface="Book Antiqua" pitchFamily="18" charset="0"/>
              </a:rPr>
              <a:t>)</a:t>
            </a:r>
          </a:p>
          <a:p>
            <a:pPr algn="just">
              <a:buFontTx/>
              <a:buChar char="•"/>
            </a:pPr>
            <a:endParaRPr lang="it-IT" sz="750" dirty="0">
              <a:latin typeface="Book Antiqua" pitchFamily="18" charset="0"/>
            </a:endParaRPr>
          </a:p>
          <a:p>
            <a:pPr algn="just"/>
            <a:r>
              <a:rPr lang="it-IT" sz="1500" dirty="0">
                <a:latin typeface="Book Antiqua" pitchFamily="18" charset="0"/>
              </a:rPr>
              <a:t>La silice è il materiale più utilizzato perché la tecnologia attuale consente di ottenere particelle di dimensioni e porosità controllate, oppure particelle con uno strato pellicolare poroso. Inoltre è il materiale che può essere più facilmente funzionalizzato. </a:t>
            </a:r>
          </a:p>
        </p:txBody>
      </p:sp>
      <p:pic>
        <p:nvPicPr>
          <p:cNvPr id="462850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4599386"/>
            <a:ext cx="1206104" cy="901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2851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3317" y="4599385"/>
            <a:ext cx="1134665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62852" name="Group 11"/>
          <p:cNvGrpSpPr>
            <a:grpSpLocks/>
          </p:cNvGrpSpPr>
          <p:nvPr/>
        </p:nvGrpSpPr>
        <p:grpSpPr bwMode="auto">
          <a:xfrm>
            <a:off x="3168254" y="4599385"/>
            <a:ext cx="1133475" cy="903684"/>
            <a:chOff x="1701" y="2976"/>
            <a:chExt cx="952" cy="759"/>
          </a:xfrm>
        </p:grpSpPr>
        <p:pic>
          <p:nvPicPr>
            <p:cNvPr id="462861" name="Picture 1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701" y="3022"/>
              <a:ext cx="945" cy="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2862" name="Picture 10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701" y="2976"/>
              <a:ext cx="952" cy="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62853" name="Group 15"/>
          <p:cNvGrpSpPr>
            <a:grpSpLocks/>
          </p:cNvGrpSpPr>
          <p:nvPr/>
        </p:nvGrpSpPr>
        <p:grpSpPr bwMode="auto">
          <a:xfrm>
            <a:off x="5868591" y="4598194"/>
            <a:ext cx="1295400" cy="1081088"/>
            <a:chOff x="3924" y="2976"/>
            <a:chExt cx="1179" cy="908"/>
          </a:xfrm>
        </p:grpSpPr>
        <p:grpSp>
          <p:nvGrpSpPr>
            <p:cNvPr id="462857" name="Group 14"/>
            <p:cNvGrpSpPr>
              <a:grpSpLocks/>
            </p:cNvGrpSpPr>
            <p:nvPr/>
          </p:nvGrpSpPr>
          <p:grpSpPr bwMode="auto">
            <a:xfrm>
              <a:off x="3924" y="2976"/>
              <a:ext cx="1179" cy="817"/>
              <a:chOff x="3878" y="2976"/>
              <a:chExt cx="1179" cy="817"/>
            </a:xfrm>
          </p:grpSpPr>
          <p:pic>
            <p:nvPicPr>
              <p:cNvPr id="462859" name="Picture 14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4059" y="2989"/>
                <a:ext cx="998" cy="7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62860" name="Picture 12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3878" y="2976"/>
                <a:ext cx="1179" cy="81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462858" name="Rectangle 13"/>
            <p:cNvSpPr>
              <a:spLocks noChangeArrowheads="1"/>
            </p:cNvSpPr>
            <p:nvPr/>
          </p:nvSpPr>
          <p:spPr bwMode="auto">
            <a:xfrm>
              <a:off x="3969" y="3748"/>
              <a:ext cx="1043" cy="136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 sz="1350"/>
            </a:p>
          </p:txBody>
        </p:sp>
      </p:grpSp>
      <p:sp>
        <p:nvSpPr>
          <p:cNvPr id="14" name="Rettangolo 13"/>
          <p:cNvSpPr/>
          <p:nvPr/>
        </p:nvSpPr>
        <p:spPr>
          <a:xfrm>
            <a:off x="4518423" y="4592242"/>
            <a:ext cx="1178719" cy="1071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350"/>
          </a:p>
        </p:txBody>
      </p:sp>
      <p:sp>
        <p:nvSpPr>
          <p:cNvPr id="462855" name="Text Box 40"/>
          <p:cNvSpPr txBox="1">
            <a:spLocks noChangeArrowheads="1"/>
          </p:cNvSpPr>
          <p:nvPr/>
        </p:nvSpPr>
        <p:spPr bwMode="auto">
          <a:xfrm>
            <a:off x="1871662" y="5588795"/>
            <a:ext cx="5292329" cy="32316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500">
                <a:solidFill>
                  <a:schemeClr val="bg1"/>
                </a:solidFill>
                <a:latin typeface="Book Antiqua" pitchFamily="18" charset="0"/>
              </a:rPr>
              <a:t>   silice               allumina        carbone pirolitico          resine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233" name="Rettangolo 25"/>
          <p:cNvSpPr>
            <a:spLocks noChangeArrowheads="1"/>
          </p:cNvSpPr>
          <p:nvPr/>
        </p:nvSpPr>
        <p:spPr bwMode="auto">
          <a:xfrm>
            <a:off x="1277542" y="890589"/>
            <a:ext cx="6616303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sz="1500">
                <a:solidFill>
                  <a:schemeClr val="accent1"/>
                </a:solidFill>
                <a:latin typeface="Book Antiqua" pitchFamily="18" charset="0"/>
              </a:rPr>
              <a:t>I gruppi legati alla silice che più frequentemente vengono utilizzati sono:</a:t>
            </a:r>
            <a:endParaRPr lang="it-IT" sz="1350">
              <a:solidFill>
                <a:schemeClr val="accent1"/>
              </a:solidFill>
              <a:latin typeface="Book Antiqua" pitchFamily="18" charset="0"/>
            </a:endParaRPr>
          </a:p>
        </p:txBody>
      </p:sp>
      <p:pic>
        <p:nvPicPr>
          <p:cNvPr id="47923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52689" y="1441847"/>
            <a:ext cx="4604147" cy="428029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sp>
        <p:nvSpPr>
          <p:cNvPr id="44037" name="CasellaDiTesto 16"/>
          <p:cNvSpPr txBox="1">
            <a:spLocks noChangeArrowheads="1"/>
          </p:cNvSpPr>
          <p:nvPr/>
        </p:nvSpPr>
        <p:spPr bwMode="auto">
          <a:xfrm>
            <a:off x="1331120" y="1431132"/>
            <a:ext cx="944489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350">
                <a:solidFill>
                  <a:schemeClr val="accent1"/>
                </a:solidFill>
                <a:latin typeface="Book Antiqua" pitchFamily="18" charset="0"/>
              </a:rPr>
              <a:t>ottadecil -</a:t>
            </a:r>
          </a:p>
        </p:txBody>
      </p:sp>
      <p:sp>
        <p:nvSpPr>
          <p:cNvPr id="2" name="CasellaDiTesto 16"/>
          <p:cNvSpPr txBox="1">
            <a:spLocks noChangeArrowheads="1"/>
          </p:cNvSpPr>
          <p:nvPr/>
        </p:nvSpPr>
        <p:spPr bwMode="auto">
          <a:xfrm>
            <a:off x="1331119" y="2187178"/>
            <a:ext cx="591829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350">
                <a:solidFill>
                  <a:schemeClr val="accent1"/>
                </a:solidFill>
                <a:latin typeface="Book Antiqua" pitchFamily="18" charset="0"/>
              </a:rPr>
              <a:t>ottil -</a:t>
            </a:r>
          </a:p>
        </p:txBody>
      </p:sp>
      <p:sp>
        <p:nvSpPr>
          <p:cNvPr id="3" name="CasellaDiTesto 16"/>
          <p:cNvSpPr txBox="1">
            <a:spLocks noChangeArrowheads="1"/>
          </p:cNvSpPr>
          <p:nvPr/>
        </p:nvSpPr>
        <p:spPr bwMode="auto">
          <a:xfrm>
            <a:off x="1331119" y="2834878"/>
            <a:ext cx="524503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350">
                <a:solidFill>
                  <a:schemeClr val="accent1"/>
                </a:solidFill>
                <a:latin typeface="Book Antiqua" pitchFamily="18" charset="0"/>
              </a:rPr>
              <a:t>etil -</a:t>
            </a:r>
          </a:p>
        </p:txBody>
      </p:sp>
      <p:sp>
        <p:nvSpPr>
          <p:cNvPr id="4" name="CasellaDiTesto 16"/>
          <p:cNvSpPr txBox="1">
            <a:spLocks noChangeArrowheads="1"/>
          </p:cNvSpPr>
          <p:nvPr/>
        </p:nvSpPr>
        <p:spPr bwMode="auto">
          <a:xfrm>
            <a:off x="1331119" y="3477816"/>
            <a:ext cx="62709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350">
                <a:solidFill>
                  <a:schemeClr val="accent1"/>
                </a:solidFill>
                <a:latin typeface="Book Antiqua" pitchFamily="18" charset="0"/>
              </a:rPr>
              <a:t>fenil -</a:t>
            </a:r>
          </a:p>
        </p:txBody>
      </p:sp>
      <p:sp>
        <p:nvSpPr>
          <p:cNvPr id="5" name="CasellaDiTesto 16"/>
          <p:cNvSpPr txBox="1">
            <a:spLocks noChangeArrowheads="1"/>
          </p:cNvSpPr>
          <p:nvPr/>
        </p:nvSpPr>
        <p:spPr bwMode="auto">
          <a:xfrm>
            <a:off x="1302544" y="4071938"/>
            <a:ext cx="933269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350">
                <a:solidFill>
                  <a:schemeClr val="accent1"/>
                </a:solidFill>
                <a:latin typeface="Book Antiqua" pitchFamily="18" charset="0"/>
              </a:rPr>
              <a:t>cianoetil -</a:t>
            </a:r>
          </a:p>
        </p:txBody>
      </p:sp>
      <p:sp>
        <p:nvSpPr>
          <p:cNvPr id="6" name="CasellaDiTesto 16"/>
          <p:cNvSpPr txBox="1">
            <a:spLocks noChangeArrowheads="1"/>
          </p:cNvSpPr>
          <p:nvPr/>
        </p:nvSpPr>
        <p:spPr bwMode="auto">
          <a:xfrm>
            <a:off x="1331119" y="4666060"/>
            <a:ext cx="1040670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350">
                <a:solidFill>
                  <a:schemeClr val="accent1"/>
                </a:solidFill>
                <a:latin typeface="Book Antiqua" pitchFamily="18" charset="0"/>
              </a:rPr>
              <a:t>idrossietil -</a:t>
            </a:r>
          </a:p>
        </p:txBody>
      </p:sp>
      <p:sp>
        <p:nvSpPr>
          <p:cNvPr id="7" name="CasellaDiTesto 16"/>
          <p:cNvSpPr txBox="1">
            <a:spLocks noChangeArrowheads="1"/>
          </p:cNvSpPr>
          <p:nvPr/>
        </p:nvSpPr>
        <p:spPr bwMode="auto">
          <a:xfrm>
            <a:off x="1331120" y="5313760"/>
            <a:ext cx="116089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350">
                <a:solidFill>
                  <a:schemeClr val="accent1"/>
                </a:solidFill>
                <a:latin typeface="Book Antiqua" pitchFamily="18" charset="0"/>
              </a:rPr>
              <a:t>amminoetil -</a:t>
            </a:r>
          </a:p>
        </p:txBody>
      </p:sp>
      <p:sp>
        <p:nvSpPr>
          <p:cNvPr id="479242" name="AutoShape 11"/>
          <p:cNvSpPr>
            <a:spLocks/>
          </p:cNvSpPr>
          <p:nvPr/>
        </p:nvSpPr>
        <p:spPr bwMode="auto">
          <a:xfrm>
            <a:off x="4031457" y="4023123"/>
            <a:ext cx="54769" cy="1674019"/>
          </a:xfrm>
          <a:prstGeom prst="rightBrace">
            <a:avLst>
              <a:gd name="adj1" fmla="val 254710"/>
              <a:gd name="adj2" fmla="val 50000"/>
            </a:avLst>
          </a:prstGeom>
          <a:noFill/>
          <a:ln w="19050">
            <a:solidFill>
              <a:srgbClr val="FF33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 sz="1350">
              <a:solidFill>
                <a:schemeClr val="accent1"/>
              </a:solidFill>
            </a:endParaRPr>
          </a:p>
        </p:txBody>
      </p:sp>
      <p:sp>
        <p:nvSpPr>
          <p:cNvPr id="8" name="CasellaDiTesto 16"/>
          <p:cNvSpPr txBox="1">
            <a:spLocks noChangeArrowheads="1"/>
          </p:cNvSpPr>
          <p:nvPr/>
        </p:nvSpPr>
        <p:spPr bwMode="auto">
          <a:xfrm>
            <a:off x="4248150" y="4725591"/>
            <a:ext cx="1593706" cy="30008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350">
                <a:solidFill>
                  <a:schemeClr val="bg1"/>
                </a:solidFill>
                <a:latin typeface="Book Antiqua" pitchFamily="18" charset="0"/>
              </a:rPr>
              <a:t>A FASE DIRETTA</a:t>
            </a:r>
          </a:p>
        </p:txBody>
      </p:sp>
      <p:sp>
        <p:nvSpPr>
          <p:cNvPr id="479244" name="Line 13"/>
          <p:cNvSpPr>
            <a:spLocks noChangeShapeType="1"/>
          </p:cNvSpPr>
          <p:nvPr/>
        </p:nvSpPr>
        <p:spPr bwMode="auto">
          <a:xfrm>
            <a:off x="7380685" y="1484711"/>
            <a:ext cx="0" cy="399692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 sz="1350">
              <a:solidFill>
                <a:schemeClr val="accent1"/>
              </a:solidFill>
            </a:endParaRPr>
          </a:p>
        </p:txBody>
      </p:sp>
      <p:sp>
        <p:nvSpPr>
          <p:cNvPr id="479245" name="CasellaDiTesto 16"/>
          <p:cNvSpPr txBox="1">
            <a:spLocks noChangeArrowheads="1"/>
          </p:cNvSpPr>
          <p:nvPr/>
        </p:nvSpPr>
        <p:spPr bwMode="auto">
          <a:xfrm>
            <a:off x="6902054" y="5588794"/>
            <a:ext cx="1127232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350" dirty="0">
                <a:solidFill>
                  <a:schemeClr val="bg1"/>
                </a:solidFill>
                <a:latin typeface="Book Antiqua" pitchFamily="18" charset="0"/>
              </a:rPr>
              <a:t>POLARITA’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B1C2ADAB-8646-2FDA-4A6C-A485F720D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" y="1115670"/>
            <a:ext cx="9058656" cy="517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65603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7E47D4A-4A23-8549-D815-BD1FC6C25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844" y="533149"/>
            <a:ext cx="8672312" cy="579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8178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1DBD73E-0D5D-D1FF-7364-92B3A8100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33687"/>
            <a:ext cx="9163941" cy="6003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7821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E467C1AF-22EB-7E1A-9AC7-3A2739A9B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806" y="480063"/>
            <a:ext cx="3079109" cy="3542631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847E63EA-51D4-20B5-075D-B5AD70ABB33D}"/>
              </a:ext>
            </a:extLst>
          </p:cNvPr>
          <p:cNvSpPr txBox="1"/>
          <p:nvPr/>
        </p:nvSpPr>
        <p:spPr>
          <a:xfrm>
            <a:off x="185085" y="52376"/>
            <a:ext cx="5277884" cy="39703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/>
            <a:r>
              <a:rPr lang="it-IT" dirty="0">
                <a:latin typeface="AvenirNextW1G"/>
              </a:rPr>
              <a:t>Base del picco (</a:t>
            </a:r>
            <a:r>
              <a:rPr lang="it-IT" dirty="0" err="1">
                <a:latin typeface="AvenirNextW1G"/>
              </a:rPr>
              <a:t>W</a:t>
            </a:r>
            <a:r>
              <a:rPr lang="it-IT" dirty="0">
                <a:latin typeface="AvenirNextW1G"/>
              </a:rPr>
              <a:t>): tempo che intercorre tra la comparsa del picco cromatografico e il ritorno del segnale alla linea di base. </a:t>
            </a:r>
          </a:p>
          <a:p>
            <a:pPr algn="just"/>
            <a:endParaRPr lang="it-IT" dirty="0">
              <a:latin typeface="AvenirNextW1G"/>
            </a:endParaRPr>
          </a:p>
          <a:p>
            <a:pPr algn="just"/>
            <a:r>
              <a:rPr lang="it-IT" b="1" dirty="0" err="1">
                <a:latin typeface="AvenirNextW1G"/>
              </a:rPr>
              <a:t>Tailing</a:t>
            </a:r>
            <a:r>
              <a:rPr lang="it-IT" b="1" dirty="0">
                <a:latin typeface="AvenirNextW1G"/>
              </a:rPr>
              <a:t> e </a:t>
            </a:r>
            <a:r>
              <a:rPr lang="it-IT" b="1" dirty="0" err="1">
                <a:latin typeface="AvenirNextW1G"/>
              </a:rPr>
              <a:t>fronting</a:t>
            </a:r>
            <a:r>
              <a:rPr lang="it-IT" b="1" dirty="0">
                <a:latin typeface="AvenirNextW1G"/>
              </a:rPr>
              <a:t> </a:t>
            </a:r>
          </a:p>
          <a:p>
            <a:pPr algn="just"/>
            <a:r>
              <a:rPr lang="it-IT" dirty="0">
                <a:latin typeface="AvenirNextW1G"/>
              </a:rPr>
              <a:t>In pratica, i picchi perfettamente simmetrici sono molto rari. Lo </a:t>
            </a:r>
            <a:r>
              <a:rPr lang="it-IT" b="1" dirty="0" err="1">
                <a:latin typeface="AvenirNextW1G"/>
              </a:rPr>
              <a:t>scodamento</a:t>
            </a:r>
            <a:r>
              <a:rPr lang="it-IT" dirty="0">
                <a:latin typeface="AvenirNextW1G"/>
              </a:rPr>
              <a:t> del picco è misurato dal </a:t>
            </a:r>
            <a:r>
              <a:rPr lang="it-IT" b="1" u="sng" dirty="0">
                <a:solidFill>
                  <a:srgbClr val="FF0000"/>
                </a:solidFill>
                <a:latin typeface="AvenirNextW1G"/>
              </a:rPr>
              <a:t>fattore di coda T</a:t>
            </a:r>
            <a:r>
              <a:rPr lang="it-IT" dirty="0">
                <a:latin typeface="AvenirNextW1G"/>
              </a:rPr>
              <a:t>. Questo fattore descrive l'asimmetria del picco, cioè fino a che punto la forma è approssimata alla curva gaussiana perfettamente simmetrica. </a:t>
            </a:r>
          </a:p>
          <a:p>
            <a:pPr algn="just"/>
            <a:endParaRPr lang="it-IT" dirty="0">
              <a:latin typeface="AvenirNextW1G"/>
            </a:endParaRPr>
          </a:p>
          <a:p>
            <a:pPr algn="just"/>
            <a:endParaRPr lang="it-IT" dirty="0">
              <a:latin typeface="AvenirNextW1G"/>
            </a:endParaRPr>
          </a:p>
          <a:p>
            <a:pPr algn="just"/>
            <a:r>
              <a:rPr lang="it-IT" dirty="0">
                <a:latin typeface="AvenirNextW1G"/>
              </a:rPr>
              <a:t>Il fattore di coda è misurato come: T=b/a</a:t>
            </a:r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A18A7BD-FAA0-A3D2-500D-605BAF90EE0C}"/>
              </a:ext>
            </a:extLst>
          </p:cNvPr>
          <p:cNvSpPr txBox="1"/>
          <p:nvPr/>
        </p:nvSpPr>
        <p:spPr>
          <a:xfrm>
            <a:off x="525326" y="4022694"/>
            <a:ext cx="8405283" cy="258532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it-IT" b="1" dirty="0">
                <a:latin typeface="AvenirNextW1G"/>
              </a:rPr>
              <a:t>a</a:t>
            </a:r>
            <a:r>
              <a:rPr lang="it-IT" dirty="0">
                <a:latin typeface="AvenirNextW1G"/>
              </a:rPr>
              <a:t> rappresenta la larghezza della metà anteriore del picco, </a:t>
            </a:r>
            <a:r>
              <a:rPr lang="it-IT" b="1" dirty="0">
                <a:latin typeface="AvenirNextW1G"/>
              </a:rPr>
              <a:t>b</a:t>
            </a:r>
            <a:r>
              <a:rPr lang="it-IT" dirty="0">
                <a:latin typeface="AvenirNextW1G"/>
              </a:rPr>
              <a:t> è la larghezza della metà posteriore del picco. </a:t>
            </a:r>
          </a:p>
          <a:p>
            <a:endParaRPr lang="it-IT" dirty="0">
              <a:latin typeface="AvenirNextW1G"/>
            </a:endParaRPr>
          </a:p>
          <a:p>
            <a:r>
              <a:rPr lang="it-IT" dirty="0">
                <a:latin typeface="AvenirNextW1G"/>
              </a:rPr>
              <a:t>I valori sono misurati al </a:t>
            </a:r>
            <a:r>
              <a:rPr lang="it-IT" u="sng" dirty="0">
                <a:latin typeface="AvenirNextW1G"/>
              </a:rPr>
              <a:t>10 % dell'altezza del picco </a:t>
            </a:r>
            <a:r>
              <a:rPr lang="it-IT" dirty="0">
                <a:latin typeface="AvenirNextW1G"/>
              </a:rPr>
              <a:t>dal bordo anteriore o d'uscita del picco a una linea che scende perpendicolarmente dall'apice del  T = 1 rappresenta un picco simmetrico. </a:t>
            </a:r>
          </a:p>
          <a:p>
            <a:endParaRPr lang="it-IT" dirty="0">
              <a:latin typeface="AvenirNextW1G"/>
            </a:endParaRPr>
          </a:p>
          <a:p>
            <a:r>
              <a:rPr lang="it-IT" dirty="0">
                <a:latin typeface="AvenirNextW1G"/>
              </a:rPr>
              <a:t>Per T &gt; 1 il profilo del picco è chiamato </a:t>
            </a:r>
            <a:r>
              <a:rPr lang="it-IT" b="1" dirty="0" err="1">
                <a:latin typeface="AvenirNextW1G"/>
              </a:rPr>
              <a:t>tailing</a:t>
            </a:r>
            <a:r>
              <a:rPr lang="it-IT" dirty="0">
                <a:latin typeface="AvenirNextW1G"/>
              </a:rPr>
              <a:t>. Per T &lt; 1 il profilo del picco è chiamato </a:t>
            </a:r>
            <a:r>
              <a:rPr lang="it-IT" b="1" dirty="0" err="1">
                <a:latin typeface="AvenirNextW1G"/>
              </a:rPr>
              <a:t>fronting</a:t>
            </a:r>
            <a:r>
              <a:rPr lang="it-IT" dirty="0">
                <a:latin typeface="AvenirNextW1G"/>
              </a:rPr>
              <a:t>. </a:t>
            </a:r>
            <a:endParaRPr lang="it-IT" dirty="0"/>
          </a:p>
        </p:txBody>
      </p:sp>
      <p:cxnSp>
        <p:nvCxnSpPr>
          <p:cNvPr id="3" name="Connettore 2 2">
            <a:extLst>
              <a:ext uri="{FF2B5EF4-FFF2-40B4-BE49-F238E27FC236}">
                <a16:creationId xmlns:a16="http://schemas.microsoft.com/office/drawing/2014/main" id="{D71B1303-177A-286E-F8BB-3CC58207AD0E}"/>
              </a:ext>
            </a:extLst>
          </p:cNvPr>
          <p:cNvCxnSpPr/>
          <p:nvPr/>
        </p:nvCxnSpPr>
        <p:spPr>
          <a:xfrm>
            <a:off x="7419360" y="2849525"/>
            <a:ext cx="861237" cy="0"/>
          </a:xfrm>
          <a:prstGeom prst="straightConnector1">
            <a:avLst/>
          </a:prstGeom>
          <a:ln w="34925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D8508226-7951-5968-DAAB-D7FD943880A2}"/>
              </a:ext>
            </a:extLst>
          </p:cNvPr>
          <p:cNvCxnSpPr>
            <a:cxnSpLocks/>
          </p:cNvCxnSpPr>
          <p:nvPr/>
        </p:nvCxnSpPr>
        <p:spPr>
          <a:xfrm flipH="1">
            <a:off x="6141287" y="2849525"/>
            <a:ext cx="847454" cy="0"/>
          </a:xfrm>
          <a:prstGeom prst="straightConnector1">
            <a:avLst/>
          </a:prstGeom>
          <a:ln w="34925" cap="flat" cmpd="sng" algn="ctr">
            <a:solidFill>
              <a:schemeClr val="accent6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F0578E4-D8FD-6906-06C6-3BBBBF7FAE80}"/>
              </a:ext>
            </a:extLst>
          </p:cNvPr>
          <p:cNvSpPr txBox="1"/>
          <p:nvPr/>
        </p:nvSpPr>
        <p:spPr>
          <a:xfrm>
            <a:off x="7719237" y="2445489"/>
            <a:ext cx="688648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fronting</a:t>
            </a:r>
            <a:endParaRPr kumimoji="0" lang="it-IT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8736232-D534-ACF6-D4AA-F8A757F0552A}"/>
              </a:ext>
            </a:extLst>
          </p:cNvPr>
          <p:cNvSpPr txBox="1"/>
          <p:nvPr/>
        </p:nvSpPr>
        <p:spPr>
          <a:xfrm>
            <a:off x="6110874" y="2424223"/>
            <a:ext cx="560408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tailing</a:t>
            </a:r>
            <a:endParaRPr kumimoji="0" lang="it-IT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28011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1B2CC0E-FE52-F639-EC3D-3FDE30A28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57" y="0"/>
            <a:ext cx="90862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4561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06207DB-4BD8-ED24-023E-92741CF8F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89" y="582683"/>
            <a:ext cx="8786621" cy="56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813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l soluto si muove lungo la colonna cromatografica solo quando si trova in fase mobile.…"/>
          <p:cNvSpPr txBox="1"/>
          <p:nvPr/>
        </p:nvSpPr>
        <p:spPr>
          <a:xfrm>
            <a:off x="130957" y="1033130"/>
            <a:ext cx="8882086" cy="48013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dirty="0"/>
              <a:t>Il </a:t>
            </a:r>
            <a:r>
              <a:rPr dirty="0" err="1"/>
              <a:t>soluto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muove</a:t>
            </a:r>
            <a:r>
              <a:rPr dirty="0"/>
              <a:t> </a:t>
            </a:r>
            <a:r>
              <a:rPr dirty="0" err="1"/>
              <a:t>lungo</a:t>
            </a:r>
            <a:r>
              <a:rPr dirty="0"/>
              <a:t> la </a:t>
            </a:r>
            <a:r>
              <a:rPr dirty="0" err="1"/>
              <a:t>colonna</a:t>
            </a:r>
            <a:r>
              <a:rPr dirty="0"/>
              <a:t> </a:t>
            </a:r>
            <a:r>
              <a:rPr dirty="0" err="1"/>
              <a:t>cromatografica</a:t>
            </a:r>
            <a:r>
              <a:rPr dirty="0"/>
              <a:t> solo </a:t>
            </a:r>
            <a:r>
              <a:rPr dirty="0" err="1"/>
              <a:t>quando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trova</a:t>
            </a:r>
            <a:r>
              <a:rPr dirty="0"/>
              <a:t> in </a:t>
            </a:r>
            <a:r>
              <a:rPr dirty="0" err="1"/>
              <a:t>fase</a:t>
            </a:r>
            <a:r>
              <a:rPr dirty="0"/>
              <a:t> mobile.</a:t>
            </a:r>
          </a:p>
          <a:p>
            <a:endParaRPr dirty="0"/>
          </a:p>
          <a:p>
            <a:r>
              <a:rPr dirty="0"/>
              <a:t>Da </a:t>
            </a:r>
            <a:r>
              <a:rPr dirty="0" err="1"/>
              <a:t>questo</a:t>
            </a:r>
            <a:r>
              <a:rPr dirty="0"/>
              <a:t> </a:t>
            </a:r>
            <a:r>
              <a:rPr dirty="0" err="1"/>
              <a:t>discende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la </a:t>
            </a:r>
            <a:r>
              <a:rPr dirty="0" err="1"/>
              <a:t>velocità</a:t>
            </a:r>
            <a:r>
              <a:rPr dirty="0"/>
              <a:t> media con cui il </a:t>
            </a:r>
            <a:r>
              <a:rPr dirty="0" err="1"/>
              <a:t>soluto</a:t>
            </a:r>
            <a:r>
              <a:rPr dirty="0"/>
              <a:t> </a:t>
            </a:r>
            <a:r>
              <a:rPr dirty="0" err="1"/>
              <a:t>migra</a:t>
            </a:r>
            <a:r>
              <a:rPr dirty="0"/>
              <a:t> </a:t>
            </a:r>
            <a:r>
              <a:rPr dirty="0" err="1"/>
              <a:t>dipende</a:t>
            </a:r>
            <a:r>
              <a:rPr dirty="0"/>
              <a:t> </a:t>
            </a:r>
            <a:r>
              <a:rPr dirty="0" err="1"/>
              <a:t>dalla</a:t>
            </a:r>
            <a:r>
              <a:rPr dirty="0"/>
              <a:t> </a:t>
            </a:r>
            <a:r>
              <a:rPr b="1" u="sng" dirty="0" err="1"/>
              <a:t>frazione</a:t>
            </a:r>
            <a:r>
              <a:rPr b="1" u="sng" dirty="0"/>
              <a:t> di tempo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esso</a:t>
            </a:r>
            <a:r>
              <a:rPr dirty="0"/>
              <a:t> </a:t>
            </a:r>
            <a:r>
              <a:rPr dirty="0" err="1"/>
              <a:t>trascorre</a:t>
            </a:r>
            <a:r>
              <a:rPr dirty="0"/>
              <a:t> </a:t>
            </a:r>
            <a:r>
              <a:rPr dirty="0" err="1"/>
              <a:t>nella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 mobile.</a:t>
            </a:r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dirty="0"/>
              <a:t>Questa </a:t>
            </a:r>
            <a:r>
              <a:rPr dirty="0" err="1"/>
              <a:t>frazione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piccola</a:t>
            </a:r>
            <a:r>
              <a:rPr dirty="0"/>
              <a:t> per </a:t>
            </a:r>
            <a:r>
              <a:rPr dirty="0" err="1"/>
              <a:t>soluti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sono</a:t>
            </a:r>
            <a:r>
              <a:rPr dirty="0"/>
              <a:t> fortemente </a:t>
            </a:r>
            <a:r>
              <a:rPr dirty="0" err="1"/>
              <a:t>trattenuti</a:t>
            </a:r>
            <a:r>
              <a:rPr dirty="0"/>
              <a:t> </a:t>
            </a:r>
            <a:r>
              <a:rPr dirty="0" err="1"/>
              <a:t>dalla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 </a:t>
            </a:r>
            <a:r>
              <a:rPr dirty="0" err="1"/>
              <a:t>stazionaria</a:t>
            </a:r>
            <a:r>
              <a:rPr dirty="0"/>
              <a:t> e </a:t>
            </a:r>
            <a:r>
              <a:rPr dirty="0" err="1"/>
              <a:t>grande</a:t>
            </a:r>
            <a:r>
              <a:rPr dirty="0"/>
              <a:t> per </a:t>
            </a:r>
            <a:r>
              <a:rPr dirty="0" err="1"/>
              <a:t>soluti</a:t>
            </a:r>
            <a:r>
              <a:rPr dirty="0"/>
              <a:t> </a:t>
            </a:r>
            <a:r>
              <a:rPr dirty="0" err="1"/>
              <a:t>trattenuti</a:t>
            </a:r>
            <a:r>
              <a:rPr dirty="0"/>
              <a:t> </a:t>
            </a:r>
            <a:r>
              <a:rPr dirty="0" err="1"/>
              <a:t>dalla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 mobile.</a:t>
            </a:r>
          </a:p>
          <a:p>
            <a:endParaRPr lang="it-IT" dirty="0"/>
          </a:p>
          <a:p>
            <a:endParaRPr dirty="0"/>
          </a:p>
          <a:p>
            <a:r>
              <a:rPr dirty="0"/>
              <a:t>Le </a:t>
            </a:r>
            <a:r>
              <a:rPr dirty="0" err="1"/>
              <a:t>differenti</a:t>
            </a:r>
            <a:r>
              <a:rPr dirty="0"/>
              <a:t> </a:t>
            </a:r>
            <a:r>
              <a:rPr dirty="0" err="1"/>
              <a:t>velocità</a:t>
            </a:r>
            <a:r>
              <a:rPr dirty="0"/>
              <a:t> </a:t>
            </a:r>
            <a:r>
              <a:rPr dirty="0" err="1"/>
              <a:t>fanno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soluti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separino</a:t>
            </a:r>
            <a:r>
              <a:rPr dirty="0"/>
              <a:t> in </a:t>
            </a:r>
            <a:r>
              <a:rPr b="1" dirty="0" err="1"/>
              <a:t>bande</a:t>
            </a:r>
            <a:r>
              <a:rPr dirty="0"/>
              <a:t> </a:t>
            </a:r>
            <a:r>
              <a:rPr dirty="0" err="1"/>
              <a:t>lungo</a:t>
            </a:r>
            <a:r>
              <a:rPr dirty="0"/>
              <a:t> la </a:t>
            </a:r>
            <a:r>
              <a:rPr dirty="0" err="1"/>
              <a:t>lunghezza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colonna</a:t>
            </a:r>
            <a:r>
              <a:rPr dirty="0"/>
              <a:t>.</a:t>
            </a:r>
          </a:p>
          <a:p>
            <a:endParaRPr lang="it-IT" dirty="0"/>
          </a:p>
          <a:p>
            <a:endParaRPr dirty="0"/>
          </a:p>
          <a:p>
            <a:r>
              <a:rPr dirty="0"/>
              <a:t>Il </a:t>
            </a:r>
            <a:r>
              <a:rPr dirty="0" err="1"/>
              <a:t>processo</a:t>
            </a:r>
            <a:r>
              <a:rPr dirty="0"/>
              <a:t> di </a:t>
            </a:r>
            <a:r>
              <a:rPr dirty="0" err="1"/>
              <a:t>separazione</a:t>
            </a:r>
            <a:r>
              <a:rPr dirty="0"/>
              <a:t> </a:t>
            </a:r>
            <a:r>
              <a:rPr dirty="0" err="1"/>
              <a:t>si</a:t>
            </a:r>
            <a:r>
              <a:rPr dirty="0"/>
              <a:t> </a:t>
            </a:r>
            <a:r>
              <a:rPr dirty="0" err="1"/>
              <a:t>realizza</a:t>
            </a:r>
            <a:r>
              <a:rPr dirty="0"/>
              <a:t> </a:t>
            </a:r>
            <a:r>
              <a:rPr dirty="0" err="1"/>
              <a:t>quindi</a:t>
            </a:r>
            <a:r>
              <a:rPr dirty="0"/>
              <a:t> </a:t>
            </a:r>
            <a:r>
              <a:rPr dirty="0" err="1"/>
              <a:t>facendo</a:t>
            </a:r>
            <a:r>
              <a:rPr dirty="0"/>
              <a:t> </a:t>
            </a:r>
            <a:r>
              <a:rPr dirty="0" err="1"/>
              <a:t>passare</a:t>
            </a:r>
            <a:r>
              <a:rPr dirty="0"/>
              <a:t> </a:t>
            </a:r>
            <a:r>
              <a:rPr dirty="0" err="1"/>
              <a:t>attraverso</a:t>
            </a:r>
            <a:r>
              <a:rPr dirty="0"/>
              <a:t> la </a:t>
            </a:r>
            <a:r>
              <a:rPr dirty="0" err="1"/>
              <a:t>colonna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quantità</a:t>
            </a:r>
            <a:r>
              <a:rPr dirty="0"/>
              <a:t> di </a:t>
            </a:r>
            <a:r>
              <a:rPr dirty="0" err="1"/>
              <a:t>fase</a:t>
            </a:r>
            <a:r>
              <a:rPr dirty="0"/>
              <a:t> mobile </a:t>
            </a:r>
            <a:r>
              <a:rPr dirty="0" err="1"/>
              <a:t>sufficiente</a:t>
            </a:r>
            <a:r>
              <a:rPr dirty="0"/>
              <a:t> per </a:t>
            </a:r>
            <a:r>
              <a:rPr dirty="0" err="1"/>
              <a:t>eluire</a:t>
            </a:r>
            <a:r>
              <a:rPr dirty="0"/>
              <a:t> le </a:t>
            </a:r>
            <a:r>
              <a:rPr dirty="0" err="1"/>
              <a:t>singole</a:t>
            </a:r>
            <a:r>
              <a:rPr dirty="0"/>
              <a:t> </a:t>
            </a:r>
            <a:r>
              <a:rPr dirty="0" err="1"/>
              <a:t>bande</a:t>
            </a:r>
            <a:r>
              <a:rPr dirty="0"/>
              <a:t> </a:t>
            </a:r>
            <a:r>
              <a:rPr dirty="0" err="1"/>
              <a:t>dalla</a:t>
            </a:r>
            <a:r>
              <a:rPr dirty="0"/>
              <a:t> </a:t>
            </a:r>
            <a:r>
              <a:rPr dirty="0" err="1"/>
              <a:t>colonna</a:t>
            </a:r>
            <a:r>
              <a:rPr dirty="0"/>
              <a:t> e </a:t>
            </a:r>
            <a:r>
              <a:rPr dirty="0" err="1"/>
              <a:t>possano</a:t>
            </a:r>
            <a:r>
              <a:rPr dirty="0"/>
              <a:t> </a:t>
            </a:r>
            <a:r>
              <a:rPr dirty="0" err="1"/>
              <a:t>essere</a:t>
            </a:r>
            <a:r>
              <a:rPr dirty="0"/>
              <a:t> </a:t>
            </a:r>
            <a:r>
              <a:rPr dirty="0" err="1"/>
              <a:t>raccolte</a:t>
            </a:r>
            <a:r>
              <a:rPr dirty="0"/>
              <a:t> (o </a:t>
            </a:r>
            <a:r>
              <a:rPr dirty="0" err="1"/>
              <a:t>misurate</a:t>
            </a:r>
            <a:r>
              <a:rPr dirty="0"/>
              <a:t>) in tempi </a:t>
            </a:r>
            <a:r>
              <a:rPr dirty="0" err="1"/>
              <a:t>diversi</a:t>
            </a:r>
            <a:r>
              <a:rPr dirty="0"/>
              <a:t>. </a:t>
            </a:r>
          </a:p>
        </p:txBody>
      </p:sp>
      <p:sp>
        <p:nvSpPr>
          <p:cNvPr id="33" name="Velocità dei soluti in una separazione cromatografica"/>
          <p:cNvSpPr txBox="1"/>
          <p:nvPr/>
        </p:nvSpPr>
        <p:spPr>
          <a:xfrm>
            <a:off x="1750140" y="170121"/>
            <a:ext cx="5871603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/>
            </a:lvl1pPr>
          </a:lstStyle>
          <a:p>
            <a:r>
              <a:rPr dirty="0" err="1"/>
              <a:t>Velocità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soluti</a:t>
            </a:r>
            <a:r>
              <a:rPr dirty="0"/>
              <a:t> in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separazione</a:t>
            </a:r>
            <a:r>
              <a:rPr dirty="0"/>
              <a:t> </a:t>
            </a:r>
            <a:r>
              <a:rPr dirty="0" err="1"/>
              <a:t>cromatografica</a:t>
            </a:r>
            <a:endParaRPr dirty="0"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823225F-F4F0-9B6A-07E7-4E41B4A3A62F}"/>
              </a:ext>
            </a:extLst>
          </p:cNvPr>
          <p:cNvSpPr txBox="1"/>
          <p:nvPr/>
        </p:nvSpPr>
        <p:spPr>
          <a:xfrm>
            <a:off x="412595" y="256478"/>
            <a:ext cx="3606113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Velocità di migrazione dei soluti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BFFA525-43D3-F73F-9E6A-EAAC45BBEB07}"/>
              </a:ext>
            </a:extLst>
          </p:cNvPr>
          <p:cNvSpPr txBox="1"/>
          <p:nvPr/>
        </p:nvSpPr>
        <p:spPr>
          <a:xfrm>
            <a:off x="412595" y="892098"/>
            <a:ext cx="8363415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Dalla differenza di velocità di due o più soluti dipende la capacità separativa del sistema cromatografico (FM+FS)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La velocità di un soluto dipende dal suo </a:t>
            </a:r>
            <a:r>
              <a:rPr lang="it-IT" b="1" u="sng" dirty="0"/>
              <a:t>coefficiente di ripartizione </a:t>
            </a:r>
            <a:r>
              <a:rPr lang="it-IT" dirty="0"/>
              <a:t>tra FS e FM</a:t>
            </a: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" name="Gruppo 10">
            <a:extLst>
              <a:ext uri="{FF2B5EF4-FFF2-40B4-BE49-F238E27FC236}">
                <a16:creationId xmlns:a16="http://schemas.microsoft.com/office/drawing/2014/main" id="{20294F85-9472-4639-280A-721B26C1D1DC}"/>
              </a:ext>
            </a:extLst>
          </p:cNvPr>
          <p:cNvGrpSpPr/>
          <p:nvPr/>
        </p:nvGrpSpPr>
        <p:grpSpPr>
          <a:xfrm>
            <a:off x="2850909" y="2527106"/>
            <a:ext cx="3442182" cy="461663"/>
            <a:chOff x="2034615" y="2854712"/>
            <a:chExt cx="3442182" cy="461663"/>
          </a:xfrm>
        </p:grpSpPr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4D9C2913-1CA4-8BE4-80CD-5E432BB06790}"/>
                </a:ext>
              </a:extLst>
            </p:cNvPr>
            <p:cNvSpPr txBox="1"/>
            <p:nvPr/>
          </p:nvSpPr>
          <p:spPr>
            <a:xfrm>
              <a:off x="2034615" y="2854712"/>
              <a:ext cx="1070163" cy="4616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2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[A]</a:t>
              </a:r>
              <a:r>
                <a:rPr kumimoji="0" lang="it-IT" sz="2400" b="0" i="0" u="none" strike="noStrike" cap="none" spc="0" normalizeH="0" baseline="-2500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mobile</a:t>
              </a:r>
            </a:p>
          </p:txBody>
        </p: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0420AAAB-0AF4-CF8C-7F93-994CBE69BEB8}"/>
                </a:ext>
              </a:extLst>
            </p:cNvPr>
            <p:cNvSpPr txBox="1"/>
            <p:nvPr/>
          </p:nvSpPr>
          <p:spPr>
            <a:xfrm>
              <a:off x="4018708" y="2854712"/>
              <a:ext cx="1458089" cy="4616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2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[A]</a:t>
              </a:r>
              <a:r>
                <a:rPr kumimoji="0" lang="it-IT" sz="2400" b="0" i="0" u="none" strike="noStrike" cap="none" spc="0" normalizeH="0" baseline="-2500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stazionaria</a:t>
              </a:r>
            </a:p>
          </p:txBody>
        </p:sp>
        <p:cxnSp>
          <p:nvCxnSpPr>
            <p:cNvPr id="7" name="Connettore 2 6">
              <a:extLst>
                <a:ext uri="{FF2B5EF4-FFF2-40B4-BE49-F238E27FC236}">
                  <a16:creationId xmlns:a16="http://schemas.microsoft.com/office/drawing/2014/main" id="{C903BDD6-7B0A-0D22-1C84-DEE17F4900AE}"/>
                </a:ext>
              </a:extLst>
            </p:cNvPr>
            <p:cNvCxnSpPr>
              <a:cxnSpLocks/>
            </p:cNvCxnSpPr>
            <p:nvPr/>
          </p:nvCxnSpPr>
          <p:spPr>
            <a:xfrm>
              <a:off x="3178097" y="3088888"/>
              <a:ext cx="715536" cy="0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8" name="Connettore 2 7">
              <a:extLst>
                <a:ext uri="{FF2B5EF4-FFF2-40B4-BE49-F238E27FC236}">
                  <a16:creationId xmlns:a16="http://schemas.microsoft.com/office/drawing/2014/main" id="{D1DFCF2D-8C73-4AA0-7544-1F7E931DCC2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83672" y="3207834"/>
              <a:ext cx="709961" cy="0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31FF750B-44B7-1D31-8E10-4BB5FF45C19E}"/>
                  </a:ext>
                </a:extLst>
              </p:cNvPr>
              <p:cNvSpPr txBox="1"/>
              <p:nvPr/>
            </p:nvSpPr>
            <p:spPr>
              <a:xfrm>
                <a:off x="3431362" y="3510530"/>
                <a:ext cx="2017027" cy="70628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it-IT" sz="2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cs typeface="Arial"/>
                          <a:sym typeface="Arial"/>
                        </a:rPr>
                        <m:t>𝐾</m:t>
                      </m:r>
                      <m:r>
                        <a:rPr kumimoji="0" lang="it-IT" sz="22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cs typeface="Arial"/>
                          <a:sym typeface="Arial"/>
                        </a:rPr>
                        <m:t>=</m:t>
                      </m:r>
                      <m:f>
                        <m:fPr>
                          <m:ctrlPr>
                            <a:rPr kumimoji="0" lang="it-IT" sz="22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cs typeface="Arial"/>
                              <a:sym typeface="Arial"/>
                            </a:rPr>
                          </m:ctrlPr>
                        </m:fPr>
                        <m:num>
                          <m:d>
                            <m:dPr>
                              <m:begChr m:val="["/>
                              <m:endChr m:val="]"/>
                              <m:ctrlPr>
                                <a:rPr kumimoji="0" lang="it-IT" sz="22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</m:ctrlPr>
                            </m:dPr>
                            <m:e>
                              <m:r>
                                <a:rPr kumimoji="0" lang="it-IT" sz="22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𝐴</m:t>
                              </m:r>
                            </m:e>
                          </m:d>
                          <m:r>
                            <a:rPr kumimoji="0" lang="it-IT" sz="2200" b="0" i="1" u="none" strike="noStrike" cap="none" spc="0" normalizeH="0" baseline="-2500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cs typeface="Arial"/>
                              <a:sym typeface="Arial"/>
                            </a:rPr>
                            <m:t>𝑠𝑡𝑎𝑧𝑖𝑜𝑛𝑎𝑟𝑖𝑎</m:t>
                          </m:r>
                        </m:num>
                        <m:den>
                          <m:d>
                            <m:dPr>
                              <m:begChr m:val="["/>
                              <m:endChr m:val="]"/>
                              <m:ctrlPr>
                                <a:rPr kumimoji="0" lang="it-IT" sz="22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</m:ctrlPr>
                            </m:dPr>
                            <m:e>
                              <m:r>
                                <a:rPr kumimoji="0" lang="it-IT" sz="2200" b="0" i="1" u="none" strike="noStrike" cap="none" spc="0" normalizeH="0" baseline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FillTx/>
                                  <a:latin typeface="Cambria Math" panose="02040503050406030204" pitchFamily="18" charset="0"/>
                                  <a:cs typeface="Arial"/>
                                  <a:sym typeface="Arial"/>
                                </a:rPr>
                                <m:t>𝐴</m:t>
                              </m:r>
                            </m:e>
                          </m:d>
                          <m:r>
                            <a:rPr kumimoji="0" lang="it-IT" sz="2200" b="0" i="1" u="none" strike="noStrike" cap="none" spc="0" normalizeH="0" baseline="-2500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cs typeface="Arial"/>
                              <a:sym typeface="Arial"/>
                            </a:rPr>
                            <m:t>𝑚𝑜𝑏𝑖𝑙𝑒</m:t>
                          </m:r>
                        </m:den>
                      </m:f>
                    </m:oMath>
                  </m:oMathPara>
                </a14:m>
                <a:endParaRPr kumimoji="0" lang="it-IT" sz="22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31FF750B-44B7-1D31-8E10-4BB5FF45C1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362" y="3510530"/>
                <a:ext cx="2017027" cy="706284"/>
              </a:xfrm>
              <a:prstGeom prst="rect">
                <a:avLst/>
              </a:prstGeom>
              <a:blipFill>
                <a:blip r:embed="rId3"/>
                <a:stretch>
                  <a:fillRect l="-2500" r="-625" b="-8772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84AD6468-13BF-017F-AF6B-040C86F316C7}"/>
                  </a:ext>
                </a:extLst>
              </p:cNvPr>
              <p:cNvSpPr txBox="1"/>
              <p:nvPr/>
            </p:nvSpPr>
            <p:spPr>
              <a:xfrm>
                <a:off x="2850909" y="4738576"/>
                <a:ext cx="3257623" cy="3458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0" tIns="0" rIns="0" bIns="0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kumimoji="0" lang="it-IT" sz="23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Arial"/>
                              <a:cs typeface="Arial"/>
                              <a:sym typeface="Arial"/>
                            </a:rPr>
                          </m:ctrlPr>
                        </m:dPr>
                        <m:e>
                          <m:r>
                            <a:rPr kumimoji="0" lang="it-IT" sz="23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Arial"/>
                              <a:cs typeface="Arial"/>
                              <a:sym typeface="Arial"/>
                            </a:rPr>
                            <m:t>𝐴</m:t>
                          </m:r>
                        </m:e>
                      </m:d>
                      <m:r>
                        <a:rPr kumimoji="0" lang="it-IT" sz="2300" b="0" i="1" u="none" strike="noStrike" cap="none" spc="0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Arial"/>
                          <a:cs typeface="Arial"/>
                          <a:sym typeface="Arial"/>
                        </a:rPr>
                        <m:t>𝑠𝑡𝑎𝑧𝑖𝑜𝑛𝑎𝑟𝑖𝑎</m:t>
                      </m:r>
                      <m:r>
                        <a:rPr kumimoji="0" lang="it-IT" sz="23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Arial"/>
                          <a:cs typeface="Arial"/>
                          <a:sym typeface="Arial"/>
                        </a:rPr>
                        <m:t>=</m:t>
                      </m:r>
                      <m:r>
                        <a:rPr kumimoji="0" lang="it-IT" sz="23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Arial"/>
                          <a:cs typeface="Arial"/>
                          <a:sym typeface="Arial"/>
                        </a:rPr>
                        <m:t>𝐾</m:t>
                      </m:r>
                      <m:r>
                        <a:rPr kumimoji="0" lang="it-IT" sz="2300" b="0" i="1" u="none" strike="noStrike" cap="none" spc="0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Arial"/>
                          <a:cs typeface="Arial"/>
                          <a:sym typeface="Arial"/>
                        </a:rPr>
                        <m:t> </m:t>
                      </m:r>
                      <m:d>
                        <m:dPr>
                          <m:begChr m:val="["/>
                          <m:endChr m:val="]"/>
                          <m:ctrlPr>
                            <a:rPr kumimoji="0" lang="it-IT" sz="23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Arial"/>
                              <a:cs typeface="Arial"/>
                              <a:sym typeface="Arial"/>
                            </a:rPr>
                          </m:ctrlPr>
                        </m:dPr>
                        <m:e>
                          <m:r>
                            <a:rPr kumimoji="0" lang="it-IT" sz="2300" b="0" i="1" u="none" strike="noStrike" cap="none" spc="0" normalizeH="0" baseline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FillTx/>
                              <a:latin typeface="Cambria Math" panose="02040503050406030204" pitchFamily="18" charset="0"/>
                              <a:ea typeface="Arial"/>
                              <a:cs typeface="Arial"/>
                              <a:sym typeface="Arial"/>
                            </a:rPr>
                            <m:t>𝐴</m:t>
                          </m:r>
                        </m:e>
                      </m:d>
                      <m:r>
                        <a:rPr kumimoji="0" lang="it-IT" sz="2300" b="0" i="1" u="none" strike="noStrike" cap="none" spc="0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FillTx/>
                          <a:latin typeface="Cambria Math" panose="02040503050406030204" pitchFamily="18" charset="0"/>
                          <a:ea typeface="Arial"/>
                          <a:cs typeface="Arial"/>
                          <a:sym typeface="Arial"/>
                        </a:rPr>
                        <m:t>𝑚𝑜𝑏𝑖𝑙𝑒</m:t>
                      </m:r>
                    </m:oMath>
                  </m:oMathPara>
                </a14:m>
                <a:endParaRPr kumimoji="0" lang="it-IT" sz="2300" b="0" i="0" u="none" strike="noStrike" cap="none" spc="0" normalizeH="0" baseline="-2500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ea typeface="Arial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84AD6468-13BF-017F-AF6B-040C86F316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0909" y="4738576"/>
                <a:ext cx="3257623" cy="345800"/>
              </a:xfrm>
              <a:prstGeom prst="rect">
                <a:avLst/>
              </a:prstGeom>
              <a:blipFill>
                <a:blip r:embed="rId4"/>
                <a:stretch>
                  <a:fillRect t="-3448" b="-37931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B81C31E-A381-1247-AA82-D6499D4FD4AC}"/>
              </a:ext>
            </a:extLst>
          </p:cNvPr>
          <p:cNvSpPr txBox="1"/>
          <p:nvPr/>
        </p:nvSpPr>
        <p:spPr>
          <a:xfrm>
            <a:off x="248036" y="5980720"/>
            <a:ext cx="8527974" cy="4924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3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Questa relazione deve essere valida in un ampio intervallo di concentrazione, determinando </a:t>
            </a:r>
            <a:r>
              <a:rPr kumimoji="0" lang="it-IT" sz="1300" b="1" i="0" u="sng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l’indipendenza</a:t>
            </a:r>
            <a:r>
              <a:rPr kumimoji="0" lang="it-IT" sz="13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del tempo di eluizione dalla concentrazione </a:t>
            </a:r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953BD21-B38E-1941-380B-55393345D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038" y="1140541"/>
            <a:ext cx="3645672" cy="191752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5197764-EDA3-0D1F-39A2-860AC632DA08}"/>
              </a:ext>
            </a:extLst>
          </p:cNvPr>
          <p:cNvSpPr txBox="1"/>
          <p:nvPr/>
        </p:nvSpPr>
        <p:spPr>
          <a:xfrm>
            <a:off x="363793" y="538310"/>
            <a:ext cx="5722077" cy="4308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TEMPO MORTO E TEMPO DI RITENZIONE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BF9D38A-159D-1AD6-7E6C-28CE9F6A9325}"/>
              </a:ext>
            </a:extLst>
          </p:cNvPr>
          <p:cNvSpPr txBox="1"/>
          <p:nvPr/>
        </p:nvSpPr>
        <p:spPr>
          <a:xfrm>
            <a:off x="4585071" y="1314478"/>
            <a:ext cx="3708166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</a:t>
            </a:r>
            <a:r>
              <a:rPr kumimoji="0" lang="it-IT" sz="1400" b="0" i="0" u="none" strike="noStrike" cap="none" spc="0" normalizeH="0" baseline="-25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M</a:t>
            </a:r>
            <a:r>
              <a:rPr kumimoji="0" lang="it-IT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tempo necessario ad una specie no</a:t>
            </a:r>
            <a:r>
              <a:rPr lang="it-IT" sz="1400" dirty="0"/>
              <a:t>n trattenuta per attraversare una colonna</a:t>
            </a:r>
            <a:endParaRPr kumimoji="0" lang="it-IT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CF316C3-BDDA-584B-4125-F429CBB5CBE0}"/>
              </a:ext>
            </a:extLst>
          </p:cNvPr>
          <p:cNvSpPr txBox="1"/>
          <p:nvPr/>
        </p:nvSpPr>
        <p:spPr>
          <a:xfrm>
            <a:off x="4585071" y="2009042"/>
            <a:ext cx="3708166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</a:t>
            </a:r>
            <a:r>
              <a:rPr kumimoji="0" lang="it-IT" sz="1400" b="0" i="0" u="none" strike="noStrike" cap="none" spc="0" normalizeH="0" baseline="-25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R</a:t>
            </a:r>
            <a:r>
              <a:rPr kumimoji="0" lang="it-IT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tempo necessario ad una specie </a:t>
            </a:r>
            <a:r>
              <a:rPr lang="it-IT" sz="1400" dirty="0"/>
              <a:t>trattenuta per attraversare una colonna (ovvero il tempo che intercorre tra caricamento del campione in testa alla colonna e comparsa del picco)</a:t>
            </a:r>
            <a:endParaRPr kumimoji="0" lang="it-IT" sz="1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0B371210-A6B0-41BC-8D1F-D80F8F778DDA}"/>
              </a:ext>
            </a:extLst>
          </p:cNvPr>
          <p:cNvSpPr/>
          <p:nvPr/>
        </p:nvSpPr>
        <p:spPr>
          <a:xfrm>
            <a:off x="868680" y="3799931"/>
            <a:ext cx="217170" cy="2400300"/>
          </a:xfrm>
          <a:prstGeom prst="rect">
            <a:avLst/>
          </a:prstGeom>
          <a:blipFill dpi="0" rotWithShape="1">
            <a:blip r:embed="rId3">
              <a:alphaModFix amt="52304"/>
            </a:blip>
            <a:srcRect/>
            <a:tile tx="0" ty="0" sx="100000" sy="100000" flip="none" algn="tl"/>
          </a:blip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C1F2E50A-EC94-166A-B856-1F4B46E50186}"/>
              </a:ext>
            </a:extLst>
          </p:cNvPr>
          <p:cNvCxnSpPr/>
          <p:nvPr/>
        </p:nvCxnSpPr>
        <p:spPr>
          <a:xfrm>
            <a:off x="1600200" y="3799931"/>
            <a:ext cx="0" cy="2349409"/>
          </a:xfrm>
          <a:prstGeom prst="straightConnector1">
            <a:avLst/>
          </a:prstGeom>
          <a:noFill/>
          <a:ln w="25400" cap="flat">
            <a:solidFill>
              <a:schemeClr val="accent1"/>
            </a:solidFill>
            <a:prstDash val="solid"/>
            <a:round/>
            <a:headEnd type="triangle"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35C35CB5-BB22-0AA1-1E5F-7703731394AA}"/>
              </a:ext>
            </a:extLst>
          </p:cNvPr>
          <p:cNvSpPr txBox="1"/>
          <p:nvPr/>
        </p:nvSpPr>
        <p:spPr>
          <a:xfrm>
            <a:off x="1600200" y="4789970"/>
            <a:ext cx="220571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L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5481BD0-A470-752C-FA22-3ADC14509D6E}"/>
              </a:ext>
            </a:extLst>
          </p:cNvPr>
          <p:cNvSpPr txBox="1"/>
          <p:nvPr/>
        </p:nvSpPr>
        <p:spPr>
          <a:xfrm>
            <a:off x="3737913" y="5027632"/>
            <a:ext cx="1326643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v=L/T</a:t>
            </a:r>
            <a:r>
              <a:rPr kumimoji="0" lang="it-IT" sz="3200" b="0" i="0" u="none" strike="noStrike" cap="none" spc="0" normalizeH="0" baseline="-25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R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40DE991-820D-38A4-0936-12A5134A9392}"/>
              </a:ext>
            </a:extLst>
          </p:cNvPr>
          <p:cNvSpPr txBox="1"/>
          <p:nvPr/>
        </p:nvSpPr>
        <p:spPr>
          <a:xfrm>
            <a:off x="3737913" y="4325587"/>
            <a:ext cx="1395573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3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u=L/T</a:t>
            </a:r>
            <a:r>
              <a:rPr kumimoji="0" lang="it-IT" sz="3200" b="0" i="0" u="none" strike="noStrike" cap="none" spc="0" normalizeH="0" baseline="-2500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M</a:t>
            </a:r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po 19">
            <a:extLst>
              <a:ext uri="{FF2B5EF4-FFF2-40B4-BE49-F238E27FC236}">
                <a16:creationId xmlns:a16="http://schemas.microsoft.com/office/drawing/2014/main" id="{74B785B9-77F4-D41E-1912-567E53D038EE}"/>
              </a:ext>
            </a:extLst>
          </p:cNvPr>
          <p:cNvGrpSpPr/>
          <p:nvPr/>
        </p:nvGrpSpPr>
        <p:grpSpPr>
          <a:xfrm>
            <a:off x="85344" y="304801"/>
            <a:ext cx="8825294" cy="6180988"/>
            <a:chOff x="-136885" y="343405"/>
            <a:chExt cx="9047523" cy="6142383"/>
          </a:xfrm>
        </p:grpSpPr>
        <p:pic>
          <p:nvPicPr>
            <p:cNvPr id="39" name="image.png" descr="imag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36885" y="343405"/>
              <a:ext cx="9047523" cy="6142383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40" name="v=L/TR"/>
            <p:cNvSpPr txBox="1"/>
            <p:nvPr/>
          </p:nvSpPr>
          <p:spPr>
            <a:xfrm>
              <a:off x="350519" y="2133600"/>
              <a:ext cx="792286" cy="39409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t>v=L/T</a:t>
              </a:r>
              <a:r>
                <a:rPr baseline="-25000"/>
                <a:t>R</a:t>
              </a:r>
            </a:p>
          </p:txBody>
        </p:sp>
        <p:sp>
          <p:nvSpPr>
            <p:cNvPr id="41" name="u=L/TM"/>
            <p:cNvSpPr txBox="1"/>
            <p:nvPr/>
          </p:nvSpPr>
          <p:spPr>
            <a:xfrm>
              <a:off x="350519" y="2466975"/>
              <a:ext cx="822014" cy="39409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t>u=L/T</a:t>
              </a:r>
              <a:r>
                <a:rPr baseline="-25000"/>
                <a:t>M</a:t>
              </a:r>
            </a:p>
          </p:txBody>
        </p:sp>
        <p:sp>
          <p:nvSpPr>
            <p:cNvPr id="42" name="Rettangolo"/>
            <p:cNvSpPr/>
            <p:nvPr/>
          </p:nvSpPr>
          <p:spPr>
            <a:xfrm>
              <a:off x="233362" y="2057400"/>
              <a:ext cx="1062038" cy="838200"/>
            </a:xfrm>
            <a:prstGeom prst="rect">
              <a:avLst/>
            </a:prstGeom>
            <a:ln w="25400">
              <a:solidFill>
                <a:srgbClr val="FF0000"/>
              </a:solidFill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3" name="Linea"/>
            <p:cNvSpPr/>
            <p:nvPr/>
          </p:nvSpPr>
          <p:spPr>
            <a:xfrm flipH="1" flipV="1">
              <a:off x="725487" y="2990850"/>
              <a:ext cx="19051" cy="514350"/>
            </a:xfrm>
            <a:prstGeom prst="line">
              <a:avLst/>
            </a:prstGeom>
            <a:ln>
              <a:solidFill>
                <a:srgbClr val="000000"/>
              </a:solidFill>
              <a:tailEnd type="triangle"/>
            </a:ln>
          </p:spPr>
          <p:txBody>
            <a:bodyPr lIns="45719" rIns="45719"/>
            <a:lstStyle/>
            <a:p>
              <a:endParaRPr/>
            </a:p>
          </p:txBody>
        </p:sp>
        <p:sp>
          <p:nvSpPr>
            <p:cNvPr id="44" name="In che condizione abbiamo v=u ?"/>
            <p:cNvSpPr txBox="1"/>
            <p:nvPr/>
          </p:nvSpPr>
          <p:spPr>
            <a:xfrm>
              <a:off x="45719" y="3505200"/>
              <a:ext cx="1432562" cy="46703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>
              <a:lvl1pPr>
                <a:defRPr sz="1300"/>
              </a:lvl1pPr>
            </a:lstStyle>
            <a:p>
              <a:r>
                <a:t>In che condizione abbiamo v=u ?</a:t>
              </a:r>
            </a:p>
          </p:txBody>
        </p:sp>
        <p:sp>
          <p:nvSpPr>
            <p:cNvPr id="45" name="La velocità di migrazione del soluto è espressa in funzione del suo rapporto di ripartizione K e in funzione dei volumi di fase stazionaria e fase mobile"/>
            <p:cNvSpPr txBox="1"/>
            <p:nvPr/>
          </p:nvSpPr>
          <p:spPr>
            <a:xfrm>
              <a:off x="6108049" y="4704316"/>
              <a:ext cx="2346962" cy="97545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>
              <a:lvl1pPr algn="just">
                <a:defRPr sz="1200"/>
              </a:lvl1pPr>
            </a:lstStyle>
            <a:p>
              <a:r>
                <a:rPr dirty="0"/>
                <a:t>La </a:t>
              </a:r>
              <a:r>
                <a:rPr dirty="0" err="1"/>
                <a:t>velocità</a:t>
              </a:r>
              <a:r>
                <a:rPr dirty="0"/>
                <a:t> di </a:t>
              </a:r>
              <a:r>
                <a:rPr dirty="0" err="1"/>
                <a:t>migrazione</a:t>
              </a:r>
              <a:r>
                <a:rPr dirty="0"/>
                <a:t> del </a:t>
              </a:r>
              <a:r>
                <a:rPr dirty="0" err="1"/>
                <a:t>soluto</a:t>
              </a:r>
              <a:r>
                <a:rPr dirty="0"/>
                <a:t> </a:t>
              </a:r>
              <a:r>
                <a:rPr dirty="0" err="1"/>
                <a:t>è</a:t>
              </a:r>
              <a:r>
                <a:rPr dirty="0"/>
                <a:t> </a:t>
              </a:r>
              <a:r>
                <a:rPr dirty="0" err="1"/>
                <a:t>espressa</a:t>
              </a:r>
              <a:r>
                <a:rPr dirty="0"/>
                <a:t> in </a:t>
              </a:r>
              <a:r>
                <a:rPr dirty="0" err="1"/>
                <a:t>funzione</a:t>
              </a:r>
              <a:r>
                <a:rPr dirty="0"/>
                <a:t> del </a:t>
              </a:r>
              <a:r>
                <a:rPr dirty="0" err="1"/>
                <a:t>suo</a:t>
              </a:r>
              <a:r>
                <a:rPr dirty="0"/>
                <a:t> </a:t>
              </a:r>
              <a:r>
                <a:rPr dirty="0" err="1"/>
                <a:t>rapporto</a:t>
              </a:r>
              <a:r>
                <a:rPr dirty="0"/>
                <a:t> di </a:t>
              </a:r>
              <a:r>
                <a:rPr dirty="0" err="1"/>
                <a:t>ripartizione</a:t>
              </a:r>
              <a:r>
                <a:rPr dirty="0"/>
                <a:t> K e in </a:t>
              </a:r>
              <a:r>
                <a:rPr dirty="0" err="1"/>
                <a:t>funzione</a:t>
              </a:r>
              <a:r>
                <a:rPr dirty="0"/>
                <a:t> </a:t>
              </a:r>
              <a:r>
                <a:rPr dirty="0" err="1"/>
                <a:t>dei</a:t>
              </a:r>
              <a:r>
                <a:rPr dirty="0"/>
                <a:t> </a:t>
              </a:r>
              <a:r>
                <a:rPr dirty="0" err="1"/>
                <a:t>volumi</a:t>
              </a:r>
              <a:r>
                <a:rPr dirty="0"/>
                <a:t> di </a:t>
              </a:r>
              <a:r>
                <a:rPr dirty="0" err="1"/>
                <a:t>fase</a:t>
              </a:r>
              <a:r>
                <a:rPr dirty="0"/>
                <a:t> </a:t>
              </a:r>
              <a:r>
                <a:rPr dirty="0" err="1"/>
                <a:t>stazionaria</a:t>
              </a:r>
              <a:r>
                <a:rPr dirty="0"/>
                <a:t> e </a:t>
              </a:r>
              <a:r>
                <a:rPr dirty="0" err="1"/>
                <a:t>fase</a:t>
              </a:r>
              <a:r>
                <a:rPr dirty="0"/>
                <a:t> mobile</a:t>
              </a:r>
            </a:p>
          </p:txBody>
        </p:sp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DF758173-76E7-23E3-3B7D-48F8280B953C}"/>
                </a:ext>
              </a:extLst>
            </p:cNvPr>
            <p:cNvSpPr txBox="1"/>
            <p:nvPr/>
          </p:nvSpPr>
          <p:spPr>
            <a:xfrm>
              <a:off x="3616841" y="2681617"/>
              <a:ext cx="1951126" cy="2616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it-IT" sz="1100" b="1" dirty="0"/>
                <a:t>dividendo per C</a:t>
              </a:r>
              <a:r>
                <a:rPr lang="it-IT" sz="1100" b="1" baseline="-25000" dirty="0"/>
                <a:t>M</a:t>
              </a:r>
              <a:r>
                <a:rPr lang="it-IT" sz="1100" b="1" dirty="0"/>
                <a:t>V</a:t>
              </a:r>
              <a:r>
                <a:rPr lang="it-IT" sz="1100" b="1" baseline="-25000" dirty="0"/>
                <a:t>M</a:t>
              </a:r>
              <a:r>
                <a:rPr lang="it-IT" sz="1100" b="1" dirty="0"/>
                <a:t> </a:t>
              </a:r>
              <a:endParaRPr kumimoji="0" lang="it-IT" sz="11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4" name="Connettore 2 3">
              <a:extLst>
                <a:ext uri="{FF2B5EF4-FFF2-40B4-BE49-F238E27FC236}">
                  <a16:creationId xmlns:a16="http://schemas.microsoft.com/office/drawing/2014/main" id="{DD2DF681-D949-CD27-43B4-8F56170C42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02688" y="2895600"/>
              <a:ext cx="802141" cy="272902"/>
            </a:xfrm>
            <a:prstGeom prst="straightConnector1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5" name="Connettore 2 4">
              <a:extLst>
                <a:ext uri="{FF2B5EF4-FFF2-40B4-BE49-F238E27FC236}">
                  <a16:creationId xmlns:a16="http://schemas.microsoft.com/office/drawing/2014/main" id="{5A9A5BA5-3C1A-8B3B-C526-B4260A438E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65538" y="2943225"/>
              <a:ext cx="981429" cy="736529"/>
            </a:xfrm>
            <a:prstGeom prst="straightConnector1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8" name="Connettore 2 7">
              <a:extLst>
                <a:ext uri="{FF2B5EF4-FFF2-40B4-BE49-F238E27FC236}">
                  <a16:creationId xmlns:a16="http://schemas.microsoft.com/office/drawing/2014/main" id="{DF1C7B49-263C-FCC5-3A1A-93AB61A123D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16400" y="2895600"/>
              <a:ext cx="494459" cy="784154"/>
            </a:xfrm>
            <a:prstGeom prst="straightConnector1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5" name="Ovale 14">
              <a:extLst>
                <a:ext uri="{FF2B5EF4-FFF2-40B4-BE49-F238E27FC236}">
                  <a16:creationId xmlns:a16="http://schemas.microsoft.com/office/drawing/2014/main" id="{3E7E75EA-C119-1CE2-24E0-C2FB71E35EC7}"/>
                </a:ext>
              </a:extLst>
            </p:cNvPr>
            <p:cNvSpPr/>
            <p:nvPr/>
          </p:nvSpPr>
          <p:spPr>
            <a:xfrm>
              <a:off x="4497568" y="3605987"/>
              <a:ext cx="307989" cy="261609"/>
            </a:xfrm>
            <a:prstGeom prst="ellipse">
              <a:avLst/>
            </a:prstGeom>
            <a:noFill/>
            <a:ln w="25400" cap="flat">
              <a:solidFill>
                <a:schemeClr val="accent1">
                  <a:alpha val="8019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Ovale 15">
              <a:extLst>
                <a:ext uri="{FF2B5EF4-FFF2-40B4-BE49-F238E27FC236}">
                  <a16:creationId xmlns:a16="http://schemas.microsoft.com/office/drawing/2014/main" id="{2321AB55-1BF5-5E8D-94B5-7C9F8279AC45}"/>
                </a:ext>
              </a:extLst>
            </p:cNvPr>
            <p:cNvSpPr/>
            <p:nvPr/>
          </p:nvSpPr>
          <p:spPr>
            <a:xfrm>
              <a:off x="6861549" y="3418145"/>
              <a:ext cx="307989" cy="261609"/>
            </a:xfrm>
            <a:prstGeom prst="ellipse">
              <a:avLst/>
            </a:prstGeom>
            <a:noFill/>
            <a:ln w="25400" cap="flat">
              <a:solidFill>
                <a:schemeClr val="accent1">
                  <a:alpha val="8019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>
            <a:extLst>
              <a:ext uri="{FF2B5EF4-FFF2-40B4-BE49-F238E27FC236}">
                <a16:creationId xmlns:a16="http://schemas.microsoft.com/office/drawing/2014/main" id="{99F32D34-795E-278A-3F0A-981BABA43950}"/>
              </a:ext>
            </a:extLst>
          </p:cNvPr>
          <p:cNvGrpSpPr/>
          <p:nvPr/>
        </p:nvGrpSpPr>
        <p:grpSpPr>
          <a:xfrm>
            <a:off x="2114362" y="5266716"/>
            <a:ext cx="1062038" cy="911450"/>
            <a:chOff x="4271187" y="5375706"/>
            <a:chExt cx="1062038" cy="911450"/>
          </a:xfrm>
        </p:grpSpPr>
        <p:sp>
          <p:nvSpPr>
            <p:cNvPr id="49" name="v=L/TR"/>
            <p:cNvSpPr txBox="1"/>
            <p:nvPr/>
          </p:nvSpPr>
          <p:spPr>
            <a:xfrm>
              <a:off x="4406063" y="5902035"/>
              <a:ext cx="680634" cy="30777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rPr sz="140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v=L/T</a:t>
              </a:r>
              <a:r>
                <a:rPr sz="1400" baseline="-2500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R</a:t>
              </a:r>
            </a:p>
          </p:txBody>
        </p:sp>
        <p:sp>
          <p:nvSpPr>
            <p:cNvPr id="50" name="u=L/TM"/>
            <p:cNvSpPr txBox="1"/>
            <p:nvPr/>
          </p:nvSpPr>
          <p:spPr>
            <a:xfrm>
              <a:off x="4391199" y="5375706"/>
              <a:ext cx="714296" cy="30777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rIns="45719">
              <a:spAutoFit/>
            </a:bodyPr>
            <a:lstStyle/>
            <a:p>
              <a:r>
                <a:rPr sz="1400">
                  <a:latin typeface="Cambria Math" panose="02040503050406030204" pitchFamily="18" charset="0"/>
                  <a:ea typeface="Cambria Math" panose="02040503050406030204" pitchFamily="18" charset="0"/>
                </a:rPr>
                <a:t>u=L/T</a:t>
              </a:r>
              <a:r>
                <a:rPr sz="1400" baseline="-25000">
                  <a:latin typeface="Cambria Math" panose="02040503050406030204" pitchFamily="18" charset="0"/>
                  <a:ea typeface="Cambria Math" panose="02040503050406030204" pitchFamily="18" charset="0"/>
                </a:rPr>
                <a:t>M</a:t>
              </a:r>
            </a:p>
          </p:txBody>
        </p:sp>
        <p:sp>
          <p:nvSpPr>
            <p:cNvPr id="51" name="Rettangolo"/>
            <p:cNvSpPr/>
            <p:nvPr/>
          </p:nvSpPr>
          <p:spPr>
            <a:xfrm>
              <a:off x="4271187" y="5448956"/>
              <a:ext cx="1062038" cy="838200"/>
            </a:xfrm>
            <a:prstGeom prst="rect">
              <a:avLst/>
            </a:prstGeom>
            <a:ln w="25400">
              <a:solidFill>
                <a:srgbClr val="FF0000"/>
              </a:solidFill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400"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</p:grp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8787087D-0357-98BD-B017-26CACF5ADA47}"/>
              </a:ext>
            </a:extLst>
          </p:cNvPr>
          <p:cNvSpPr txBox="1"/>
          <p:nvPr/>
        </p:nvSpPr>
        <p:spPr>
          <a:xfrm>
            <a:off x="191386" y="116958"/>
            <a:ext cx="2195471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Fattore di capacità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D3587768-6A04-5EA7-99C1-1D9C5563F556}"/>
                  </a:ext>
                </a:extLst>
              </p:cNvPr>
              <p:cNvSpPr txBox="1"/>
              <p:nvPr/>
            </p:nvSpPr>
            <p:spPr>
              <a:xfrm>
                <a:off x="191386" y="652867"/>
                <a:ext cx="8825023" cy="565795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rPr>
                  <a:t>Fattore di capacità (K’</a:t>
                </a:r>
                <a:r>
                  <a:rPr kumimoji="0" lang="it-IT" sz="1800" b="0" i="0" u="none" strike="noStrike" cap="none" spc="0" normalizeH="0" baseline="-2500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rPr>
                  <a:t>A</a:t>
                </a:r>
                <a:r>
                  <a:rPr kumimoji="0" lang="it-IT" sz="1800" b="0" i="0" u="none" strike="noStrike" cap="none" spc="0" normalizeH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rPr>
                  <a:t>)</a:t>
                </a:r>
                <a:r>
                  <a:rPr kumimoji="0" lang="it-IT" sz="1800" b="0" i="0" u="none" strike="noStrike" cap="none" spc="0" normalizeH="0" baseline="-2500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kumimoji="0" lang="it-IT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rPr>
                  <a:t>è un indice della velocità di migrazione di un soluto nel sistema cromatografico</a:t>
                </a:r>
              </a:p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lang="it-IT" dirty="0"/>
              </a:p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1800" b="0" i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rPr>
                  <a:t>È un parametro che può essere calcolato dal cromatogramma per ciascun soluto</a:t>
                </a:r>
              </a:p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lang="it-IT" baseline="-25000" dirty="0"/>
              </a:p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it-IT" sz="1800" b="0" i="1" u="none" strike="noStrike" cap="none" spc="0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FillTx/>
                    <a:cs typeface="Arial"/>
                    <a:sym typeface="Arial"/>
                  </a:rPr>
                  <a:t>K’</a:t>
                </a:r>
                <a:r>
                  <a:rPr kumimoji="0" lang="it-IT" sz="1800" b="0" i="1" u="none" strike="noStrike" cap="none" spc="0" normalizeH="0" baseline="-25000" dirty="0">
                    <a:ln>
                      <a:noFill/>
                    </a:ln>
                    <a:solidFill>
                      <a:srgbClr val="FF0000"/>
                    </a:solidFill>
                    <a:effectLst/>
                    <a:uFillTx/>
                    <a:cs typeface="Arial"/>
                    <a:sym typeface="Arial"/>
                  </a:rPr>
                  <a:t>A</a:t>
                </a:r>
                <a:r>
                  <a:rPr kumimoji="0" lang="it-IT" sz="1800" b="0" u="none" strike="noStrike" cap="none" spc="0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cs typeface="Arial"/>
                    <a:sym typeface="Arial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</m:ctrlPr>
                      </m:fPr>
                      <m:num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𝑛𝑢𝑚𝑒𝑟𝑜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𝑑𝑖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𝑚𝑜𝑙𝑖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𝑑𝑖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𝐴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𝑖𝑛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𝐹𝑆</m:t>
                        </m:r>
                      </m:num>
                      <m:den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𝑛𝑢𝑚𝑒𝑟𝑜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𝑑𝑖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𝑚𝑜𝑙𝑖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𝑑𝑖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𝐴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𝑖𝑛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 </m:t>
                        </m:r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𝐹𝑀</m:t>
                        </m:r>
                      </m:den>
                    </m:f>
                  </m:oMath>
                </a14:m>
                <a:endParaRPr kumimoji="0" lang="it-IT" sz="1800" b="0" i="0" u="none" strike="noStrike" cap="none" spc="0" normalizeH="0" baseline="-2500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lang="it-IT" baseline="-25000" dirty="0"/>
              </a:p>
              <a:p>
                <a:endParaRPr kumimoji="0" lang="it-IT" sz="1800" b="0" i="1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cs typeface="Arial"/>
                  <a:sym typeface="Arial"/>
                </a:endParaRPr>
              </a:p>
              <a:p>
                <a:r>
                  <a:rPr kumimoji="0" lang="it-IT" sz="1800" b="0" i="1" u="none" strike="noStrike" cap="none" spc="0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FillTx/>
                    <a:cs typeface="Arial"/>
                    <a:sym typeface="Arial"/>
                  </a:rPr>
                  <a:t>K’</a:t>
                </a:r>
                <a:r>
                  <a:rPr kumimoji="0" lang="it-IT" sz="1800" b="0" i="1" u="none" strike="noStrike" cap="none" spc="0" normalizeH="0" baseline="-25000" dirty="0">
                    <a:ln>
                      <a:noFill/>
                    </a:ln>
                    <a:solidFill>
                      <a:srgbClr val="FF0000"/>
                    </a:solidFill>
                    <a:effectLst/>
                    <a:uFillTx/>
                    <a:cs typeface="Arial"/>
                    <a:sym typeface="Arial"/>
                  </a:rPr>
                  <a:t>A</a:t>
                </a:r>
                <a:r>
                  <a:rPr lang="it-IT" dirty="0">
                    <a:solidFill>
                      <a:srgbClr val="FF0000"/>
                    </a:solidFill>
                  </a:rPr>
                  <a:t> </a:t>
                </a:r>
                <a:r>
                  <a:rPr lang="it-IT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it-IT" i="1" baseline="-2500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it-IT" b="0" i="1" baseline="-25000" smtClean="0">
                            <a:latin typeface="Cambria Math" panose="02040503050406030204" pitchFamily="18" charset="0"/>
                          </a:rPr>
                          <m:t>𝑀</m:t>
                        </m:r>
                      </m:den>
                    </m:f>
                    <m:r>
                      <a:rPr lang="it-IT" i="1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it-IT" b="0" i="0" smtClean="0">
                        <a:latin typeface="Cambria Math" panose="02040503050406030204" pitchFamily="18" charset="0"/>
                      </a:rPr>
                      <m:t>x</m:t>
                    </m:r>
                    <m:f>
                      <m:fPr>
                        <m:ctrlP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</m:ctrlPr>
                      </m:fPr>
                      <m:num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𝑉</m:t>
                        </m:r>
                        <m:r>
                          <a:rPr kumimoji="0" lang="it-IT" sz="1800" b="0" i="1" u="none" strike="noStrike" cap="none" spc="0" normalizeH="0" baseline="-2500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𝑆</m:t>
                        </m:r>
                      </m:num>
                      <m:den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𝑉</m:t>
                        </m:r>
                        <m:r>
                          <a:rPr kumimoji="0" lang="it-IT" sz="1800" b="0" i="1" u="none" strike="noStrike" cap="none" spc="0" normalizeH="0" baseline="-2500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𝑀</m:t>
                        </m:r>
                      </m:den>
                    </m:f>
                  </m:oMath>
                </a14:m>
                <a:r>
                  <a:rPr lang="it-IT" baseline="-25000" dirty="0"/>
                  <a:t>	</a:t>
                </a:r>
                <a:r>
                  <a:rPr lang="it-IT" i="1" dirty="0" err="1">
                    <a:solidFill>
                      <a:srgbClr val="00B05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k</a:t>
                </a:r>
                <a:r>
                  <a:rPr lang="it-IT" i="1" baseline="-25000" dirty="0" err="1">
                    <a:solidFill>
                      <a:srgbClr val="00B05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it-IT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it-IT" i="1" baseline="-2500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it-IT" i="1" baseline="-25000">
                            <a:latin typeface="Cambria Math" panose="02040503050406030204" pitchFamily="18" charset="0"/>
                          </a:rPr>
                          <m:t>𝑀</m:t>
                        </m:r>
                      </m:den>
                    </m:f>
                  </m:oMath>
                </a14:m>
                <a:endParaRPr lang="it-IT" baseline="-25000" dirty="0"/>
              </a:p>
              <a:p>
                <a:endParaRPr kumimoji="0" lang="it-IT" sz="1800" b="0" i="0" u="none" strike="noStrike" cap="none" spc="0" normalizeH="0" baseline="-2500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it-IT" sz="1800" b="0" i="1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cs typeface="Arial"/>
                  <a:sym typeface="Arial"/>
                </a:endParaRPr>
              </a:p>
              <a:p>
                <a:r>
                  <a:rPr kumimoji="0" lang="it-IT" sz="1800" b="0" i="1" u="none" strike="noStrike" cap="none" spc="0" normalizeH="0" baseline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FillTx/>
                    <a:cs typeface="Arial"/>
                    <a:sym typeface="Arial"/>
                  </a:rPr>
                  <a:t>K’</a:t>
                </a:r>
                <a:r>
                  <a:rPr kumimoji="0" lang="it-IT" sz="1800" b="0" i="1" u="none" strike="noStrike" cap="none" spc="0" normalizeH="0" baseline="-25000" dirty="0">
                    <a:ln>
                      <a:noFill/>
                    </a:ln>
                    <a:solidFill>
                      <a:srgbClr val="FF0000"/>
                    </a:solidFill>
                    <a:effectLst/>
                    <a:uFillTx/>
                    <a:cs typeface="Arial"/>
                    <a:sym typeface="Arial"/>
                  </a:rPr>
                  <a:t>A</a:t>
                </a:r>
                <a:r>
                  <a:rPr lang="it-IT" dirty="0"/>
                  <a:t> =</a:t>
                </a:r>
                <a14:m>
                  <m:oMath xmlns:m="http://schemas.openxmlformats.org/officeDocument/2006/math">
                    <m:r>
                      <a:rPr lang="it-IT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it-IT" b="0" i="1" baseline="-2500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m:rPr>
                        <m:sty m:val="p"/>
                      </m:rPr>
                      <a:rPr lang="it-IT" b="0" i="0" smtClean="0">
                        <a:latin typeface="Cambria Math" panose="02040503050406030204" pitchFamily="18" charset="0"/>
                      </a:rPr>
                      <m:t>x</m:t>
                    </m:r>
                    <m:f>
                      <m:fPr>
                        <m:ctrlP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</m:ctrlPr>
                      </m:fPr>
                      <m:num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𝑉</m:t>
                        </m:r>
                        <m:r>
                          <a:rPr kumimoji="0" lang="it-IT" sz="1800" b="0" i="1" u="none" strike="noStrike" cap="none" spc="0" normalizeH="0" baseline="-2500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𝑆</m:t>
                        </m:r>
                      </m:num>
                      <m:den>
                        <m:r>
                          <a:rPr kumimoji="0" lang="it-IT" sz="1800" b="0" i="1" u="none" strike="noStrike" cap="none" spc="0" normalizeH="0" baseline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𝑉</m:t>
                        </m:r>
                        <m:r>
                          <a:rPr kumimoji="0" lang="it-IT" sz="1800" b="0" i="1" u="none" strike="noStrike" cap="none" spc="0" normalizeH="0" baseline="-2500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FillTx/>
                            <a:latin typeface="Cambria Math" panose="02040503050406030204" pitchFamily="18" charset="0"/>
                            <a:cs typeface="Arial"/>
                            <a:sym typeface="Arial"/>
                          </a:rPr>
                          <m:t>𝑀</m:t>
                        </m:r>
                      </m:den>
                    </m:f>
                  </m:oMath>
                </a14:m>
                <a:r>
                  <a:rPr kumimoji="0" lang="it-IT" sz="1800" b="0" i="0" u="none" strike="noStrike" cap="none" spc="0" normalizeH="0" baseline="-2500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rPr>
                  <a:t>		</a:t>
                </a:r>
                <a:r>
                  <a:rPr lang="it-IT" i="1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it-IT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it-IT" i="1" baseline="-2500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it-IT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nor/>
                      </m:rPr>
                      <a:rPr lang="it-IT" i="1" dirty="0">
                        <a:solidFill>
                          <a:srgbClr val="FF0000"/>
                        </a:solidFill>
                      </a:rPr>
                      <m:t>K</m:t>
                    </m:r>
                    <m:r>
                      <m:rPr>
                        <m:nor/>
                      </m:rPr>
                      <a:rPr lang="it-IT" i="1" dirty="0">
                        <a:solidFill>
                          <a:srgbClr val="FF0000"/>
                        </a:solidFill>
                      </a:rPr>
                      <m:t>’</m:t>
                    </m:r>
                    <m:r>
                      <m:rPr>
                        <m:nor/>
                      </m:rPr>
                      <a:rPr lang="it-IT" i="1" baseline="-25000" dirty="0">
                        <a:solidFill>
                          <a:srgbClr val="FF0000"/>
                        </a:solidFill>
                      </a:rPr>
                      <m:t>A</m:t>
                    </m:r>
                    <m:r>
                      <m:rPr>
                        <m:nor/>
                      </m:rPr>
                      <a:rPr lang="it-IT" b="0" i="1" baseline="-25000" dirty="0" smtClean="0">
                        <a:solidFill>
                          <a:srgbClr val="FF0000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it-IT" b="0" i="1" dirty="0" smtClean="0">
                        <a:solidFill>
                          <a:schemeClr val="tx1"/>
                        </a:solidFill>
                      </a:rPr>
                      <m:t>x</m:t>
                    </m:r>
                    <m:r>
                      <m:rPr>
                        <m:nor/>
                      </m:rPr>
                      <a:rPr lang="it-IT" b="0" i="1" dirty="0" smtClean="0">
                        <a:solidFill>
                          <a:srgbClr val="FF0000"/>
                        </a:solidFill>
                      </a:rPr>
                      <m:t> </m:t>
                    </m:r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it-IT" b="0" i="1" baseline="-25000" smtClean="0"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it-IT" b="0" i="1" baseline="-25000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it-IT" i="1" baseline="-250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kumimoji="0" lang="it-IT" sz="1800" b="0" i="0" u="none" strike="noStrike" cap="none" spc="0" normalizeH="0" baseline="-2500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Arial"/>
                    <a:ea typeface="Arial"/>
                    <a:cs typeface="Arial"/>
                    <a:sym typeface="Arial"/>
                  </a:rPr>
                  <a:t>	</a:t>
                </a:r>
                <a:r>
                  <a:rPr lang="it-IT" i="1" dirty="0"/>
                  <a:t> </a:t>
                </a:r>
              </a:p>
              <a:p>
                <a:endParaRPr lang="it-IT" sz="15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it-IT" sz="15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v </a:t>
                </a:r>
                <a:r>
                  <a:rPr lang="it-IT" sz="15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u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</m:t>
                        </m:r>
                        <m:r>
                          <a:rPr lang="it-IT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it-IT" b="0" i="1" baseline="-2500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𝑉𝑠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𝑉𝑀</m:t>
                        </m:r>
                      </m:den>
                    </m:f>
                  </m:oMath>
                </a14:m>
                <a:endParaRPr kumimoji="0" lang="it-IT" sz="1800" b="0" i="0" u="none" strike="noStrike" cap="none" spc="0" normalizeH="0" baseline="-2500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mbria Math" panose="02040503050406030204" pitchFamily="18" charset="0"/>
                  <a:ea typeface="Cambria Math" panose="02040503050406030204" pitchFamily="18" charset="0"/>
                  <a:sym typeface="Arial"/>
                </a:endParaRPr>
              </a:p>
              <a:p>
                <a:endParaRPr lang="it-IT" baseline="-25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kumimoji="0" lang="it-IT" sz="1800" b="0" i="0" u="none" strike="noStrike" cap="none" spc="0" normalizeH="0" baseline="-2500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mbria Math" panose="02040503050406030204" pitchFamily="18" charset="0"/>
                  <a:ea typeface="Cambria Math" panose="02040503050406030204" pitchFamily="18" charset="0"/>
                  <a:sym typeface="Arial"/>
                </a:endParaRPr>
              </a:p>
              <a:p>
                <a:endParaRPr lang="it-IT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it-IT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it-IT" b="0" i="1" baseline="-25000" smtClean="0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  <m:r>
                      <a:rPr lang="it-IT" i="1" baseline="-250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it-IT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it-IT" i="1" baseline="-25000">
                            <a:latin typeface="Cambria Math" panose="02040503050406030204" pitchFamily="18" charset="0"/>
                          </a:rPr>
                          <m:t>𝑀</m:t>
                        </m:r>
                      </m:den>
                    </m:f>
                  </m:oMath>
                </a14:m>
                <a:r>
                  <a:rPr lang="it-IT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</m:t>
                        </m:r>
                        <m:r>
                          <a:rPr lang="it-IT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it-IT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  <m:r>
                          <a:rPr lang="it-IT" b="0" i="1" baseline="-250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it-IT" b="0" i="0" u="none" strike="noStrike" cap="none" spc="0" normalizeH="0" baseline="-25000" dirty="0">
                    <a:ln>
                      <a:noFill/>
                    </a:ln>
                    <a:solidFill>
                      <a:srgbClr val="000000"/>
                    </a:solidFill>
                    <a:effectLst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sym typeface="Arial"/>
                  </a:rPr>
                  <a:t>.		 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</a:rPr>
                          <m:t>𝐿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it-IT" i="1" baseline="-25000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  <m:r>
                      <a:rPr lang="it-IT" i="1" baseline="-250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it-IT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it-IT" b="0" i="1" baseline="-25000" smtClean="0">
                            <a:latin typeface="Cambria Math" panose="02040503050406030204" pitchFamily="18" charset="0"/>
                          </a:rPr>
                          <m:t>𝑀</m:t>
                        </m:r>
                      </m:num>
                      <m:den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den>
                    </m:f>
                    <m:r>
                      <a:rPr lang="it-IT" i="1" baseline="-2500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it-IT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</m:t>
                        </m:r>
                        <m:r>
                          <a:rPr lang="it-IT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  <m:r>
                          <a:rPr lang="it-IT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  <m:r>
                          <a:rPr lang="it-IT" i="1" baseline="-250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  <m:r>
                          <a:rPr lang="it-IT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it-IT" baseline="-250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		</a:t>
                </a:r>
                <a:r>
                  <a:rPr lang="it-IT" dirty="0"/>
                  <a:t> </a:t>
                </a:r>
                <a:r>
                  <a:rPr lang="it-IT" i="1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K’</a:t>
                </a:r>
                <a:r>
                  <a:rPr lang="it-IT" i="1" baseline="-250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it-IT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it-IT" b="0" i="1" baseline="-25000" smtClean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𝑇𝑀</m:t>
                        </m:r>
                      </m:num>
                      <m:den>
                        <m:r>
                          <a:rPr lang="it-IT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it-IT" b="0" i="1" baseline="-25000" smtClean="0">
                            <a:latin typeface="Cambria Math" panose="02040503050406030204" pitchFamily="18" charset="0"/>
                          </a:rPr>
                          <m:t>𝑀</m:t>
                        </m:r>
                      </m:den>
                    </m:f>
                  </m:oMath>
                </a14:m>
                <a:endParaRPr lang="it-IT" baseline="-250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kumimoji="0" lang="it-IT" sz="1800" b="0" i="0" u="none" strike="noStrike" cap="none" spc="0" normalizeH="0" baseline="-2500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mbria Math" panose="02040503050406030204" pitchFamily="18" charset="0"/>
                  <a:ea typeface="Cambria Math" panose="02040503050406030204" pitchFamily="18" charset="0"/>
                  <a:sym typeface="Arial"/>
                </a:endParaRPr>
              </a:p>
            </p:txBody>
          </p:sp>
        </mc:Choice>
        <mc:Fallback xmlns="">
          <p:sp>
            <p:nvSpPr>
              <p:cNvPr id="3" name="CasellaDiTesto 2">
                <a:extLst>
                  <a:ext uri="{FF2B5EF4-FFF2-40B4-BE49-F238E27FC236}">
                    <a16:creationId xmlns:a16="http://schemas.microsoft.com/office/drawing/2014/main" id="{D3587768-6A04-5EA7-99C1-1D9C5563F5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86" y="652867"/>
                <a:ext cx="8825023" cy="5657957"/>
              </a:xfrm>
              <a:prstGeom prst="rect">
                <a:avLst/>
              </a:prstGeom>
              <a:blipFill>
                <a:blip r:embed="rId3"/>
                <a:stretch>
                  <a:fillRect l="-1006" t="-448"/>
                </a:stretch>
              </a:blipFill>
              <a:ln w="12700" cap="flat">
                <a:noFill/>
                <a:miter lim="400000"/>
              </a:ln>
              <a:effectLst/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Figura a mano libera 5">
            <a:extLst>
              <a:ext uri="{FF2B5EF4-FFF2-40B4-BE49-F238E27FC236}">
                <a16:creationId xmlns:a16="http://schemas.microsoft.com/office/drawing/2014/main" id="{577919A5-50B3-5F26-A23E-63A4C72C56A0}"/>
              </a:ext>
            </a:extLst>
          </p:cNvPr>
          <p:cNvSpPr/>
          <p:nvPr/>
        </p:nvSpPr>
        <p:spPr>
          <a:xfrm>
            <a:off x="1233377" y="4157330"/>
            <a:ext cx="1733107" cy="1052505"/>
          </a:xfrm>
          <a:custGeom>
            <a:avLst/>
            <a:gdLst>
              <a:gd name="connsiteX0" fmla="*/ 1733107 w 1733107"/>
              <a:gd name="connsiteY0" fmla="*/ 0 h 1052505"/>
              <a:gd name="connsiteX1" fmla="*/ 446567 w 1733107"/>
              <a:gd name="connsiteY1" fmla="*/ 988828 h 1052505"/>
              <a:gd name="connsiteX2" fmla="*/ 0 w 1733107"/>
              <a:gd name="connsiteY2" fmla="*/ 871870 h 1052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33107" h="1052505">
                <a:moveTo>
                  <a:pt x="1733107" y="0"/>
                </a:moveTo>
                <a:cubicBezTo>
                  <a:pt x="1234262" y="421758"/>
                  <a:pt x="735418" y="843516"/>
                  <a:pt x="446567" y="988828"/>
                </a:cubicBezTo>
                <a:cubicBezTo>
                  <a:pt x="157716" y="1134140"/>
                  <a:pt x="78858" y="1003005"/>
                  <a:pt x="0" y="871870"/>
                </a:cubicBezTo>
              </a:path>
            </a:pathLst>
          </a:cu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7" name="Figura a mano libera 6">
            <a:extLst>
              <a:ext uri="{FF2B5EF4-FFF2-40B4-BE49-F238E27FC236}">
                <a16:creationId xmlns:a16="http://schemas.microsoft.com/office/drawing/2014/main" id="{1B0027F3-6837-4D93-DAA0-8FBCEE6F4B62}"/>
              </a:ext>
            </a:extLst>
          </p:cNvPr>
          <p:cNvSpPr/>
          <p:nvPr/>
        </p:nvSpPr>
        <p:spPr>
          <a:xfrm>
            <a:off x="393405" y="4912242"/>
            <a:ext cx="1733107" cy="818707"/>
          </a:xfrm>
          <a:custGeom>
            <a:avLst/>
            <a:gdLst>
              <a:gd name="connsiteX0" fmla="*/ 1597734 w 1597734"/>
              <a:gd name="connsiteY0" fmla="*/ 818707 h 818707"/>
              <a:gd name="connsiteX1" fmla="*/ 204869 w 1597734"/>
              <a:gd name="connsiteY1" fmla="*/ 404037 h 818707"/>
              <a:gd name="connsiteX2" fmla="*/ 34748 w 1597734"/>
              <a:gd name="connsiteY2" fmla="*/ 0 h 818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97734" h="818707">
                <a:moveTo>
                  <a:pt x="1597734" y="818707"/>
                </a:moveTo>
                <a:cubicBezTo>
                  <a:pt x="1031550" y="679597"/>
                  <a:pt x="465367" y="540488"/>
                  <a:pt x="204869" y="404037"/>
                </a:cubicBezTo>
                <a:cubicBezTo>
                  <a:pt x="-55629" y="267586"/>
                  <a:pt x="-10441" y="133793"/>
                  <a:pt x="34748" y="0"/>
                </a:cubicBezTo>
              </a:path>
            </a:pathLst>
          </a:cu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F8155D59-FD21-BF24-9E38-AA129CF05F94}"/>
              </a:ext>
            </a:extLst>
          </p:cNvPr>
          <p:cNvCxnSpPr>
            <a:cxnSpLocks/>
          </p:cNvCxnSpPr>
          <p:nvPr/>
        </p:nvCxnSpPr>
        <p:spPr>
          <a:xfrm flipH="1">
            <a:off x="3870250" y="5607548"/>
            <a:ext cx="220183" cy="175437"/>
          </a:xfrm>
          <a:prstGeom prst="line">
            <a:avLst/>
          </a:prstGeom>
          <a:noFill/>
          <a:ln w="22225" cap="flat">
            <a:solidFill>
              <a:schemeClr val="bg2">
                <a:lumMod val="60000"/>
                <a:lumOff val="40000"/>
                <a:alpha val="70365"/>
              </a:schemeClr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2" name="Connettore 1 11">
            <a:extLst>
              <a:ext uri="{FF2B5EF4-FFF2-40B4-BE49-F238E27FC236}">
                <a16:creationId xmlns:a16="http://schemas.microsoft.com/office/drawing/2014/main" id="{F2A1F562-1ACF-448F-FB89-629672839168}"/>
              </a:ext>
            </a:extLst>
          </p:cNvPr>
          <p:cNvCxnSpPr>
            <a:cxnSpLocks/>
          </p:cNvCxnSpPr>
          <p:nvPr/>
        </p:nvCxnSpPr>
        <p:spPr>
          <a:xfrm flipH="1">
            <a:off x="4245933" y="5876911"/>
            <a:ext cx="220183" cy="175437"/>
          </a:xfrm>
          <a:prstGeom prst="line">
            <a:avLst/>
          </a:prstGeom>
          <a:noFill/>
          <a:ln w="22225" cap="flat">
            <a:solidFill>
              <a:schemeClr val="bg2">
                <a:lumMod val="60000"/>
                <a:lumOff val="40000"/>
                <a:alpha val="70365"/>
              </a:schemeClr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3" name="Immagine 12">
            <a:extLst>
              <a:ext uri="{FF2B5EF4-FFF2-40B4-BE49-F238E27FC236}">
                <a16:creationId xmlns:a16="http://schemas.microsoft.com/office/drawing/2014/main" id="{AD1A94D9-7003-7465-35D8-C01A8EF1DC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5476" y="3948144"/>
            <a:ext cx="3030279" cy="159384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attore di capacità ottimale"/>
          <p:cNvSpPr txBox="1"/>
          <p:nvPr/>
        </p:nvSpPr>
        <p:spPr>
          <a:xfrm>
            <a:off x="579119" y="609600"/>
            <a:ext cx="3063998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/>
            </a:lvl1pPr>
          </a:lstStyle>
          <a:p>
            <a:r>
              <a:t>Fattore di capacità ottimale</a:t>
            </a:r>
          </a:p>
        </p:txBody>
      </p:sp>
      <p:sp>
        <p:nvSpPr>
          <p:cNvPr id="54" name="Il fattore di capacità ottimale è compreso tra 1 e 5 valori superiori a 20-30 i tempi di ritenzione sono eccessivamene lunghi e vanno modificati.…"/>
          <p:cNvSpPr txBox="1"/>
          <p:nvPr/>
        </p:nvSpPr>
        <p:spPr>
          <a:xfrm>
            <a:off x="579119" y="1052622"/>
            <a:ext cx="7985762" cy="4992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200000"/>
              </a:lnSpc>
            </a:pPr>
            <a:r>
              <a:rPr dirty="0"/>
              <a:t>Il </a:t>
            </a:r>
            <a:r>
              <a:rPr dirty="0" err="1"/>
              <a:t>fattore</a:t>
            </a:r>
            <a:r>
              <a:rPr dirty="0"/>
              <a:t> di </a:t>
            </a:r>
            <a:r>
              <a:rPr dirty="0" err="1"/>
              <a:t>capacità</a:t>
            </a:r>
            <a:r>
              <a:rPr dirty="0"/>
              <a:t> </a:t>
            </a:r>
            <a:r>
              <a:rPr dirty="0" err="1"/>
              <a:t>ottimale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compreso</a:t>
            </a:r>
            <a:r>
              <a:rPr dirty="0"/>
              <a:t> </a:t>
            </a:r>
            <a:r>
              <a:rPr dirty="0" err="1"/>
              <a:t>tra</a:t>
            </a:r>
            <a:r>
              <a:rPr dirty="0"/>
              <a:t> 1 e 5</a:t>
            </a:r>
            <a:r>
              <a:rPr lang="it-IT" dirty="0"/>
              <a:t>,</a:t>
            </a:r>
            <a:r>
              <a:rPr dirty="0"/>
              <a:t> </a:t>
            </a:r>
            <a:r>
              <a:rPr dirty="0" err="1"/>
              <a:t>valori</a:t>
            </a:r>
            <a:r>
              <a:rPr dirty="0"/>
              <a:t> </a:t>
            </a:r>
            <a:r>
              <a:rPr dirty="0" err="1"/>
              <a:t>superiori</a:t>
            </a:r>
            <a:r>
              <a:rPr dirty="0"/>
              <a:t> a 20-30 </a:t>
            </a:r>
            <a:r>
              <a:rPr dirty="0" err="1"/>
              <a:t>i</a:t>
            </a:r>
            <a:r>
              <a:rPr dirty="0"/>
              <a:t> tempi di </a:t>
            </a:r>
            <a:r>
              <a:rPr dirty="0" err="1"/>
              <a:t>ritenzione</a:t>
            </a:r>
            <a:r>
              <a:rPr dirty="0"/>
              <a:t> </a:t>
            </a: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eccessivamene</a:t>
            </a:r>
            <a:r>
              <a:rPr dirty="0"/>
              <a:t> </a:t>
            </a:r>
            <a:r>
              <a:rPr dirty="0" err="1"/>
              <a:t>lunghi</a:t>
            </a:r>
            <a:r>
              <a:rPr dirty="0"/>
              <a:t> e </a:t>
            </a:r>
            <a:r>
              <a:rPr dirty="0" err="1"/>
              <a:t>vanno</a:t>
            </a:r>
            <a:r>
              <a:rPr dirty="0"/>
              <a:t> </a:t>
            </a:r>
            <a:r>
              <a:rPr dirty="0" err="1"/>
              <a:t>modificat</a:t>
            </a:r>
            <a:r>
              <a:rPr lang="it-IT" dirty="0"/>
              <a:t>e le condizioni sperimentali per accorciarli.</a:t>
            </a:r>
            <a:endParaRPr dirty="0"/>
          </a:p>
          <a:p>
            <a:pPr>
              <a:lnSpc>
                <a:spcPct val="200000"/>
              </a:lnSpc>
            </a:pPr>
            <a:endParaRPr dirty="0"/>
          </a:p>
          <a:p>
            <a:pPr>
              <a:lnSpc>
                <a:spcPct val="200000"/>
              </a:lnSpc>
            </a:pPr>
            <a:r>
              <a:rPr dirty="0"/>
              <a:t>In gas </a:t>
            </a:r>
            <a:r>
              <a:rPr dirty="0" err="1"/>
              <a:t>cromatografia</a:t>
            </a:r>
            <a:r>
              <a:rPr dirty="0"/>
              <a:t> </a:t>
            </a:r>
            <a:r>
              <a:rPr dirty="0" err="1"/>
              <a:t>vengono</a:t>
            </a:r>
            <a:r>
              <a:rPr dirty="0"/>
              <a:t> </a:t>
            </a:r>
            <a:r>
              <a:rPr dirty="0" err="1"/>
              <a:t>modificati</a:t>
            </a:r>
            <a:r>
              <a:rPr dirty="0"/>
              <a:t> </a:t>
            </a:r>
            <a:r>
              <a:rPr dirty="0" err="1"/>
              <a:t>attraverso</a:t>
            </a:r>
            <a:r>
              <a:rPr dirty="0"/>
              <a:t> </a:t>
            </a:r>
            <a:r>
              <a:rPr dirty="0" err="1"/>
              <a:t>variazioni</a:t>
            </a:r>
            <a:r>
              <a:rPr dirty="0"/>
              <a:t> di temperature e </a:t>
            </a:r>
            <a:r>
              <a:rPr dirty="0" err="1"/>
              <a:t>modificazioni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 </a:t>
            </a:r>
            <a:r>
              <a:rPr dirty="0" err="1"/>
              <a:t>stazionaria</a:t>
            </a:r>
            <a:endParaRPr dirty="0"/>
          </a:p>
          <a:p>
            <a:pPr>
              <a:lnSpc>
                <a:spcPct val="200000"/>
              </a:lnSpc>
            </a:pPr>
            <a:endParaRPr dirty="0"/>
          </a:p>
          <a:p>
            <a:pPr>
              <a:lnSpc>
                <a:spcPct val="200000"/>
              </a:lnSpc>
            </a:pPr>
            <a:r>
              <a:rPr dirty="0"/>
              <a:t>In </a:t>
            </a:r>
            <a:r>
              <a:rPr dirty="0" err="1"/>
              <a:t>cromatografia</a:t>
            </a:r>
            <a:r>
              <a:rPr dirty="0"/>
              <a:t> </a:t>
            </a:r>
            <a:r>
              <a:rPr dirty="0" err="1"/>
              <a:t>liquida</a:t>
            </a:r>
            <a:r>
              <a:rPr dirty="0"/>
              <a:t> </a:t>
            </a:r>
            <a:r>
              <a:rPr dirty="0" err="1"/>
              <a:t>modifica</a:t>
            </a:r>
            <a:r>
              <a:rPr lang="it-IT" dirty="0" err="1"/>
              <a:t>ndo</a:t>
            </a:r>
            <a:r>
              <a:rPr dirty="0"/>
              <a:t> </a:t>
            </a:r>
            <a:r>
              <a:rPr lang="it-IT" dirty="0"/>
              <a:t>la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 mobile </a:t>
            </a:r>
            <a:r>
              <a:rPr lang="it-IT" dirty="0"/>
              <a:t>o</a:t>
            </a:r>
            <a:r>
              <a:rPr dirty="0"/>
              <a:t> </a:t>
            </a:r>
            <a:r>
              <a:rPr dirty="0" err="1"/>
              <a:t>sostituendo</a:t>
            </a:r>
            <a:r>
              <a:rPr dirty="0"/>
              <a:t> la </a:t>
            </a:r>
            <a:r>
              <a:rPr dirty="0" err="1"/>
              <a:t>fase</a:t>
            </a:r>
            <a:r>
              <a:rPr dirty="0"/>
              <a:t> </a:t>
            </a:r>
            <a:r>
              <a:rPr dirty="0" err="1"/>
              <a:t>stazionaria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o 16">
            <a:extLst>
              <a:ext uri="{FF2B5EF4-FFF2-40B4-BE49-F238E27FC236}">
                <a16:creationId xmlns:a16="http://schemas.microsoft.com/office/drawing/2014/main" id="{00493C47-DF0D-6448-F25A-119580C9A773}"/>
              </a:ext>
            </a:extLst>
          </p:cNvPr>
          <p:cNvGrpSpPr/>
          <p:nvPr/>
        </p:nvGrpSpPr>
        <p:grpSpPr>
          <a:xfrm>
            <a:off x="338045" y="3729878"/>
            <a:ext cx="6661658" cy="2810581"/>
            <a:chOff x="-271751" y="2255828"/>
            <a:chExt cx="6661658" cy="2810581"/>
          </a:xfrm>
        </p:grpSpPr>
        <p:grpSp>
          <p:nvGrpSpPr>
            <p:cNvPr id="11" name="Gruppo 10">
              <a:extLst>
                <a:ext uri="{FF2B5EF4-FFF2-40B4-BE49-F238E27FC236}">
                  <a16:creationId xmlns:a16="http://schemas.microsoft.com/office/drawing/2014/main" id="{F4065946-37A5-E69A-6F81-7406531F9B31}"/>
                </a:ext>
              </a:extLst>
            </p:cNvPr>
            <p:cNvGrpSpPr/>
            <p:nvPr/>
          </p:nvGrpSpPr>
          <p:grpSpPr>
            <a:xfrm>
              <a:off x="-271751" y="2255828"/>
              <a:ext cx="6661658" cy="2810581"/>
              <a:chOff x="-414669" y="1886029"/>
              <a:chExt cx="6661658" cy="281058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" name="CasellaDiTesto 2">
                    <a:extLst>
                      <a:ext uri="{FF2B5EF4-FFF2-40B4-BE49-F238E27FC236}">
                        <a16:creationId xmlns:a16="http://schemas.microsoft.com/office/drawing/2014/main" id="{34C723F2-D127-5927-0A5E-F2A59A5EB695}"/>
                      </a:ext>
                    </a:extLst>
                  </p:cNvPr>
                  <p:cNvSpPr txBox="1"/>
                  <p:nvPr/>
                </p:nvSpPr>
                <p:spPr>
                  <a:xfrm>
                    <a:off x="-414669" y="2927178"/>
                    <a:ext cx="2317897" cy="622350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it-IT" b="0" i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m:rPr>
                              <m:nor/>
                            </m:rPr>
                            <a:rPr lang="it-IT" b="0" i="1" baseline="-25000" dirty="0" smtClean="0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  <m:f>
                            <m:f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it-IT" i="1" dirty="0">
                                  <a:solidFill>
                                    <a:srgbClr val="FF0000"/>
                                  </a:solidFill>
                                </a:rPr>
                                <m:t>K</m:t>
                              </m:r>
                              <m:r>
                                <m:rPr>
                                  <m:nor/>
                                </m:rPr>
                                <a:rPr lang="it-IT" i="1" dirty="0">
                                  <a:solidFill>
                                    <a:srgbClr val="FF0000"/>
                                  </a:solidFill>
                                </a:rPr>
                                <m:t>’</m:t>
                              </m:r>
                              <m:r>
                                <m:rPr>
                                  <m:nor/>
                                </m:rPr>
                                <a:rPr lang="it-IT" b="0" i="1" baseline="-25000" dirty="0" smtClean="0">
                                  <a:solidFill>
                                    <a:srgbClr val="FF0000"/>
                                  </a:solidFill>
                                </a:rPr>
                                <m:t>B</m:t>
                              </m:r>
                            </m:num>
                            <m:den>
                              <m:r>
                                <m:rPr>
                                  <m:nor/>
                                </m:rPr>
                                <a:rPr lang="it-IT" i="1" dirty="0">
                                  <a:solidFill>
                                    <a:srgbClr val="FF0000"/>
                                  </a:solidFill>
                                </a:rPr>
                                <m:t>K</m:t>
                              </m:r>
                              <m:r>
                                <m:rPr>
                                  <m:nor/>
                                </m:rPr>
                                <a:rPr lang="it-IT" i="1" dirty="0">
                                  <a:solidFill>
                                    <a:srgbClr val="FF0000"/>
                                  </a:solidFill>
                                </a:rPr>
                                <m:t>’</m:t>
                              </m:r>
                              <m:r>
                                <m:rPr>
                                  <m:nor/>
                                </m:rPr>
                                <a:rPr lang="it-IT" i="1" baseline="-25000" dirty="0">
                                  <a:solidFill>
                                    <a:srgbClr val="FF0000"/>
                                  </a:solidFill>
                                </a:rPr>
                                <m:t>A</m:t>
                              </m:r>
                            </m:den>
                          </m:f>
                          <m:r>
                            <a:rPr lang="it-IT" i="1" baseline="-25000">
                              <a:latin typeface="Cambria Math" panose="02040503050406030204" pitchFamily="18" charset="0"/>
                            </a:rPr>
                            <m:t> </m:t>
                          </m:r>
                        </m:oMath>
                      </m:oMathPara>
                    </a14:m>
                    <a:endParaRPr lang="it-IT" dirty="0"/>
                  </a:p>
                </p:txBody>
              </p:sp>
            </mc:Choice>
            <mc:Fallback xmlns="">
              <p:sp>
                <p:nvSpPr>
                  <p:cNvPr id="3" name="CasellaDiTesto 2">
                    <a:extLst>
                      <a:ext uri="{FF2B5EF4-FFF2-40B4-BE49-F238E27FC236}">
                        <a16:creationId xmlns:a16="http://schemas.microsoft.com/office/drawing/2014/main" id="{34C723F2-D127-5927-0A5E-F2A59A5EB69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414669" y="2927178"/>
                    <a:ext cx="2317897" cy="622350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b="-6000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it-IT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" name="CasellaDiTesto 4">
                    <a:extLst>
                      <a:ext uri="{FF2B5EF4-FFF2-40B4-BE49-F238E27FC236}">
                        <a16:creationId xmlns:a16="http://schemas.microsoft.com/office/drawing/2014/main" id="{85C65E27-0EB2-DA1C-2F7E-82428D02AD01}"/>
                      </a:ext>
                    </a:extLst>
                  </p:cNvPr>
                  <p:cNvSpPr txBox="1"/>
                  <p:nvPr/>
                </p:nvSpPr>
                <p:spPr>
                  <a:xfrm>
                    <a:off x="1265272" y="3759139"/>
                    <a:ext cx="1584251" cy="485774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wrap="square">
                    <a:spAutoFit/>
                  </a:bodyPr>
                  <a:lstStyle/>
                  <a:p>
                    <a:r>
                      <a:rPr kumimoji="0" lang="it-IT" sz="1800" b="0" i="1" u="none" strike="noStrike" cap="none" spc="0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FillTx/>
                        <a:cs typeface="Arial"/>
                        <a:sym typeface="Arial"/>
                      </a:rPr>
                      <a:t>K’</a:t>
                    </a:r>
                    <a:r>
                      <a:rPr kumimoji="0" lang="it-IT" sz="1800" b="0" i="1" u="none" strike="noStrike" cap="none" spc="0" normalizeH="0" baseline="-2500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FillTx/>
                        <a:cs typeface="Arial"/>
                        <a:sym typeface="Arial"/>
                      </a:rPr>
                      <a:t>A</a:t>
                    </a:r>
                    <a:r>
                      <a:rPr lang="it-IT" dirty="0"/>
                      <a:t> =</a:t>
                    </a:r>
                    <a14:m>
                      <m:oMath xmlns:m="http://schemas.openxmlformats.org/officeDocument/2006/math">
                        <m:r>
                          <a:rPr lang="it-IT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it-IT" b="0" i="1" baseline="-250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m:rPr>
                            <m:sty m:val="p"/>
                          </m:rPr>
                          <a:rPr lang="it-IT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f>
                          <m:fPr>
                            <m:ctrlPr>
                              <a:rPr kumimoji="0" lang="it-IT" sz="1800" b="0" i="1" u="none" strike="noStrike" cap="none" spc="0" normalizeH="0" baseline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</m:ctrlPr>
                          </m:fPr>
                          <m:num>
                            <m:r>
                              <a:rPr kumimoji="0" lang="it-IT" sz="1800" b="0" i="1" u="none" strike="noStrike" cap="none" spc="0" normalizeH="0" baseline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𝑉</m:t>
                            </m:r>
                            <m:r>
                              <a:rPr kumimoji="0" lang="it-IT" sz="1800" b="0" i="1" u="none" strike="noStrike" cap="none" spc="0" normalizeH="0" baseline="-2500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𝑆</m:t>
                            </m:r>
                          </m:num>
                          <m:den>
                            <m:r>
                              <a:rPr kumimoji="0" lang="it-IT" sz="1800" b="0" i="1" u="none" strike="noStrike" cap="none" spc="0" normalizeH="0" baseline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𝑉</m:t>
                            </m:r>
                            <m:r>
                              <a:rPr kumimoji="0" lang="it-IT" sz="1800" b="0" i="1" u="none" strike="noStrike" cap="none" spc="0" normalizeH="0" baseline="-2500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𝑀</m:t>
                            </m:r>
                          </m:den>
                        </m:f>
                      </m:oMath>
                    </a14:m>
                    <a:endParaRPr lang="it-IT" dirty="0"/>
                  </a:p>
                </p:txBody>
              </p:sp>
            </mc:Choice>
            <mc:Fallback xmlns="">
              <p:sp>
                <p:nvSpPr>
                  <p:cNvPr id="5" name="CasellaDiTesto 4">
                    <a:extLst>
                      <a:ext uri="{FF2B5EF4-FFF2-40B4-BE49-F238E27FC236}">
                        <a16:creationId xmlns:a16="http://schemas.microsoft.com/office/drawing/2014/main" id="{85C65E27-0EB2-DA1C-2F7E-82428D02AD0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65272" y="3759139"/>
                    <a:ext cx="1584251" cy="485774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2381" b="-5128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it-IT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CasellaDiTesto 5">
                    <a:extLst>
                      <a:ext uri="{FF2B5EF4-FFF2-40B4-BE49-F238E27FC236}">
                        <a16:creationId xmlns:a16="http://schemas.microsoft.com/office/drawing/2014/main" id="{7CF9ADDC-FFF5-339C-AB91-592800014CAF}"/>
                      </a:ext>
                    </a:extLst>
                  </p:cNvPr>
                  <p:cNvSpPr txBox="1"/>
                  <p:nvPr/>
                </p:nvSpPr>
                <p:spPr>
                  <a:xfrm>
                    <a:off x="1265273" y="2370201"/>
                    <a:ext cx="1584251" cy="485774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wrap="square">
                    <a:spAutoFit/>
                  </a:bodyPr>
                  <a:lstStyle/>
                  <a:p>
                    <a:r>
                      <a:rPr kumimoji="0" lang="it-IT" sz="1800" b="0" i="1" u="none" strike="noStrike" cap="none" spc="0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FillTx/>
                        <a:cs typeface="Arial"/>
                        <a:sym typeface="Arial"/>
                      </a:rPr>
                      <a:t>K’</a:t>
                    </a:r>
                    <a:r>
                      <a:rPr kumimoji="0" lang="it-IT" sz="1800" b="0" i="1" u="none" strike="noStrike" cap="none" spc="0" normalizeH="0" baseline="-2500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FillTx/>
                        <a:cs typeface="Arial"/>
                        <a:sym typeface="Arial"/>
                      </a:rPr>
                      <a:t> B</a:t>
                    </a:r>
                    <a:r>
                      <a:rPr lang="it-IT" dirty="0"/>
                      <a:t> =</a:t>
                    </a:r>
                    <a14:m>
                      <m:oMath xmlns:m="http://schemas.openxmlformats.org/officeDocument/2006/math">
                        <m:r>
                          <a:rPr lang="it-IT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it-IT" b="0" i="1" baseline="-2500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m:rPr>
                            <m:sty m:val="p"/>
                          </m:rPr>
                          <a:rPr lang="it-IT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f>
                          <m:fPr>
                            <m:ctrlPr>
                              <a:rPr kumimoji="0" lang="it-IT" sz="1800" b="0" i="1" u="none" strike="noStrike" cap="none" spc="0" normalizeH="0" baseline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</m:ctrlPr>
                          </m:fPr>
                          <m:num>
                            <m:r>
                              <a:rPr kumimoji="0" lang="it-IT" sz="1800" b="0" i="1" u="none" strike="noStrike" cap="none" spc="0" normalizeH="0" baseline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𝑉</m:t>
                            </m:r>
                            <m:r>
                              <a:rPr kumimoji="0" lang="it-IT" sz="1800" b="0" i="1" u="none" strike="noStrike" cap="none" spc="0" normalizeH="0" baseline="-2500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𝑆</m:t>
                            </m:r>
                          </m:num>
                          <m:den>
                            <m:r>
                              <a:rPr kumimoji="0" lang="it-IT" sz="1800" b="0" i="1" u="none" strike="noStrike" cap="none" spc="0" normalizeH="0" baseline="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𝑉</m:t>
                            </m:r>
                            <m:r>
                              <a:rPr kumimoji="0" lang="it-IT" sz="1800" b="0" i="1" u="none" strike="noStrike" cap="none" spc="0" normalizeH="0" baseline="-25000" smtClean="0">
                                <a:ln>
                                  <a:noFill/>
                                </a:ln>
                                <a:solidFill>
                                  <a:srgbClr val="000000"/>
                                </a:solidFill>
                                <a:effectLst/>
                                <a:uFillTx/>
                                <a:latin typeface="Cambria Math" panose="02040503050406030204" pitchFamily="18" charset="0"/>
                                <a:cs typeface="Arial"/>
                                <a:sym typeface="Arial"/>
                              </a:rPr>
                              <m:t>𝑀</m:t>
                            </m:r>
                          </m:den>
                        </m:f>
                      </m:oMath>
                    </a14:m>
                    <a:endParaRPr lang="it-IT" dirty="0"/>
                  </a:p>
                </p:txBody>
              </p:sp>
            </mc:Choice>
            <mc:Fallback xmlns="">
              <p:sp>
                <p:nvSpPr>
                  <p:cNvPr id="6" name="CasellaDiTesto 5">
                    <a:extLst>
                      <a:ext uri="{FF2B5EF4-FFF2-40B4-BE49-F238E27FC236}">
                        <a16:creationId xmlns:a16="http://schemas.microsoft.com/office/drawing/2014/main" id="{7CF9ADDC-FFF5-339C-AB91-592800014CA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65273" y="2370201"/>
                    <a:ext cx="1584251" cy="485774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2381" b="-5000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it-IT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CasellaDiTesto 7">
                    <a:extLst>
                      <a:ext uri="{FF2B5EF4-FFF2-40B4-BE49-F238E27FC236}">
                        <a16:creationId xmlns:a16="http://schemas.microsoft.com/office/drawing/2014/main" id="{CA41BDA0-9C7A-C38D-31A1-645E5D50AA9E}"/>
                      </a:ext>
                    </a:extLst>
                  </p:cNvPr>
                  <p:cNvSpPr txBox="1"/>
                  <p:nvPr/>
                </p:nvSpPr>
                <p:spPr>
                  <a:xfrm>
                    <a:off x="2788388" y="4212438"/>
                    <a:ext cx="1783612" cy="484172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wrap="square">
                    <a:spAutoFit/>
                  </a:bodyPr>
                  <a:lstStyle/>
                  <a:p>
                    <a:r>
                      <a:rPr lang="it-IT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a:t>K’</a:t>
                    </a:r>
                    <a:r>
                      <a:rPr lang="it-IT" i="1" baseline="-25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a:t>A</a:t>
                    </a:r>
                    <a:r>
                      <a:rPr lang="it-IT" dirty="0"/>
                      <a:t> =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it-IT" b="0" i="1" baseline="-25000" smtClean="0">
                                <a:latin typeface="Cambria Math" panose="02040503050406030204" pitchFamily="18" charset="0"/>
                              </a:rPr>
                              <m:t>𝑅𝐴</m:t>
                            </m:r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𝑇𝑀</m:t>
                            </m:r>
                          </m:num>
                          <m:den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it-IT" b="0" i="1" baseline="-25000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den>
                        </m:f>
                      </m:oMath>
                    </a14:m>
                    <a:endParaRPr lang="it-IT" dirty="0"/>
                  </a:p>
                </p:txBody>
              </p:sp>
            </mc:Choice>
            <mc:Fallback xmlns="">
              <p:sp>
                <p:nvSpPr>
                  <p:cNvPr id="8" name="CasellaDiTesto 7">
                    <a:extLst>
                      <a:ext uri="{FF2B5EF4-FFF2-40B4-BE49-F238E27FC236}">
                        <a16:creationId xmlns:a16="http://schemas.microsoft.com/office/drawing/2014/main" id="{CA41BDA0-9C7A-C38D-31A1-645E5D50AA9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88388" y="4212438"/>
                    <a:ext cx="1783612" cy="48417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2817" b="-7500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it-IT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" name="CasellaDiTesto 8">
                    <a:extLst>
                      <a:ext uri="{FF2B5EF4-FFF2-40B4-BE49-F238E27FC236}">
                        <a16:creationId xmlns:a16="http://schemas.microsoft.com/office/drawing/2014/main" id="{D58B27EC-0AF7-8836-5E5F-7210009D2EA4}"/>
                      </a:ext>
                    </a:extLst>
                  </p:cNvPr>
                  <p:cNvSpPr txBox="1"/>
                  <p:nvPr/>
                </p:nvSpPr>
                <p:spPr>
                  <a:xfrm>
                    <a:off x="2915978" y="1886029"/>
                    <a:ext cx="1783612" cy="484172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wrap="square">
                    <a:spAutoFit/>
                  </a:bodyPr>
                  <a:lstStyle/>
                  <a:p>
                    <a:r>
                      <a:rPr lang="it-IT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a:t>K’</a:t>
                    </a:r>
                    <a:r>
                      <a:rPr lang="it-IT" i="1" baseline="-25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a:t>B</a:t>
                    </a:r>
                    <a:r>
                      <a:rPr lang="it-IT" dirty="0"/>
                      <a:t> =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it-IT" b="0" i="1" baseline="-25000" smtClean="0">
                                <a:latin typeface="Cambria Math" panose="02040503050406030204" pitchFamily="18" charset="0"/>
                              </a:rPr>
                              <m:t>𝑅𝐵</m:t>
                            </m:r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it-IT" b="0" i="1" smtClean="0">
                                <a:latin typeface="Cambria Math" panose="02040503050406030204" pitchFamily="18" charset="0"/>
                              </a:rPr>
                              <m:t>𝑇𝑀</m:t>
                            </m:r>
                          </m:num>
                          <m:den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it-IT" b="0" i="1" baseline="-25000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den>
                        </m:f>
                      </m:oMath>
                    </a14:m>
                    <a:endParaRPr lang="it-IT" dirty="0"/>
                  </a:p>
                </p:txBody>
              </p:sp>
            </mc:Choice>
            <mc:Fallback xmlns="">
              <p:sp>
                <p:nvSpPr>
                  <p:cNvPr id="9" name="CasellaDiTesto 8">
                    <a:extLst>
                      <a:ext uri="{FF2B5EF4-FFF2-40B4-BE49-F238E27FC236}">
                        <a16:creationId xmlns:a16="http://schemas.microsoft.com/office/drawing/2014/main" id="{D58B27EC-0AF7-8836-5E5F-7210009D2EA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15978" y="1886029"/>
                    <a:ext cx="1783612" cy="484172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2817" b="-10256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it-IT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" name="CasellaDiTesto 9">
                    <a:extLst>
                      <a:ext uri="{FF2B5EF4-FFF2-40B4-BE49-F238E27FC236}">
                        <a16:creationId xmlns:a16="http://schemas.microsoft.com/office/drawing/2014/main" id="{F847E9E3-59A5-2D9E-259B-5AED07ECA01A}"/>
                      </a:ext>
                    </a:extLst>
                  </p:cNvPr>
                  <p:cNvSpPr txBox="1"/>
                  <p:nvPr/>
                </p:nvSpPr>
                <p:spPr>
                  <a:xfrm>
                    <a:off x="4056684" y="2960324"/>
                    <a:ext cx="2190305" cy="622350"/>
                  </a:xfrm>
                  <a:prstGeom prst="rect">
                    <a:avLst/>
                  </a:prstGeom>
                  <a:noFill/>
                  <a:ln w="12700" cap="flat">
                    <a:noFill/>
                    <a:miter lim="400000"/>
                  </a:ln>
                  <a:effectLst/>
                  <a:sp3d/>
                </p:spPr>
                <p:style>
                  <a:lnRef idx="0">
                    <a:scrgbClr r="0" g="0" b="0"/>
                  </a:lnRef>
                  <a:fillRef idx="0">
                    <a:scrgbClr r="0" g="0" b="0"/>
                  </a:fillRef>
                  <a:effectRef idx="0">
                    <a:scrgbClr r="0" g="0" b="0"/>
                  </a:effectRef>
                  <a:fontRef idx="none"/>
                </p:style>
                <p:txBody>
                  <a:bodyPr wrap="squar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it-IT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it-IT" b="0" i="0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it-IT" i="1" baseline="-25000">
                                  <a:latin typeface="Cambria Math" panose="02040503050406030204" pitchFamily="18" charset="0"/>
                                </a:rPr>
                                <m:t>𝑅𝐵</m:t>
                              </m:r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𝑇𝑀</m:t>
                              </m:r>
                            </m:num>
                            <m:den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it-IT" b="0" i="1" baseline="-25000" smtClean="0">
                                  <a:latin typeface="Cambria Math" panose="02040503050406030204" pitchFamily="18" charset="0"/>
                                </a:rPr>
                                <m:t>𝑅𝐴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it-IT" i="1" baseline="-2500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den>
                          </m:f>
                        </m:oMath>
                      </m:oMathPara>
                    </a14:m>
                    <a:endParaRPr lang="it-IT" dirty="0"/>
                  </a:p>
                </p:txBody>
              </p:sp>
            </mc:Choice>
            <mc:Fallback xmlns="">
              <p:sp>
                <p:nvSpPr>
                  <p:cNvPr id="10" name="CasellaDiTesto 9">
                    <a:extLst>
                      <a:ext uri="{FF2B5EF4-FFF2-40B4-BE49-F238E27FC236}">
                        <a16:creationId xmlns:a16="http://schemas.microsoft.com/office/drawing/2014/main" id="{F847E9E3-59A5-2D9E-259B-5AED07ECA01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056684" y="2960324"/>
                    <a:ext cx="2190305" cy="622350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b="-4000"/>
                    </a:stretch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/>
                  <a:lstStyle/>
                  <a:p>
                    <a:r>
                      <a:rPr lang="it-IT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2" name="Freccia destra 1">
              <a:extLst>
                <a:ext uri="{FF2B5EF4-FFF2-40B4-BE49-F238E27FC236}">
                  <a16:creationId xmlns:a16="http://schemas.microsoft.com/office/drawing/2014/main" id="{EDA8055C-4E8E-D24F-CCBA-157B59FCEC45}"/>
                </a:ext>
              </a:extLst>
            </p:cNvPr>
            <p:cNvSpPr/>
            <p:nvPr/>
          </p:nvSpPr>
          <p:spPr>
            <a:xfrm>
              <a:off x="2148121" y="3641298"/>
              <a:ext cx="960120" cy="154815"/>
            </a:xfrm>
            <a:prstGeom prst="rightArrow">
              <a:avLst/>
            </a:prstGeom>
            <a:solidFill>
              <a:schemeClr val="accent1">
                <a:lumMod val="75000"/>
              </a:schemeClr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CasellaDiTesto 3">
                  <a:extLst>
                    <a:ext uri="{FF2B5EF4-FFF2-40B4-BE49-F238E27FC236}">
                      <a16:creationId xmlns:a16="http://schemas.microsoft.com/office/drawing/2014/main" id="{A5EF321F-2822-F9F1-00A6-761157C00DDE}"/>
                    </a:ext>
                  </a:extLst>
                </p:cNvPr>
                <p:cNvSpPr txBox="1"/>
                <p:nvPr/>
              </p:nvSpPr>
              <p:spPr>
                <a:xfrm>
                  <a:off x="2524611" y="3492690"/>
                  <a:ext cx="2317897" cy="369332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it-IT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it-IT" b="0" i="1" smtClean="0">
                            <a:latin typeface="Cambria Math" panose="02040503050406030204" pitchFamily="18" charset="0"/>
                          </a:rPr>
                          <m:t>&gt;1</m:t>
                        </m:r>
                        <m:r>
                          <a:rPr lang="it-IT" i="1" baseline="-25000"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it-IT" dirty="0"/>
                </a:p>
              </p:txBody>
            </p:sp>
          </mc:Choice>
          <mc:Fallback xmlns="">
            <p:sp>
              <p:nvSpPr>
                <p:cNvPr id="4" name="CasellaDiTesto 3">
                  <a:extLst>
                    <a:ext uri="{FF2B5EF4-FFF2-40B4-BE49-F238E27FC236}">
                      <a16:creationId xmlns:a16="http://schemas.microsoft.com/office/drawing/2014/main" id="{A5EF321F-2822-F9F1-00A6-761157C00DD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24611" y="3492690"/>
                  <a:ext cx="2317897" cy="369332"/>
                </a:xfrm>
                <a:prstGeom prst="rect">
                  <a:avLst/>
                </a:prstGeom>
                <a:blipFill>
                  <a:blip r:embed="rId9"/>
                  <a:stretch>
                    <a:fillRect b="-23333"/>
                  </a:stretch>
                </a:blipFill>
                <a:ln w="12700" cap="flat">
                  <a:noFill/>
                  <a:miter lim="400000"/>
                </a:ln>
                <a:effectLst/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46E5161-A1A1-5187-737F-91C877C00EA3}"/>
              </a:ext>
            </a:extLst>
          </p:cNvPr>
          <p:cNvSpPr txBox="1"/>
          <p:nvPr/>
        </p:nvSpPr>
        <p:spPr>
          <a:xfrm>
            <a:off x="151864" y="116097"/>
            <a:ext cx="6943880" cy="1754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Fattore di selettività «</a:t>
            </a: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Symbol" pitchFamily="2" charset="2"/>
                <a:sym typeface="Arial"/>
              </a:rPr>
              <a:t>a</a:t>
            </a: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»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Rapporto tra i fattori di capacità di due soluti «A» e «B» dove B è la specie maggiormente ritenuta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it-IT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05FA93FE-D96B-1064-CFDF-BEA672E11A8A}"/>
              </a:ext>
            </a:extLst>
          </p:cNvPr>
          <p:cNvGrpSpPr/>
          <p:nvPr/>
        </p:nvGrpSpPr>
        <p:grpSpPr>
          <a:xfrm>
            <a:off x="2352858" y="1544218"/>
            <a:ext cx="722724" cy="1614901"/>
            <a:chOff x="634369" y="1460244"/>
            <a:chExt cx="722724" cy="1614901"/>
          </a:xfrm>
        </p:grpSpPr>
        <p:sp>
          <p:nvSpPr>
            <p:cNvPr id="12" name="Rettangolo 11">
              <a:extLst>
                <a:ext uri="{FF2B5EF4-FFF2-40B4-BE49-F238E27FC236}">
                  <a16:creationId xmlns:a16="http://schemas.microsoft.com/office/drawing/2014/main" id="{A4E402F1-DE35-A514-196C-B326893BE758}"/>
                </a:ext>
              </a:extLst>
            </p:cNvPr>
            <p:cNvSpPr/>
            <p:nvPr/>
          </p:nvSpPr>
          <p:spPr>
            <a:xfrm>
              <a:off x="667559" y="1460244"/>
              <a:ext cx="202917" cy="1614901"/>
            </a:xfrm>
            <a:prstGeom prst="rect">
              <a:avLst/>
            </a:prstGeom>
            <a:blipFill>
              <a:blip r:embed="rId10"/>
              <a:tile tx="0" ty="0" sx="100000" sy="100000" flip="none" algn="tl"/>
            </a:blip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89845E0E-CB30-A634-EC2B-2FCE97C9579A}"/>
                </a:ext>
              </a:extLst>
            </p:cNvPr>
            <p:cNvSpPr/>
            <p:nvPr/>
          </p:nvSpPr>
          <p:spPr>
            <a:xfrm>
              <a:off x="644530" y="2319272"/>
              <a:ext cx="263782" cy="10972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B467B1A8-EF76-50AA-7680-EF25C902C2C0}"/>
                </a:ext>
              </a:extLst>
            </p:cNvPr>
            <p:cNvSpPr/>
            <p:nvPr/>
          </p:nvSpPr>
          <p:spPr>
            <a:xfrm>
              <a:off x="634369" y="2718560"/>
              <a:ext cx="263782" cy="109728"/>
            </a:xfrm>
            <a:prstGeom prst="rect">
              <a:avLst/>
            </a:prstGeom>
            <a:solidFill>
              <a:srgbClr val="FFC000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1FD8A623-D840-8481-C75F-2E159D8C35ED}"/>
                </a:ext>
              </a:extLst>
            </p:cNvPr>
            <p:cNvSpPr txBox="1"/>
            <p:nvPr/>
          </p:nvSpPr>
          <p:spPr>
            <a:xfrm>
              <a:off x="1110874" y="2177268"/>
              <a:ext cx="246219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B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A4862B1E-23AC-22D6-4242-4F099E605807}"/>
                </a:ext>
              </a:extLst>
            </p:cNvPr>
            <p:cNvSpPr txBox="1"/>
            <p:nvPr/>
          </p:nvSpPr>
          <p:spPr>
            <a:xfrm>
              <a:off x="1110874" y="2592136"/>
              <a:ext cx="246219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A</a:t>
              </a:r>
            </a:p>
          </p:txBody>
        </p:sp>
      </p:grp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7CB66724-8D51-FACF-78A2-0AA773260CDA}"/>
              </a:ext>
            </a:extLst>
          </p:cNvPr>
          <p:cNvGrpSpPr/>
          <p:nvPr/>
        </p:nvGrpSpPr>
        <p:grpSpPr>
          <a:xfrm>
            <a:off x="5179364" y="1378899"/>
            <a:ext cx="3106081" cy="1924296"/>
            <a:chOff x="3989661" y="1307690"/>
            <a:chExt cx="3106081" cy="1924296"/>
          </a:xfrm>
        </p:grpSpPr>
        <p:grpSp>
          <p:nvGrpSpPr>
            <p:cNvPr id="29" name="Gruppo 28">
              <a:extLst>
                <a:ext uri="{FF2B5EF4-FFF2-40B4-BE49-F238E27FC236}">
                  <a16:creationId xmlns:a16="http://schemas.microsoft.com/office/drawing/2014/main" id="{129A3703-E0CD-DDAA-F89D-497290E6DA01}"/>
                </a:ext>
              </a:extLst>
            </p:cNvPr>
            <p:cNvGrpSpPr/>
            <p:nvPr/>
          </p:nvGrpSpPr>
          <p:grpSpPr>
            <a:xfrm>
              <a:off x="3989661" y="1307690"/>
              <a:ext cx="3106081" cy="1924296"/>
              <a:chOff x="3989663" y="1673519"/>
              <a:chExt cx="2366763" cy="1562656"/>
            </a:xfrm>
          </p:grpSpPr>
          <p:cxnSp>
            <p:nvCxnSpPr>
              <p:cNvPr id="21" name="Connettore 1 20">
                <a:extLst>
                  <a:ext uri="{FF2B5EF4-FFF2-40B4-BE49-F238E27FC236}">
                    <a16:creationId xmlns:a16="http://schemas.microsoft.com/office/drawing/2014/main" id="{3B9DACF2-93A3-CAA6-4132-E190800D024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989663" y="1673519"/>
                <a:ext cx="0" cy="1550265"/>
              </a:xfrm>
              <a:prstGeom prst="line">
                <a:avLst/>
              </a:prstGeom>
              <a:noFill/>
              <a:ln w="25400" cap="flat">
                <a:solidFill>
                  <a:schemeClr val="accent1"/>
                </a:solidFill>
                <a:prstDash val="solid"/>
                <a:round/>
                <a:tailEnd type="triangle"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  <p:cxnSp>
            <p:nvCxnSpPr>
              <p:cNvPr id="22" name="Connettore 1 21">
                <a:extLst>
                  <a:ext uri="{FF2B5EF4-FFF2-40B4-BE49-F238E27FC236}">
                    <a16:creationId xmlns:a16="http://schemas.microsoft.com/office/drawing/2014/main" id="{0BF30835-4D91-7E82-B64C-B5DC85F1CE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99496" y="3228383"/>
                <a:ext cx="2356930" cy="7792"/>
              </a:xfrm>
              <a:prstGeom prst="line">
                <a:avLst/>
              </a:prstGeom>
              <a:noFill/>
              <a:ln w="25400" cap="flat">
                <a:solidFill>
                  <a:schemeClr val="accent1"/>
                </a:solidFill>
                <a:prstDash val="solid"/>
                <a:round/>
                <a:tailEnd type="arrow"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sp>
          <p:nvSpPr>
            <p:cNvPr id="33" name="Figura a mano libera 32">
              <a:extLst>
                <a:ext uri="{FF2B5EF4-FFF2-40B4-BE49-F238E27FC236}">
                  <a16:creationId xmlns:a16="http://schemas.microsoft.com/office/drawing/2014/main" id="{150D897B-F168-857E-0F2C-ED086D0F63B5}"/>
                </a:ext>
              </a:extLst>
            </p:cNvPr>
            <p:cNvSpPr/>
            <p:nvPr/>
          </p:nvSpPr>
          <p:spPr>
            <a:xfrm>
              <a:off x="4247535" y="1877925"/>
              <a:ext cx="2182762" cy="1191494"/>
            </a:xfrm>
            <a:custGeom>
              <a:avLst/>
              <a:gdLst>
                <a:gd name="connsiteX0" fmla="*/ 0 w 1995949"/>
                <a:gd name="connsiteY0" fmla="*/ 1061920 h 1191494"/>
                <a:gd name="connsiteX1" fmla="*/ 206478 w 1995949"/>
                <a:gd name="connsiteY1" fmla="*/ 1101249 h 1191494"/>
                <a:gd name="connsiteX2" fmla="*/ 353962 w 1995949"/>
                <a:gd name="connsiteY2" fmla="*/ 757120 h 1191494"/>
                <a:gd name="connsiteX3" fmla="*/ 481781 w 1995949"/>
                <a:gd name="connsiteY3" fmla="*/ 1081585 h 1191494"/>
                <a:gd name="connsiteX4" fmla="*/ 688259 w 1995949"/>
                <a:gd name="connsiteY4" fmla="*/ 1081585 h 1191494"/>
                <a:gd name="connsiteX5" fmla="*/ 865239 w 1995949"/>
                <a:gd name="connsiteY5" fmla="*/ 383494 h 1191494"/>
                <a:gd name="connsiteX6" fmla="*/ 1022555 w 1995949"/>
                <a:gd name="connsiteY6" fmla="*/ 1061920 h 1191494"/>
                <a:gd name="connsiteX7" fmla="*/ 1307691 w 1995949"/>
                <a:gd name="connsiteY7" fmla="*/ 1091417 h 1191494"/>
                <a:gd name="connsiteX8" fmla="*/ 1474839 w 1995949"/>
                <a:gd name="connsiteY8" fmla="*/ 36 h 1191494"/>
                <a:gd name="connsiteX9" fmla="*/ 1632155 w 1995949"/>
                <a:gd name="connsiteY9" fmla="*/ 1052088 h 1191494"/>
                <a:gd name="connsiteX10" fmla="*/ 1995949 w 1995949"/>
                <a:gd name="connsiteY10" fmla="*/ 1101249 h 1191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95949" h="1191494">
                  <a:moveTo>
                    <a:pt x="0" y="1061920"/>
                  </a:moveTo>
                  <a:cubicBezTo>
                    <a:pt x="73742" y="1106984"/>
                    <a:pt x="147484" y="1152049"/>
                    <a:pt x="206478" y="1101249"/>
                  </a:cubicBezTo>
                  <a:cubicBezTo>
                    <a:pt x="265472" y="1050449"/>
                    <a:pt x="308078" y="760397"/>
                    <a:pt x="353962" y="757120"/>
                  </a:cubicBezTo>
                  <a:cubicBezTo>
                    <a:pt x="399846" y="753843"/>
                    <a:pt x="426065" y="1027508"/>
                    <a:pt x="481781" y="1081585"/>
                  </a:cubicBezTo>
                  <a:cubicBezTo>
                    <a:pt x="537497" y="1135662"/>
                    <a:pt x="624349" y="1197933"/>
                    <a:pt x="688259" y="1081585"/>
                  </a:cubicBezTo>
                  <a:cubicBezTo>
                    <a:pt x="752169" y="965237"/>
                    <a:pt x="809523" y="386771"/>
                    <a:pt x="865239" y="383494"/>
                  </a:cubicBezTo>
                  <a:cubicBezTo>
                    <a:pt x="920955" y="380217"/>
                    <a:pt x="948813" y="943933"/>
                    <a:pt x="1022555" y="1061920"/>
                  </a:cubicBezTo>
                  <a:cubicBezTo>
                    <a:pt x="1096297" y="1179907"/>
                    <a:pt x="1232310" y="1268398"/>
                    <a:pt x="1307691" y="1091417"/>
                  </a:cubicBezTo>
                  <a:cubicBezTo>
                    <a:pt x="1383072" y="914436"/>
                    <a:pt x="1420762" y="6591"/>
                    <a:pt x="1474839" y="36"/>
                  </a:cubicBezTo>
                  <a:cubicBezTo>
                    <a:pt x="1528916" y="-6519"/>
                    <a:pt x="1545303" y="868552"/>
                    <a:pt x="1632155" y="1052088"/>
                  </a:cubicBezTo>
                  <a:cubicBezTo>
                    <a:pt x="1719007" y="1235624"/>
                    <a:pt x="1857478" y="1168436"/>
                    <a:pt x="1995949" y="1101249"/>
                  </a:cubicBezTo>
                </a:path>
              </a:pathLst>
            </a:custGeom>
            <a:noFill/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91439" tIns="45719" rIns="91439" bIns="45719" numCol="1" spcCol="38100" rtlCol="0" anchor="t">
              <a:noAutofit/>
            </a:bodyPr>
            <a:lstStyle/>
            <a:p>
              <a: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endParaRPr>
            </a:p>
          </p:txBody>
        </p:sp>
        <p:cxnSp>
          <p:nvCxnSpPr>
            <p:cNvPr id="35" name="Connettore 2 34">
              <a:extLst>
                <a:ext uri="{FF2B5EF4-FFF2-40B4-BE49-F238E27FC236}">
                  <a16:creationId xmlns:a16="http://schemas.microsoft.com/office/drawing/2014/main" id="{9D4BB9B0-9078-8165-B488-971246CB6D53}"/>
                </a:ext>
              </a:extLst>
            </p:cNvPr>
            <p:cNvCxnSpPr/>
            <p:nvPr/>
          </p:nvCxnSpPr>
          <p:spPr>
            <a:xfrm>
              <a:off x="4035206" y="2629504"/>
              <a:ext cx="569433" cy="0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6" name="Connettore 2 35">
              <a:extLst>
                <a:ext uri="{FF2B5EF4-FFF2-40B4-BE49-F238E27FC236}">
                  <a16:creationId xmlns:a16="http://schemas.microsoft.com/office/drawing/2014/main" id="{967F447B-DAFD-BB2F-0AD5-4FEBDD97285C}"/>
                </a:ext>
              </a:extLst>
            </p:cNvPr>
            <p:cNvCxnSpPr>
              <a:cxnSpLocks/>
            </p:cNvCxnSpPr>
            <p:nvPr/>
          </p:nvCxnSpPr>
          <p:spPr>
            <a:xfrm>
              <a:off x="4035206" y="2280460"/>
              <a:ext cx="1038240" cy="0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38" name="Connettore 2 37">
              <a:extLst>
                <a:ext uri="{FF2B5EF4-FFF2-40B4-BE49-F238E27FC236}">
                  <a16:creationId xmlns:a16="http://schemas.microsoft.com/office/drawing/2014/main" id="{6A5F5343-D736-9BA6-816D-C7283C0C27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35206" y="1870421"/>
              <a:ext cx="1765826" cy="7504"/>
            </a:xfrm>
            <a:prstGeom prst="straightConnector1">
              <a:avLst/>
            </a:prstGeom>
            <a:noFill/>
            <a:ln w="12700" cap="flat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40" name="CasellaDiTesto 39">
              <a:extLst>
                <a:ext uri="{FF2B5EF4-FFF2-40B4-BE49-F238E27FC236}">
                  <a16:creationId xmlns:a16="http://schemas.microsoft.com/office/drawing/2014/main" id="{ED71A6BF-59C8-C509-DA6C-5E9492C7B0F4}"/>
                </a:ext>
              </a:extLst>
            </p:cNvPr>
            <p:cNvSpPr txBox="1"/>
            <p:nvPr/>
          </p:nvSpPr>
          <p:spPr>
            <a:xfrm>
              <a:off x="4168871" y="2369579"/>
              <a:ext cx="271867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T</a:t>
              </a:r>
              <a:r>
                <a:rPr kumimoji="0" lang="it-IT" sz="1200" b="0" i="0" u="none" strike="noStrike" cap="none" spc="0" normalizeH="0" baseline="-2500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M</a:t>
              </a:r>
            </a:p>
          </p:txBody>
        </p:sp>
        <p:sp>
          <p:nvSpPr>
            <p:cNvPr id="42" name="CasellaDiTesto 41">
              <a:extLst>
                <a:ext uri="{FF2B5EF4-FFF2-40B4-BE49-F238E27FC236}">
                  <a16:creationId xmlns:a16="http://schemas.microsoft.com/office/drawing/2014/main" id="{9A8F9EA5-2AA8-73D4-F129-C65F93195070}"/>
                </a:ext>
              </a:extLst>
            </p:cNvPr>
            <p:cNvSpPr txBox="1"/>
            <p:nvPr/>
          </p:nvSpPr>
          <p:spPr>
            <a:xfrm>
              <a:off x="4759195" y="1466611"/>
              <a:ext cx="368047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T</a:t>
              </a:r>
              <a:r>
                <a:rPr kumimoji="0" lang="it-IT" sz="1400" b="0" i="0" u="none" strike="noStrike" cap="none" spc="0" normalizeH="0" baseline="-2500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RB</a:t>
              </a:r>
            </a:p>
          </p:txBody>
        </p:sp>
        <p:sp>
          <p:nvSpPr>
            <p:cNvPr id="43" name="CasellaDiTesto 42">
              <a:extLst>
                <a:ext uri="{FF2B5EF4-FFF2-40B4-BE49-F238E27FC236}">
                  <a16:creationId xmlns:a16="http://schemas.microsoft.com/office/drawing/2014/main" id="{48633290-CB74-3EA4-CD83-B98CC173C41D}"/>
                </a:ext>
              </a:extLst>
            </p:cNvPr>
            <p:cNvSpPr txBox="1"/>
            <p:nvPr/>
          </p:nvSpPr>
          <p:spPr>
            <a:xfrm>
              <a:off x="4434346" y="1951060"/>
              <a:ext cx="368047" cy="30777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T</a:t>
              </a:r>
              <a:r>
                <a:rPr kumimoji="0" lang="it-IT" sz="1400" b="0" i="0" u="none" strike="noStrike" cap="none" spc="0" normalizeH="0" baseline="-2500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RA</a:t>
              </a:r>
            </a:p>
          </p:txBody>
        </p:sp>
      </p:grp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Efficienza della colonna cromatografica"/>
          <p:cNvSpPr txBox="1"/>
          <p:nvPr/>
        </p:nvSpPr>
        <p:spPr>
          <a:xfrm>
            <a:off x="198119" y="268287"/>
            <a:ext cx="8976362" cy="3506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t>Efficienza della colonna cromatografica</a:t>
            </a:r>
          </a:p>
        </p:txBody>
      </p:sp>
      <p:sp>
        <p:nvSpPr>
          <p:cNvPr id="65" name="N=L/H"/>
          <p:cNvSpPr txBox="1"/>
          <p:nvPr/>
        </p:nvSpPr>
        <p:spPr>
          <a:xfrm>
            <a:off x="3779519" y="1066800"/>
            <a:ext cx="976572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/>
            </a:lvl1pPr>
          </a:lstStyle>
          <a:p>
            <a:r>
              <a:rPr dirty="0"/>
              <a:t>N=L/H</a:t>
            </a:r>
          </a:p>
        </p:txBody>
      </p:sp>
      <p:sp>
        <p:nvSpPr>
          <p:cNvPr id="66" name="N è il numero dei piatti terorici…"/>
          <p:cNvSpPr txBox="1"/>
          <p:nvPr/>
        </p:nvSpPr>
        <p:spPr>
          <a:xfrm>
            <a:off x="426720" y="2362200"/>
            <a:ext cx="4365722" cy="8840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N è il numero dei piatti terorici</a:t>
            </a:r>
          </a:p>
          <a:p>
            <a:r>
              <a:t>L è la lunghezza geometrica della colonna</a:t>
            </a:r>
          </a:p>
          <a:p>
            <a:r>
              <a:t>H è l’altezza del piatto teorico</a:t>
            </a:r>
          </a:p>
        </p:txBody>
      </p:sp>
      <p:sp>
        <p:nvSpPr>
          <p:cNvPr id="67" name="L’efficienza aumenta all’aumentare del numero dei piatti, ovvero aumenta all’aumentare di L e diminuisce all’aumentare di H"/>
          <p:cNvSpPr txBox="1"/>
          <p:nvPr/>
        </p:nvSpPr>
        <p:spPr>
          <a:xfrm>
            <a:off x="426719" y="3695700"/>
            <a:ext cx="7833362" cy="61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rPr dirty="0" err="1"/>
              <a:t>L’efficienza</a:t>
            </a:r>
            <a:r>
              <a:rPr dirty="0"/>
              <a:t> </a:t>
            </a:r>
            <a:r>
              <a:rPr dirty="0" err="1"/>
              <a:t>aumenta</a:t>
            </a:r>
            <a:r>
              <a:rPr dirty="0"/>
              <a:t> </a:t>
            </a:r>
            <a:r>
              <a:rPr dirty="0" err="1"/>
              <a:t>all’aumentare</a:t>
            </a:r>
            <a:r>
              <a:rPr dirty="0"/>
              <a:t> del </a:t>
            </a:r>
            <a:r>
              <a:rPr dirty="0" err="1"/>
              <a:t>numero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piatti</a:t>
            </a:r>
            <a:r>
              <a:rPr dirty="0"/>
              <a:t>, </a:t>
            </a:r>
            <a:r>
              <a:rPr dirty="0" err="1"/>
              <a:t>ovvero</a:t>
            </a:r>
            <a:r>
              <a:rPr dirty="0"/>
              <a:t> </a:t>
            </a:r>
            <a:r>
              <a:rPr dirty="0" err="1"/>
              <a:t>aumenta</a:t>
            </a:r>
            <a:r>
              <a:rPr dirty="0"/>
              <a:t> </a:t>
            </a:r>
            <a:r>
              <a:rPr dirty="0" err="1"/>
              <a:t>all’aumentare</a:t>
            </a:r>
            <a:r>
              <a:rPr dirty="0"/>
              <a:t> di L e </a:t>
            </a:r>
            <a:r>
              <a:rPr dirty="0" err="1"/>
              <a:t>diminuisce</a:t>
            </a:r>
            <a:r>
              <a:rPr dirty="0"/>
              <a:t> </a:t>
            </a:r>
            <a:r>
              <a:rPr dirty="0" err="1"/>
              <a:t>all’aumentare</a:t>
            </a:r>
            <a:r>
              <a:rPr dirty="0"/>
              <a:t> di H</a:t>
            </a:r>
          </a:p>
        </p:txBody>
      </p:sp>
      <p:sp>
        <p:nvSpPr>
          <p:cNvPr id="68" name="N varia grandemente sia in funzione della composizione chimica della FM che della composizione chimica e FISICA della FS"/>
          <p:cNvSpPr txBox="1"/>
          <p:nvPr/>
        </p:nvSpPr>
        <p:spPr>
          <a:xfrm>
            <a:off x="388619" y="4796719"/>
            <a:ext cx="8366762" cy="6173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r>
              <a:rPr dirty="0"/>
              <a:t>N varia </a:t>
            </a:r>
            <a:r>
              <a:rPr dirty="0" err="1"/>
              <a:t>grandemente</a:t>
            </a:r>
            <a:r>
              <a:rPr dirty="0"/>
              <a:t> </a:t>
            </a:r>
            <a:r>
              <a:rPr dirty="0" err="1"/>
              <a:t>sia</a:t>
            </a:r>
            <a:r>
              <a:rPr dirty="0"/>
              <a:t> in </a:t>
            </a:r>
            <a:r>
              <a:rPr dirty="0" err="1"/>
              <a:t>funzione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composizione</a:t>
            </a:r>
            <a:r>
              <a:rPr dirty="0"/>
              <a:t> </a:t>
            </a:r>
            <a:r>
              <a:rPr dirty="0" err="1"/>
              <a:t>chimica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FM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composizione</a:t>
            </a:r>
            <a:r>
              <a:rPr dirty="0"/>
              <a:t> </a:t>
            </a:r>
            <a:r>
              <a:rPr dirty="0" err="1"/>
              <a:t>chimica</a:t>
            </a:r>
            <a:r>
              <a:rPr dirty="0"/>
              <a:t> e FISICA </a:t>
            </a:r>
            <a:r>
              <a:rPr dirty="0" err="1"/>
              <a:t>della</a:t>
            </a:r>
            <a:r>
              <a:rPr dirty="0"/>
              <a:t> FS</a:t>
            </a:r>
          </a:p>
        </p:txBody>
      </p:sp>
      <p:sp>
        <p:nvSpPr>
          <p:cNvPr id="69" name="Ad esempio:  0,1 cm &lt;H&lt; 10-6 cm"/>
          <p:cNvSpPr txBox="1"/>
          <p:nvPr/>
        </p:nvSpPr>
        <p:spPr>
          <a:xfrm>
            <a:off x="2353944" y="6172200"/>
            <a:ext cx="4841936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400" b="1"/>
            </a:pPr>
            <a:r>
              <a:t>Ad esempio:  0,1 cm &lt;H&lt; 10</a:t>
            </a:r>
            <a:r>
              <a:rPr baseline="30000"/>
              <a:t>-6</a:t>
            </a:r>
            <a:r>
              <a:t> cm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>
            <a:extLst>
              <a:ext uri="{FF2B5EF4-FFF2-40B4-BE49-F238E27FC236}">
                <a16:creationId xmlns:a16="http://schemas.microsoft.com/office/drawing/2014/main" id="{C1139511-EAA9-7AD3-3129-273F527D4870}"/>
              </a:ext>
            </a:extLst>
          </p:cNvPr>
          <p:cNvGrpSpPr/>
          <p:nvPr/>
        </p:nvGrpSpPr>
        <p:grpSpPr>
          <a:xfrm>
            <a:off x="426719" y="381000"/>
            <a:ext cx="8535037" cy="5498640"/>
            <a:chOff x="426719" y="381000"/>
            <a:chExt cx="8535037" cy="5498640"/>
          </a:xfrm>
        </p:grpSpPr>
        <p:sp>
          <p:nvSpPr>
            <p:cNvPr id="71" name="ALTEZZA DEL PIATTO (H)"/>
            <p:cNvSpPr txBox="1"/>
            <p:nvPr/>
          </p:nvSpPr>
          <p:spPr>
            <a:xfrm>
              <a:off x="426719" y="381000"/>
              <a:ext cx="2897906" cy="350662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rIns="45719">
              <a:spAutoFit/>
            </a:bodyPr>
            <a:lstStyle>
              <a:lvl1pPr>
                <a:defRPr b="1">
                  <a:solidFill>
                    <a:srgbClr val="FF0000"/>
                  </a:solidFill>
                </a:defRPr>
              </a:lvl1pPr>
            </a:lstStyle>
            <a:p>
              <a:r>
                <a:t>ALTEZZA DEL PIATTO (H)</a:t>
              </a:r>
            </a:p>
          </p:txBody>
        </p:sp>
        <p:sp>
          <p:nvSpPr>
            <p:cNvPr id="72" name="Come misura dell’altezza del piatto si usa il quadrato della varianza per unità di lunghezza della colonna"/>
            <p:cNvSpPr txBox="1"/>
            <p:nvPr/>
          </p:nvSpPr>
          <p:spPr>
            <a:xfrm>
              <a:off x="442594" y="1116012"/>
              <a:ext cx="8519162" cy="646331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/>
            <a:p>
              <a:r>
                <a:rPr dirty="0"/>
                <a:t>Come </a:t>
              </a:r>
              <a:r>
                <a:rPr dirty="0" err="1"/>
                <a:t>misura</a:t>
              </a:r>
              <a:r>
                <a:rPr dirty="0"/>
                <a:t> </a:t>
              </a:r>
              <a:r>
                <a:rPr dirty="0" err="1"/>
                <a:t>dell’altezza</a:t>
              </a:r>
              <a:r>
                <a:rPr dirty="0"/>
                <a:t> del </a:t>
              </a:r>
              <a:r>
                <a:rPr dirty="0" err="1"/>
                <a:t>piatto</a:t>
              </a:r>
              <a:r>
                <a:rPr dirty="0"/>
                <a:t> </a:t>
              </a:r>
              <a:r>
                <a:rPr dirty="0" err="1"/>
                <a:t>si</a:t>
              </a:r>
              <a:r>
                <a:rPr dirty="0"/>
                <a:t> </a:t>
              </a:r>
              <a:r>
                <a:rPr dirty="0" err="1"/>
                <a:t>usa</a:t>
              </a:r>
              <a:r>
                <a:rPr dirty="0"/>
                <a:t> </a:t>
              </a:r>
              <a:r>
                <a:rPr lang="it-IT" dirty="0"/>
                <a:t>il rapporto tra la</a:t>
              </a:r>
              <a:r>
                <a:rPr dirty="0"/>
                <a:t> </a:t>
              </a:r>
              <a:r>
                <a:rPr dirty="0" err="1"/>
                <a:t>varianza</a:t>
              </a:r>
              <a:r>
                <a:rPr lang="it-IT" dirty="0"/>
                <a:t> (quadrato della deviazione standard) e la</a:t>
              </a:r>
              <a:r>
                <a:rPr dirty="0"/>
                <a:t> </a:t>
              </a:r>
              <a:r>
                <a:rPr dirty="0" err="1"/>
                <a:t>lunghezza</a:t>
              </a:r>
              <a:r>
                <a:rPr dirty="0"/>
                <a:t> </a:t>
              </a:r>
              <a:r>
                <a:rPr dirty="0" err="1"/>
                <a:t>della</a:t>
              </a:r>
              <a:r>
                <a:rPr dirty="0"/>
                <a:t> </a:t>
              </a:r>
              <a:r>
                <a:rPr dirty="0" err="1"/>
                <a:t>colonna</a:t>
              </a:r>
              <a:endParaRPr dirty="0"/>
            </a:p>
          </p:txBody>
        </p:sp>
        <p:sp>
          <p:nvSpPr>
            <p:cNvPr id="73" name="H=σ2/L"/>
            <p:cNvSpPr txBox="1"/>
            <p:nvPr/>
          </p:nvSpPr>
          <p:spPr>
            <a:xfrm>
              <a:off x="3820425" y="1964080"/>
              <a:ext cx="1198144" cy="54551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45719" rIns="45719">
              <a:spAutoFit/>
            </a:bodyPr>
            <a:lstStyle/>
            <a:p>
              <a:pPr>
                <a:defRPr sz="2800"/>
              </a:pPr>
              <a:r>
                <a:rPr dirty="0"/>
                <a:t>H=</a:t>
              </a:r>
              <a:r>
                <a:rPr dirty="0">
                  <a:latin typeface="Symbol"/>
                  <a:ea typeface="Symbol"/>
                  <a:cs typeface="Symbol"/>
                  <a:sym typeface="Symbol"/>
                </a:rPr>
                <a:t>s</a:t>
              </a:r>
              <a:r>
                <a:rPr baseline="30000" dirty="0">
                  <a:latin typeface="Symbol"/>
                  <a:ea typeface="Symbol"/>
                  <a:cs typeface="Symbol"/>
                  <a:sym typeface="Symbol"/>
                </a:rPr>
                <a:t>2</a:t>
              </a:r>
              <a:r>
                <a:rPr dirty="0"/>
                <a:t>/L</a:t>
              </a:r>
            </a:p>
          </p:txBody>
        </p:sp>
        <p:sp>
          <p:nvSpPr>
            <p:cNvPr id="74" name="In termini qualitativi l’altezza del piatto può considerarsi come la porzione di colonna che contiene una frazione di analita compresa tra L e L-σ."/>
            <p:cNvSpPr txBox="1"/>
            <p:nvPr/>
          </p:nvSpPr>
          <p:spPr>
            <a:xfrm>
              <a:off x="442594" y="2509596"/>
              <a:ext cx="7757161" cy="92333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45719" rIns="45719">
              <a:spAutoFit/>
            </a:bodyPr>
            <a:lstStyle/>
            <a:p>
              <a:r>
                <a:rPr dirty="0"/>
                <a:t>In termini </a:t>
              </a:r>
              <a:r>
                <a:rPr dirty="0" err="1"/>
                <a:t>qualitativi</a:t>
              </a:r>
              <a:r>
                <a:rPr dirty="0"/>
                <a:t> </a:t>
              </a:r>
              <a:r>
                <a:rPr dirty="0" err="1"/>
                <a:t>l’altezza</a:t>
              </a:r>
              <a:r>
                <a:rPr dirty="0"/>
                <a:t> del </a:t>
              </a:r>
              <a:r>
                <a:rPr dirty="0" err="1"/>
                <a:t>piatto</a:t>
              </a:r>
              <a:r>
                <a:rPr dirty="0"/>
                <a:t> </a:t>
              </a:r>
              <a:r>
                <a:rPr dirty="0" err="1"/>
                <a:t>può</a:t>
              </a:r>
              <a:r>
                <a:rPr dirty="0"/>
                <a:t> </a:t>
              </a:r>
              <a:r>
                <a:rPr dirty="0" err="1"/>
                <a:t>considerarsi</a:t>
              </a:r>
              <a:r>
                <a:rPr dirty="0"/>
                <a:t> come la </a:t>
              </a:r>
              <a:r>
                <a:rPr b="1" dirty="0" err="1"/>
                <a:t>porzione</a:t>
              </a:r>
              <a:r>
                <a:rPr b="1" dirty="0"/>
                <a:t> di </a:t>
              </a:r>
              <a:r>
                <a:rPr b="1" dirty="0" err="1"/>
                <a:t>colonna</a:t>
              </a:r>
              <a:r>
                <a:rPr b="1" dirty="0"/>
                <a:t> </a:t>
              </a:r>
              <a:r>
                <a:rPr b="1" dirty="0" err="1"/>
                <a:t>che</a:t>
              </a:r>
              <a:r>
                <a:rPr b="1" dirty="0"/>
                <a:t> </a:t>
              </a:r>
              <a:r>
                <a:rPr b="1" dirty="0" err="1"/>
                <a:t>contiene</a:t>
              </a:r>
              <a:r>
                <a:rPr b="1" dirty="0"/>
                <a:t> </a:t>
              </a:r>
              <a:r>
                <a:rPr b="1" dirty="0" err="1"/>
                <a:t>una</a:t>
              </a:r>
              <a:r>
                <a:rPr b="1" dirty="0"/>
                <a:t> </a:t>
              </a:r>
              <a:r>
                <a:rPr b="1" dirty="0" err="1"/>
                <a:t>frazione</a:t>
              </a:r>
              <a:r>
                <a:rPr b="1" dirty="0"/>
                <a:t> di </a:t>
              </a:r>
              <a:r>
                <a:rPr b="1" dirty="0" err="1"/>
                <a:t>analita</a:t>
              </a:r>
              <a:r>
                <a:rPr b="1" dirty="0"/>
                <a:t> </a:t>
              </a:r>
              <a:r>
                <a:rPr b="1" dirty="0" err="1"/>
                <a:t>compresa</a:t>
              </a:r>
              <a:r>
                <a:rPr b="1" dirty="0"/>
                <a:t> </a:t>
              </a:r>
              <a:r>
                <a:rPr b="1" dirty="0" err="1"/>
                <a:t>tra</a:t>
              </a:r>
              <a:r>
                <a:rPr b="1" dirty="0"/>
                <a:t> L e L-</a:t>
              </a:r>
              <a:r>
                <a:rPr b="1" dirty="0">
                  <a:latin typeface="Symbol"/>
                  <a:ea typeface="Symbol"/>
                  <a:cs typeface="Symbol"/>
                  <a:sym typeface="Symbol"/>
                </a:rPr>
                <a:t>s. </a:t>
              </a:r>
            </a:p>
            <a:p>
              <a:endParaRPr dirty="0">
                <a:latin typeface="Symbol"/>
                <a:ea typeface="Symbol"/>
                <a:cs typeface="Symbol"/>
                <a:sym typeface="Symbol"/>
              </a:endParaRPr>
            </a:p>
          </p:txBody>
        </p:sp>
        <p:sp>
          <p:nvSpPr>
            <p:cNvPr id="75" name="Dato che l’area della gaussiana (picco compresa tra L-σ  e  L+σ contiene il 68% dell’analita, la porzione compresa tra L e L-σ contiene il 34% dell’analita.…"/>
            <p:cNvSpPr txBox="1"/>
            <p:nvPr/>
          </p:nvSpPr>
          <p:spPr>
            <a:xfrm>
              <a:off x="426719" y="3571316"/>
              <a:ext cx="4247393" cy="230832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 algn="just"/>
              <a:r>
                <a:rPr dirty="0"/>
                <a:t>Dato </a:t>
              </a:r>
              <a:r>
                <a:rPr dirty="0" err="1"/>
                <a:t>che</a:t>
              </a:r>
              <a:r>
                <a:rPr dirty="0"/>
                <a:t> </a:t>
              </a:r>
              <a:r>
                <a:rPr dirty="0" err="1"/>
                <a:t>l’area</a:t>
              </a:r>
              <a:r>
                <a:rPr dirty="0"/>
                <a:t> </a:t>
              </a:r>
              <a:r>
                <a:rPr dirty="0" err="1"/>
                <a:t>della</a:t>
              </a:r>
              <a:r>
                <a:rPr dirty="0"/>
                <a:t> </a:t>
              </a:r>
              <a:r>
                <a:rPr dirty="0" err="1"/>
                <a:t>gaussiana</a:t>
              </a:r>
              <a:r>
                <a:rPr dirty="0"/>
                <a:t> (</a:t>
              </a:r>
              <a:r>
                <a:rPr dirty="0" err="1"/>
                <a:t>picco</a:t>
              </a:r>
              <a:r>
                <a:rPr dirty="0"/>
                <a:t> </a:t>
              </a:r>
              <a:r>
                <a:rPr dirty="0" err="1"/>
                <a:t>compresa</a:t>
              </a:r>
              <a:r>
                <a:rPr dirty="0"/>
                <a:t> </a:t>
              </a:r>
              <a:r>
                <a:rPr dirty="0" err="1"/>
                <a:t>tra</a:t>
              </a:r>
              <a:r>
                <a:rPr dirty="0"/>
                <a:t> L-</a:t>
              </a:r>
              <a:r>
                <a:rPr dirty="0">
                  <a:latin typeface="Symbol"/>
                  <a:ea typeface="Symbol"/>
                  <a:cs typeface="Symbol"/>
                  <a:sym typeface="Symbol"/>
                </a:rPr>
                <a:t>s </a:t>
              </a:r>
              <a:r>
                <a:rPr dirty="0"/>
                <a:t> e  L+</a:t>
              </a:r>
              <a:r>
                <a:rPr dirty="0">
                  <a:latin typeface="Symbol"/>
                  <a:ea typeface="Symbol"/>
                  <a:cs typeface="Symbol"/>
                  <a:sym typeface="Symbol"/>
                </a:rPr>
                <a:t>s </a:t>
              </a:r>
              <a:r>
                <a:rPr dirty="0" err="1"/>
                <a:t>contiene</a:t>
              </a:r>
              <a:r>
                <a:rPr dirty="0"/>
                <a:t> il 68% </a:t>
              </a:r>
              <a:r>
                <a:rPr dirty="0" err="1"/>
                <a:t>dell’analita</a:t>
              </a:r>
              <a:r>
                <a:rPr dirty="0"/>
                <a:t>, la </a:t>
              </a:r>
              <a:r>
                <a:rPr dirty="0" err="1"/>
                <a:t>porzione</a:t>
              </a:r>
              <a:r>
                <a:rPr dirty="0"/>
                <a:t> </a:t>
              </a:r>
              <a:r>
                <a:rPr dirty="0" err="1"/>
                <a:t>compresa</a:t>
              </a:r>
              <a:r>
                <a:rPr dirty="0"/>
                <a:t> </a:t>
              </a:r>
              <a:r>
                <a:rPr dirty="0" err="1"/>
                <a:t>tra</a:t>
              </a:r>
              <a:r>
                <a:rPr dirty="0"/>
                <a:t> L e L-</a:t>
              </a:r>
              <a:r>
                <a:rPr dirty="0">
                  <a:latin typeface="Symbol"/>
                  <a:ea typeface="Symbol"/>
                  <a:cs typeface="Symbol"/>
                  <a:sym typeface="Symbol"/>
                </a:rPr>
                <a:t>s </a:t>
              </a:r>
              <a:r>
                <a:rPr dirty="0" err="1"/>
                <a:t>contiene</a:t>
              </a:r>
              <a:r>
                <a:rPr dirty="0"/>
                <a:t> il 34% </a:t>
              </a:r>
              <a:r>
                <a:rPr dirty="0" err="1"/>
                <a:t>dell’analita</a:t>
              </a:r>
              <a:r>
                <a:rPr dirty="0"/>
                <a:t>.</a:t>
              </a:r>
            </a:p>
            <a:p>
              <a:pPr algn="just"/>
              <a:endParaRPr dirty="0"/>
            </a:p>
            <a:p>
              <a:pPr algn="just"/>
              <a:r>
                <a:rPr dirty="0" err="1"/>
                <a:t>Quindi</a:t>
              </a:r>
              <a:r>
                <a:rPr dirty="0"/>
                <a:t> </a:t>
              </a:r>
              <a:r>
                <a:rPr b="1" dirty="0">
                  <a:solidFill>
                    <a:srgbClr val="FF0000"/>
                  </a:solidFill>
                </a:rPr>
                <a:t>H</a:t>
              </a:r>
              <a:r>
                <a:rPr dirty="0"/>
                <a:t> </a:t>
              </a:r>
              <a:r>
                <a:rPr dirty="0" err="1"/>
                <a:t>può</a:t>
              </a:r>
              <a:r>
                <a:rPr dirty="0"/>
                <a:t> </a:t>
              </a:r>
              <a:r>
                <a:rPr dirty="0" err="1"/>
                <a:t>essere</a:t>
              </a:r>
              <a:r>
                <a:rPr dirty="0"/>
                <a:t> </a:t>
              </a:r>
              <a:r>
                <a:rPr dirty="0" err="1"/>
                <a:t>definita</a:t>
              </a:r>
              <a:r>
                <a:rPr dirty="0"/>
                <a:t> come la </a:t>
              </a:r>
              <a:r>
                <a:rPr dirty="0" err="1"/>
                <a:t>porzione</a:t>
              </a:r>
              <a:r>
                <a:rPr dirty="0"/>
                <a:t> di </a:t>
              </a:r>
              <a:r>
                <a:rPr dirty="0" err="1"/>
                <a:t>colonna</a:t>
              </a:r>
              <a:r>
                <a:rPr dirty="0"/>
                <a:t> </a:t>
              </a:r>
              <a:r>
                <a:rPr dirty="0" err="1"/>
                <a:t>che</a:t>
              </a:r>
              <a:r>
                <a:rPr dirty="0"/>
                <a:t> </a:t>
              </a:r>
              <a:r>
                <a:rPr dirty="0" err="1"/>
                <a:t>contiene</a:t>
              </a:r>
              <a:r>
                <a:rPr dirty="0"/>
                <a:t> il </a:t>
              </a:r>
              <a:r>
                <a:rPr b="1" dirty="0">
                  <a:solidFill>
                    <a:srgbClr val="FF0000"/>
                  </a:solidFill>
                </a:rPr>
                <a:t>34% </a:t>
              </a:r>
              <a:r>
                <a:rPr b="1" dirty="0" err="1">
                  <a:solidFill>
                    <a:srgbClr val="FF0000"/>
                  </a:solidFill>
                </a:rPr>
                <a:t>dell’analita</a:t>
              </a:r>
              <a:r>
                <a:rPr dirty="0"/>
                <a:t>)</a:t>
              </a:r>
            </a:p>
          </p:txBody>
        </p:sp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486FDA30-A438-6F45-A117-645A5F480182}"/>
                </a:ext>
              </a:extLst>
            </p:cNvPr>
            <p:cNvSpPr/>
            <p:nvPr/>
          </p:nvSpPr>
          <p:spPr>
            <a:xfrm>
              <a:off x="5660975" y="3871963"/>
              <a:ext cx="202917" cy="1614901"/>
            </a:xfrm>
            <a:prstGeom prst="rect">
              <a:avLst/>
            </a:prstGeom>
            <a:blipFill>
              <a:blip r:embed="rId2"/>
              <a:tile tx="0" ty="0" sx="100000" sy="100000" flip="none" algn="tl"/>
            </a:blip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Triangolo 8">
              <a:extLst>
                <a:ext uri="{FF2B5EF4-FFF2-40B4-BE49-F238E27FC236}">
                  <a16:creationId xmlns:a16="http://schemas.microsoft.com/office/drawing/2014/main" id="{5A7BBC61-03DB-45EF-818C-7A6A420A6B44}"/>
                </a:ext>
              </a:extLst>
            </p:cNvPr>
            <p:cNvSpPr/>
            <p:nvPr/>
          </p:nvSpPr>
          <p:spPr>
            <a:xfrm rot="16200000">
              <a:off x="5365036" y="4341787"/>
              <a:ext cx="1339593" cy="767380"/>
            </a:xfrm>
            <a:prstGeom prst="triangle">
              <a:avLst/>
            </a:prstGeom>
            <a:solidFill>
              <a:srgbClr val="FFFFFF"/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3EFB5FD6-23DE-52F4-584A-7763CD91EF70}"/>
                </a:ext>
              </a:extLst>
            </p:cNvPr>
            <p:cNvSpPr/>
            <p:nvPr/>
          </p:nvSpPr>
          <p:spPr>
            <a:xfrm flipH="1">
              <a:off x="5651142" y="4494751"/>
              <a:ext cx="222581" cy="44000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E94C429D-0B0E-4035-E9EC-8A3B71B6F270}"/>
                </a:ext>
              </a:extLst>
            </p:cNvPr>
            <p:cNvSpPr/>
            <p:nvPr/>
          </p:nvSpPr>
          <p:spPr>
            <a:xfrm flipH="1">
              <a:off x="6579632" y="4054748"/>
              <a:ext cx="202916" cy="13395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25400" cap="flat">
              <a:solidFill>
                <a:schemeClr val="accent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it-IT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4" name="Connettore 1 13">
              <a:extLst>
                <a:ext uri="{FF2B5EF4-FFF2-40B4-BE49-F238E27FC236}">
                  <a16:creationId xmlns:a16="http://schemas.microsoft.com/office/drawing/2014/main" id="{829CF00F-B754-72C7-1F54-E4D630CB3FD4}"/>
                </a:ext>
              </a:extLst>
            </p:cNvPr>
            <p:cNvCxnSpPr/>
            <p:nvPr/>
          </p:nvCxnSpPr>
          <p:spPr>
            <a:xfrm>
              <a:off x="7761122" y="4036492"/>
              <a:ext cx="0" cy="1339594"/>
            </a:xfrm>
            <a:prstGeom prst="line">
              <a:avLst/>
            </a:prstGeom>
            <a:noFill/>
            <a:ln w="9525" cap="flat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F9B926EA-ECD8-FACE-B748-90B0E8209969}"/>
                </a:ext>
              </a:extLst>
            </p:cNvPr>
            <p:cNvSpPr txBox="1"/>
            <p:nvPr/>
          </p:nvSpPr>
          <p:spPr>
            <a:xfrm>
              <a:off x="7713295" y="4586065"/>
              <a:ext cx="453007" cy="2616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100%</a:t>
              </a:r>
            </a:p>
          </p:txBody>
        </p:sp>
        <p:cxnSp>
          <p:nvCxnSpPr>
            <p:cNvPr id="16" name="Connettore 1 15">
              <a:extLst>
                <a:ext uri="{FF2B5EF4-FFF2-40B4-BE49-F238E27FC236}">
                  <a16:creationId xmlns:a16="http://schemas.microsoft.com/office/drawing/2014/main" id="{07549529-9551-50E2-3DC6-9881986BC5DF}"/>
                </a:ext>
              </a:extLst>
            </p:cNvPr>
            <p:cNvCxnSpPr>
              <a:cxnSpLocks/>
            </p:cNvCxnSpPr>
            <p:nvPr/>
          </p:nvCxnSpPr>
          <p:spPr>
            <a:xfrm>
              <a:off x="7107278" y="4267200"/>
              <a:ext cx="0" cy="969826"/>
            </a:xfrm>
            <a:prstGeom prst="line">
              <a:avLst/>
            </a:prstGeom>
            <a:noFill/>
            <a:ln w="9525" cap="flat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2E22A555-39A5-455B-3A48-313AB8A621A0}"/>
                </a:ext>
              </a:extLst>
            </p:cNvPr>
            <p:cNvSpPr txBox="1"/>
            <p:nvPr/>
          </p:nvSpPr>
          <p:spPr>
            <a:xfrm>
              <a:off x="7115778" y="4595524"/>
              <a:ext cx="374459" cy="2616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68%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E72FFE9F-8409-13CA-7EDE-D8737EDDD81F}"/>
                </a:ext>
              </a:extLst>
            </p:cNvPr>
            <p:cNvSpPr txBox="1"/>
            <p:nvPr/>
          </p:nvSpPr>
          <p:spPr>
            <a:xfrm>
              <a:off x="6696649" y="4108347"/>
              <a:ext cx="496529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lang="it-IT" dirty="0"/>
                <a:t>+</a:t>
              </a:r>
              <a:r>
                <a:rPr lang="it-IT" dirty="0" err="1">
                  <a:latin typeface="Symbol"/>
                  <a:ea typeface="Symbol"/>
                  <a:cs typeface="Symbol"/>
                  <a:sym typeface="Symbol"/>
                </a:rPr>
                <a:t>s</a:t>
              </a:r>
              <a:endParaRPr lang="it-IT" dirty="0"/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7FE0C1D9-98F4-3DD0-A347-26DF301C5342}"/>
                </a:ext>
              </a:extLst>
            </p:cNvPr>
            <p:cNvSpPr txBox="1"/>
            <p:nvPr/>
          </p:nvSpPr>
          <p:spPr>
            <a:xfrm>
              <a:off x="6689889" y="5002460"/>
              <a:ext cx="496529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lang="it-IT" dirty="0"/>
                <a:t>-</a:t>
              </a:r>
              <a:r>
                <a:rPr lang="it-IT" dirty="0" err="1">
                  <a:latin typeface="Symbol"/>
                  <a:ea typeface="Symbol"/>
                  <a:cs typeface="Symbol"/>
                  <a:sym typeface="Symbol"/>
                </a:rPr>
                <a:t>s</a:t>
              </a:r>
              <a:endParaRPr lang="it-IT" dirty="0"/>
            </a:p>
          </p:txBody>
        </p:sp>
        <p:cxnSp>
          <p:nvCxnSpPr>
            <p:cNvPr id="23" name="Connettore 1 22">
              <a:extLst>
                <a:ext uri="{FF2B5EF4-FFF2-40B4-BE49-F238E27FC236}">
                  <a16:creationId xmlns:a16="http://schemas.microsoft.com/office/drawing/2014/main" id="{ABD4C31F-DCC8-96B4-A98A-070F700884BA}"/>
                </a:ext>
              </a:extLst>
            </p:cNvPr>
            <p:cNvCxnSpPr/>
            <p:nvPr/>
          </p:nvCxnSpPr>
          <p:spPr>
            <a:xfrm>
              <a:off x="6579632" y="4795523"/>
              <a:ext cx="1781813" cy="0"/>
            </a:xfrm>
            <a:prstGeom prst="line">
              <a:avLst/>
            </a:prstGeom>
            <a:noFill/>
            <a:ln w="6350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4" name="Connettore 1 23">
              <a:extLst>
                <a:ext uri="{FF2B5EF4-FFF2-40B4-BE49-F238E27FC236}">
                  <a16:creationId xmlns:a16="http://schemas.microsoft.com/office/drawing/2014/main" id="{0913A65B-DB8E-A988-4E09-B3E5CEB0782A}"/>
                </a:ext>
              </a:extLst>
            </p:cNvPr>
            <p:cNvCxnSpPr>
              <a:cxnSpLocks/>
            </p:cNvCxnSpPr>
            <p:nvPr/>
          </p:nvCxnSpPr>
          <p:spPr>
            <a:xfrm>
              <a:off x="7286814" y="4847673"/>
              <a:ext cx="0" cy="386966"/>
            </a:xfrm>
            <a:prstGeom prst="line">
              <a:avLst/>
            </a:prstGeom>
            <a:noFill/>
            <a:ln w="9525" cap="flat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D8FC9868-DF8B-3D0C-CDF1-9A7D89A2688E}"/>
                </a:ext>
              </a:extLst>
            </p:cNvPr>
            <p:cNvSpPr txBox="1"/>
            <p:nvPr/>
          </p:nvSpPr>
          <p:spPr>
            <a:xfrm>
              <a:off x="7256003" y="4934753"/>
              <a:ext cx="515524" cy="2616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H 34%</a:t>
              </a:r>
            </a:p>
          </p:txBody>
        </p:sp>
        <p:cxnSp>
          <p:nvCxnSpPr>
            <p:cNvPr id="27" name="Connettore 1 26">
              <a:extLst>
                <a:ext uri="{FF2B5EF4-FFF2-40B4-BE49-F238E27FC236}">
                  <a16:creationId xmlns:a16="http://schemas.microsoft.com/office/drawing/2014/main" id="{40711463-E50A-4793-1E37-7E0E6CFC6A2D}"/>
                </a:ext>
              </a:extLst>
            </p:cNvPr>
            <p:cNvCxnSpPr/>
            <p:nvPr/>
          </p:nvCxnSpPr>
          <p:spPr>
            <a:xfrm>
              <a:off x="6579631" y="4036492"/>
              <a:ext cx="1781813" cy="0"/>
            </a:xfrm>
            <a:prstGeom prst="line">
              <a:avLst/>
            </a:prstGeom>
            <a:noFill/>
            <a:ln w="6350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28" name="Connettore 1 27">
              <a:extLst>
                <a:ext uri="{FF2B5EF4-FFF2-40B4-BE49-F238E27FC236}">
                  <a16:creationId xmlns:a16="http://schemas.microsoft.com/office/drawing/2014/main" id="{9CF0C857-0C39-D9B2-18C0-49465CF0D3B4}"/>
                </a:ext>
              </a:extLst>
            </p:cNvPr>
            <p:cNvCxnSpPr/>
            <p:nvPr/>
          </p:nvCxnSpPr>
          <p:spPr>
            <a:xfrm>
              <a:off x="6579630" y="5404524"/>
              <a:ext cx="1781813" cy="0"/>
            </a:xfrm>
            <a:prstGeom prst="line">
              <a:avLst/>
            </a:prstGeom>
            <a:noFill/>
            <a:ln w="6350" cap="flat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</a:ln>
            <a:effectLst>
              <a:outerShdw blurRad="38100" dist="20000" dir="5400000" rotWithShape="0">
                <a:srgbClr val="000000">
                  <a:alpha val="38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692721B4-E2C1-15D3-E6E9-81879D50C5DE}"/>
                </a:ext>
              </a:extLst>
            </p:cNvPr>
            <p:cNvSpPr txBox="1"/>
            <p:nvPr/>
          </p:nvSpPr>
          <p:spPr>
            <a:xfrm>
              <a:off x="6579208" y="4556182"/>
              <a:ext cx="177291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2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L</a:t>
              </a:r>
            </a:p>
          </p:txBody>
        </p:sp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3A14D0B-19C8-0696-2BDC-DF1548B79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5129"/>
            <a:ext cx="9144000" cy="596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816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28600"/>
            <a:ext cx="8758238" cy="64008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Ovale 1">
            <a:extLst>
              <a:ext uri="{FF2B5EF4-FFF2-40B4-BE49-F238E27FC236}">
                <a16:creationId xmlns:a16="http://schemas.microsoft.com/office/drawing/2014/main" id="{3B8E2236-E7A7-4D65-D2A2-6B4152D024D3}"/>
              </a:ext>
            </a:extLst>
          </p:cNvPr>
          <p:cNvSpPr/>
          <p:nvPr/>
        </p:nvSpPr>
        <p:spPr>
          <a:xfrm>
            <a:off x="2981195" y="3231715"/>
            <a:ext cx="626301" cy="1365337"/>
          </a:xfrm>
          <a:prstGeom prst="ellipse">
            <a:avLst/>
          </a:prstGeom>
          <a:noFill/>
          <a:ln w="28575" cap="flat">
            <a:solidFill>
              <a:srgbClr val="FF0000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" name="Connettore 2 3">
            <a:extLst>
              <a:ext uri="{FF2B5EF4-FFF2-40B4-BE49-F238E27FC236}">
                <a16:creationId xmlns:a16="http://schemas.microsoft.com/office/drawing/2014/main" id="{8D1009AE-9BBC-94A1-D24F-6C50EEB98F2D}"/>
              </a:ext>
            </a:extLst>
          </p:cNvPr>
          <p:cNvCxnSpPr/>
          <p:nvPr/>
        </p:nvCxnSpPr>
        <p:spPr>
          <a:xfrm flipV="1">
            <a:off x="1803748" y="4346532"/>
            <a:ext cx="1177447" cy="901873"/>
          </a:xfrm>
          <a:prstGeom prst="straightConnector1">
            <a:avLst/>
          </a:prstGeom>
          <a:noFill/>
          <a:ln w="25400" cap="flat">
            <a:solidFill>
              <a:srgbClr val="FF0000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8C7B55C-99BF-3A30-A682-03120AE90259}"/>
              </a:ext>
            </a:extLst>
          </p:cNvPr>
          <p:cNvSpPr txBox="1"/>
          <p:nvPr/>
        </p:nvSpPr>
        <p:spPr>
          <a:xfrm>
            <a:off x="1002082" y="4984797"/>
            <a:ext cx="1390389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Questa porzione contiene il 68% dell’analita</a:t>
            </a: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oria della velocità in cromatografia"/>
          <p:cNvSpPr txBox="1"/>
          <p:nvPr/>
        </p:nvSpPr>
        <p:spPr>
          <a:xfrm>
            <a:off x="426719" y="228600"/>
            <a:ext cx="7757162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b="1"/>
            </a:lvl1pPr>
          </a:lstStyle>
          <a:p>
            <a:r>
              <a:rPr u="sng" dirty="0"/>
              <a:t>Teoria </a:t>
            </a:r>
            <a:r>
              <a:rPr u="sng" dirty="0" err="1"/>
              <a:t>della</a:t>
            </a:r>
            <a:r>
              <a:rPr u="sng" dirty="0"/>
              <a:t> </a:t>
            </a:r>
            <a:r>
              <a:rPr u="sng" dirty="0" err="1"/>
              <a:t>velocità</a:t>
            </a:r>
            <a:r>
              <a:rPr u="sng" dirty="0"/>
              <a:t> </a:t>
            </a:r>
            <a:r>
              <a:rPr dirty="0"/>
              <a:t>in </a:t>
            </a:r>
            <a:r>
              <a:rPr dirty="0" err="1"/>
              <a:t>cromatografia</a:t>
            </a:r>
            <a:endParaRPr dirty="0"/>
          </a:p>
        </p:txBody>
      </p:sp>
      <p:sp>
        <p:nvSpPr>
          <p:cNvPr id="59" name="La teoria della velocità descrive i profili e gli allargamenti dei picchi di eluizione in termini quantitativi basati su un cammino casuale per la migrazione lungo la colonna…"/>
          <p:cNvSpPr txBox="1"/>
          <p:nvPr/>
        </p:nvSpPr>
        <p:spPr>
          <a:xfrm>
            <a:off x="274319" y="914400"/>
            <a:ext cx="8519162" cy="5262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defRPr sz="1600"/>
            </a:pPr>
            <a:r>
              <a:rPr dirty="0"/>
              <a:t>La </a:t>
            </a:r>
            <a:r>
              <a:rPr dirty="0" err="1"/>
              <a:t>teoria</a:t>
            </a:r>
            <a:r>
              <a:rPr dirty="0"/>
              <a:t> </a:t>
            </a:r>
            <a:r>
              <a:rPr dirty="0" err="1"/>
              <a:t>descrive</a:t>
            </a:r>
            <a:r>
              <a:rPr dirty="0"/>
              <a:t> </a:t>
            </a:r>
            <a:r>
              <a:rPr dirty="0" err="1"/>
              <a:t>i</a:t>
            </a:r>
            <a:r>
              <a:rPr dirty="0"/>
              <a:t> </a:t>
            </a:r>
            <a:r>
              <a:rPr dirty="0" err="1"/>
              <a:t>profili</a:t>
            </a:r>
            <a:r>
              <a:rPr dirty="0"/>
              <a:t> e </a:t>
            </a:r>
            <a:r>
              <a:rPr dirty="0" err="1"/>
              <a:t>gli</a:t>
            </a:r>
            <a:r>
              <a:rPr dirty="0"/>
              <a:t> </a:t>
            </a:r>
            <a:r>
              <a:rPr dirty="0" err="1"/>
              <a:t>allargamenti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picchi</a:t>
            </a:r>
            <a:r>
              <a:rPr dirty="0"/>
              <a:t> di </a:t>
            </a:r>
            <a:r>
              <a:rPr dirty="0" err="1"/>
              <a:t>eluizione</a:t>
            </a:r>
            <a:r>
              <a:rPr dirty="0"/>
              <a:t> in termini </a:t>
            </a:r>
            <a:r>
              <a:rPr dirty="0" err="1"/>
              <a:t>quantitativi</a:t>
            </a:r>
            <a:r>
              <a:rPr dirty="0"/>
              <a:t> </a:t>
            </a:r>
            <a:r>
              <a:rPr dirty="0" err="1"/>
              <a:t>basati</a:t>
            </a:r>
            <a:r>
              <a:rPr dirty="0"/>
              <a:t> </a:t>
            </a:r>
            <a:r>
              <a:rPr dirty="0" err="1"/>
              <a:t>su</a:t>
            </a:r>
            <a:r>
              <a:rPr dirty="0"/>
              <a:t> un </a:t>
            </a:r>
            <a:r>
              <a:rPr dirty="0" err="1"/>
              <a:t>cammino</a:t>
            </a:r>
            <a:r>
              <a:rPr dirty="0"/>
              <a:t> </a:t>
            </a:r>
            <a:r>
              <a:rPr dirty="0" err="1"/>
              <a:t>casuale</a:t>
            </a:r>
            <a:r>
              <a:rPr dirty="0"/>
              <a:t> </a:t>
            </a:r>
            <a:r>
              <a:rPr lang="it-IT" dirty="0"/>
              <a:t>durante</a:t>
            </a:r>
            <a:r>
              <a:rPr dirty="0"/>
              <a:t> la </a:t>
            </a:r>
            <a:r>
              <a:rPr dirty="0" err="1"/>
              <a:t>migrazione</a:t>
            </a:r>
            <a:r>
              <a:rPr dirty="0"/>
              <a:t> </a:t>
            </a:r>
            <a:r>
              <a:rPr dirty="0" err="1"/>
              <a:t>lungo</a:t>
            </a:r>
            <a:r>
              <a:rPr dirty="0"/>
              <a:t> la </a:t>
            </a:r>
            <a:r>
              <a:rPr dirty="0" err="1"/>
              <a:t>colonna</a:t>
            </a:r>
            <a:endParaRPr dirty="0"/>
          </a:p>
          <a:p>
            <a:pPr>
              <a:defRPr sz="1600"/>
            </a:pPr>
            <a:endParaRPr dirty="0"/>
          </a:p>
          <a:p>
            <a:pPr>
              <a:defRPr sz="1600"/>
            </a:pPr>
            <a:r>
              <a:rPr dirty="0"/>
              <a:t>I </a:t>
            </a:r>
            <a:r>
              <a:rPr dirty="0" err="1"/>
              <a:t>picchi</a:t>
            </a:r>
            <a:r>
              <a:rPr dirty="0"/>
              <a:t> </a:t>
            </a:r>
            <a:r>
              <a:rPr dirty="0" err="1"/>
              <a:t>hanno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forma </a:t>
            </a:r>
            <a:r>
              <a:rPr dirty="0" err="1"/>
              <a:t>assimilabile</a:t>
            </a:r>
            <a:r>
              <a:rPr dirty="0"/>
              <a:t> ad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gaussiana</a:t>
            </a:r>
            <a:r>
              <a:rPr dirty="0"/>
              <a:t>, </a:t>
            </a:r>
            <a:r>
              <a:rPr dirty="0" err="1"/>
              <a:t>queste</a:t>
            </a:r>
            <a:r>
              <a:rPr dirty="0"/>
              <a:t> curve </a:t>
            </a:r>
            <a:r>
              <a:rPr dirty="0" err="1"/>
              <a:t>sono</a:t>
            </a:r>
            <a:r>
              <a:rPr dirty="0"/>
              <a:t> </a:t>
            </a:r>
            <a:r>
              <a:rPr dirty="0" err="1"/>
              <a:t>razionalizzate</a:t>
            </a:r>
            <a:r>
              <a:rPr dirty="0"/>
              <a:t> </a:t>
            </a:r>
            <a:r>
              <a:rPr dirty="0" err="1"/>
              <a:t>assumendo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l’incertezza</a:t>
            </a:r>
            <a:r>
              <a:rPr dirty="0"/>
              <a:t> </a:t>
            </a:r>
            <a:r>
              <a:rPr dirty="0" err="1"/>
              <a:t>associata</a:t>
            </a:r>
            <a:r>
              <a:rPr dirty="0"/>
              <a:t> </a:t>
            </a:r>
            <a:r>
              <a:rPr lang="it-IT" dirty="0"/>
              <a:t>alla </a:t>
            </a:r>
            <a:r>
              <a:rPr dirty="0" err="1"/>
              <a:t>velocità</a:t>
            </a:r>
            <a:r>
              <a:rPr dirty="0"/>
              <a:t> di </a:t>
            </a:r>
            <a:r>
              <a:rPr dirty="0" err="1"/>
              <a:t>migrazione</a:t>
            </a:r>
            <a:r>
              <a:rPr dirty="0"/>
              <a:t> </a:t>
            </a:r>
            <a:r>
              <a:rPr lang="it-IT" dirty="0"/>
              <a:t>sia</a:t>
            </a:r>
            <a:r>
              <a:rPr dirty="0"/>
              <a:t> la somma di un </a:t>
            </a:r>
            <a:r>
              <a:rPr dirty="0" err="1"/>
              <a:t>numero</a:t>
            </a:r>
            <a:r>
              <a:rPr dirty="0"/>
              <a:t> </a:t>
            </a:r>
            <a:r>
              <a:rPr dirty="0" err="1"/>
              <a:t>più</a:t>
            </a:r>
            <a:r>
              <a:rPr dirty="0"/>
              <a:t> </a:t>
            </a:r>
            <a:r>
              <a:rPr dirty="0" err="1"/>
              <a:t>elevato</a:t>
            </a:r>
            <a:r>
              <a:rPr dirty="0"/>
              <a:t> di </a:t>
            </a:r>
            <a:r>
              <a:rPr dirty="0" err="1"/>
              <a:t>incertezze</a:t>
            </a:r>
            <a:r>
              <a:rPr dirty="0"/>
              <a:t> di </a:t>
            </a:r>
            <a:r>
              <a:rPr dirty="0" err="1"/>
              <a:t>piccola</a:t>
            </a:r>
            <a:r>
              <a:rPr dirty="0"/>
              <a:t> </a:t>
            </a:r>
            <a:r>
              <a:rPr dirty="0" err="1"/>
              <a:t>entità</a:t>
            </a:r>
            <a:r>
              <a:rPr dirty="0"/>
              <a:t> (</a:t>
            </a:r>
            <a:r>
              <a:rPr dirty="0" err="1"/>
              <a:t>casuali</a:t>
            </a:r>
            <a:r>
              <a:rPr dirty="0"/>
              <a:t>) </a:t>
            </a:r>
            <a:r>
              <a:rPr dirty="0" err="1"/>
              <a:t>ognuna</a:t>
            </a:r>
            <a:r>
              <a:rPr dirty="0"/>
              <a:t> </a:t>
            </a:r>
            <a:r>
              <a:rPr dirty="0" err="1"/>
              <a:t>delle</a:t>
            </a:r>
            <a:r>
              <a:rPr dirty="0"/>
              <a:t> </a:t>
            </a:r>
            <a:r>
              <a:rPr dirty="0" err="1"/>
              <a:t>quali</a:t>
            </a:r>
            <a:r>
              <a:rPr dirty="0"/>
              <a:t> </a:t>
            </a:r>
            <a:r>
              <a:rPr dirty="0" err="1"/>
              <a:t>può</a:t>
            </a:r>
            <a:r>
              <a:rPr dirty="0"/>
              <a:t> </a:t>
            </a:r>
            <a:r>
              <a:rPr dirty="0" err="1"/>
              <a:t>essere</a:t>
            </a:r>
            <a:r>
              <a:rPr dirty="0"/>
              <a:t> </a:t>
            </a:r>
            <a:r>
              <a:rPr dirty="0" err="1"/>
              <a:t>positiva</a:t>
            </a:r>
            <a:r>
              <a:rPr dirty="0"/>
              <a:t> o </a:t>
            </a:r>
            <a:r>
              <a:rPr dirty="0" err="1"/>
              <a:t>negativa</a:t>
            </a:r>
            <a:r>
              <a:rPr dirty="0"/>
              <a:t>. </a:t>
            </a:r>
          </a:p>
          <a:p>
            <a:pPr>
              <a:defRPr sz="1600"/>
            </a:pPr>
            <a:endParaRPr dirty="0"/>
          </a:p>
          <a:p>
            <a:pPr>
              <a:defRPr sz="1600"/>
            </a:pPr>
            <a:r>
              <a:rPr dirty="0" err="1"/>
              <a:t>Quindi</a:t>
            </a:r>
            <a:r>
              <a:rPr dirty="0"/>
              <a:t> la </a:t>
            </a:r>
            <a:r>
              <a:rPr dirty="0" err="1"/>
              <a:t>gaussiana</a:t>
            </a:r>
            <a:r>
              <a:rPr dirty="0"/>
              <a:t> del </a:t>
            </a:r>
            <a:r>
              <a:rPr dirty="0" err="1"/>
              <a:t>picco</a:t>
            </a:r>
            <a:r>
              <a:rPr dirty="0"/>
              <a:t> </a:t>
            </a:r>
            <a:r>
              <a:rPr dirty="0" err="1"/>
              <a:t>cromatografico</a:t>
            </a:r>
            <a:r>
              <a:rPr dirty="0"/>
              <a:t> </a:t>
            </a:r>
            <a:r>
              <a:rPr lang="it-IT" dirty="0"/>
              <a:t>è </a:t>
            </a:r>
            <a:r>
              <a:rPr dirty="0"/>
              <a:t>il </a:t>
            </a:r>
            <a:r>
              <a:rPr dirty="0" err="1"/>
              <a:t>risultato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combinazione</a:t>
            </a:r>
            <a:r>
              <a:rPr dirty="0"/>
              <a:t> </a:t>
            </a:r>
            <a:r>
              <a:rPr dirty="0" err="1"/>
              <a:t>additiva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movimenti</a:t>
            </a:r>
            <a:r>
              <a:rPr dirty="0"/>
              <a:t> </a:t>
            </a:r>
            <a:r>
              <a:rPr dirty="0" err="1"/>
              <a:t>casuali</a:t>
            </a:r>
            <a:r>
              <a:rPr dirty="0"/>
              <a:t> di un </a:t>
            </a:r>
            <a:r>
              <a:rPr dirty="0" err="1"/>
              <a:t>numero</a:t>
            </a:r>
            <a:r>
              <a:rPr dirty="0"/>
              <a:t> </a:t>
            </a:r>
            <a:r>
              <a:rPr dirty="0" err="1"/>
              <a:t>elevatissimo</a:t>
            </a:r>
            <a:r>
              <a:rPr dirty="0"/>
              <a:t> di </a:t>
            </a:r>
            <a:r>
              <a:rPr dirty="0" err="1"/>
              <a:t>molecole</a:t>
            </a:r>
            <a:r>
              <a:rPr dirty="0"/>
              <a:t> </a:t>
            </a:r>
            <a:r>
              <a:rPr dirty="0" err="1"/>
              <a:t>che</a:t>
            </a:r>
            <a:r>
              <a:rPr dirty="0"/>
              <a:t> </a:t>
            </a:r>
            <a:r>
              <a:rPr dirty="0" err="1"/>
              <a:t>costituiscono</a:t>
            </a:r>
            <a:r>
              <a:rPr dirty="0"/>
              <a:t> la </a:t>
            </a:r>
            <a:r>
              <a:rPr dirty="0" err="1"/>
              <a:t>banda</a:t>
            </a:r>
            <a:r>
              <a:rPr dirty="0"/>
              <a:t> </a:t>
            </a:r>
            <a:r>
              <a:rPr dirty="0" err="1"/>
              <a:t>cromatografica</a:t>
            </a:r>
            <a:endParaRPr dirty="0"/>
          </a:p>
          <a:p>
            <a:pPr>
              <a:defRPr sz="1600"/>
            </a:pPr>
            <a:endParaRPr dirty="0"/>
          </a:p>
          <a:p>
            <a:pPr>
              <a:defRPr sz="1600"/>
            </a:pPr>
            <a:r>
              <a:rPr lang="it-IT" dirty="0"/>
              <a:t>Ad esempio</a:t>
            </a:r>
            <a:r>
              <a:rPr dirty="0"/>
              <a:t>: la </a:t>
            </a:r>
            <a:r>
              <a:rPr dirty="0" err="1"/>
              <a:t>singola</a:t>
            </a:r>
            <a:r>
              <a:rPr dirty="0"/>
              <a:t> </a:t>
            </a:r>
            <a:r>
              <a:rPr dirty="0" err="1"/>
              <a:t>molecola</a:t>
            </a:r>
            <a:r>
              <a:rPr dirty="0"/>
              <a:t> di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banda</a:t>
            </a:r>
            <a:r>
              <a:rPr dirty="0"/>
              <a:t> </a:t>
            </a:r>
            <a:r>
              <a:rPr dirty="0" err="1"/>
              <a:t>cromatografica</a:t>
            </a:r>
            <a:r>
              <a:rPr dirty="0"/>
              <a:t> </a:t>
            </a:r>
            <a:r>
              <a:rPr dirty="0" err="1"/>
              <a:t>effettua</a:t>
            </a:r>
            <a:r>
              <a:rPr dirty="0"/>
              <a:t> </a:t>
            </a:r>
            <a:r>
              <a:rPr dirty="0" err="1"/>
              <a:t>miglia</a:t>
            </a:r>
            <a:r>
              <a:rPr lang="it-IT" dirty="0" err="1"/>
              <a:t>ia</a:t>
            </a:r>
            <a:r>
              <a:rPr dirty="0"/>
              <a:t> di </a:t>
            </a:r>
            <a:r>
              <a:rPr dirty="0" err="1"/>
              <a:t>trasferimenti</a:t>
            </a:r>
            <a:r>
              <a:rPr dirty="0"/>
              <a:t> </a:t>
            </a:r>
            <a:r>
              <a:rPr dirty="0" err="1"/>
              <a:t>tra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 mobile e </a:t>
            </a:r>
            <a:r>
              <a:rPr dirty="0" err="1"/>
              <a:t>fase</a:t>
            </a:r>
            <a:r>
              <a:rPr dirty="0"/>
              <a:t> </a:t>
            </a:r>
            <a:r>
              <a:rPr dirty="0" err="1"/>
              <a:t>stazionaria</a:t>
            </a:r>
            <a:r>
              <a:rPr dirty="0"/>
              <a:t>. </a:t>
            </a:r>
            <a:r>
              <a:rPr b="1" u="sng" dirty="0"/>
              <a:t>Il tempo di </a:t>
            </a:r>
            <a:r>
              <a:rPr b="1" u="sng" dirty="0" err="1"/>
              <a:t>residenza</a:t>
            </a:r>
            <a:r>
              <a:rPr b="1" u="sng" dirty="0"/>
              <a:t> </a:t>
            </a:r>
            <a:r>
              <a:rPr b="1" u="sng" dirty="0" err="1"/>
              <a:t>nelle</a:t>
            </a:r>
            <a:r>
              <a:rPr b="1" u="sng" dirty="0"/>
              <a:t> due </a:t>
            </a:r>
            <a:r>
              <a:rPr b="1" u="sng" dirty="0" err="1"/>
              <a:t>fasi</a:t>
            </a:r>
            <a:r>
              <a:rPr b="1" u="sng" dirty="0"/>
              <a:t> </a:t>
            </a:r>
            <a:r>
              <a:rPr b="1" u="sng" dirty="0" err="1"/>
              <a:t>è</a:t>
            </a:r>
            <a:r>
              <a:rPr b="1" u="sng" dirty="0"/>
              <a:t> molto </a:t>
            </a:r>
            <a:r>
              <a:rPr b="1" u="sng" dirty="0" err="1"/>
              <a:t>irregolare</a:t>
            </a:r>
            <a:r>
              <a:rPr b="1" u="sng" dirty="0"/>
              <a:t> in </a:t>
            </a:r>
            <a:r>
              <a:rPr b="1" u="sng" dirty="0" err="1"/>
              <a:t>quanto</a:t>
            </a:r>
            <a:r>
              <a:rPr b="1" u="sng" dirty="0"/>
              <a:t> </a:t>
            </a:r>
            <a:r>
              <a:rPr b="1" u="sng" dirty="0" err="1"/>
              <a:t>richiede</a:t>
            </a:r>
            <a:r>
              <a:rPr b="1" u="sng" dirty="0"/>
              <a:t> </a:t>
            </a:r>
            <a:r>
              <a:rPr b="1" u="sng" dirty="0" err="1"/>
              <a:t>energia</a:t>
            </a:r>
            <a:r>
              <a:rPr b="1" u="sng" dirty="0"/>
              <a:t> </a:t>
            </a:r>
            <a:r>
              <a:rPr b="1" u="sng" dirty="0" err="1"/>
              <a:t>che</a:t>
            </a:r>
            <a:r>
              <a:rPr b="1" u="sng" dirty="0"/>
              <a:t> </a:t>
            </a:r>
            <a:r>
              <a:rPr b="1" u="sng" dirty="0" err="1"/>
              <a:t>deve</a:t>
            </a:r>
            <a:r>
              <a:rPr b="1" u="sng" dirty="0"/>
              <a:t> </a:t>
            </a:r>
            <a:r>
              <a:rPr b="1" u="sng" dirty="0" err="1"/>
              <a:t>essere</a:t>
            </a:r>
            <a:r>
              <a:rPr b="1" u="sng" dirty="0"/>
              <a:t> </a:t>
            </a:r>
            <a:r>
              <a:rPr b="1" u="sng" dirty="0" err="1"/>
              <a:t>ottenuta</a:t>
            </a:r>
            <a:r>
              <a:rPr b="1" u="sng" dirty="0"/>
              <a:t> </a:t>
            </a:r>
            <a:r>
              <a:rPr b="1" u="sng" dirty="0" err="1"/>
              <a:t>dall’intorn</a:t>
            </a:r>
            <a:r>
              <a:rPr dirty="0" err="1"/>
              <a:t>o</a:t>
            </a:r>
            <a:r>
              <a:rPr dirty="0"/>
              <a:t>, </a:t>
            </a:r>
            <a:r>
              <a:rPr dirty="0" err="1"/>
              <a:t>così</a:t>
            </a:r>
            <a:r>
              <a:rPr dirty="0"/>
              <a:t> </a:t>
            </a:r>
            <a:r>
              <a:rPr dirty="0" err="1"/>
              <a:t>questo</a:t>
            </a:r>
            <a:r>
              <a:rPr dirty="0"/>
              <a:t> tempo </a:t>
            </a:r>
            <a:r>
              <a:rPr dirty="0" err="1"/>
              <a:t>può</a:t>
            </a:r>
            <a:r>
              <a:rPr dirty="0"/>
              <a:t> </a:t>
            </a:r>
            <a:r>
              <a:rPr dirty="0" err="1"/>
              <a:t>essere</a:t>
            </a:r>
            <a:r>
              <a:rPr dirty="0"/>
              <a:t> </a:t>
            </a:r>
            <a:r>
              <a:rPr dirty="0" err="1"/>
              <a:t>lungo</a:t>
            </a:r>
            <a:r>
              <a:rPr dirty="0"/>
              <a:t> in un </a:t>
            </a:r>
            <a:r>
              <a:rPr dirty="0" err="1"/>
              <a:t>caso</a:t>
            </a:r>
            <a:r>
              <a:rPr dirty="0"/>
              <a:t> e breve in un </a:t>
            </a:r>
            <a:r>
              <a:rPr dirty="0" err="1"/>
              <a:t>altro</a:t>
            </a:r>
            <a:r>
              <a:rPr dirty="0"/>
              <a:t>.</a:t>
            </a:r>
          </a:p>
          <a:p>
            <a:pPr>
              <a:defRPr sz="1600"/>
            </a:pPr>
            <a:endParaRPr dirty="0"/>
          </a:p>
          <a:p>
            <a:pPr>
              <a:defRPr sz="1600"/>
            </a:pPr>
            <a:r>
              <a:rPr dirty="0"/>
              <a:t>Il </a:t>
            </a:r>
            <a:r>
              <a:rPr dirty="0" err="1"/>
              <a:t>risultato</a:t>
            </a:r>
            <a:r>
              <a:rPr dirty="0"/>
              <a:t> di </a:t>
            </a:r>
            <a:r>
              <a:rPr dirty="0" err="1"/>
              <a:t>questi</a:t>
            </a:r>
            <a:r>
              <a:rPr dirty="0"/>
              <a:t> </a:t>
            </a:r>
            <a:r>
              <a:rPr dirty="0" err="1"/>
              <a:t>processi</a:t>
            </a:r>
            <a:r>
              <a:rPr dirty="0"/>
              <a:t> </a:t>
            </a:r>
            <a:r>
              <a:rPr dirty="0" err="1"/>
              <a:t>individuali</a:t>
            </a:r>
            <a:r>
              <a:rPr dirty="0"/>
              <a:t> (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singola</a:t>
            </a:r>
            <a:r>
              <a:rPr dirty="0"/>
              <a:t> </a:t>
            </a:r>
            <a:r>
              <a:rPr dirty="0" err="1"/>
              <a:t>molecola</a:t>
            </a:r>
            <a:r>
              <a:rPr dirty="0"/>
              <a:t>) </a:t>
            </a:r>
            <a:r>
              <a:rPr dirty="0" err="1"/>
              <a:t>casuali</a:t>
            </a:r>
            <a:r>
              <a:rPr dirty="0"/>
              <a:t> </a:t>
            </a:r>
            <a:r>
              <a:rPr dirty="0" err="1"/>
              <a:t>è</a:t>
            </a:r>
            <a:r>
              <a:rPr dirty="0"/>
              <a:t>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distribuzione</a:t>
            </a:r>
            <a:r>
              <a:rPr dirty="0"/>
              <a:t> </a:t>
            </a:r>
            <a:r>
              <a:rPr dirty="0" err="1"/>
              <a:t>simmetrica</a:t>
            </a:r>
            <a:r>
              <a:rPr dirty="0"/>
              <a:t> </a:t>
            </a:r>
            <a:r>
              <a:rPr dirty="0" err="1"/>
              <a:t>attorno</a:t>
            </a:r>
            <a:r>
              <a:rPr dirty="0"/>
              <a:t> ad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valore</a:t>
            </a:r>
            <a:r>
              <a:rPr dirty="0"/>
              <a:t> medio.</a:t>
            </a:r>
          </a:p>
          <a:p>
            <a:pPr>
              <a:defRPr sz="1600"/>
            </a:pPr>
            <a:endParaRPr dirty="0"/>
          </a:p>
          <a:p>
            <a:pPr>
              <a:defRPr sz="1600"/>
            </a:pPr>
            <a:r>
              <a:rPr dirty="0"/>
              <a:t>Tale </a:t>
            </a:r>
            <a:r>
              <a:rPr dirty="0" err="1"/>
              <a:t>valore</a:t>
            </a:r>
            <a:r>
              <a:rPr dirty="0"/>
              <a:t> medio </a:t>
            </a:r>
            <a:r>
              <a:rPr dirty="0" err="1"/>
              <a:t>rappresenta</a:t>
            </a:r>
            <a:r>
              <a:rPr dirty="0"/>
              <a:t> il </a:t>
            </a:r>
            <a:r>
              <a:rPr dirty="0" err="1"/>
              <a:t>comportamento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molecola</a:t>
            </a:r>
            <a:r>
              <a:rPr dirty="0"/>
              <a:t> «media» </a:t>
            </a:r>
            <a:r>
              <a:rPr dirty="0" err="1"/>
              <a:t>dell’analita</a:t>
            </a:r>
            <a:r>
              <a:rPr dirty="0"/>
              <a:t>.</a:t>
            </a:r>
          </a:p>
        </p:txBody>
      </p:sp>
    </p:spTree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911ED7C5-F167-5896-F6B5-80898697B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870" y="4234233"/>
            <a:ext cx="4895398" cy="243230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5C170DE-B61C-9D70-0265-CA7825843F9B}"/>
              </a:ext>
            </a:extLst>
          </p:cNvPr>
          <p:cNvSpPr txBox="1"/>
          <p:nvPr/>
        </p:nvSpPr>
        <p:spPr>
          <a:xfrm>
            <a:off x="124446" y="9447"/>
            <a:ext cx="4632035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Allargamento dell</a:t>
            </a:r>
            <a:r>
              <a:rPr lang="it-IT" b="1" dirty="0">
                <a:solidFill>
                  <a:srgbClr val="FF0000"/>
                </a:solidFill>
              </a:rPr>
              <a:t>a banda cromatografica</a:t>
            </a:r>
            <a:endParaRPr kumimoji="0" lang="it-IT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8CB118B-77FD-C23C-B2B3-BB02EF42C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66" y="407200"/>
            <a:ext cx="4468857" cy="1474262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060CAE9-8D7B-611A-4921-D2888E7E283F}"/>
              </a:ext>
            </a:extLst>
          </p:cNvPr>
          <p:cNvSpPr txBox="1"/>
          <p:nvPr/>
        </p:nvSpPr>
        <p:spPr>
          <a:xfrm>
            <a:off x="5517559" y="1321340"/>
            <a:ext cx="3164325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just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Il comportamento delle molecole che si discosta dal comportamento della molecola «media» determina l’allargamento della banda cromatografica. 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52812CFF-D436-1848-0408-9A55D561B7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146" y="1983059"/>
            <a:ext cx="4796600" cy="1996273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AE3308B7-EF65-FAB0-68A2-CF4759FC3DCD}"/>
              </a:ext>
            </a:extLst>
          </p:cNvPr>
          <p:cNvSpPr txBox="1"/>
          <p:nvPr/>
        </p:nvSpPr>
        <p:spPr>
          <a:xfrm>
            <a:off x="154146" y="4573222"/>
            <a:ext cx="3052467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indent="0" algn="just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I </a:t>
            </a: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trasferimenti delle molecole di soluto tra fase mobile e fase stazionaria </a:t>
            </a: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sono alla base dell’allargamento della banda </a:t>
            </a:r>
            <a:r>
              <a:rPr lang="it-IT" sz="1800" b="1" dirty="0">
                <a:solidFill>
                  <a:srgbClr val="FF0000"/>
                </a:solidFill>
              </a:rPr>
              <a:t>cromatografica. </a:t>
            </a:r>
          </a:p>
        </p:txBody>
      </p:sp>
    </p:spTree>
    <p:extLst>
      <p:ext uri="{BB962C8B-B14F-4D97-AF65-F5344CB8AC3E}">
        <p14:creationId xmlns:p14="http://schemas.microsoft.com/office/powerpoint/2010/main" val="101405694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Variabili che influenzano l’efficienza della colonna"/>
          <p:cNvSpPr txBox="1"/>
          <p:nvPr/>
        </p:nvSpPr>
        <p:spPr>
          <a:xfrm>
            <a:off x="416087" y="232145"/>
            <a:ext cx="8639543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rPr sz="2800" dirty="0" err="1"/>
              <a:t>Variabili</a:t>
            </a:r>
            <a:r>
              <a:rPr sz="2800" dirty="0"/>
              <a:t> </a:t>
            </a:r>
            <a:r>
              <a:rPr sz="2800" dirty="0" err="1"/>
              <a:t>che</a:t>
            </a:r>
            <a:r>
              <a:rPr sz="2800" dirty="0"/>
              <a:t> </a:t>
            </a:r>
            <a:r>
              <a:rPr sz="2800" dirty="0" err="1"/>
              <a:t>influenzano</a:t>
            </a:r>
            <a:r>
              <a:rPr sz="2800" dirty="0"/>
              <a:t> </a:t>
            </a:r>
            <a:r>
              <a:rPr sz="2800" dirty="0" err="1"/>
              <a:t>l’efficienza</a:t>
            </a:r>
            <a:r>
              <a:rPr sz="2800" dirty="0"/>
              <a:t> </a:t>
            </a:r>
            <a:r>
              <a:rPr sz="2800" dirty="0" err="1"/>
              <a:t>della</a:t>
            </a:r>
            <a:r>
              <a:rPr sz="2800" dirty="0"/>
              <a:t> </a:t>
            </a:r>
            <a:r>
              <a:rPr sz="2800" dirty="0" err="1"/>
              <a:t>colonna</a:t>
            </a:r>
            <a:endParaRPr sz="2800" dirty="0"/>
          </a:p>
        </p:txBody>
      </p:sp>
      <p:sp>
        <p:nvSpPr>
          <p:cNvPr id="80" name="Velocità lineare della fase mobile…"/>
          <p:cNvSpPr txBox="1"/>
          <p:nvPr/>
        </p:nvSpPr>
        <p:spPr>
          <a:xfrm>
            <a:off x="1029230" y="1132368"/>
            <a:ext cx="6246260" cy="38164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rPr dirty="0" err="1">
                <a:solidFill>
                  <a:srgbClr val="FF0000"/>
                </a:solidFill>
              </a:rPr>
              <a:t>Velocità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lineare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della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fase</a:t>
            </a:r>
            <a:r>
              <a:rPr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mobil</a:t>
            </a:r>
            <a:r>
              <a:rPr lang="it-IT" dirty="0">
                <a:solidFill>
                  <a:srgbClr val="FF0000"/>
                </a:solidFill>
              </a:rPr>
              <a:t>e</a:t>
            </a:r>
          </a:p>
          <a:p>
            <a:pPr>
              <a:buSzPct val="100000"/>
              <a:defRPr sz="2200">
                <a:solidFill>
                  <a:srgbClr val="002060"/>
                </a:solidFill>
              </a:defRPr>
            </a:pPr>
            <a:endParaRPr lang="it-IT" dirty="0">
              <a:solidFill>
                <a:srgbClr val="FF0000"/>
              </a:solidFill>
            </a:endParaRPr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rPr lang="it-IT" dirty="0">
                <a:solidFill>
                  <a:schemeClr val="accent3">
                    <a:lumMod val="50000"/>
                  </a:schemeClr>
                </a:solidFill>
              </a:rPr>
              <a:t>Diametro delle particelle di impaccamento</a:t>
            </a:r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endParaRPr lang="it-IT" dirty="0">
              <a:solidFill>
                <a:schemeClr val="accent3">
                  <a:lumMod val="50000"/>
                </a:schemeClr>
              </a:solidFill>
            </a:endParaRPr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rPr lang="it-IT" dirty="0">
                <a:solidFill>
                  <a:schemeClr val="accent3">
                    <a:lumMod val="50000"/>
                  </a:schemeClr>
                </a:solidFill>
              </a:rPr>
              <a:t>Spessore della fase stazionaria</a:t>
            </a:r>
            <a:endParaRPr dirty="0">
              <a:solidFill>
                <a:schemeClr val="accent3">
                  <a:lumMod val="50000"/>
                </a:schemeClr>
              </a:solidFill>
            </a:endParaRPr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endParaRPr dirty="0"/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rPr dirty="0" err="1"/>
              <a:t>Coefficiente</a:t>
            </a:r>
            <a:r>
              <a:rPr dirty="0"/>
              <a:t> di </a:t>
            </a:r>
            <a:r>
              <a:rPr dirty="0" err="1"/>
              <a:t>diffusione</a:t>
            </a:r>
            <a:r>
              <a:rPr dirty="0"/>
              <a:t> </a:t>
            </a:r>
            <a:r>
              <a:rPr dirty="0" err="1"/>
              <a:t>nella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 mobile</a:t>
            </a:r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endParaRPr dirty="0"/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rPr dirty="0" err="1"/>
              <a:t>Coefficiente</a:t>
            </a:r>
            <a:r>
              <a:rPr dirty="0"/>
              <a:t> di </a:t>
            </a:r>
            <a:r>
              <a:rPr dirty="0" err="1"/>
              <a:t>diffusione</a:t>
            </a:r>
            <a:r>
              <a:rPr dirty="0"/>
              <a:t> </a:t>
            </a:r>
            <a:r>
              <a:rPr dirty="0" err="1"/>
              <a:t>nella</a:t>
            </a:r>
            <a:r>
              <a:rPr dirty="0"/>
              <a:t> </a:t>
            </a:r>
            <a:r>
              <a:rPr dirty="0" err="1"/>
              <a:t>fase</a:t>
            </a:r>
            <a:r>
              <a:rPr dirty="0"/>
              <a:t> </a:t>
            </a:r>
            <a:r>
              <a:rPr dirty="0" err="1"/>
              <a:t>stazionaria</a:t>
            </a:r>
            <a:endParaRPr dirty="0"/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endParaRPr dirty="0"/>
          </a:p>
          <a:p>
            <a:pPr marL="342900" indent="-342900">
              <a:buSzPct val="100000"/>
              <a:buChar char="•"/>
              <a:defRPr sz="2200">
                <a:solidFill>
                  <a:srgbClr val="002060"/>
                </a:solidFill>
              </a:defRPr>
            </a:pPr>
            <a:r>
              <a:rPr dirty="0" err="1"/>
              <a:t>Fattore</a:t>
            </a:r>
            <a:r>
              <a:rPr dirty="0"/>
              <a:t> di </a:t>
            </a:r>
            <a:r>
              <a:rPr dirty="0" err="1"/>
              <a:t>capacità</a:t>
            </a:r>
            <a:endParaRPr dirty="0"/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01B148D5-337B-6CD3-638B-E75EC9F64A3C}"/>
              </a:ext>
            </a:extLst>
          </p:cNvPr>
          <p:cNvSpPr txBox="1"/>
          <p:nvPr/>
        </p:nvSpPr>
        <p:spPr>
          <a:xfrm>
            <a:off x="3292988" y="69920"/>
            <a:ext cx="296491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Equazione di van </a:t>
            </a:r>
            <a:r>
              <a:rPr kumimoji="0" lang="it-IT" sz="1800" b="1" i="0" u="none" strike="noStrike" cap="none" spc="0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Deemter</a:t>
            </a:r>
            <a:endParaRPr kumimoji="0" lang="it-IT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BA5EC36-4E8C-6E28-F595-07DF7C1BC94D}"/>
              </a:ext>
            </a:extLst>
          </p:cNvPr>
          <p:cNvSpPr txBox="1"/>
          <p:nvPr/>
        </p:nvSpPr>
        <p:spPr>
          <a:xfrm>
            <a:off x="27251" y="5086645"/>
            <a:ext cx="3038650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400" b="0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A: costante legata ai cammini multipli</a:t>
            </a:r>
          </a:p>
        </p:txBody>
      </p: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14A4B4AB-505A-4E92-F69E-BFADDB846191}"/>
              </a:ext>
            </a:extLst>
          </p:cNvPr>
          <p:cNvCxnSpPr/>
          <p:nvPr/>
        </p:nvCxnSpPr>
        <p:spPr>
          <a:xfrm>
            <a:off x="4137491" y="5401340"/>
            <a:ext cx="1871330" cy="627320"/>
          </a:xfrm>
          <a:prstGeom prst="straightConnector1">
            <a:avLst/>
          </a:prstGeom>
          <a:noFill/>
          <a:ln w="25400" cap="flat">
            <a:solidFill>
              <a:srgbClr val="7030A0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E6C066A-0A03-E4E7-7114-8D9DDFA38C39}"/>
              </a:ext>
            </a:extLst>
          </p:cNvPr>
          <p:cNvSpPr txBox="1"/>
          <p:nvPr/>
        </p:nvSpPr>
        <p:spPr>
          <a:xfrm>
            <a:off x="0" y="2314498"/>
            <a:ext cx="291361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>
                <a:solidFill>
                  <a:schemeClr val="accent3">
                    <a:lumMod val="50000"/>
                  </a:schemeClr>
                </a:solidFill>
              </a:rPr>
              <a:t>B/u</a:t>
            </a: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: diffusione longitudinale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4C671768-58A6-64E4-1FC9-5B5B22DAA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0793" y="1608727"/>
            <a:ext cx="5162442" cy="4474116"/>
          </a:xfrm>
          <a:prstGeom prst="rect">
            <a:avLst/>
          </a:prstGeom>
        </p:spPr>
      </p:pic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A5033E25-4476-C5FA-DC36-8ACB7831637A}"/>
              </a:ext>
            </a:extLst>
          </p:cNvPr>
          <p:cNvCxnSpPr>
            <a:cxnSpLocks/>
          </p:cNvCxnSpPr>
          <p:nvPr/>
        </p:nvCxnSpPr>
        <p:spPr>
          <a:xfrm>
            <a:off x="2913616" y="2564054"/>
            <a:ext cx="1861828" cy="1875039"/>
          </a:xfrm>
          <a:prstGeom prst="straightConnector1">
            <a:avLst/>
          </a:prstGeom>
          <a:noFill/>
          <a:ln w="25400" cap="flat">
            <a:solidFill>
              <a:schemeClr val="accent3">
                <a:lumMod val="75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36C9F7F3-0935-E40D-247D-7048CAB20E88}"/>
              </a:ext>
            </a:extLst>
          </p:cNvPr>
          <p:cNvCxnSpPr>
            <a:cxnSpLocks/>
          </p:cNvCxnSpPr>
          <p:nvPr/>
        </p:nvCxnSpPr>
        <p:spPr>
          <a:xfrm flipV="1">
            <a:off x="3169928" y="4757609"/>
            <a:ext cx="2466753" cy="435549"/>
          </a:xfrm>
          <a:prstGeom prst="straightConnector1">
            <a:avLst/>
          </a:prstGeom>
          <a:noFill/>
          <a:ln w="25400" cap="flat">
            <a:solidFill>
              <a:srgbClr val="FF0000"/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261615E6-EE11-8471-89DA-3B7FAD80A295}"/>
              </a:ext>
            </a:extLst>
          </p:cNvPr>
          <p:cNvSpPr txBox="1"/>
          <p:nvPr/>
        </p:nvSpPr>
        <p:spPr>
          <a:xfrm>
            <a:off x="0" y="3402690"/>
            <a:ext cx="309315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it-IT" dirty="0">
                <a:solidFill>
                  <a:srgbClr val="00B0F0"/>
                </a:solidFill>
              </a:rPr>
              <a:t>C x u</a:t>
            </a: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: trasferimento di massa</a:t>
            </a:r>
          </a:p>
        </p:txBody>
      </p: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679EAB65-6D9F-9487-C097-9060D5415677}"/>
              </a:ext>
            </a:extLst>
          </p:cNvPr>
          <p:cNvCxnSpPr>
            <a:cxnSpLocks/>
          </p:cNvCxnSpPr>
          <p:nvPr/>
        </p:nvCxnSpPr>
        <p:spPr>
          <a:xfrm>
            <a:off x="3088362" y="3620464"/>
            <a:ext cx="4770524" cy="612281"/>
          </a:xfrm>
          <a:prstGeom prst="straightConnector1">
            <a:avLst/>
          </a:prstGeom>
          <a:noFill/>
          <a:ln w="25400" cap="flat">
            <a:solidFill>
              <a:schemeClr val="accent5">
                <a:lumMod val="75000"/>
              </a:schemeClr>
            </a:solidFill>
            <a:prstDash val="solid"/>
            <a:round/>
            <a:tailEnd type="triangle"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3C2448CB-2012-E710-6301-E2F64A14F9C4}"/>
              </a:ext>
            </a:extLst>
          </p:cNvPr>
          <p:cNvSpPr txBox="1"/>
          <p:nvPr/>
        </p:nvSpPr>
        <p:spPr>
          <a:xfrm>
            <a:off x="5636681" y="598508"/>
            <a:ext cx="2323711" cy="461663"/>
          </a:xfrm>
          <a:prstGeom prst="rect">
            <a:avLst/>
          </a:prstGeom>
          <a:noFill/>
          <a:ln w="41275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H=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+ 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92D05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B/u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+ </a:t>
            </a:r>
            <a:r>
              <a:rPr kumimoji="0" lang="it-IT" sz="2400" b="1" i="0" u="none" strike="noStrike" cap="none" spc="0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</a:t>
            </a:r>
            <a:r>
              <a:rPr kumimoji="0" lang="it-IT" sz="1300" b="1" i="0" u="none" strike="noStrike" cap="none" spc="0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x</a:t>
            </a:r>
            <a:r>
              <a:rPr kumimoji="0" lang="it-IT" sz="2400" b="1" i="0" u="none" strike="noStrike" cap="none" spc="0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u</a:t>
            </a:r>
            <a:endParaRPr kumimoji="0" lang="it-IT" sz="2400" b="1" i="0" u="none" strike="noStrike" cap="none" spc="0" normalizeH="0" baseline="0" dirty="0">
              <a:ln>
                <a:noFill/>
              </a:ln>
              <a:solidFill>
                <a:srgbClr val="00B0F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N=L/H">
            <a:extLst>
              <a:ext uri="{FF2B5EF4-FFF2-40B4-BE49-F238E27FC236}">
                <a16:creationId xmlns:a16="http://schemas.microsoft.com/office/drawing/2014/main" id="{F835542F-33B2-B7CF-A684-D6D69CA637B4}"/>
              </a:ext>
            </a:extLst>
          </p:cNvPr>
          <p:cNvSpPr txBox="1"/>
          <p:nvPr/>
        </p:nvSpPr>
        <p:spPr>
          <a:xfrm>
            <a:off x="968522" y="664004"/>
            <a:ext cx="976572" cy="4370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/>
            </a:lvl1pPr>
          </a:lstStyle>
          <a:p>
            <a:r>
              <a:rPr dirty="0"/>
              <a:t>N=L/H</a:t>
            </a:r>
          </a:p>
        </p:txBody>
      </p:sp>
      <p:sp>
        <p:nvSpPr>
          <p:cNvPr id="3" name="H=σ2/L">
            <a:extLst>
              <a:ext uri="{FF2B5EF4-FFF2-40B4-BE49-F238E27FC236}">
                <a16:creationId xmlns:a16="http://schemas.microsoft.com/office/drawing/2014/main" id="{8624B64D-986C-A117-D26C-7B8D9DCD04B5}"/>
              </a:ext>
            </a:extLst>
          </p:cNvPr>
          <p:cNvSpPr txBox="1"/>
          <p:nvPr/>
        </p:nvSpPr>
        <p:spPr>
          <a:xfrm>
            <a:off x="947504" y="1117022"/>
            <a:ext cx="1198144" cy="5455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800"/>
            </a:pPr>
            <a:r>
              <a:rPr dirty="0"/>
              <a:t>H=</a:t>
            </a:r>
            <a:r>
              <a:rPr dirty="0">
                <a:latin typeface="Symbol"/>
                <a:ea typeface="Symbol"/>
                <a:cs typeface="Symbol"/>
                <a:sym typeface="Symbol"/>
              </a:rPr>
              <a:t>s</a:t>
            </a:r>
            <a:r>
              <a:rPr baseline="30000" dirty="0">
                <a:latin typeface="Symbol"/>
                <a:ea typeface="Symbol"/>
                <a:cs typeface="Symbol"/>
                <a:sym typeface="Symbol"/>
              </a:rPr>
              <a:t>2</a:t>
            </a:r>
            <a:r>
              <a:rPr dirty="0"/>
              <a:t>/L</a:t>
            </a:r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>
            <a:extLst>
              <a:ext uri="{FF2B5EF4-FFF2-40B4-BE49-F238E27FC236}">
                <a16:creationId xmlns:a16="http://schemas.microsoft.com/office/drawing/2014/main" id="{ED9ED904-DB62-8235-BC88-9172ED0CEDED}"/>
              </a:ext>
            </a:extLst>
          </p:cNvPr>
          <p:cNvGrpSpPr/>
          <p:nvPr/>
        </p:nvGrpSpPr>
        <p:grpSpPr>
          <a:xfrm>
            <a:off x="444167" y="593656"/>
            <a:ext cx="8513763" cy="6019800"/>
            <a:chOff x="444167" y="210880"/>
            <a:chExt cx="8513763" cy="6019800"/>
          </a:xfrm>
        </p:grpSpPr>
        <p:pic>
          <p:nvPicPr>
            <p:cNvPr id="86" name="image.png" descr="image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44167" y="210880"/>
              <a:ext cx="8513763" cy="6019800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DE5B950C-23CA-EFA7-4E87-B3137F05D5B5}"/>
                </a:ext>
              </a:extLst>
            </p:cNvPr>
            <p:cNvSpPr txBox="1"/>
            <p:nvPr/>
          </p:nvSpPr>
          <p:spPr>
            <a:xfrm>
              <a:off x="2219805" y="1743739"/>
              <a:ext cx="1951814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800" b="1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Cammini multipli</a:t>
              </a:r>
            </a:p>
          </p:txBody>
        </p:sp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F9405776-718F-DAE4-38BA-C5D5CC99E28A}"/>
                </a:ext>
              </a:extLst>
            </p:cNvPr>
            <p:cNvSpPr txBox="1"/>
            <p:nvPr/>
          </p:nvSpPr>
          <p:spPr>
            <a:xfrm>
              <a:off x="5741582" y="954815"/>
              <a:ext cx="2323711" cy="4616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24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H=</a:t>
              </a:r>
              <a:r>
                <a:rPr kumimoji="0" lang="it-IT" sz="2400" b="1" i="0" u="none" strike="noStrike" cap="none" spc="0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A</a:t>
              </a:r>
              <a:r>
                <a:rPr kumimoji="0" lang="it-IT" sz="24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+ </a:t>
              </a:r>
              <a:r>
                <a:rPr kumimoji="0" lang="it-IT" sz="2400" b="1" i="0" u="none" strike="noStrike" cap="none" spc="0" normalizeH="0" baseline="0" dirty="0">
                  <a:ln>
                    <a:noFill/>
                  </a:ln>
                  <a:solidFill>
                    <a:srgbClr val="92D05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B/u</a:t>
              </a:r>
              <a:r>
                <a:rPr kumimoji="0" lang="it-IT" sz="2400" b="1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 + </a:t>
              </a:r>
              <a:r>
                <a:rPr kumimoji="0" lang="it-IT" sz="2400" b="1" i="0" u="none" strike="noStrike" cap="none" spc="0" normalizeH="0" baseline="0" dirty="0" err="1">
                  <a:ln>
                    <a:noFill/>
                  </a:ln>
                  <a:solidFill>
                    <a:srgbClr val="00B0F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C</a:t>
              </a:r>
              <a:r>
                <a:rPr kumimoji="0" lang="it-IT" sz="1300" b="1" i="0" u="none" strike="noStrike" cap="none" spc="0" normalizeH="0" baseline="0" dirty="0" err="1">
                  <a:ln>
                    <a:noFill/>
                  </a:ln>
                  <a:solidFill>
                    <a:srgbClr val="00B0F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x</a:t>
              </a:r>
              <a:r>
                <a:rPr kumimoji="0" lang="it-IT" sz="2400" b="1" i="0" u="none" strike="noStrike" cap="none" spc="0" normalizeH="0" baseline="0" dirty="0" err="1">
                  <a:ln>
                    <a:noFill/>
                  </a:ln>
                  <a:solidFill>
                    <a:srgbClr val="00B0F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u</a:t>
              </a:r>
              <a:endParaRPr kumimoji="0" lang="it-IT" sz="2400" b="1" i="0" u="none" strike="noStrike" cap="none" spc="0" normalizeH="0" baseline="0" dirty="0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D64FBBD2-138E-7767-A72A-31B94988F435}"/>
                </a:ext>
              </a:extLst>
            </p:cNvPr>
            <p:cNvSpPr txBox="1"/>
            <p:nvPr/>
          </p:nvSpPr>
          <p:spPr>
            <a:xfrm>
              <a:off x="4701048" y="1740929"/>
              <a:ext cx="2721256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it-IT" sz="1800" b="1" i="0" u="none" strike="noStrike" cap="none" spc="0" normalizeH="0" baseline="0" dirty="0">
                  <a:ln>
                    <a:noFill/>
                  </a:ln>
                  <a:solidFill>
                    <a:srgbClr val="92D050"/>
                  </a:solidFill>
                  <a:effectLst/>
                  <a:uFillTx/>
                  <a:latin typeface="Arial"/>
                  <a:ea typeface="Arial"/>
                  <a:cs typeface="Arial"/>
                  <a:sym typeface="Arial"/>
                </a:rPr>
                <a:t>Diffusione longitudinale</a:t>
              </a:r>
            </a:p>
          </p:txBody>
        </p:sp>
      </p:grpSp>
      <p:sp>
        <p:nvSpPr>
          <p:cNvPr id="8" name="Ovale 7">
            <a:extLst>
              <a:ext uri="{FF2B5EF4-FFF2-40B4-BE49-F238E27FC236}">
                <a16:creationId xmlns:a16="http://schemas.microsoft.com/office/drawing/2014/main" id="{34B6B62F-45D9-A6A4-C24B-0765FAEE9703}"/>
              </a:ext>
            </a:extLst>
          </p:cNvPr>
          <p:cNvSpPr/>
          <p:nvPr/>
        </p:nvSpPr>
        <p:spPr>
          <a:xfrm>
            <a:off x="6081823" y="1230868"/>
            <a:ext cx="1148317" cy="708172"/>
          </a:xfrm>
          <a:prstGeom prst="ellipse">
            <a:avLst/>
          </a:prstGeom>
          <a:solidFill>
            <a:srgbClr val="FFFFFF">
              <a:alpha val="6000"/>
            </a:srgbClr>
          </a:solidFill>
          <a:ln w="25400" cap="flat">
            <a:solidFill>
              <a:schemeClr val="bg2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3DC5970-8B90-E1C6-AA7A-4C6A3F6FBBC2}"/>
              </a:ext>
            </a:extLst>
          </p:cNvPr>
          <p:cNvSpPr txBox="1"/>
          <p:nvPr/>
        </p:nvSpPr>
        <p:spPr>
          <a:xfrm>
            <a:off x="186070" y="224326"/>
            <a:ext cx="281102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Altezza del piatto teorico</a:t>
            </a: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e 6">
            <a:extLst>
              <a:ext uri="{FF2B5EF4-FFF2-40B4-BE49-F238E27FC236}">
                <a16:creationId xmlns:a16="http://schemas.microsoft.com/office/drawing/2014/main" id="{14B0F3CB-CF6C-C71B-723C-FE84050444DE}"/>
              </a:ext>
            </a:extLst>
          </p:cNvPr>
          <p:cNvSpPr/>
          <p:nvPr/>
        </p:nvSpPr>
        <p:spPr>
          <a:xfrm>
            <a:off x="2690038" y="1469514"/>
            <a:ext cx="818707" cy="708172"/>
          </a:xfrm>
          <a:prstGeom prst="ellipse">
            <a:avLst/>
          </a:prstGeom>
          <a:solidFill>
            <a:srgbClr val="FFFFFF"/>
          </a:solidFill>
          <a:ln w="25400" cap="flat">
            <a:solidFill>
              <a:schemeClr val="accent1">
                <a:lumMod val="75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Immagine 2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2769F91A-4F77-85B0-775E-58D4BE0FF8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16" y="2517996"/>
            <a:ext cx="5359400" cy="32893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4786AA96-DE2A-8520-CF7C-0FD6EBC166E7}"/>
              </a:ext>
            </a:extLst>
          </p:cNvPr>
          <p:cNvSpPr txBox="1"/>
          <p:nvPr/>
        </p:nvSpPr>
        <p:spPr>
          <a:xfrm>
            <a:off x="1063256" y="1571503"/>
            <a:ext cx="2323711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H=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+ 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92D05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B/u</a:t>
            </a:r>
            <a:r>
              <a:rPr kumimoji="0" lang="it-IT" sz="2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 + </a:t>
            </a:r>
            <a:r>
              <a:rPr kumimoji="0" lang="it-IT" sz="2400" b="1" i="0" u="none" strike="noStrike" cap="none" spc="0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</a:t>
            </a:r>
            <a:r>
              <a:rPr kumimoji="0" lang="it-IT" sz="1300" b="1" i="0" u="none" strike="noStrike" cap="none" spc="0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x</a:t>
            </a:r>
            <a:r>
              <a:rPr kumimoji="0" lang="it-IT" sz="2400" b="1" i="0" u="none" strike="noStrike" cap="none" spc="0" normalizeH="0" baseline="0" dirty="0" err="1">
                <a:ln>
                  <a:noFill/>
                </a:ln>
                <a:solidFill>
                  <a:srgbClr val="00B0F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u</a:t>
            </a:r>
            <a:endParaRPr kumimoji="0" lang="it-IT" sz="2400" b="1" i="0" u="none" strike="noStrike" cap="none" spc="0" normalizeH="0" baseline="0" dirty="0">
              <a:ln>
                <a:noFill/>
              </a:ln>
              <a:solidFill>
                <a:srgbClr val="00B0F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9B0A8CC-5C25-0265-21E9-F0BED2A4E8B6}"/>
              </a:ext>
            </a:extLst>
          </p:cNvPr>
          <p:cNvSpPr txBox="1"/>
          <p:nvPr/>
        </p:nvSpPr>
        <p:spPr>
          <a:xfrm>
            <a:off x="186070" y="224326"/>
            <a:ext cx="5478421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Altezza del piatto teorico: trasferimento di massa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29CF7DF-16A5-7010-57F4-559394629829}"/>
              </a:ext>
            </a:extLst>
          </p:cNvPr>
          <p:cNvSpPr txBox="1"/>
          <p:nvPr/>
        </p:nvSpPr>
        <p:spPr>
          <a:xfrm>
            <a:off x="4827182" y="2517996"/>
            <a:ext cx="3870252" cy="923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just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Il trasferimento di massa è direttamente proporzionale alla velocità della fase mobile.</a:t>
            </a:r>
          </a:p>
        </p:txBody>
      </p:sp>
    </p:spTree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098" y="35233"/>
            <a:ext cx="8229600" cy="67773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345" y="78289"/>
            <a:ext cx="8792644" cy="60939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68" y="233915"/>
            <a:ext cx="8992107" cy="62944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171241C-58CD-B2BC-D211-A30FD0AB4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79" y="445511"/>
            <a:ext cx="9015241" cy="59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8225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asellaDiTesto 1">
            <a:extLst>
              <a:ext uri="{FF2B5EF4-FFF2-40B4-BE49-F238E27FC236}">
                <a16:creationId xmlns:a16="http://schemas.microsoft.com/office/drawing/2014/main" id="{DC3947AE-6278-D1EB-DC78-4A409E0FD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81000"/>
            <a:ext cx="58261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>
                <a:solidFill>
                  <a:srgbClr val="FF0000"/>
                </a:solidFill>
              </a:rPr>
              <a:t>Le principali tecniche cromatografiche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89B83A8-44B9-2B7A-A82F-E3C9FD1162C8}"/>
              </a:ext>
            </a:extLst>
          </p:cNvPr>
          <p:cNvSpPr txBox="1"/>
          <p:nvPr/>
        </p:nvSpPr>
        <p:spPr>
          <a:xfrm>
            <a:off x="449263" y="1524000"/>
            <a:ext cx="5743575" cy="1477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b="1" dirty="0"/>
              <a:t>TLC (cromatografia su strato sottile)</a:t>
            </a:r>
          </a:p>
          <a:p>
            <a:pPr>
              <a:defRPr/>
            </a:pPr>
            <a:endParaRPr lang="it-IT" b="1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b="1" dirty="0"/>
              <a:t>HPLC (cromatografia liquida ad alte prestazioni)</a:t>
            </a:r>
          </a:p>
          <a:p>
            <a:pPr>
              <a:defRPr/>
            </a:pPr>
            <a:endParaRPr lang="it-IT" b="1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b="1" dirty="0"/>
              <a:t>GC (Gascromatografia)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3E124A5C-F0C4-6141-9DEF-009EC96CDB37}"/>
              </a:ext>
            </a:extLst>
          </p:cNvPr>
          <p:cNvSpPr/>
          <p:nvPr/>
        </p:nvSpPr>
        <p:spPr>
          <a:xfrm>
            <a:off x="228600" y="1977653"/>
            <a:ext cx="6193465" cy="1169582"/>
          </a:xfrm>
          <a:prstGeom prst="rect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9D6AECC-F890-4A5D-2685-5B89893A7E78}"/>
              </a:ext>
            </a:extLst>
          </p:cNvPr>
          <p:cNvSpPr txBox="1"/>
          <p:nvPr/>
        </p:nvSpPr>
        <p:spPr>
          <a:xfrm>
            <a:off x="6422065" y="2262981"/>
            <a:ext cx="1336261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it-IT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strumentali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>
            <a:extLst>
              <a:ext uri="{FF2B5EF4-FFF2-40B4-BE49-F238E27FC236}">
                <a16:creationId xmlns:a16="http://schemas.microsoft.com/office/drawing/2014/main" id="{8776F403-699D-B60E-3A34-DEC0D5683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238" y="304800"/>
            <a:ext cx="9617076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>
            <a:extLst>
              <a:ext uri="{FF2B5EF4-FFF2-40B4-BE49-F238E27FC236}">
                <a16:creationId xmlns:a16="http://schemas.microsoft.com/office/drawing/2014/main" id="{3D27085D-9554-BCDF-4915-4DC1FAD1C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76200"/>
            <a:ext cx="9401176" cy="6535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5">
            <a:extLst>
              <a:ext uri="{FF2B5EF4-FFF2-40B4-BE49-F238E27FC236}">
                <a16:creationId xmlns:a16="http://schemas.microsoft.com/office/drawing/2014/main" id="{FDAF027E-E754-D28D-70C7-38C1BAECE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" y="381000"/>
            <a:ext cx="9199562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>
            <a:extLst>
              <a:ext uri="{FF2B5EF4-FFF2-40B4-BE49-F238E27FC236}">
                <a16:creationId xmlns:a16="http://schemas.microsoft.com/office/drawing/2014/main" id="{6361DD86-B5E9-22C6-CB40-49353BC68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7638"/>
            <a:ext cx="8763000" cy="661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>
            <a:extLst>
              <a:ext uri="{FF2B5EF4-FFF2-40B4-BE49-F238E27FC236}">
                <a16:creationId xmlns:a16="http://schemas.microsoft.com/office/drawing/2014/main" id="{EC31F6C2-105B-E5A2-F4F6-986B1309E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95275"/>
            <a:ext cx="8915400" cy="642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>
            <a:extLst>
              <a:ext uri="{FF2B5EF4-FFF2-40B4-BE49-F238E27FC236}">
                <a16:creationId xmlns:a16="http://schemas.microsoft.com/office/drawing/2014/main" id="{1534F1F7-146B-19A4-538B-DFB3FACFC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228600"/>
            <a:ext cx="9144000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>
            <a:extLst>
              <a:ext uri="{FF2B5EF4-FFF2-40B4-BE49-F238E27FC236}">
                <a16:creationId xmlns:a16="http://schemas.microsoft.com/office/drawing/2014/main" id="{AD383CC5-37AD-A759-74A6-714824E6D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85800"/>
            <a:ext cx="78486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5">
            <a:extLst>
              <a:ext uri="{FF2B5EF4-FFF2-40B4-BE49-F238E27FC236}">
                <a16:creationId xmlns:a16="http://schemas.microsoft.com/office/drawing/2014/main" id="{803F01AA-D0DE-7731-F492-204F35F4D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533400"/>
            <a:ext cx="4953000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Le principali tecniche cromatografiche"/>
          <p:cNvSpPr txBox="1"/>
          <p:nvPr/>
        </p:nvSpPr>
        <p:spPr>
          <a:xfrm>
            <a:off x="274319" y="381000"/>
            <a:ext cx="7579958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rPr dirty="0"/>
              <a:t>Le </a:t>
            </a:r>
            <a:r>
              <a:rPr dirty="0" err="1"/>
              <a:t>principali</a:t>
            </a:r>
            <a:r>
              <a:rPr dirty="0"/>
              <a:t> </a:t>
            </a:r>
            <a:r>
              <a:rPr dirty="0" err="1"/>
              <a:t>tecniche</a:t>
            </a:r>
            <a:r>
              <a:rPr dirty="0"/>
              <a:t> </a:t>
            </a:r>
            <a:r>
              <a:rPr dirty="0" err="1"/>
              <a:t>cromatografiche</a:t>
            </a:r>
            <a:r>
              <a:rPr lang="it-IT" dirty="0"/>
              <a:t> strumentali</a:t>
            </a:r>
            <a:endParaRPr dirty="0"/>
          </a:p>
        </p:txBody>
      </p:sp>
      <p:sp>
        <p:nvSpPr>
          <p:cNvPr id="95" name="TLC (cromatografia su strato sottile)…"/>
          <p:cNvSpPr txBox="1"/>
          <p:nvPr/>
        </p:nvSpPr>
        <p:spPr>
          <a:xfrm>
            <a:off x="494982" y="1524000"/>
            <a:ext cx="5651545" cy="12003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285750" indent="-285750">
              <a:defRPr b="1"/>
            </a:pPr>
            <a:endParaRPr dirty="0"/>
          </a:p>
          <a:p>
            <a:pPr marL="285750" indent="-285750">
              <a:buSzPct val="100000"/>
              <a:buFont typeface="Arial"/>
              <a:buChar char="•"/>
              <a:defRPr b="1"/>
            </a:pPr>
            <a:r>
              <a:rPr dirty="0"/>
              <a:t>HPLC (</a:t>
            </a:r>
            <a:r>
              <a:rPr dirty="0" err="1"/>
              <a:t>cromatografia</a:t>
            </a:r>
            <a:r>
              <a:rPr dirty="0"/>
              <a:t> </a:t>
            </a:r>
            <a:r>
              <a:rPr dirty="0" err="1"/>
              <a:t>liquida</a:t>
            </a:r>
            <a:r>
              <a:rPr dirty="0"/>
              <a:t> ad </a:t>
            </a:r>
            <a:r>
              <a:rPr dirty="0" err="1"/>
              <a:t>alte</a:t>
            </a:r>
            <a:r>
              <a:rPr dirty="0"/>
              <a:t> </a:t>
            </a:r>
            <a:r>
              <a:rPr dirty="0" err="1"/>
              <a:t>prestazioni</a:t>
            </a:r>
            <a:r>
              <a:rPr dirty="0"/>
              <a:t>)</a:t>
            </a:r>
          </a:p>
          <a:p>
            <a:pPr marL="285750" indent="-285750">
              <a:defRPr b="1"/>
            </a:pPr>
            <a:endParaRPr dirty="0"/>
          </a:p>
          <a:p>
            <a:pPr marL="285750" indent="-285750">
              <a:buSzPct val="100000"/>
              <a:buFont typeface="Arial"/>
              <a:buChar char="•"/>
              <a:defRPr b="1"/>
            </a:pPr>
            <a:r>
              <a:rPr dirty="0"/>
              <a:t>GC (</a:t>
            </a:r>
            <a:r>
              <a:rPr dirty="0" err="1"/>
              <a:t>Gascromatografia</a:t>
            </a:r>
            <a:r>
              <a:rPr dirty="0"/>
              <a:t>)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12C65A0-107B-19A7-80AB-B9BAD21975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947" y="582683"/>
            <a:ext cx="8596105" cy="569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70088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Immagine 4" descr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5811" y="3791604"/>
            <a:ext cx="3584565" cy="2360568"/>
          </a:xfrm>
          <a:prstGeom prst="rect">
            <a:avLst/>
          </a:prstGeom>
          <a:ln w="12700">
            <a:miter lim="400000"/>
          </a:ln>
        </p:spPr>
      </p:pic>
      <p:pic>
        <p:nvPicPr>
          <p:cNvPr id="95" name="Immagine 5" descr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6979" y="160633"/>
            <a:ext cx="2767021" cy="1841328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919" y="3331958"/>
            <a:ext cx="2760619" cy="2760619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CasellaDiTesto 8"/>
          <p:cNvSpPr txBox="1"/>
          <p:nvPr/>
        </p:nvSpPr>
        <p:spPr>
          <a:xfrm>
            <a:off x="318443" y="243175"/>
            <a:ext cx="6146152" cy="26430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289" rIns="34289">
            <a:spAutoFit/>
          </a:bodyPr>
          <a:lstStyle/>
          <a:p>
            <a:pPr algn="just">
              <a:defRPr sz="2300" b="1">
                <a:solidFill>
                  <a:srgbClr val="FF0000"/>
                </a:solidFill>
              </a:defRPr>
            </a:pPr>
            <a:r>
              <a:rPr sz="1725" dirty="0"/>
              <a:t>La </a:t>
            </a:r>
            <a:r>
              <a:rPr sz="1725" dirty="0" err="1"/>
              <a:t>cromatografia</a:t>
            </a:r>
            <a:r>
              <a:rPr sz="1725" dirty="0"/>
              <a:t> </a:t>
            </a:r>
            <a:r>
              <a:rPr sz="1725" dirty="0" err="1"/>
              <a:t>liquida</a:t>
            </a:r>
            <a:r>
              <a:rPr sz="1725" dirty="0"/>
              <a:t> ad </a:t>
            </a:r>
            <a:r>
              <a:rPr sz="1725" dirty="0" err="1"/>
              <a:t>alta</a:t>
            </a:r>
            <a:r>
              <a:rPr sz="1725" dirty="0"/>
              <a:t> </a:t>
            </a:r>
            <a:r>
              <a:rPr sz="1725" dirty="0" err="1"/>
              <a:t>prestazione</a:t>
            </a:r>
            <a:r>
              <a:rPr sz="1725" dirty="0"/>
              <a:t> (HPLC)</a:t>
            </a:r>
          </a:p>
          <a:p>
            <a:pPr algn="just"/>
            <a:endParaRPr sz="1350" dirty="0"/>
          </a:p>
          <a:p>
            <a:pPr algn="just">
              <a:defRPr sz="2000" b="1"/>
            </a:pPr>
            <a:r>
              <a:rPr sz="1500" dirty="0" err="1"/>
              <a:t>Fase</a:t>
            </a:r>
            <a:r>
              <a:rPr sz="1500" dirty="0"/>
              <a:t> mobile: </a:t>
            </a:r>
            <a:r>
              <a:rPr sz="1500" dirty="0" err="1"/>
              <a:t>solvente</a:t>
            </a:r>
            <a:r>
              <a:rPr sz="1500" dirty="0"/>
              <a:t> </a:t>
            </a:r>
            <a:r>
              <a:rPr sz="1500" dirty="0" err="1"/>
              <a:t>liquido</a:t>
            </a:r>
            <a:r>
              <a:rPr sz="1500" dirty="0"/>
              <a:t> (puro o </a:t>
            </a:r>
            <a:r>
              <a:rPr sz="1500" dirty="0" err="1"/>
              <a:t>miscela</a:t>
            </a:r>
            <a:r>
              <a:rPr sz="1500" dirty="0"/>
              <a:t>)</a:t>
            </a:r>
          </a:p>
          <a:p>
            <a:pPr algn="just">
              <a:defRPr sz="2000"/>
            </a:pPr>
            <a:endParaRPr sz="1500" dirty="0"/>
          </a:p>
          <a:p>
            <a:pPr algn="just">
              <a:defRPr sz="2000"/>
            </a:pPr>
            <a:r>
              <a:rPr sz="1500" dirty="0" err="1"/>
              <a:t>Classificazione</a:t>
            </a:r>
            <a:r>
              <a:rPr sz="1500" dirty="0"/>
              <a:t> in base </a:t>
            </a:r>
            <a:r>
              <a:rPr sz="1500" dirty="0" err="1"/>
              <a:t>alla</a:t>
            </a:r>
            <a:r>
              <a:rPr sz="1500" dirty="0"/>
              <a:t> </a:t>
            </a:r>
            <a:r>
              <a:rPr sz="1500" b="1" dirty="0" err="1"/>
              <a:t>fase</a:t>
            </a:r>
            <a:r>
              <a:rPr sz="1500" b="1" dirty="0"/>
              <a:t> </a:t>
            </a:r>
            <a:r>
              <a:rPr sz="1500" b="1" dirty="0" err="1"/>
              <a:t>stazionaria</a:t>
            </a:r>
            <a:endParaRPr sz="1500" b="1" dirty="0"/>
          </a:p>
          <a:p>
            <a:pPr marL="257175" indent="-257175" algn="just">
              <a:buSzPct val="100000"/>
              <a:buFont typeface="Arial"/>
              <a:buChar char="•"/>
              <a:defRPr sz="2000"/>
            </a:pPr>
            <a:r>
              <a:rPr sz="1500" dirty="0" err="1"/>
              <a:t>cromatografia</a:t>
            </a:r>
            <a:r>
              <a:rPr sz="1500" dirty="0"/>
              <a:t> di </a:t>
            </a:r>
            <a:r>
              <a:rPr sz="1500" dirty="0" err="1"/>
              <a:t>ripartizione</a:t>
            </a:r>
            <a:r>
              <a:rPr sz="1500" dirty="0"/>
              <a:t> o </a:t>
            </a:r>
            <a:r>
              <a:rPr sz="1500" dirty="0" err="1"/>
              <a:t>cromatografia</a:t>
            </a:r>
            <a:r>
              <a:rPr sz="1500" dirty="0"/>
              <a:t> </a:t>
            </a:r>
            <a:r>
              <a:rPr sz="1500" dirty="0" err="1"/>
              <a:t>liquido-liquido</a:t>
            </a:r>
            <a:r>
              <a:rPr sz="1500" dirty="0"/>
              <a:t>; </a:t>
            </a:r>
            <a:r>
              <a:rPr sz="1500" dirty="0" err="1"/>
              <a:t>cromatografia</a:t>
            </a:r>
            <a:r>
              <a:rPr sz="1500" dirty="0"/>
              <a:t> di </a:t>
            </a:r>
            <a:r>
              <a:rPr sz="1500" dirty="0" err="1"/>
              <a:t>adsorbimento</a:t>
            </a:r>
            <a:r>
              <a:rPr sz="1500" dirty="0"/>
              <a:t> o </a:t>
            </a:r>
            <a:r>
              <a:rPr sz="1500" dirty="0" err="1"/>
              <a:t>cromatografia</a:t>
            </a:r>
            <a:r>
              <a:rPr sz="1500" dirty="0"/>
              <a:t> </a:t>
            </a:r>
            <a:r>
              <a:rPr sz="1500" dirty="0" err="1"/>
              <a:t>liquido-solido</a:t>
            </a:r>
            <a:r>
              <a:rPr sz="1500" dirty="0"/>
              <a:t>; </a:t>
            </a:r>
            <a:r>
              <a:rPr sz="1500" dirty="0" err="1"/>
              <a:t>cromatografia</a:t>
            </a:r>
            <a:r>
              <a:rPr sz="1500" dirty="0"/>
              <a:t> a </a:t>
            </a:r>
            <a:r>
              <a:rPr sz="1500" dirty="0" err="1"/>
              <a:t>scambio</a:t>
            </a:r>
            <a:r>
              <a:rPr sz="1500" dirty="0"/>
              <a:t> </a:t>
            </a:r>
            <a:r>
              <a:rPr sz="1500" dirty="0" err="1"/>
              <a:t>ionico</a:t>
            </a:r>
            <a:r>
              <a:rPr sz="1500" dirty="0"/>
              <a:t> o </a:t>
            </a:r>
            <a:r>
              <a:rPr sz="1500" dirty="0" err="1"/>
              <a:t>cromatografia</a:t>
            </a:r>
            <a:r>
              <a:rPr sz="1500" dirty="0"/>
              <a:t> </a:t>
            </a:r>
            <a:r>
              <a:rPr sz="1500" dirty="0" err="1"/>
              <a:t>ionica</a:t>
            </a:r>
            <a:r>
              <a:rPr sz="1500" dirty="0"/>
              <a:t>; </a:t>
            </a:r>
          </a:p>
          <a:p>
            <a:pPr marL="257175" indent="-257175" algn="just">
              <a:buSzPct val="100000"/>
              <a:buFont typeface="Arial"/>
              <a:buChar char="•"/>
              <a:defRPr sz="2000"/>
            </a:pPr>
            <a:r>
              <a:rPr sz="1500" dirty="0" err="1"/>
              <a:t>cromatografia</a:t>
            </a:r>
            <a:r>
              <a:rPr sz="1500" dirty="0"/>
              <a:t> a </a:t>
            </a:r>
            <a:r>
              <a:rPr sz="1500" dirty="0" err="1"/>
              <a:t>esclusione</a:t>
            </a:r>
            <a:r>
              <a:rPr sz="1500" dirty="0"/>
              <a:t> </a:t>
            </a:r>
            <a:r>
              <a:rPr sz="1500" dirty="0" err="1"/>
              <a:t>dimensionale</a:t>
            </a:r>
            <a:r>
              <a:rPr sz="1500" dirty="0"/>
              <a:t>; </a:t>
            </a:r>
          </a:p>
          <a:p>
            <a:pPr marL="257175" indent="-257175" algn="just">
              <a:buSzPct val="100000"/>
              <a:buFont typeface="Arial"/>
              <a:buChar char="•"/>
              <a:defRPr sz="2000"/>
            </a:pPr>
            <a:r>
              <a:rPr sz="1500" dirty="0" err="1"/>
              <a:t>cromatografia</a:t>
            </a:r>
            <a:r>
              <a:rPr sz="1500" dirty="0"/>
              <a:t> di </a:t>
            </a:r>
            <a:r>
              <a:rPr sz="1500" dirty="0" err="1"/>
              <a:t>affinità</a:t>
            </a:r>
            <a:r>
              <a:rPr sz="1500" dirty="0"/>
              <a:t>; </a:t>
            </a:r>
          </a:p>
          <a:p>
            <a:pPr marL="257175" indent="-257175" algn="just">
              <a:buSzPct val="100000"/>
              <a:buFont typeface="Arial"/>
              <a:buChar char="•"/>
              <a:defRPr sz="2000"/>
            </a:pPr>
            <a:r>
              <a:rPr sz="1500" dirty="0" err="1"/>
              <a:t>cromatografia</a:t>
            </a:r>
            <a:r>
              <a:rPr sz="1500" dirty="0"/>
              <a:t> </a:t>
            </a:r>
            <a:r>
              <a:rPr sz="1500" dirty="0" err="1"/>
              <a:t>chirale</a:t>
            </a:r>
            <a:r>
              <a:rPr sz="1500" dirty="0"/>
              <a:t>.</a:t>
            </a:r>
          </a:p>
        </p:txBody>
      </p:sp>
      <p:sp>
        <p:nvSpPr>
          <p:cNvPr id="98" name="CasellaDiTesto 10"/>
          <p:cNvSpPr txBox="1"/>
          <p:nvPr/>
        </p:nvSpPr>
        <p:spPr>
          <a:xfrm>
            <a:off x="4985811" y="3001476"/>
            <a:ext cx="3680985" cy="50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 algn="just">
              <a:defRPr b="1">
                <a:solidFill>
                  <a:srgbClr val="FF0000"/>
                </a:solidFill>
              </a:defRPr>
            </a:lvl1pPr>
          </a:lstStyle>
          <a:p>
            <a:r>
              <a:rPr sz="1350" dirty="0" err="1"/>
              <a:t>Effetto</a:t>
            </a:r>
            <a:r>
              <a:rPr sz="1350" dirty="0"/>
              <a:t> </a:t>
            </a:r>
            <a:r>
              <a:rPr sz="1350" dirty="0" err="1"/>
              <a:t>delle</a:t>
            </a:r>
            <a:r>
              <a:rPr sz="1350" dirty="0"/>
              <a:t> </a:t>
            </a:r>
            <a:r>
              <a:rPr sz="1350" dirty="0" err="1"/>
              <a:t>dimensioni</a:t>
            </a:r>
            <a:r>
              <a:rPr sz="1350" dirty="0"/>
              <a:t> </a:t>
            </a:r>
            <a:r>
              <a:rPr sz="1350" dirty="0" err="1"/>
              <a:t>dell’impaccamento</a:t>
            </a:r>
            <a:r>
              <a:rPr sz="1350" dirty="0"/>
              <a:t> </a:t>
            </a:r>
            <a:r>
              <a:rPr sz="1350" dirty="0" err="1"/>
              <a:t>su</a:t>
            </a:r>
            <a:r>
              <a:rPr sz="1350" dirty="0"/>
              <a:t> H</a:t>
            </a:r>
          </a:p>
        </p:txBody>
      </p:sp>
    </p:spTree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Immagine 2" descr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683" y="1459953"/>
            <a:ext cx="3649829" cy="3091797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CasellaDiTesto 5"/>
          <p:cNvSpPr txBox="1"/>
          <p:nvPr/>
        </p:nvSpPr>
        <p:spPr>
          <a:xfrm>
            <a:off x="254412" y="1196114"/>
            <a:ext cx="1666120" cy="1223412"/>
          </a:xfrm>
          <a:prstGeom prst="rect">
            <a:avLst/>
          </a:prstGeom>
          <a:ln w="19050">
            <a:solidFill>
              <a:srgbClr val="2F5597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289" rIns="34289">
            <a:spAutoFit/>
          </a:bodyPr>
          <a:lstStyle/>
          <a:p>
            <a:pPr algn="just">
              <a:defRPr sz="1400"/>
            </a:pPr>
            <a:r>
              <a:rPr sz="1050"/>
              <a:t>Contenitori fase mobile </a:t>
            </a:r>
          </a:p>
          <a:p>
            <a:pPr algn="just">
              <a:defRPr sz="1400"/>
            </a:pPr>
            <a:r>
              <a:rPr sz="1050"/>
              <a:t>Degassaggio (gorgogliamento gas inerte non solubile nella fase mobile)</a:t>
            </a:r>
          </a:p>
          <a:p>
            <a:pPr algn="just">
              <a:defRPr sz="1400"/>
            </a:pPr>
            <a:r>
              <a:rPr sz="1050"/>
              <a:t>Eluizione isocratica/gradiente</a:t>
            </a:r>
          </a:p>
        </p:txBody>
      </p:sp>
      <p:sp>
        <p:nvSpPr>
          <p:cNvPr id="102" name="CasellaDiTesto 8"/>
          <p:cNvSpPr txBox="1"/>
          <p:nvPr/>
        </p:nvSpPr>
        <p:spPr>
          <a:xfrm>
            <a:off x="3907414" y="1091439"/>
            <a:ext cx="2071828" cy="577081"/>
          </a:xfrm>
          <a:prstGeom prst="rect">
            <a:avLst/>
          </a:prstGeom>
          <a:ln w="19050">
            <a:solidFill>
              <a:srgbClr val="2F5597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289" rIns="34289">
            <a:spAutoFit/>
          </a:bodyPr>
          <a:lstStyle>
            <a:lvl1pPr algn="just">
              <a:defRPr sz="1400"/>
            </a:lvl1pPr>
          </a:lstStyle>
          <a:p>
            <a:r>
              <a:rPr sz="1050" dirty="0" err="1"/>
              <a:t>Pompa</a:t>
            </a:r>
            <a:r>
              <a:rPr sz="1050" dirty="0"/>
              <a:t> </a:t>
            </a:r>
            <a:r>
              <a:rPr sz="1050" dirty="0" err="1"/>
              <a:t>alta</a:t>
            </a:r>
            <a:r>
              <a:rPr sz="1050" dirty="0"/>
              <a:t> </a:t>
            </a:r>
            <a:r>
              <a:rPr sz="1050" dirty="0" err="1"/>
              <a:t>efficienza</a:t>
            </a:r>
            <a:r>
              <a:rPr sz="1050" dirty="0"/>
              <a:t> &gt;100 Atm </a:t>
            </a:r>
            <a:r>
              <a:rPr sz="1050" dirty="0" err="1"/>
              <a:t>contropressione</a:t>
            </a:r>
            <a:r>
              <a:rPr sz="1050" dirty="0"/>
              <a:t> (</a:t>
            </a:r>
            <a:r>
              <a:rPr sz="1050" dirty="0" err="1"/>
              <a:t>dimensione</a:t>
            </a:r>
            <a:r>
              <a:rPr sz="1050" dirty="0"/>
              <a:t> </a:t>
            </a:r>
            <a:r>
              <a:rPr sz="1050" dirty="0" err="1"/>
              <a:t>particelle</a:t>
            </a:r>
            <a:r>
              <a:rPr sz="1050" dirty="0"/>
              <a:t> </a:t>
            </a:r>
            <a:r>
              <a:rPr sz="1050" dirty="0" err="1"/>
              <a:t>impaccamento</a:t>
            </a:r>
            <a:r>
              <a:rPr sz="1050" dirty="0"/>
              <a:t>)</a:t>
            </a:r>
          </a:p>
        </p:txBody>
      </p:sp>
      <p:sp>
        <p:nvSpPr>
          <p:cNvPr id="103" name="Connettore 2 7"/>
          <p:cNvSpPr/>
          <p:nvPr/>
        </p:nvSpPr>
        <p:spPr>
          <a:xfrm flipH="1" flipV="1">
            <a:off x="2080671" y="2129301"/>
            <a:ext cx="705359" cy="358308"/>
          </a:xfrm>
          <a:prstGeom prst="line">
            <a:avLst/>
          </a:prstGeom>
          <a:ln w="34925">
            <a:solidFill>
              <a:schemeClr val="accent1"/>
            </a:solidFill>
            <a:prstDash val="sysDash"/>
            <a:miter/>
            <a:tailEnd type="triangle"/>
          </a:ln>
        </p:spPr>
        <p:txBody>
          <a:bodyPr lIns="34289" rIns="34289"/>
          <a:lstStyle/>
          <a:p>
            <a:endParaRPr sz="1350"/>
          </a:p>
        </p:txBody>
      </p:sp>
      <p:sp>
        <p:nvSpPr>
          <p:cNvPr id="104" name="Connettore 2 11"/>
          <p:cNvSpPr/>
          <p:nvPr/>
        </p:nvSpPr>
        <p:spPr>
          <a:xfrm flipV="1">
            <a:off x="4578298" y="1683712"/>
            <a:ext cx="541534" cy="555123"/>
          </a:xfrm>
          <a:prstGeom prst="line">
            <a:avLst/>
          </a:prstGeom>
          <a:ln w="34925">
            <a:solidFill>
              <a:schemeClr val="accent1"/>
            </a:solidFill>
            <a:prstDash val="sysDash"/>
            <a:miter/>
            <a:tailEnd type="triangle"/>
          </a:ln>
        </p:spPr>
        <p:txBody>
          <a:bodyPr lIns="34289" rIns="34289"/>
          <a:lstStyle/>
          <a:p>
            <a:endParaRPr sz="1350"/>
          </a:p>
        </p:txBody>
      </p:sp>
      <p:sp>
        <p:nvSpPr>
          <p:cNvPr id="105" name="CasellaDiTesto 13"/>
          <p:cNvSpPr txBox="1"/>
          <p:nvPr/>
        </p:nvSpPr>
        <p:spPr>
          <a:xfrm>
            <a:off x="3645401" y="5139059"/>
            <a:ext cx="1666119" cy="415498"/>
          </a:xfrm>
          <a:prstGeom prst="rect">
            <a:avLst/>
          </a:prstGeom>
          <a:ln w="19050">
            <a:solidFill>
              <a:srgbClr val="2F5597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289" rIns="34289">
            <a:spAutoFit/>
          </a:bodyPr>
          <a:lstStyle/>
          <a:p>
            <a:pPr algn="just">
              <a:defRPr sz="1400"/>
            </a:pPr>
            <a:r>
              <a:rPr sz="1050"/>
              <a:t>Permette di introdurre volumi riproducibili (</a:t>
            </a:r>
            <a:r>
              <a:rPr sz="1050">
                <a:latin typeface="Symbol"/>
                <a:ea typeface="Symbol"/>
                <a:cs typeface="Symbol"/>
                <a:sym typeface="Symbol"/>
              </a:rPr>
              <a:t>m</a:t>
            </a:r>
            <a:r>
              <a:rPr sz="1050"/>
              <a:t>l)</a:t>
            </a:r>
          </a:p>
        </p:txBody>
      </p:sp>
      <p:pic>
        <p:nvPicPr>
          <p:cNvPr id="106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9641" y="5346808"/>
            <a:ext cx="1589518" cy="96364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3209" y="294808"/>
            <a:ext cx="1802383" cy="10851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Picture 4" descr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412" y="2773378"/>
            <a:ext cx="1105840" cy="8283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9" name="Picture 6" descr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7472" y="5201090"/>
            <a:ext cx="1309245" cy="818278"/>
          </a:xfrm>
          <a:prstGeom prst="rect">
            <a:avLst/>
          </a:prstGeom>
          <a:ln w="12700">
            <a:miter lim="400000"/>
          </a:ln>
        </p:spPr>
      </p:pic>
      <p:sp>
        <p:nvSpPr>
          <p:cNvPr id="110" name="CasellaDiTesto 12"/>
          <p:cNvSpPr txBox="1"/>
          <p:nvPr/>
        </p:nvSpPr>
        <p:spPr>
          <a:xfrm>
            <a:off x="1701219" y="4582211"/>
            <a:ext cx="1666120" cy="415498"/>
          </a:xfrm>
          <a:prstGeom prst="rect">
            <a:avLst/>
          </a:prstGeom>
          <a:ln w="19050">
            <a:solidFill>
              <a:srgbClr val="2F5597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289" rIns="34289">
            <a:spAutoFit/>
          </a:bodyPr>
          <a:lstStyle>
            <a:lvl1pPr algn="just">
              <a:defRPr sz="1400"/>
            </a:lvl1pPr>
          </a:lstStyle>
          <a:p>
            <a:r>
              <a:rPr sz="1050"/>
              <a:t>Colonna contiene FS per la separazione degli analiti</a:t>
            </a:r>
          </a:p>
        </p:txBody>
      </p:sp>
      <p:sp>
        <p:nvSpPr>
          <p:cNvPr id="111" name="Connettore 2 14"/>
          <p:cNvSpPr/>
          <p:nvPr/>
        </p:nvSpPr>
        <p:spPr>
          <a:xfrm>
            <a:off x="4391792" y="4526401"/>
            <a:ext cx="456085" cy="237244"/>
          </a:xfrm>
          <a:prstGeom prst="line">
            <a:avLst/>
          </a:prstGeom>
          <a:ln w="34925">
            <a:solidFill>
              <a:schemeClr val="accent1"/>
            </a:solidFill>
            <a:prstDash val="sysDash"/>
            <a:miter/>
            <a:tailEnd type="triangle"/>
          </a:ln>
        </p:spPr>
        <p:txBody>
          <a:bodyPr lIns="34289" rIns="34289"/>
          <a:lstStyle/>
          <a:p>
            <a:endParaRPr sz="1350"/>
          </a:p>
        </p:txBody>
      </p:sp>
      <p:sp>
        <p:nvSpPr>
          <p:cNvPr id="112" name="Connettore 2 15"/>
          <p:cNvSpPr/>
          <p:nvPr/>
        </p:nvSpPr>
        <p:spPr>
          <a:xfrm flipH="1">
            <a:off x="2962742" y="4277730"/>
            <a:ext cx="452304" cy="148921"/>
          </a:xfrm>
          <a:prstGeom prst="line">
            <a:avLst/>
          </a:prstGeom>
          <a:ln w="34925">
            <a:solidFill>
              <a:schemeClr val="accent1"/>
            </a:solidFill>
            <a:prstDash val="sysDash"/>
            <a:miter/>
            <a:tailEnd type="triangle"/>
          </a:ln>
        </p:spPr>
        <p:txBody>
          <a:bodyPr lIns="34289" rIns="34289"/>
          <a:lstStyle/>
          <a:p>
            <a:endParaRPr sz="1350"/>
          </a:p>
        </p:txBody>
      </p:sp>
    </p:spTree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Immagine 2" descr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0233" y="1823899"/>
            <a:ext cx="3036630" cy="3657600"/>
          </a:xfrm>
          <a:prstGeom prst="rect">
            <a:avLst/>
          </a:prstGeom>
          <a:ln w="69850">
            <a:solidFill>
              <a:srgbClr val="92D050"/>
            </a:solidFill>
          </a:ln>
        </p:spPr>
      </p:pic>
      <p:sp>
        <p:nvSpPr>
          <p:cNvPr id="115" name="CasellaDiTesto 3"/>
          <p:cNvSpPr txBox="1"/>
          <p:nvPr/>
        </p:nvSpPr>
        <p:spPr>
          <a:xfrm>
            <a:off x="372604" y="391281"/>
            <a:ext cx="4767253" cy="1661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289" rIns="34289">
            <a:spAutoFit/>
          </a:bodyPr>
          <a:lstStyle/>
          <a:p>
            <a:pPr>
              <a:defRPr sz="2300" b="1">
                <a:solidFill>
                  <a:srgbClr val="FF0000"/>
                </a:solidFill>
              </a:defRPr>
            </a:pPr>
            <a:r>
              <a:rPr sz="1725" dirty="0" err="1"/>
              <a:t>Sistemi</a:t>
            </a:r>
            <a:r>
              <a:rPr sz="1725" dirty="0"/>
              <a:t> di </a:t>
            </a:r>
            <a:r>
              <a:rPr sz="1725" dirty="0" err="1"/>
              <a:t>Pompaggio</a:t>
            </a:r>
            <a:r>
              <a:rPr sz="1725" dirty="0"/>
              <a:t> </a:t>
            </a:r>
            <a:r>
              <a:rPr sz="1725" dirty="0" err="1"/>
              <a:t>della</a:t>
            </a:r>
            <a:r>
              <a:rPr sz="1725" dirty="0"/>
              <a:t> </a:t>
            </a:r>
            <a:r>
              <a:rPr sz="1725" dirty="0" err="1"/>
              <a:t>fase</a:t>
            </a:r>
            <a:r>
              <a:rPr sz="1725" dirty="0"/>
              <a:t> mobile</a:t>
            </a:r>
          </a:p>
          <a:p>
            <a:pPr>
              <a:defRPr sz="2300" b="1">
                <a:solidFill>
                  <a:srgbClr val="FF0000"/>
                </a:solidFill>
              </a:defRPr>
            </a:pPr>
            <a:endParaRPr sz="1725" dirty="0"/>
          </a:p>
          <a:p>
            <a:pPr marL="214313" indent="-214313">
              <a:buSzPct val="100000"/>
              <a:buFont typeface="Arial"/>
              <a:buChar char="•"/>
            </a:pPr>
            <a:r>
              <a:rPr sz="1350" dirty="0" err="1"/>
              <a:t>capacità</a:t>
            </a:r>
            <a:r>
              <a:rPr sz="1350" dirty="0"/>
              <a:t> di </a:t>
            </a:r>
            <a:r>
              <a:rPr sz="1350" dirty="0" err="1"/>
              <a:t>generare</a:t>
            </a:r>
            <a:r>
              <a:rPr sz="1350" dirty="0"/>
              <a:t> </a:t>
            </a:r>
            <a:r>
              <a:rPr sz="1350" dirty="0" err="1"/>
              <a:t>pressioni</a:t>
            </a:r>
            <a:r>
              <a:rPr sz="1350" dirty="0"/>
              <a:t> &gt; 100 Atm </a:t>
            </a:r>
          </a:p>
          <a:p>
            <a:pPr marL="214313" indent="-214313">
              <a:buSzPct val="100000"/>
              <a:buFont typeface="Arial"/>
              <a:buChar char="•"/>
            </a:pPr>
            <a:r>
              <a:rPr sz="1350" dirty="0" err="1"/>
              <a:t>flusso</a:t>
            </a:r>
            <a:r>
              <a:rPr sz="1350" dirty="0"/>
              <a:t> </a:t>
            </a:r>
            <a:r>
              <a:rPr sz="1350" dirty="0" err="1"/>
              <a:t>costante</a:t>
            </a:r>
            <a:r>
              <a:rPr sz="1350" dirty="0"/>
              <a:t>, </a:t>
            </a:r>
          </a:p>
          <a:p>
            <a:pPr marL="214313" indent="-214313">
              <a:buSzPct val="100000"/>
              <a:buFont typeface="Arial"/>
              <a:buChar char="•"/>
            </a:pPr>
            <a:r>
              <a:rPr sz="1350" dirty="0" err="1"/>
              <a:t>velocità</a:t>
            </a:r>
            <a:r>
              <a:rPr sz="1350" dirty="0"/>
              <a:t> di </a:t>
            </a:r>
            <a:r>
              <a:rPr sz="1350" dirty="0" err="1"/>
              <a:t>flusso</a:t>
            </a:r>
            <a:r>
              <a:rPr sz="1350" dirty="0"/>
              <a:t> </a:t>
            </a:r>
            <a:r>
              <a:rPr sz="1350" dirty="0" err="1"/>
              <a:t>che</a:t>
            </a:r>
            <a:r>
              <a:rPr sz="1350" dirty="0"/>
              <a:t> </a:t>
            </a:r>
            <a:r>
              <a:rPr sz="1350" dirty="0" err="1"/>
              <a:t>varino</a:t>
            </a:r>
            <a:r>
              <a:rPr sz="1350" dirty="0"/>
              <a:t> da 0,1 a 10 mL/min </a:t>
            </a:r>
          </a:p>
          <a:p>
            <a:pPr marL="214313" indent="-214313">
              <a:buSzPct val="100000"/>
              <a:buFont typeface="Arial"/>
              <a:buChar char="•"/>
            </a:pPr>
            <a:r>
              <a:rPr sz="1350" dirty="0" err="1"/>
              <a:t>riproducibilità</a:t>
            </a:r>
            <a:r>
              <a:rPr sz="1350" dirty="0"/>
              <a:t> di </a:t>
            </a:r>
            <a:r>
              <a:rPr sz="1350" dirty="0" err="1"/>
              <a:t>flusso</a:t>
            </a:r>
            <a:r>
              <a:rPr sz="1350" dirty="0"/>
              <a:t> </a:t>
            </a:r>
            <a:r>
              <a:rPr sz="1350" dirty="0" err="1"/>
              <a:t>elevata</a:t>
            </a:r>
            <a:r>
              <a:rPr sz="1350" dirty="0"/>
              <a:t> </a:t>
            </a:r>
          </a:p>
          <a:p>
            <a:pPr marL="214313" indent="-214313">
              <a:buSzPct val="100000"/>
              <a:buFont typeface="Arial"/>
              <a:buChar char="•"/>
            </a:pPr>
            <a:r>
              <a:rPr sz="1350" dirty="0" err="1"/>
              <a:t>resistenza</a:t>
            </a:r>
            <a:r>
              <a:rPr sz="1350" dirty="0"/>
              <a:t> </a:t>
            </a:r>
            <a:r>
              <a:rPr sz="1350" dirty="0" err="1"/>
              <a:t>alla</a:t>
            </a:r>
            <a:r>
              <a:rPr sz="1350" dirty="0"/>
              <a:t> </a:t>
            </a:r>
            <a:r>
              <a:rPr sz="1350" dirty="0" err="1"/>
              <a:t>corrosione</a:t>
            </a:r>
            <a:r>
              <a:rPr sz="1350" dirty="0"/>
              <a:t> da </a:t>
            </a:r>
            <a:r>
              <a:rPr sz="1350" dirty="0" err="1"/>
              <a:t>parte</a:t>
            </a:r>
            <a:r>
              <a:rPr sz="1350" dirty="0"/>
              <a:t> di </a:t>
            </a:r>
            <a:r>
              <a:rPr sz="1350" dirty="0" err="1"/>
              <a:t>diversi</a:t>
            </a:r>
            <a:r>
              <a:rPr sz="1350" dirty="0"/>
              <a:t> </a:t>
            </a:r>
            <a:r>
              <a:rPr sz="1350" dirty="0" err="1"/>
              <a:t>solventi</a:t>
            </a:r>
            <a:r>
              <a:rPr sz="1350" dirty="0"/>
              <a:t>.</a:t>
            </a:r>
          </a:p>
        </p:txBody>
      </p:sp>
      <p:pic>
        <p:nvPicPr>
          <p:cNvPr id="116" name="Immagine 4" descr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124" y="4358117"/>
            <a:ext cx="3375799" cy="1961707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CasellaDiTesto 6"/>
          <p:cNvSpPr txBox="1"/>
          <p:nvPr/>
        </p:nvSpPr>
        <p:spPr>
          <a:xfrm>
            <a:off x="372605" y="2736502"/>
            <a:ext cx="4767253" cy="715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 algn="just">
              <a:defRPr>
                <a:solidFill>
                  <a:srgbClr val="3C3C3C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350"/>
              <a:t>Pompa reciprocante</a:t>
            </a:r>
          </a:p>
          <a:p>
            <a:pPr algn="just">
              <a:defRPr>
                <a:solidFill>
                  <a:srgbClr val="3C3C3C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350"/>
              <a:t>Camera cilindrica che viene riempita e svuotata dal movimento alternato di un pistone </a:t>
            </a:r>
            <a:r>
              <a:rPr sz="135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sz="1350"/>
              <a:t> flusso pulsato </a:t>
            </a:r>
            <a:r>
              <a:rPr sz="135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sz="1350"/>
              <a:t>smorzatore di impulsi</a:t>
            </a:r>
          </a:p>
        </p:txBody>
      </p:sp>
      <p:sp>
        <p:nvSpPr>
          <p:cNvPr id="118" name="CasellaDiTesto 8"/>
          <p:cNvSpPr txBox="1"/>
          <p:nvPr/>
        </p:nvSpPr>
        <p:spPr>
          <a:xfrm>
            <a:off x="372605" y="3471061"/>
            <a:ext cx="3022106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 marL="214313" indent="-214313" algn="just"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350"/>
              <a:t>eluizioni a gradiente </a:t>
            </a:r>
          </a:p>
          <a:p>
            <a:pPr marL="214313" indent="-214313" algn="just"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350"/>
              <a:t>velocità di flusso costanti (indipendenti dalla contro-pressione della colonna e dalla viscosità del solvente)</a:t>
            </a:r>
          </a:p>
        </p:txBody>
      </p:sp>
      <p:sp>
        <p:nvSpPr>
          <p:cNvPr id="119" name="Rettangolo 9"/>
          <p:cNvSpPr/>
          <p:nvPr/>
        </p:nvSpPr>
        <p:spPr>
          <a:xfrm>
            <a:off x="338315" y="3471061"/>
            <a:ext cx="1925765" cy="260913"/>
          </a:xfrm>
          <a:prstGeom prst="rect">
            <a:avLst/>
          </a:prstGeom>
          <a:solidFill>
            <a:schemeClr val="accent6">
              <a:alpha val="20000"/>
            </a:schemeClr>
          </a:solidFill>
          <a:ln w="12700">
            <a:solidFill>
              <a:srgbClr val="32538F"/>
            </a:solidFill>
            <a:miter/>
          </a:ln>
        </p:spPr>
        <p:txBody>
          <a:bodyPr lIns="34289" r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350"/>
          </a:p>
        </p:txBody>
      </p:sp>
      <p:sp>
        <p:nvSpPr>
          <p:cNvPr id="120" name="Connettore 2 11"/>
          <p:cNvSpPr/>
          <p:nvPr/>
        </p:nvSpPr>
        <p:spPr>
          <a:xfrm flipV="1">
            <a:off x="2343519" y="3477118"/>
            <a:ext cx="3481756" cy="96239"/>
          </a:xfrm>
          <a:prstGeom prst="line">
            <a:avLst/>
          </a:prstGeom>
          <a:ln w="63500">
            <a:solidFill>
              <a:schemeClr val="accent6"/>
            </a:solidFill>
            <a:miter/>
            <a:tailEnd type="triangle"/>
          </a:ln>
        </p:spPr>
        <p:txBody>
          <a:bodyPr lIns="34289" rIns="34289"/>
          <a:lstStyle/>
          <a:p>
            <a:endParaRPr sz="1350"/>
          </a:p>
        </p:txBody>
      </p:sp>
    </p:spTree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Immagine 4" descr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2920" y="1963959"/>
            <a:ext cx="1939025" cy="391930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Picture 4" descr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445" y="3138969"/>
            <a:ext cx="1981144" cy="1201069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CasellaDiTesto 7"/>
          <p:cNvSpPr txBox="1"/>
          <p:nvPr/>
        </p:nvSpPr>
        <p:spPr>
          <a:xfrm>
            <a:off x="433445" y="260705"/>
            <a:ext cx="4234248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289" rIns="34289">
            <a:spAutoFit/>
          </a:bodyPr>
          <a:lstStyle>
            <a:lvl1pPr>
              <a:defRPr sz="2400">
                <a:solidFill>
                  <a:srgbClr val="FF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2200" b="1" dirty="0"/>
              <a:t>Sistema di </a:t>
            </a:r>
            <a:r>
              <a:rPr sz="2200" b="1" dirty="0" err="1"/>
              <a:t>iniezione</a:t>
            </a:r>
            <a:r>
              <a:rPr sz="2200" b="1" dirty="0"/>
              <a:t> del </a:t>
            </a:r>
            <a:r>
              <a:rPr sz="2200" b="1" dirty="0" err="1"/>
              <a:t>campione</a:t>
            </a:r>
            <a:endParaRPr sz="2200" b="1" dirty="0"/>
          </a:p>
        </p:txBody>
      </p:sp>
      <p:sp>
        <p:nvSpPr>
          <p:cNvPr id="125" name="CasellaDiTesto 8"/>
          <p:cNvSpPr txBox="1"/>
          <p:nvPr/>
        </p:nvSpPr>
        <p:spPr>
          <a:xfrm>
            <a:off x="439160" y="1963958"/>
            <a:ext cx="2941027" cy="7848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Sistema di iniezione del campione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Riproducibilità dei volumi iniettati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Piccoli volumi (1-1000</a:t>
            </a:r>
            <a:r>
              <a:rPr sz="1500">
                <a:latin typeface="Symbol"/>
                <a:ea typeface="Symbol"/>
                <a:cs typeface="Symbol"/>
                <a:sym typeface="Symbol"/>
              </a:rPr>
              <a:t>m</a:t>
            </a:r>
            <a:r>
              <a:rPr sz="1500"/>
              <a:t>l)</a:t>
            </a:r>
          </a:p>
        </p:txBody>
      </p:sp>
      <p:pic>
        <p:nvPicPr>
          <p:cNvPr id="126" name="Picture 2" descr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8264" y="2085737"/>
            <a:ext cx="3009607" cy="2254301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CasellaDiTesto 11"/>
          <p:cNvSpPr txBox="1"/>
          <p:nvPr/>
        </p:nvSpPr>
        <p:spPr>
          <a:xfrm>
            <a:off x="7060716" y="1375929"/>
            <a:ext cx="1809844" cy="3347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>
              <a:defRPr sz="21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1575"/>
              <a:t>Autocampionatore </a:t>
            </a:r>
          </a:p>
        </p:txBody>
      </p:sp>
      <p:sp>
        <p:nvSpPr>
          <p:cNvPr id="128" name="CasellaDiTesto 12"/>
          <p:cNvSpPr txBox="1"/>
          <p:nvPr/>
        </p:nvSpPr>
        <p:spPr>
          <a:xfrm>
            <a:off x="6261916" y="4341071"/>
            <a:ext cx="2761664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1500"/>
              <a:t>Automazione dell’intero processo di introduzione del campione</a:t>
            </a:r>
          </a:p>
        </p:txBody>
      </p:sp>
      <p:sp>
        <p:nvSpPr>
          <p:cNvPr id="129" name="CasellaDiTesto 13"/>
          <p:cNvSpPr txBox="1"/>
          <p:nvPr/>
        </p:nvSpPr>
        <p:spPr>
          <a:xfrm>
            <a:off x="3692250" y="1375929"/>
            <a:ext cx="2023632" cy="3347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>
              <a:defRPr sz="21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1575"/>
              <a:t>Schema funzionamento</a:t>
            </a:r>
          </a:p>
        </p:txBody>
      </p:sp>
      <p:sp>
        <p:nvSpPr>
          <p:cNvPr id="130" name="CasellaDiTesto 14"/>
          <p:cNvSpPr txBox="1"/>
          <p:nvPr/>
        </p:nvSpPr>
        <p:spPr>
          <a:xfrm>
            <a:off x="467734" y="1375929"/>
            <a:ext cx="2755004" cy="3347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>
              <a:defRPr sz="21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1575" dirty="0" err="1"/>
              <a:t>Valvola</a:t>
            </a:r>
            <a:r>
              <a:rPr sz="1575" dirty="0"/>
              <a:t> </a:t>
            </a:r>
            <a:r>
              <a:rPr sz="1575" dirty="0" err="1"/>
              <a:t>campionatrice</a:t>
            </a:r>
            <a:r>
              <a:rPr sz="1575" dirty="0"/>
              <a:t> con loop</a:t>
            </a:r>
          </a:p>
        </p:txBody>
      </p:sp>
    </p:spTree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2432" y="1804126"/>
            <a:ext cx="1715516" cy="1141598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CasellaDiTesto 1"/>
          <p:cNvSpPr txBox="1"/>
          <p:nvPr/>
        </p:nvSpPr>
        <p:spPr>
          <a:xfrm>
            <a:off x="270343" y="150163"/>
            <a:ext cx="1889924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>
              <a:defRPr sz="2400">
                <a:solidFill>
                  <a:srgbClr val="FF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1800" dirty="0" err="1"/>
              <a:t>Colonne</a:t>
            </a:r>
            <a:r>
              <a:rPr sz="1800" dirty="0"/>
              <a:t> per HPLC</a:t>
            </a:r>
          </a:p>
        </p:txBody>
      </p:sp>
      <p:sp>
        <p:nvSpPr>
          <p:cNvPr id="134" name="CasellaDiTesto 2"/>
          <p:cNvSpPr txBox="1"/>
          <p:nvPr/>
        </p:nvSpPr>
        <p:spPr>
          <a:xfrm>
            <a:off x="270343" y="1339618"/>
            <a:ext cx="7407977" cy="24006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>
              <a:defRPr sz="2000" i="1" u="sng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Colonne analitiche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Corpo in acciaio o materiale plastico resistente ai solventi e con elevata resistenza meccanica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endParaRPr sz="1500"/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lunghezza 5 a 25 cm 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diametro interno da 3 a 5 mm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endParaRPr sz="1500"/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Gli impaccamenti sono costituiti da particelle di 3 o 5 μm. 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endParaRPr sz="1500"/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Le colonne comunemente usate sono lunghe 10 o 15 cm con un diametro interno di 4,6 mm e impaccate con particelle da 5 μm </a:t>
            </a:r>
            <a:r>
              <a:rPr sz="1500"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rPr sz="1500"/>
              <a:t>N= da 40000 a 70000 piatti/m</a:t>
            </a:r>
          </a:p>
        </p:txBody>
      </p:sp>
      <p:sp>
        <p:nvSpPr>
          <p:cNvPr id="135" name="CasellaDiTesto 5"/>
          <p:cNvSpPr txBox="1"/>
          <p:nvPr/>
        </p:nvSpPr>
        <p:spPr>
          <a:xfrm>
            <a:off x="270343" y="4179554"/>
            <a:ext cx="9205712" cy="1708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>
              <a:defRPr sz="2000" i="1" u="sng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Precolonne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Colonna scavenger (tra fase mobile e iniettore)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	saturazione della fase mobile con fase stazionaria (riduce il dilavamento)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endParaRPr sz="1500"/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Colonna di guardia (tra iniettore e colonna)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	fase stazionaria simile a quella della colonna analitica (particelle di diametro maggiore).</a:t>
            </a:r>
          </a:p>
          <a:p>
            <a:pPr>
              <a:defRPr sz="2000"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rPr sz="1500"/>
              <a:t>	rimuove impurezze (composti altamente ritenuti e materiale particolato presenti nel campione)</a:t>
            </a:r>
          </a:p>
        </p:txBody>
      </p:sp>
      <p:pic>
        <p:nvPicPr>
          <p:cNvPr id="136" name="Picture 5" descr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8135" y="4331936"/>
            <a:ext cx="1229813" cy="7219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CasellaDiTesto 1"/>
          <p:cNvSpPr txBox="1"/>
          <p:nvPr/>
        </p:nvSpPr>
        <p:spPr>
          <a:xfrm>
            <a:off x="42204" y="888903"/>
            <a:ext cx="4705645" cy="2596865"/>
          </a:xfrm>
          <a:prstGeom prst="rect">
            <a:avLst/>
          </a:prstGeom>
          <a:ln w="15875">
            <a:solidFill>
              <a:schemeClr val="accent4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>
              <a:defRPr sz="2300" b="1">
                <a:solidFill>
                  <a:srgbClr val="FF0000"/>
                </a:solidFill>
              </a:defRPr>
            </a:pPr>
            <a:r>
              <a:rPr sz="1725"/>
              <a:t>Rilevatori per HPLC</a:t>
            </a:r>
          </a:p>
          <a:p>
            <a:pPr>
              <a:defRPr sz="2300" b="1">
                <a:solidFill>
                  <a:srgbClr val="FF0000"/>
                </a:solidFill>
              </a:defRPr>
            </a:pPr>
            <a:endParaRPr sz="1725"/>
          </a:p>
          <a:p>
            <a:pPr>
              <a:defRPr sz="1900"/>
            </a:pPr>
            <a:r>
              <a:rPr sz="1425"/>
              <a:t>Caratteristiche ideale del rilevatore:</a:t>
            </a:r>
          </a:p>
          <a:p>
            <a:pPr marL="257174" indent="-257174">
              <a:buSzPct val="100000"/>
              <a:buFont typeface="Arial"/>
              <a:buChar char="•"/>
              <a:defRPr sz="1900"/>
            </a:pPr>
            <a:r>
              <a:rPr sz="1425"/>
              <a:t>Adeguata sensibilità</a:t>
            </a:r>
          </a:p>
          <a:p>
            <a:pPr marL="257174" indent="-257174">
              <a:buSzPct val="100000"/>
              <a:buFont typeface="Arial"/>
              <a:buChar char="•"/>
              <a:defRPr sz="1900"/>
            </a:pPr>
            <a:r>
              <a:rPr sz="1425"/>
              <a:t>Buona stabilità e riproducibilità </a:t>
            </a:r>
          </a:p>
          <a:p>
            <a:pPr marL="257174" indent="-257174">
              <a:buSzPct val="100000"/>
              <a:buFont typeface="Arial"/>
              <a:buChar char="•"/>
              <a:defRPr sz="1900"/>
            </a:pPr>
            <a:r>
              <a:rPr sz="1425"/>
              <a:t>Risposta lineare</a:t>
            </a:r>
          </a:p>
          <a:p>
            <a:pPr marL="257174" indent="-257174">
              <a:buSzPct val="100000"/>
              <a:buFont typeface="Arial"/>
              <a:buChar char="•"/>
              <a:defRPr sz="1900"/>
            </a:pPr>
            <a:r>
              <a:rPr sz="1425"/>
              <a:t>Intervallo di parecchi ordini di grandezza </a:t>
            </a:r>
          </a:p>
          <a:p>
            <a:pPr marL="257174" indent="-257174">
              <a:buSzPct val="100000"/>
              <a:buFont typeface="Arial"/>
              <a:buChar char="•"/>
              <a:defRPr sz="1900"/>
            </a:pPr>
            <a:r>
              <a:rPr sz="1425"/>
              <a:t>Tempo di risposta breve e indipendente dal flusso</a:t>
            </a:r>
          </a:p>
          <a:p>
            <a:pPr marL="257174" indent="-257174">
              <a:buSzPct val="100000"/>
              <a:buFont typeface="Arial"/>
              <a:buChar char="•"/>
              <a:defRPr sz="1900"/>
            </a:pPr>
            <a:r>
              <a:rPr sz="1425"/>
              <a:t>Alta affidabilità e facilità d’uso</a:t>
            </a:r>
          </a:p>
          <a:p>
            <a:pPr marL="257174" indent="-257174">
              <a:buSzPct val="100000"/>
              <a:buFont typeface="Arial"/>
              <a:buChar char="•"/>
              <a:defRPr sz="1900"/>
            </a:pPr>
            <a:r>
              <a:rPr sz="1425"/>
              <a:t>Piccolo volume morto (allargamento banda extra-colonna) </a:t>
            </a:r>
          </a:p>
        </p:txBody>
      </p:sp>
      <p:pic>
        <p:nvPicPr>
          <p:cNvPr id="139" name="Immagine 2" descr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0086" y="1066012"/>
            <a:ext cx="4033848" cy="1947541"/>
          </a:xfrm>
          <a:prstGeom prst="rect">
            <a:avLst/>
          </a:prstGeom>
          <a:ln w="50800">
            <a:solidFill>
              <a:srgbClr val="0070C0"/>
            </a:solidFill>
          </a:ln>
        </p:spPr>
      </p:pic>
      <p:pic>
        <p:nvPicPr>
          <p:cNvPr id="140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769" y="3742074"/>
            <a:ext cx="3563615" cy="192517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Immagine 5" descr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6699" y="3798012"/>
            <a:ext cx="3415213" cy="1869233"/>
          </a:xfrm>
          <a:prstGeom prst="rect">
            <a:avLst/>
          </a:prstGeom>
          <a:ln w="88900">
            <a:solidFill>
              <a:srgbClr val="0070C0"/>
            </a:solidFill>
          </a:ln>
        </p:spPr>
      </p:pic>
      <p:sp>
        <p:nvSpPr>
          <p:cNvPr id="142" name="CasellaDiTesto 6"/>
          <p:cNvSpPr txBox="1"/>
          <p:nvPr/>
        </p:nvSpPr>
        <p:spPr>
          <a:xfrm>
            <a:off x="1899720" y="3429000"/>
            <a:ext cx="740906" cy="346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4289" rIns="34289">
            <a:spAutoFit/>
          </a:bodyPr>
          <a:lstStyle>
            <a:lvl1pPr>
              <a:defRPr sz="2200" b="1"/>
            </a:lvl1pPr>
          </a:lstStyle>
          <a:p>
            <a:r>
              <a:rPr sz="1650"/>
              <a:t>Ottico </a:t>
            </a:r>
          </a:p>
        </p:txBody>
      </p:sp>
      <p:sp>
        <p:nvSpPr>
          <p:cNvPr id="143" name="CasellaDiTesto 8"/>
          <p:cNvSpPr txBox="1"/>
          <p:nvPr/>
        </p:nvSpPr>
        <p:spPr>
          <a:xfrm>
            <a:off x="6318176" y="3418908"/>
            <a:ext cx="1598513" cy="346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4289" rIns="34289">
            <a:spAutoFit/>
          </a:bodyPr>
          <a:lstStyle>
            <a:lvl1pPr>
              <a:defRPr sz="2200" b="1"/>
            </a:lvl1pPr>
          </a:lstStyle>
          <a:p>
            <a:r>
              <a:rPr sz="1650"/>
              <a:t>Elettrochimico </a:t>
            </a:r>
          </a:p>
        </p:txBody>
      </p:sp>
    </p:spTree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15" y="547787"/>
            <a:ext cx="9037189" cy="40029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88" y="806840"/>
            <a:ext cx="8700417" cy="48015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132" y="683748"/>
            <a:ext cx="8629536" cy="54056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asellaDiTesto 4"/>
          <p:cNvSpPr txBox="1"/>
          <p:nvPr/>
        </p:nvSpPr>
        <p:spPr>
          <a:xfrm>
            <a:off x="302463" y="192597"/>
            <a:ext cx="8442856" cy="3531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 algn="just">
              <a:defRPr sz="2300" b="1">
                <a:solidFill>
                  <a:srgbClr val="FF0000"/>
                </a:solidFill>
              </a:defRPr>
            </a:pPr>
            <a:r>
              <a:rPr sz="1725" dirty="0"/>
              <a:t>Gas </a:t>
            </a:r>
            <a:r>
              <a:rPr sz="1725" dirty="0" err="1"/>
              <a:t>cromatografia</a:t>
            </a:r>
            <a:r>
              <a:rPr sz="1725" dirty="0"/>
              <a:t> </a:t>
            </a:r>
          </a:p>
          <a:p>
            <a:pPr>
              <a:defRPr sz="2300" b="1">
                <a:solidFill>
                  <a:srgbClr val="FF0000"/>
                </a:solidFill>
              </a:defRPr>
            </a:pPr>
            <a:endParaRPr sz="1725" dirty="0"/>
          </a:p>
          <a:p>
            <a:r>
              <a:rPr sz="1350" dirty="0"/>
              <a:t>In </a:t>
            </a:r>
            <a:r>
              <a:rPr sz="1350" dirty="0" err="1"/>
              <a:t>una</a:t>
            </a:r>
            <a:r>
              <a:rPr sz="1350" dirty="0"/>
              <a:t> </a:t>
            </a:r>
            <a:r>
              <a:rPr sz="1350" dirty="0" err="1"/>
              <a:t>separazione</a:t>
            </a:r>
            <a:r>
              <a:rPr sz="1350" dirty="0"/>
              <a:t> gas </a:t>
            </a:r>
            <a:r>
              <a:rPr sz="1350" dirty="0" err="1"/>
              <a:t>cromatografica</a:t>
            </a:r>
            <a:r>
              <a:rPr sz="1350" dirty="0"/>
              <a:t> il </a:t>
            </a:r>
            <a:r>
              <a:rPr sz="1350" dirty="0" err="1"/>
              <a:t>campione</a:t>
            </a:r>
            <a:r>
              <a:rPr sz="1350" dirty="0"/>
              <a:t> </a:t>
            </a:r>
            <a:r>
              <a:rPr sz="1350" dirty="0" err="1"/>
              <a:t>viene</a:t>
            </a:r>
            <a:r>
              <a:rPr sz="1350" dirty="0"/>
              <a:t> </a:t>
            </a:r>
            <a:r>
              <a:rPr sz="1350" dirty="0" err="1"/>
              <a:t>vaporizzato</a:t>
            </a:r>
            <a:r>
              <a:rPr sz="1350" dirty="0"/>
              <a:t> e </a:t>
            </a:r>
            <a:r>
              <a:rPr sz="1350" dirty="0" err="1"/>
              <a:t>iniettato</a:t>
            </a:r>
            <a:r>
              <a:rPr sz="1350" dirty="0"/>
              <a:t> in </a:t>
            </a:r>
            <a:r>
              <a:rPr sz="1350" dirty="0" err="1"/>
              <a:t>testa</a:t>
            </a:r>
            <a:r>
              <a:rPr sz="1350" dirty="0"/>
              <a:t> </a:t>
            </a:r>
            <a:r>
              <a:rPr sz="1350" dirty="0" err="1"/>
              <a:t>alla</a:t>
            </a:r>
            <a:r>
              <a:rPr sz="1350" dirty="0"/>
              <a:t> </a:t>
            </a:r>
            <a:r>
              <a:rPr sz="1350" dirty="0" err="1"/>
              <a:t>colonna</a:t>
            </a:r>
            <a:r>
              <a:rPr sz="1350" dirty="0"/>
              <a:t> </a:t>
            </a:r>
            <a:r>
              <a:rPr sz="1350" dirty="0" err="1"/>
              <a:t>cromatografica</a:t>
            </a:r>
            <a:r>
              <a:rPr sz="1350" dirty="0"/>
              <a:t> </a:t>
            </a:r>
          </a:p>
          <a:p>
            <a:endParaRPr sz="1350" dirty="0"/>
          </a:p>
          <a:p>
            <a:r>
              <a:rPr sz="1350" dirty="0"/>
              <a:t>Il </a:t>
            </a:r>
            <a:r>
              <a:rPr sz="1350" dirty="0" err="1"/>
              <a:t>campione</a:t>
            </a:r>
            <a:r>
              <a:rPr sz="1350" dirty="0"/>
              <a:t> </a:t>
            </a:r>
            <a:r>
              <a:rPr sz="1350" dirty="0" err="1"/>
              <a:t>viene</a:t>
            </a:r>
            <a:r>
              <a:rPr sz="1350" dirty="0"/>
              <a:t> </a:t>
            </a:r>
            <a:r>
              <a:rPr sz="1350" dirty="0" err="1"/>
              <a:t>eluito</a:t>
            </a:r>
            <a:r>
              <a:rPr sz="1350" dirty="0"/>
              <a:t> dal </a:t>
            </a:r>
            <a:r>
              <a:rPr sz="1350" dirty="0" err="1"/>
              <a:t>flusso</a:t>
            </a:r>
            <a:r>
              <a:rPr sz="1350" dirty="0"/>
              <a:t> di </a:t>
            </a:r>
            <a:r>
              <a:rPr sz="1350" dirty="0" err="1"/>
              <a:t>una</a:t>
            </a:r>
            <a:r>
              <a:rPr sz="1350" dirty="0"/>
              <a:t> </a:t>
            </a:r>
            <a:r>
              <a:rPr sz="1350" dirty="0" err="1"/>
              <a:t>fase</a:t>
            </a:r>
            <a:r>
              <a:rPr sz="1350" dirty="0"/>
              <a:t> mobile </a:t>
            </a:r>
            <a:r>
              <a:rPr sz="1350" dirty="0" err="1"/>
              <a:t>rappresentata</a:t>
            </a:r>
            <a:r>
              <a:rPr sz="1350" dirty="0"/>
              <a:t> da un gas </a:t>
            </a:r>
            <a:r>
              <a:rPr sz="1350" dirty="0" err="1"/>
              <a:t>inerte</a:t>
            </a:r>
            <a:endParaRPr sz="1350" dirty="0"/>
          </a:p>
          <a:p>
            <a:endParaRPr sz="1350" dirty="0"/>
          </a:p>
          <a:p>
            <a:r>
              <a:rPr sz="1350" dirty="0"/>
              <a:t>La </a:t>
            </a:r>
            <a:r>
              <a:rPr sz="1350" dirty="0" err="1"/>
              <a:t>fase</a:t>
            </a:r>
            <a:r>
              <a:rPr sz="1350" dirty="0"/>
              <a:t> mobile non </a:t>
            </a:r>
            <a:r>
              <a:rPr sz="1350" dirty="0" err="1"/>
              <a:t>interagisce</a:t>
            </a:r>
            <a:r>
              <a:rPr sz="1350" dirty="0"/>
              <a:t> con le </a:t>
            </a:r>
            <a:r>
              <a:rPr sz="1350" dirty="0" err="1"/>
              <a:t>molecole</a:t>
            </a:r>
            <a:r>
              <a:rPr sz="1350" dirty="0"/>
              <a:t> </a:t>
            </a:r>
            <a:r>
              <a:rPr sz="1350" dirty="0" err="1"/>
              <a:t>dell'analita</a:t>
            </a:r>
            <a:r>
              <a:rPr sz="1350" dirty="0"/>
              <a:t> (gas di </a:t>
            </a:r>
            <a:r>
              <a:rPr sz="1350" dirty="0" err="1"/>
              <a:t>trasporto</a:t>
            </a:r>
            <a:r>
              <a:rPr sz="1350" dirty="0"/>
              <a:t>)</a:t>
            </a:r>
          </a:p>
          <a:p>
            <a:endParaRPr sz="1350" dirty="0"/>
          </a:p>
          <a:p>
            <a:endParaRPr sz="1350" dirty="0"/>
          </a:p>
          <a:p>
            <a:pPr>
              <a:defRPr i="1"/>
            </a:pPr>
            <a:r>
              <a:rPr sz="1350" dirty="0" err="1"/>
              <a:t>cromatografia</a:t>
            </a:r>
            <a:r>
              <a:rPr sz="1350" dirty="0"/>
              <a:t> gas-</a:t>
            </a:r>
            <a:r>
              <a:rPr sz="1350" dirty="0" err="1"/>
              <a:t>liquido</a:t>
            </a:r>
            <a:r>
              <a:rPr sz="1350" dirty="0"/>
              <a:t> (GLC):</a:t>
            </a:r>
          </a:p>
          <a:p>
            <a:r>
              <a:rPr sz="1350" dirty="0" err="1"/>
              <a:t>fase</a:t>
            </a:r>
            <a:r>
              <a:rPr sz="1350" dirty="0"/>
              <a:t> mobile gas/ </a:t>
            </a:r>
            <a:r>
              <a:rPr sz="1350" dirty="0" err="1"/>
              <a:t>fase</a:t>
            </a:r>
            <a:r>
              <a:rPr sz="1350" dirty="0"/>
              <a:t> </a:t>
            </a:r>
            <a:r>
              <a:rPr sz="1350" dirty="0" err="1"/>
              <a:t>stazionaria</a:t>
            </a:r>
            <a:r>
              <a:rPr sz="1350" dirty="0"/>
              <a:t> </a:t>
            </a:r>
            <a:r>
              <a:rPr sz="1350" dirty="0" err="1"/>
              <a:t>liquido</a:t>
            </a:r>
            <a:r>
              <a:rPr sz="1350" dirty="0"/>
              <a:t> ritenuto </a:t>
            </a:r>
            <a:r>
              <a:rPr sz="1350" dirty="0" err="1"/>
              <a:t>sulla</a:t>
            </a:r>
            <a:r>
              <a:rPr sz="1350" dirty="0"/>
              <a:t> </a:t>
            </a:r>
            <a:r>
              <a:rPr sz="1350" dirty="0" err="1"/>
              <a:t>superficie</a:t>
            </a:r>
            <a:r>
              <a:rPr sz="1350" dirty="0"/>
              <a:t> di un </a:t>
            </a:r>
            <a:r>
              <a:rPr sz="1350" dirty="0" err="1"/>
              <a:t>solido</a:t>
            </a:r>
            <a:r>
              <a:rPr sz="1350" dirty="0"/>
              <a:t> </a:t>
            </a:r>
            <a:r>
              <a:rPr sz="1350" dirty="0" err="1"/>
              <a:t>inerte</a:t>
            </a:r>
            <a:r>
              <a:rPr sz="1350" dirty="0"/>
              <a:t> (</a:t>
            </a:r>
            <a:r>
              <a:rPr sz="1350" dirty="0" err="1"/>
              <a:t>adsorbimento</a:t>
            </a:r>
            <a:r>
              <a:rPr sz="1350" dirty="0"/>
              <a:t> o </a:t>
            </a:r>
            <a:r>
              <a:rPr sz="1350" dirty="0" err="1"/>
              <a:t>legame</a:t>
            </a:r>
            <a:r>
              <a:rPr sz="1350" dirty="0"/>
              <a:t> </a:t>
            </a:r>
            <a:r>
              <a:rPr sz="1350" dirty="0" err="1"/>
              <a:t>chimico</a:t>
            </a:r>
            <a:r>
              <a:rPr sz="1350" dirty="0"/>
              <a:t>)</a:t>
            </a:r>
          </a:p>
          <a:p>
            <a:endParaRPr sz="1350" dirty="0"/>
          </a:p>
          <a:p>
            <a:pPr>
              <a:defRPr i="1"/>
            </a:pPr>
            <a:r>
              <a:rPr sz="1350" dirty="0" err="1"/>
              <a:t>cromatografia</a:t>
            </a:r>
            <a:r>
              <a:rPr sz="1350" dirty="0"/>
              <a:t> gas-</a:t>
            </a:r>
            <a:r>
              <a:rPr sz="1350" dirty="0" err="1"/>
              <a:t>solido</a:t>
            </a:r>
            <a:r>
              <a:rPr sz="1350" dirty="0"/>
              <a:t> (GSC):</a:t>
            </a:r>
          </a:p>
          <a:p>
            <a:r>
              <a:rPr sz="1350" dirty="0" err="1"/>
              <a:t>fase</a:t>
            </a:r>
            <a:r>
              <a:rPr sz="1350" dirty="0"/>
              <a:t> mobile gas/ </a:t>
            </a:r>
            <a:r>
              <a:rPr sz="1350" dirty="0" err="1"/>
              <a:t>fase</a:t>
            </a:r>
            <a:r>
              <a:rPr sz="1350" dirty="0"/>
              <a:t> </a:t>
            </a:r>
            <a:r>
              <a:rPr sz="1350" dirty="0" err="1"/>
              <a:t>stazionaria</a:t>
            </a:r>
            <a:r>
              <a:rPr sz="1350" dirty="0"/>
              <a:t> </a:t>
            </a:r>
            <a:r>
              <a:rPr sz="1350" dirty="0" err="1"/>
              <a:t>solido</a:t>
            </a:r>
            <a:r>
              <a:rPr sz="1350" dirty="0"/>
              <a:t> </a:t>
            </a:r>
            <a:r>
              <a:rPr sz="1350" dirty="0" err="1"/>
              <a:t>che</a:t>
            </a:r>
            <a:r>
              <a:rPr sz="1350" dirty="0"/>
              <a:t> </a:t>
            </a:r>
            <a:r>
              <a:rPr sz="1350" dirty="0" err="1"/>
              <a:t>ritiene</a:t>
            </a:r>
            <a:r>
              <a:rPr sz="1350" dirty="0"/>
              <a:t> </a:t>
            </a:r>
            <a:r>
              <a:rPr sz="1350" dirty="0" err="1"/>
              <a:t>gli</a:t>
            </a:r>
            <a:r>
              <a:rPr sz="1350" dirty="0"/>
              <a:t> </a:t>
            </a:r>
            <a:r>
              <a:rPr sz="1350" dirty="0" err="1"/>
              <a:t>analiti</a:t>
            </a:r>
            <a:r>
              <a:rPr sz="1350" dirty="0"/>
              <a:t> per </a:t>
            </a:r>
            <a:r>
              <a:rPr sz="1350" dirty="0" err="1"/>
              <a:t>adsorbimento</a:t>
            </a:r>
            <a:r>
              <a:rPr sz="1350" dirty="0"/>
              <a:t> </a:t>
            </a:r>
            <a:r>
              <a:rPr sz="1350" dirty="0" err="1"/>
              <a:t>fisico</a:t>
            </a:r>
            <a:endParaRPr sz="1350" dirty="0"/>
          </a:p>
        </p:txBody>
      </p:sp>
      <p:grpSp>
        <p:nvGrpSpPr>
          <p:cNvPr id="193" name="Gruppo 50"/>
          <p:cNvGrpSpPr/>
          <p:nvPr/>
        </p:nvGrpSpPr>
        <p:grpSpPr>
          <a:xfrm>
            <a:off x="750304" y="4335589"/>
            <a:ext cx="7862067" cy="1799397"/>
            <a:chOff x="0" y="0"/>
            <a:chExt cx="10191184" cy="1823313"/>
          </a:xfrm>
        </p:grpSpPr>
        <p:grpSp>
          <p:nvGrpSpPr>
            <p:cNvPr id="155" name="Gruppo 8"/>
            <p:cNvGrpSpPr/>
            <p:nvPr/>
          </p:nvGrpSpPr>
          <p:grpSpPr>
            <a:xfrm>
              <a:off x="137067" y="87234"/>
              <a:ext cx="7624210" cy="1208011"/>
              <a:chOff x="0" y="0"/>
              <a:chExt cx="7624209" cy="1208009"/>
            </a:xfrm>
          </p:grpSpPr>
          <p:sp>
            <p:nvSpPr>
              <p:cNvPr id="152" name="Rettangolo 5"/>
              <p:cNvSpPr/>
              <p:nvPr/>
            </p:nvSpPr>
            <p:spPr>
              <a:xfrm>
                <a:off x="48561" y="326370"/>
                <a:ext cx="7490567" cy="814192"/>
              </a:xfrm>
              <a:prstGeom prst="rect">
                <a:avLst/>
              </a:prstGeom>
              <a:solidFill>
                <a:srgbClr val="D6DCE5">
                  <a:alpha val="26000"/>
                </a:srgbClr>
              </a:solidFill>
              <a:ln w="12700" cap="flat">
                <a:solidFill>
                  <a:srgbClr val="32538F"/>
                </a:solidFill>
                <a:prstDash val="solid"/>
                <a:miter lim="8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 sz="1350"/>
              </a:p>
            </p:txBody>
          </p:sp>
          <p:sp>
            <p:nvSpPr>
              <p:cNvPr id="153" name="Rettangolo 6"/>
              <p:cNvSpPr/>
              <p:nvPr/>
            </p:nvSpPr>
            <p:spPr>
              <a:xfrm>
                <a:off x="7503284" y="0"/>
                <a:ext cx="120926" cy="120801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 sz="1350"/>
              </a:p>
            </p:txBody>
          </p:sp>
          <p:sp>
            <p:nvSpPr>
              <p:cNvPr id="154" name="Rettangolo 7"/>
              <p:cNvSpPr/>
              <p:nvPr/>
            </p:nvSpPr>
            <p:spPr>
              <a:xfrm>
                <a:off x="-1" y="137710"/>
                <a:ext cx="154745" cy="107030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>
                  <a:defRPr>
                    <a:solidFill>
                      <a:srgbClr val="FFFFFF"/>
                    </a:solidFill>
                  </a:defRPr>
                </a:pPr>
                <a:endParaRPr sz="1350"/>
              </a:p>
            </p:txBody>
          </p:sp>
        </p:grpSp>
        <p:sp>
          <p:nvSpPr>
            <p:cNvPr id="156" name="Ovale 9"/>
            <p:cNvSpPr/>
            <p:nvPr/>
          </p:nvSpPr>
          <p:spPr>
            <a:xfrm>
              <a:off x="252015" y="619414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57" name="Ovale 10"/>
            <p:cNvSpPr/>
            <p:nvPr/>
          </p:nvSpPr>
          <p:spPr>
            <a:xfrm>
              <a:off x="404415" y="771814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58" name="Ovale 11"/>
            <p:cNvSpPr/>
            <p:nvPr/>
          </p:nvSpPr>
          <p:spPr>
            <a:xfrm>
              <a:off x="455321" y="531828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59" name="Ovale 12"/>
            <p:cNvSpPr/>
            <p:nvPr/>
          </p:nvSpPr>
          <p:spPr>
            <a:xfrm>
              <a:off x="1088064" y="1064479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0" name="Ovale 13"/>
            <p:cNvSpPr/>
            <p:nvPr/>
          </p:nvSpPr>
          <p:spPr>
            <a:xfrm>
              <a:off x="631843" y="706999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1" name="Ovale 14"/>
            <p:cNvSpPr/>
            <p:nvPr/>
          </p:nvSpPr>
          <p:spPr>
            <a:xfrm>
              <a:off x="302762" y="771814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2" name="Ovale 15"/>
            <p:cNvSpPr/>
            <p:nvPr/>
          </p:nvSpPr>
          <p:spPr>
            <a:xfrm>
              <a:off x="455162" y="924214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3" name="Ovale 16"/>
            <p:cNvSpPr/>
            <p:nvPr/>
          </p:nvSpPr>
          <p:spPr>
            <a:xfrm>
              <a:off x="506068" y="684228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4" name="Ovale 17"/>
            <p:cNvSpPr/>
            <p:nvPr/>
          </p:nvSpPr>
          <p:spPr>
            <a:xfrm>
              <a:off x="605218" y="509057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5" name="Ovale 18"/>
            <p:cNvSpPr/>
            <p:nvPr/>
          </p:nvSpPr>
          <p:spPr>
            <a:xfrm>
              <a:off x="682590" y="859399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6" name="Connettore 2 20"/>
            <p:cNvSpPr/>
            <p:nvPr/>
          </p:nvSpPr>
          <p:spPr>
            <a:xfrm>
              <a:off x="2615165" y="1638650"/>
              <a:ext cx="1758463" cy="1"/>
            </a:xfrm>
            <a:prstGeom prst="line">
              <a:avLst/>
            </a:prstGeom>
            <a:noFill/>
            <a:ln w="66675" cap="flat">
              <a:solidFill>
                <a:schemeClr val="accent1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endParaRPr sz="1350"/>
            </a:p>
          </p:txBody>
        </p:sp>
        <p:sp>
          <p:nvSpPr>
            <p:cNvPr id="167" name="CasellaDiTesto 21"/>
            <p:cNvSpPr txBox="1"/>
            <p:nvPr/>
          </p:nvSpPr>
          <p:spPr>
            <a:xfrm>
              <a:off x="528119" y="1453984"/>
              <a:ext cx="2105701" cy="369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/>
            <a:p>
              <a:r>
                <a:rPr sz="1350"/>
                <a:t>Direzione del flusso</a:t>
              </a:r>
            </a:p>
          </p:txBody>
        </p:sp>
        <p:sp>
          <p:nvSpPr>
            <p:cNvPr id="168" name="Ovale 22"/>
            <p:cNvSpPr/>
            <p:nvPr/>
          </p:nvSpPr>
          <p:spPr>
            <a:xfrm>
              <a:off x="1612502" y="814018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69" name="Ovale 23"/>
            <p:cNvSpPr/>
            <p:nvPr/>
          </p:nvSpPr>
          <p:spPr>
            <a:xfrm>
              <a:off x="1815808" y="726432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0" name="Ovale 24"/>
            <p:cNvSpPr/>
            <p:nvPr/>
          </p:nvSpPr>
          <p:spPr>
            <a:xfrm>
              <a:off x="1821174" y="910146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1" name="Ovale 25"/>
            <p:cNvSpPr/>
            <p:nvPr/>
          </p:nvSpPr>
          <p:spPr>
            <a:xfrm>
              <a:off x="2024480" y="822560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2" name="Ovale 26"/>
            <p:cNvSpPr/>
            <p:nvPr/>
          </p:nvSpPr>
          <p:spPr>
            <a:xfrm>
              <a:off x="3686653" y="978139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3" name="Ovale 27"/>
            <p:cNvSpPr/>
            <p:nvPr/>
          </p:nvSpPr>
          <p:spPr>
            <a:xfrm>
              <a:off x="3914081" y="913324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4" name="Ovale 28"/>
            <p:cNvSpPr/>
            <p:nvPr/>
          </p:nvSpPr>
          <p:spPr>
            <a:xfrm>
              <a:off x="3737401" y="763816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5" name="Ovale 29"/>
            <p:cNvSpPr/>
            <p:nvPr/>
          </p:nvSpPr>
          <p:spPr>
            <a:xfrm>
              <a:off x="3964829" y="699001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6" name="Ovale 30"/>
            <p:cNvSpPr/>
            <p:nvPr/>
          </p:nvSpPr>
          <p:spPr>
            <a:xfrm>
              <a:off x="1324315" y="401751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7" name="Ovale 31"/>
            <p:cNvSpPr/>
            <p:nvPr/>
          </p:nvSpPr>
          <p:spPr>
            <a:xfrm>
              <a:off x="3224747" y="403825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8" name="Ovale 32"/>
            <p:cNvSpPr/>
            <p:nvPr/>
          </p:nvSpPr>
          <p:spPr>
            <a:xfrm>
              <a:off x="1497495" y="1050380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79" name="Rettangolo 33"/>
            <p:cNvSpPr/>
            <p:nvPr/>
          </p:nvSpPr>
          <p:spPr>
            <a:xfrm>
              <a:off x="167381" y="87234"/>
              <a:ext cx="7490567" cy="307772"/>
            </a:xfrm>
            <a:prstGeom prst="rect">
              <a:avLst/>
            </a:prstGeom>
            <a:solidFill>
              <a:srgbClr val="D6DCE5">
                <a:alpha val="85000"/>
              </a:srgbClr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0" name="Rettangolo 34"/>
            <p:cNvSpPr/>
            <p:nvPr/>
          </p:nvSpPr>
          <p:spPr>
            <a:xfrm>
              <a:off x="200209" y="1211009"/>
              <a:ext cx="7490567" cy="307772"/>
            </a:xfrm>
            <a:prstGeom prst="rect">
              <a:avLst/>
            </a:prstGeom>
            <a:solidFill>
              <a:srgbClr val="D6DCE5">
                <a:alpha val="85000"/>
              </a:srgbClr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1" name="Ovale 35"/>
            <p:cNvSpPr/>
            <p:nvPr/>
          </p:nvSpPr>
          <p:spPr>
            <a:xfrm>
              <a:off x="1526163" y="88357"/>
              <a:ext cx="154745" cy="175173"/>
            </a:xfrm>
            <a:prstGeom prst="ellipse">
              <a:avLst/>
            </a:prstGeom>
            <a:solidFill>
              <a:srgbClr val="FF00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2" name="Ovale 36"/>
            <p:cNvSpPr/>
            <p:nvPr/>
          </p:nvSpPr>
          <p:spPr>
            <a:xfrm>
              <a:off x="3531909" y="106422"/>
              <a:ext cx="154745" cy="175173"/>
            </a:xfrm>
            <a:prstGeom prst="ellipse">
              <a:avLst/>
            </a:prstGeom>
            <a:solidFill>
              <a:srgbClr val="FFFF00"/>
            </a:solidFill>
            <a:ln w="12700" cap="flat">
              <a:solidFill>
                <a:srgbClr val="32538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3" name="Figura a mano libera: forma 40"/>
            <p:cNvSpPr/>
            <p:nvPr/>
          </p:nvSpPr>
          <p:spPr>
            <a:xfrm>
              <a:off x="1400654" y="122620"/>
              <a:ext cx="703386" cy="3765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39" extrusionOk="0">
                  <a:moveTo>
                    <a:pt x="0" y="21439"/>
                  </a:moveTo>
                  <a:cubicBezTo>
                    <a:pt x="2736" y="10801"/>
                    <a:pt x="5472" y="164"/>
                    <a:pt x="9072" y="1"/>
                  </a:cubicBezTo>
                  <a:cubicBezTo>
                    <a:pt x="12672" y="-161"/>
                    <a:pt x="17136" y="10152"/>
                    <a:pt x="21600" y="20465"/>
                  </a:cubicBezTo>
                </a:path>
              </a:pathLst>
            </a:custGeom>
            <a:noFill/>
            <a:ln w="22225" cap="flat">
              <a:solidFill>
                <a:srgbClr val="00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4" name="Figura a mano libera: forma 41"/>
            <p:cNvSpPr/>
            <p:nvPr/>
          </p:nvSpPr>
          <p:spPr>
            <a:xfrm>
              <a:off x="3365440" y="120202"/>
              <a:ext cx="703386" cy="3765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39" extrusionOk="0">
                  <a:moveTo>
                    <a:pt x="0" y="21439"/>
                  </a:moveTo>
                  <a:cubicBezTo>
                    <a:pt x="2736" y="10801"/>
                    <a:pt x="5472" y="164"/>
                    <a:pt x="9072" y="1"/>
                  </a:cubicBezTo>
                  <a:cubicBezTo>
                    <a:pt x="12672" y="-161"/>
                    <a:pt x="17136" y="10152"/>
                    <a:pt x="21600" y="20465"/>
                  </a:cubicBezTo>
                </a:path>
              </a:pathLst>
            </a:custGeom>
            <a:noFill/>
            <a:ln w="22225" cap="flat">
              <a:solidFill>
                <a:srgbClr val="000000"/>
              </a:solidFill>
              <a:prstDash val="solid"/>
              <a:miter lim="800000"/>
              <a:tailEnd type="triangle" w="med" len="med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5" name="Rettangolo 42"/>
            <p:cNvSpPr/>
            <p:nvPr/>
          </p:nvSpPr>
          <p:spPr>
            <a:xfrm>
              <a:off x="0" y="60606"/>
              <a:ext cx="256237" cy="152018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6" name="Rettangolo 43"/>
            <p:cNvSpPr/>
            <p:nvPr/>
          </p:nvSpPr>
          <p:spPr>
            <a:xfrm>
              <a:off x="7622840" y="0"/>
              <a:ext cx="256237" cy="1520188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FFFFFF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sz="1350"/>
            </a:p>
          </p:txBody>
        </p:sp>
        <p:sp>
          <p:nvSpPr>
            <p:cNvPr id="187" name="Parentesi graffa chiusa 44"/>
            <p:cNvSpPr/>
            <p:nvPr/>
          </p:nvSpPr>
          <p:spPr>
            <a:xfrm>
              <a:off x="7761276" y="60606"/>
              <a:ext cx="103331" cy="3344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5965" y="0"/>
                    <a:pt x="10800" y="249"/>
                    <a:pt x="10800" y="556"/>
                  </a:cubicBezTo>
                  <a:lnTo>
                    <a:pt x="10800" y="10244"/>
                  </a:lnTo>
                  <a:cubicBezTo>
                    <a:pt x="10800" y="10551"/>
                    <a:pt x="15635" y="10800"/>
                    <a:pt x="21600" y="10800"/>
                  </a:cubicBezTo>
                  <a:cubicBezTo>
                    <a:pt x="15635" y="10800"/>
                    <a:pt x="10800" y="11049"/>
                    <a:pt x="10800" y="11356"/>
                  </a:cubicBezTo>
                  <a:lnTo>
                    <a:pt x="10800" y="21044"/>
                  </a:lnTo>
                  <a:cubicBezTo>
                    <a:pt x="10800" y="21351"/>
                    <a:pt x="5965" y="21600"/>
                    <a:pt x="0" y="21600"/>
                  </a:cubicBezTo>
                </a:path>
              </a:pathLst>
            </a:custGeom>
            <a:noFill/>
            <a:ln w="25400" cap="flat">
              <a:solidFill>
                <a:srgbClr val="262626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/>
              <a:endParaRPr sz="1350"/>
            </a:p>
          </p:txBody>
        </p:sp>
        <p:sp>
          <p:nvSpPr>
            <p:cNvPr id="188" name="Parentesi graffa chiusa 45"/>
            <p:cNvSpPr/>
            <p:nvPr/>
          </p:nvSpPr>
          <p:spPr>
            <a:xfrm>
              <a:off x="7985822" y="460185"/>
              <a:ext cx="182543" cy="7794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5965" y="0"/>
                    <a:pt x="10800" y="189"/>
                    <a:pt x="10800" y="422"/>
                  </a:cubicBezTo>
                  <a:lnTo>
                    <a:pt x="10800" y="10378"/>
                  </a:lnTo>
                  <a:cubicBezTo>
                    <a:pt x="10800" y="10611"/>
                    <a:pt x="15635" y="10800"/>
                    <a:pt x="21600" y="10800"/>
                  </a:cubicBezTo>
                  <a:cubicBezTo>
                    <a:pt x="15635" y="10800"/>
                    <a:pt x="10800" y="10989"/>
                    <a:pt x="10800" y="11222"/>
                  </a:cubicBezTo>
                  <a:lnTo>
                    <a:pt x="10800" y="21178"/>
                  </a:lnTo>
                  <a:cubicBezTo>
                    <a:pt x="10800" y="21411"/>
                    <a:pt x="5965" y="21600"/>
                    <a:pt x="0" y="21600"/>
                  </a:cubicBezTo>
                </a:path>
              </a:pathLst>
            </a:custGeom>
            <a:noFill/>
            <a:ln w="25400" cap="flat">
              <a:solidFill>
                <a:srgbClr val="262626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/>
              <a:endParaRPr sz="1350"/>
            </a:p>
          </p:txBody>
        </p:sp>
        <p:sp>
          <p:nvSpPr>
            <p:cNvPr id="189" name="Parentesi graffa chiusa 46"/>
            <p:cNvSpPr/>
            <p:nvPr/>
          </p:nvSpPr>
          <p:spPr>
            <a:xfrm>
              <a:off x="7773011" y="1212416"/>
              <a:ext cx="103331" cy="3344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cubicBezTo>
                    <a:pt x="5965" y="0"/>
                    <a:pt x="10800" y="249"/>
                    <a:pt x="10800" y="556"/>
                  </a:cubicBezTo>
                  <a:lnTo>
                    <a:pt x="10800" y="10244"/>
                  </a:lnTo>
                  <a:cubicBezTo>
                    <a:pt x="10800" y="10551"/>
                    <a:pt x="15635" y="10800"/>
                    <a:pt x="21600" y="10800"/>
                  </a:cubicBezTo>
                  <a:cubicBezTo>
                    <a:pt x="15635" y="10800"/>
                    <a:pt x="10800" y="11049"/>
                    <a:pt x="10800" y="11356"/>
                  </a:cubicBezTo>
                  <a:lnTo>
                    <a:pt x="10800" y="21044"/>
                  </a:lnTo>
                  <a:cubicBezTo>
                    <a:pt x="10800" y="21351"/>
                    <a:pt x="5965" y="21600"/>
                    <a:pt x="0" y="21600"/>
                  </a:cubicBezTo>
                </a:path>
              </a:pathLst>
            </a:custGeom>
            <a:noFill/>
            <a:ln w="25400" cap="flat">
              <a:solidFill>
                <a:srgbClr val="262626"/>
              </a:solidFill>
              <a:prstDash val="solid"/>
              <a:miter lim="8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/>
              <a:endParaRPr sz="1350"/>
            </a:p>
          </p:txBody>
        </p:sp>
        <p:sp>
          <p:nvSpPr>
            <p:cNvPr id="190" name="CasellaDiTesto 47"/>
            <p:cNvSpPr txBox="1"/>
            <p:nvPr/>
          </p:nvSpPr>
          <p:spPr>
            <a:xfrm>
              <a:off x="8150422" y="51955"/>
              <a:ext cx="1975325" cy="2923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>
              <a:lvl1pPr>
                <a:defRPr sz="1300" b="1"/>
              </a:lvl1pPr>
            </a:lstStyle>
            <a:p>
              <a:r>
                <a:rPr sz="975"/>
                <a:t>Fase stazionaria liquida</a:t>
              </a:r>
            </a:p>
          </p:txBody>
        </p:sp>
        <p:sp>
          <p:nvSpPr>
            <p:cNvPr id="191" name="CasellaDiTesto 48"/>
            <p:cNvSpPr txBox="1"/>
            <p:nvPr/>
          </p:nvSpPr>
          <p:spPr>
            <a:xfrm>
              <a:off x="8215859" y="1250249"/>
              <a:ext cx="1975325" cy="2923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>
              <a:lvl1pPr>
                <a:defRPr sz="1300" b="1"/>
              </a:lvl1pPr>
            </a:lstStyle>
            <a:p>
              <a:r>
                <a:rPr sz="975"/>
                <a:t>Fase stazionaria liquida</a:t>
              </a:r>
            </a:p>
          </p:txBody>
        </p:sp>
        <p:sp>
          <p:nvSpPr>
            <p:cNvPr id="192" name="CasellaDiTesto 49"/>
            <p:cNvSpPr txBox="1"/>
            <p:nvPr/>
          </p:nvSpPr>
          <p:spPr>
            <a:xfrm>
              <a:off x="8313144" y="685751"/>
              <a:ext cx="1652586" cy="2923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none" lIns="34289" tIns="34289" rIns="34289" bIns="34289" numCol="1" anchor="t">
              <a:spAutoFit/>
            </a:bodyPr>
            <a:lstStyle>
              <a:lvl1pPr>
                <a:defRPr sz="1300" b="1"/>
              </a:lvl1pPr>
            </a:lstStyle>
            <a:p>
              <a:r>
                <a:rPr sz="975"/>
                <a:t>Lume della colonna</a:t>
              </a:r>
            </a:p>
          </p:txBody>
        </p:sp>
      </p:grpSp>
      <p:sp>
        <p:nvSpPr>
          <p:cNvPr id="194" name="Ovale 1"/>
          <p:cNvSpPr/>
          <p:nvPr/>
        </p:nvSpPr>
        <p:spPr>
          <a:xfrm>
            <a:off x="3000115" y="4082265"/>
            <a:ext cx="1014648" cy="1137277"/>
          </a:xfrm>
          <a:prstGeom prst="ellipse">
            <a:avLst/>
          </a:prstGeom>
          <a:solidFill>
            <a:schemeClr val="accent1">
              <a:alpha val="13000"/>
            </a:schemeClr>
          </a:solidFill>
          <a:ln w="31750">
            <a:solidFill>
              <a:srgbClr val="32538F"/>
            </a:solidFill>
            <a:miter/>
          </a:ln>
        </p:spPr>
        <p:txBody>
          <a:bodyPr lIns="34289" rIns="3428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 sz="1350"/>
          </a:p>
        </p:txBody>
      </p:sp>
      <p:sp>
        <p:nvSpPr>
          <p:cNvPr id="195" name="Connettore 2 3"/>
          <p:cNvSpPr/>
          <p:nvPr/>
        </p:nvSpPr>
        <p:spPr>
          <a:xfrm flipH="1">
            <a:off x="3515295" y="4017729"/>
            <a:ext cx="1302020" cy="712015"/>
          </a:xfrm>
          <a:prstGeom prst="line">
            <a:avLst/>
          </a:prstGeom>
          <a:ln w="6350">
            <a:solidFill>
              <a:schemeClr val="accent1"/>
            </a:solidFill>
            <a:miter/>
            <a:tailEnd type="triangle"/>
          </a:ln>
        </p:spPr>
        <p:txBody>
          <a:bodyPr lIns="34289" rIns="34289"/>
          <a:lstStyle/>
          <a:p>
            <a:endParaRPr sz="1350"/>
          </a:p>
        </p:txBody>
      </p:sp>
      <p:sp>
        <p:nvSpPr>
          <p:cNvPr id="196" name="CasellaDiTesto 51"/>
          <p:cNvSpPr txBox="1"/>
          <p:nvPr/>
        </p:nvSpPr>
        <p:spPr>
          <a:xfrm>
            <a:off x="4840161" y="4401015"/>
            <a:ext cx="1591482" cy="242374"/>
          </a:xfrm>
          <a:prstGeom prst="rect">
            <a:avLst/>
          </a:prstGeom>
          <a:solidFill>
            <a:srgbClr val="FFFFFF"/>
          </a:solidFill>
          <a:ln>
            <a:solidFill>
              <a:srgbClr val="3B3838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289" rIns="34289">
            <a:spAutoFit/>
          </a:bodyPr>
          <a:lstStyle>
            <a:lvl1pPr>
              <a:defRPr sz="1300" b="1">
                <a:solidFill>
                  <a:srgbClr val="767171"/>
                </a:solidFill>
              </a:defRPr>
            </a:lvl1pPr>
          </a:lstStyle>
          <a:p>
            <a:r>
              <a:rPr sz="975"/>
              <a:t>Diffusione/spessore fase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.png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" y="152400"/>
            <a:ext cx="9663113" cy="6705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Immagine 28" descr="Immagin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92" y="882503"/>
            <a:ext cx="9103608" cy="504523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asellaDiTesto 3"/>
          <p:cNvSpPr txBox="1"/>
          <p:nvPr/>
        </p:nvSpPr>
        <p:spPr>
          <a:xfrm>
            <a:off x="212500" y="134919"/>
            <a:ext cx="8719000" cy="50860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289" rIns="34289">
            <a:spAutoFit/>
          </a:bodyPr>
          <a:lstStyle/>
          <a:p>
            <a:pPr algn="just">
              <a:defRPr sz="2300" b="1">
                <a:solidFill>
                  <a:srgbClr val="FF0000"/>
                </a:solidFill>
              </a:defRPr>
            </a:pPr>
            <a:r>
              <a:rPr sz="2400" dirty="0"/>
              <a:t>Gas di </a:t>
            </a:r>
            <a:r>
              <a:rPr sz="2400" dirty="0" err="1"/>
              <a:t>trasporto</a:t>
            </a:r>
            <a:r>
              <a:rPr sz="2400" dirty="0"/>
              <a:t> </a:t>
            </a:r>
          </a:p>
          <a:p>
            <a:pPr>
              <a:defRPr sz="2300" b="1">
                <a:solidFill>
                  <a:srgbClr val="FF0000"/>
                </a:solidFill>
              </a:defRPr>
            </a:pPr>
            <a:endParaRPr sz="1725" dirty="0"/>
          </a:p>
          <a:p>
            <a:pPr>
              <a:defRPr sz="2300" b="1">
                <a:solidFill>
                  <a:srgbClr val="FF0000"/>
                </a:solidFill>
              </a:defRPr>
            </a:pPr>
            <a:endParaRPr sz="1725" dirty="0"/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r>
              <a:rPr sz="1900" dirty="0"/>
              <a:t>In GC la </a:t>
            </a:r>
            <a:r>
              <a:rPr sz="1900" dirty="0" err="1"/>
              <a:t>fase</a:t>
            </a:r>
            <a:r>
              <a:rPr sz="1900" dirty="0"/>
              <a:t> mobile </a:t>
            </a:r>
            <a:r>
              <a:rPr sz="1900" dirty="0" err="1"/>
              <a:t>è</a:t>
            </a:r>
            <a:r>
              <a:rPr sz="1900" dirty="0"/>
              <a:t> un gas (gas di </a:t>
            </a:r>
            <a:r>
              <a:rPr sz="1900" dirty="0" err="1"/>
              <a:t>trasporto</a:t>
            </a:r>
            <a:r>
              <a:rPr sz="1900" dirty="0"/>
              <a:t>) </a:t>
            </a:r>
            <a:r>
              <a:rPr sz="1900" dirty="0" err="1"/>
              <a:t>chimicamente</a:t>
            </a:r>
            <a:r>
              <a:rPr sz="1900" dirty="0"/>
              <a:t> </a:t>
            </a:r>
            <a:r>
              <a:rPr sz="1900" dirty="0" err="1"/>
              <a:t>inerte</a:t>
            </a:r>
            <a:endParaRPr sz="1900" dirty="0"/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endParaRPr lang="it-IT" sz="1900" dirty="0"/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endParaRPr sz="1900" dirty="0"/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r>
              <a:rPr sz="1900" dirty="0"/>
              <a:t>Gas: </a:t>
            </a:r>
            <a:r>
              <a:rPr sz="1900" dirty="0" err="1"/>
              <a:t>elio</a:t>
            </a:r>
            <a:r>
              <a:rPr sz="1900" dirty="0"/>
              <a:t>, argon, </a:t>
            </a:r>
            <a:r>
              <a:rPr sz="1900" dirty="0" err="1"/>
              <a:t>azoto</a:t>
            </a:r>
            <a:r>
              <a:rPr sz="1900" dirty="0"/>
              <a:t>, </a:t>
            </a:r>
            <a:r>
              <a:rPr sz="1900" dirty="0" err="1"/>
              <a:t>idrogeno</a:t>
            </a:r>
            <a:endParaRPr sz="1900" dirty="0"/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endParaRPr lang="it-IT" sz="1900" dirty="0"/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endParaRPr sz="1900" dirty="0"/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r>
              <a:rPr sz="1900" dirty="0" err="1"/>
              <a:t>Bombole</a:t>
            </a:r>
            <a:r>
              <a:rPr sz="1900" dirty="0"/>
              <a:t> </a:t>
            </a:r>
            <a:r>
              <a:rPr sz="1900" dirty="0" err="1"/>
              <a:t>pressurizzati</a:t>
            </a:r>
            <a:r>
              <a:rPr sz="1900" dirty="0"/>
              <a:t> o </a:t>
            </a:r>
            <a:r>
              <a:rPr sz="1900" dirty="0" err="1"/>
              <a:t>generatori</a:t>
            </a:r>
            <a:r>
              <a:rPr sz="1900" dirty="0"/>
              <a:t> (N</a:t>
            </a:r>
            <a:r>
              <a:rPr sz="1900" baseline="-25000" dirty="0"/>
              <a:t>2</a:t>
            </a:r>
            <a:r>
              <a:rPr sz="1900" dirty="0"/>
              <a:t> e H</a:t>
            </a:r>
            <a:r>
              <a:rPr sz="1900" baseline="-25000" dirty="0"/>
              <a:t>2</a:t>
            </a:r>
            <a:r>
              <a:rPr sz="19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endParaRPr lang="it-IT" sz="1900" dirty="0"/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endParaRPr sz="1900" dirty="0"/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r>
              <a:rPr sz="1900" dirty="0" err="1"/>
              <a:t>Controllo</a:t>
            </a:r>
            <a:r>
              <a:rPr sz="1900" dirty="0"/>
              <a:t> </a:t>
            </a:r>
            <a:r>
              <a:rPr sz="1900" dirty="0" err="1"/>
              <a:t>della</a:t>
            </a:r>
            <a:r>
              <a:rPr sz="1900" dirty="0"/>
              <a:t> </a:t>
            </a:r>
            <a:r>
              <a:rPr sz="1900" dirty="0" err="1"/>
              <a:t>velocità</a:t>
            </a:r>
            <a:r>
              <a:rPr sz="1900" dirty="0"/>
              <a:t> di </a:t>
            </a:r>
            <a:r>
              <a:rPr sz="1900" dirty="0" err="1"/>
              <a:t>flusso</a:t>
            </a:r>
            <a:r>
              <a:rPr sz="1900" dirty="0"/>
              <a:t> del gas (</a:t>
            </a:r>
            <a:r>
              <a:rPr sz="1900" dirty="0" err="1"/>
              <a:t>regolatori</a:t>
            </a:r>
            <a:r>
              <a:rPr sz="1900" dirty="0"/>
              <a:t> di </a:t>
            </a:r>
            <a:r>
              <a:rPr sz="1900" dirty="0" err="1"/>
              <a:t>pressione</a:t>
            </a:r>
            <a:r>
              <a:rPr sz="1900" dirty="0"/>
              <a:t>, </a:t>
            </a:r>
            <a:r>
              <a:rPr sz="1900" dirty="0" err="1"/>
              <a:t>manometri</a:t>
            </a:r>
            <a:r>
              <a:rPr sz="1900" dirty="0"/>
              <a:t> e </a:t>
            </a:r>
            <a:r>
              <a:rPr sz="1900" dirty="0" err="1"/>
              <a:t>flussimetri</a:t>
            </a:r>
            <a:r>
              <a:rPr sz="1900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endParaRPr lang="it-IT" sz="1900" dirty="0"/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endParaRPr sz="1900" dirty="0"/>
          </a:p>
          <a:p>
            <a:pPr marL="342900" indent="-342900">
              <a:buFont typeface="Arial" panose="020B0604020202020204" pitchFamily="34" charset="0"/>
              <a:buChar char="•"/>
              <a:defRPr sz="2000"/>
            </a:pPr>
            <a:r>
              <a:rPr sz="1900" dirty="0" err="1"/>
              <a:t>Velocità</a:t>
            </a:r>
            <a:r>
              <a:rPr sz="1900" dirty="0"/>
              <a:t> di </a:t>
            </a:r>
            <a:r>
              <a:rPr sz="1900" dirty="0" err="1"/>
              <a:t>flusso</a:t>
            </a:r>
            <a:r>
              <a:rPr sz="1900" dirty="0"/>
              <a:t> </a:t>
            </a:r>
            <a:r>
              <a:rPr sz="1900" dirty="0" err="1"/>
              <a:t>costante</a:t>
            </a:r>
            <a:endParaRPr sz="1900" dirty="0"/>
          </a:p>
        </p:txBody>
      </p:sp>
    </p:spTree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34" y="223283"/>
            <a:ext cx="8469166" cy="62350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CasellaDiTesto 3"/>
          <p:cNvSpPr txBox="1"/>
          <p:nvPr/>
        </p:nvSpPr>
        <p:spPr>
          <a:xfrm>
            <a:off x="350571" y="276448"/>
            <a:ext cx="6033229" cy="38895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289" rIns="34289">
            <a:spAutoFit/>
          </a:bodyPr>
          <a:lstStyle/>
          <a:p>
            <a:pPr algn="just">
              <a:defRPr sz="2300" b="1">
                <a:solidFill>
                  <a:srgbClr val="FF0000"/>
                </a:solidFill>
              </a:defRPr>
            </a:pPr>
            <a:r>
              <a:rPr sz="1725" dirty="0"/>
              <a:t>Sistema di </a:t>
            </a:r>
            <a:r>
              <a:rPr sz="1725" dirty="0" err="1"/>
              <a:t>iniezione</a:t>
            </a:r>
            <a:r>
              <a:rPr sz="1725" dirty="0"/>
              <a:t> del </a:t>
            </a:r>
            <a:r>
              <a:rPr sz="1725" dirty="0" err="1"/>
              <a:t>campione</a:t>
            </a:r>
            <a:r>
              <a:rPr sz="1725" dirty="0"/>
              <a:t> </a:t>
            </a:r>
          </a:p>
          <a:p>
            <a:pPr algn="just">
              <a:defRPr sz="2300" b="1">
                <a:solidFill>
                  <a:srgbClr val="FF0000"/>
                </a:solidFill>
              </a:defRPr>
            </a:pPr>
            <a:endParaRPr sz="1725" dirty="0"/>
          </a:p>
          <a:p>
            <a:pPr algn="just">
              <a:defRPr sz="2300" b="1">
                <a:solidFill>
                  <a:srgbClr val="FF0000"/>
                </a:solidFill>
              </a:defRPr>
            </a:pPr>
            <a:endParaRPr sz="1725" dirty="0"/>
          </a:p>
          <a:p>
            <a:pPr algn="just">
              <a:defRPr sz="2000" b="1" i="1"/>
            </a:pPr>
            <a:r>
              <a:rPr sz="1500" dirty="0"/>
              <a:t>Come </a:t>
            </a:r>
            <a:r>
              <a:rPr sz="1500" dirty="0" err="1"/>
              <a:t>si</a:t>
            </a:r>
            <a:r>
              <a:rPr sz="1500" dirty="0"/>
              <a:t> </a:t>
            </a:r>
            <a:r>
              <a:rPr sz="1500" dirty="0" err="1"/>
              <a:t>inietta</a:t>
            </a:r>
            <a:r>
              <a:rPr sz="1500" dirty="0"/>
              <a:t>?</a:t>
            </a:r>
          </a:p>
          <a:p>
            <a:pPr algn="just">
              <a:defRPr sz="2000"/>
            </a:pPr>
            <a:r>
              <a:rPr sz="1500" dirty="0"/>
              <a:t>Il </a:t>
            </a:r>
            <a:r>
              <a:rPr sz="1500" dirty="0" err="1"/>
              <a:t>campione</a:t>
            </a:r>
            <a:r>
              <a:rPr sz="1500" dirty="0"/>
              <a:t> </a:t>
            </a:r>
            <a:r>
              <a:rPr sz="1500" dirty="0" err="1"/>
              <a:t>iniettato</a:t>
            </a:r>
            <a:r>
              <a:rPr sz="1500" dirty="0"/>
              <a:t> </a:t>
            </a:r>
            <a:r>
              <a:rPr sz="1500" dirty="0" err="1"/>
              <a:t>deve</a:t>
            </a:r>
            <a:r>
              <a:rPr sz="1500" dirty="0"/>
              <a:t> </a:t>
            </a:r>
            <a:r>
              <a:rPr sz="1500" dirty="0" err="1"/>
              <a:t>avere</a:t>
            </a:r>
            <a:r>
              <a:rPr sz="1500" dirty="0"/>
              <a:t> </a:t>
            </a:r>
            <a:r>
              <a:rPr sz="1500" dirty="0" err="1"/>
              <a:t>dimensioni</a:t>
            </a:r>
            <a:r>
              <a:rPr sz="1500" dirty="0"/>
              <a:t> </a:t>
            </a:r>
            <a:r>
              <a:rPr sz="1500" dirty="0" err="1"/>
              <a:t>adatte</a:t>
            </a:r>
            <a:r>
              <a:rPr sz="1500" dirty="0"/>
              <a:t> e </a:t>
            </a:r>
            <a:r>
              <a:rPr sz="1500" dirty="0" err="1"/>
              <a:t>introdotto</a:t>
            </a:r>
            <a:r>
              <a:rPr sz="1500" dirty="0"/>
              <a:t> come “</a:t>
            </a:r>
            <a:r>
              <a:rPr sz="1500" dirty="0" err="1"/>
              <a:t>tappo</a:t>
            </a:r>
            <a:r>
              <a:rPr sz="1500" dirty="0"/>
              <a:t> di </a:t>
            </a:r>
            <a:r>
              <a:rPr sz="1500" dirty="0" err="1"/>
              <a:t>vapore</a:t>
            </a:r>
            <a:r>
              <a:rPr sz="1500" dirty="0"/>
              <a:t>” (</a:t>
            </a:r>
            <a:r>
              <a:rPr sz="1500" dirty="0" err="1"/>
              <a:t>iniezione</a:t>
            </a:r>
            <a:r>
              <a:rPr sz="1500" dirty="0"/>
              <a:t> </a:t>
            </a:r>
            <a:r>
              <a:rPr sz="1500" dirty="0" err="1"/>
              <a:t>rapida</a:t>
            </a:r>
            <a:r>
              <a:rPr sz="1500" dirty="0"/>
              <a:t>) per </a:t>
            </a:r>
            <a:r>
              <a:rPr sz="1500" dirty="0" err="1"/>
              <a:t>evitare</a:t>
            </a:r>
            <a:r>
              <a:rPr sz="1500" dirty="0"/>
              <a:t> </a:t>
            </a:r>
            <a:r>
              <a:rPr sz="1500" dirty="0" err="1"/>
              <a:t>allargamenti</a:t>
            </a:r>
            <a:r>
              <a:rPr sz="1500" dirty="0"/>
              <a:t> di </a:t>
            </a:r>
            <a:r>
              <a:rPr sz="1500" dirty="0" err="1"/>
              <a:t>banda</a:t>
            </a:r>
            <a:r>
              <a:rPr sz="1500" dirty="0"/>
              <a:t> </a:t>
            </a:r>
            <a:r>
              <a:rPr sz="1500" dirty="0">
                <a:latin typeface="Wingdings"/>
                <a:ea typeface="Wingdings"/>
                <a:cs typeface="Wingdings"/>
                <a:sym typeface="Wingdings"/>
              </a:rPr>
              <a:t> </a:t>
            </a:r>
            <a:r>
              <a:rPr sz="1500" dirty="0" err="1"/>
              <a:t>scarsa</a:t>
            </a:r>
            <a:r>
              <a:rPr sz="1500" dirty="0"/>
              <a:t> </a:t>
            </a:r>
            <a:r>
              <a:rPr sz="1500" dirty="0" err="1"/>
              <a:t>risoluzione</a:t>
            </a:r>
            <a:endParaRPr sz="1500" dirty="0"/>
          </a:p>
          <a:p>
            <a:pPr algn="just">
              <a:defRPr sz="2000"/>
            </a:pPr>
            <a:endParaRPr sz="1500" dirty="0"/>
          </a:p>
          <a:p>
            <a:pPr algn="just">
              <a:defRPr sz="2000"/>
            </a:pPr>
            <a:endParaRPr sz="1500" dirty="0"/>
          </a:p>
          <a:p>
            <a:pPr algn="just">
              <a:defRPr sz="2000"/>
            </a:pPr>
            <a:endParaRPr sz="1500" dirty="0"/>
          </a:p>
          <a:p>
            <a:pPr algn="just">
              <a:defRPr sz="2000" b="1" i="1"/>
            </a:pPr>
            <a:r>
              <a:rPr sz="1500" dirty="0"/>
              <a:t>Con </a:t>
            </a:r>
            <a:r>
              <a:rPr sz="1500" dirty="0" err="1"/>
              <a:t>cosa</a:t>
            </a:r>
            <a:r>
              <a:rPr sz="1500" dirty="0"/>
              <a:t>?</a:t>
            </a:r>
          </a:p>
          <a:p>
            <a:pPr algn="just">
              <a:defRPr sz="2000"/>
            </a:pPr>
            <a:r>
              <a:rPr sz="1500" dirty="0" err="1"/>
              <a:t>Microsiringhe</a:t>
            </a:r>
            <a:r>
              <a:rPr sz="1500" dirty="0"/>
              <a:t> graduate </a:t>
            </a:r>
            <a:r>
              <a:rPr sz="1500" dirty="0" err="1"/>
              <a:t>vengono</a:t>
            </a:r>
            <a:r>
              <a:rPr sz="1500" dirty="0"/>
              <a:t> </a:t>
            </a:r>
            <a:r>
              <a:rPr sz="1500" dirty="0" err="1"/>
              <a:t>usate</a:t>
            </a:r>
            <a:r>
              <a:rPr sz="1500" dirty="0"/>
              <a:t> per </a:t>
            </a:r>
            <a:r>
              <a:rPr sz="1500" dirty="0" err="1"/>
              <a:t>iniettare</a:t>
            </a:r>
            <a:r>
              <a:rPr sz="1500" dirty="0"/>
              <a:t> </a:t>
            </a:r>
            <a:r>
              <a:rPr sz="1500" dirty="0" err="1"/>
              <a:t>campioni</a:t>
            </a:r>
            <a:r>
              <a:rPr sz="1500" dirty="0"/>
              <a:t> </a:t>
            </a:r>
            <a:r>
              <a:rPr sz="1500" dirty="0" err="1"/>
              <a:t>liquidi</a:t>
            </a:r>
            <a:r>
              <a:rPr sz="1500" dirty="0"/>
              <a:t> </a:t>
            </a:r>
            <a:r>
              <a:rPr sz="1500" dirty="0" err="1"/>
              <a:t>attraverso</a:t>
            </a:r>
            <a:r>
              <a:rPr sz="1500" dirty="0"/>
              <a:t> un </a:t>
            </a:r>
            <a:r>
              <a:rPr sz="1500" dirty="0" err="1"/>
              <a:t>diaframma</a:t>
            </a:r>
            <a:r>
              <a:rPr sz="1500" dirty="0"/>
              <a:t>, o </a:t>
            </a:r>
            <a:r>
              <a:rPr sz="1500" dirty="0" err="1"/>
              <a:t>setto</a:t>
            </a:r>
            <a:r>
              <a:rPr sz="1500" dirty="0"/>
              <a:t>, di </a:t>
            </a:r>
            <a:r>
              <a:rPr sz="1500" dirty="0" err="1"/>
              <a:t>gomma</a:t>
            </a:r>
            <a:r>
              <a:rPr sz="1500" dirty="0"/>
              <a:t> o di silicone </a:t>
            </a:r>
            <a:r>
              <a:rPr sz="1500" dirty="0" err="1"/>
              <a:t>nella</a:t>
            </a:r>
            <a:r>
              <a:rPr sz="1500" dirty="0"/>
              <a:t> camera </a:t>
            </a:r>
            <a:r>
              <a:rPr sz="1500" dirty="0" err="1"/>
              <a:t>riscaldata</a:t>
            </a:r>
            <a:r>
              <a:rPr sz="1500" dirty="0"/>
              <a:t> </a:t>
            </a:r>
            <a:r>
              <a:rPr sz="1500" dirty="0" err="1"/>
              <a:t>posta</a:t>
            </a:r>
            <a:r>
              <a:rPr sz="1500" dirty="0"/>
              <a:t> in </a:t>
            </a:r>
            <a:r>
              <a:rPr sz="1500" dirty="0" err="1"/>
              <a:t>testa</a:t>
            </a:r>
            <a:r>
              <a:rPr sz="1500" dirty="0"/>
              <a:t> </a:t>
            </a:r>
            <a:r>
              <a:rPr sz="1500" dirty="0" err="1"/>
              <a:t>alla</a:t>
            </a:r>
            <a:r>
              <a:rPr sz="1500" dirty="0"/>
              <a:t> </a:t>
            </a:r>
            <a:r>
              <a:rPr sz="1500" dirty="0" err="1"/>
              <a:t>colonna</a:t>
            </a:r>
            <a:r>
              <a:rPr sz="1500" dirty="0"/>
              <a:t>. La camera </a:t>
            </a:r>
            <a:r>
              <a:rPr sz="1500" dirty="0" err="1"/>
              <a:t>viene</a:t>
            </a:r>
            <a:r>
              <a:rPr sz="1500" dirty="0"/>
              <a:t> </a:t>
            </a:r>
            <a:r>
              <a:rPr sz="1500" dirty="0" err="1"/>
              <a:t>generalmente</a:t>
            </a:r>
            <a:r>
              <a:rPr sz="1500" dirty="0"/>
              <a:t> </a:t>
            </a:r>
            <a:r>
              <a:rPr sz="1500" dirty="0" err="1"/>
              <a:t>mantenuta</a:t>
            </a:r>
            <a:r>
              <a:rPr sz="1500" dirty="0"/>
              <a:t> ad </a:t>
            </a:r>
            <a:r>
              <a:rPr sz="1500" dirty="0" err="1"/>
              <a:t>una</a:t>
            </a:r>
            <a:r>
              <a:rPr sz="1500" dirty="0"/>
              <a:t> </a:t>
            </a:r>
            <a:r>
              <a:rPr sz="1500" dirty="0" err="1"/>
              <a:t>temperatura</a:t>
            </a:r>
            <a:r>
              <a:rPr sz="1500" dirty="0"/>
              <a:t> di circa 50 °C </a:t>
            </a:r>
            <a:r>
              <a:rPr sz="1500" dirty="0" err="1"/>
              <a:t>oltre</a:t>
            </a:r>
            <a:r>
              <a:rPr sz="1500" dirty="0"/>
              <a:t> il punto di </a:t>
            </a:r>
            <a:r>
              <a:rPr sz="1500" dirty="0" err="1"/>
              <a:t>ebollizione</a:t>
            </a:r>
            <a:r>
              <a:rPr sz="1500" dirty="0"/>
              <a:t> del </a:t>
            </a:r>
            <a:r>
              <a:rPr sz="1500" dirty="0" err="1"/>
              <a:t>componente</a:t>
            </a:r>
            <a:r>
              <a:rPr sz="1500" dirty="0"/>
              <a:t> </a:t>
            </a:r>
            <a:r>
              <a:rPr sz="1500" dirty="0" err="1"/>
              <a:t>meno</a:t>
            </a:r>
            <a:r>
              <a:rPr sz="1500" dirty="0"/>
              <a:t> volatile </a:t>
            </a:r>
            <a:r>
              <a:rPr sz="1500" dirty="0" err="1"/>
              <a:t>nel</a:t>
            </a:r>
            <a:r>
              <a:rPr sz="1500" dirty="0"/>
              <a:t> </a:t>
            </a:r>
            <a:r>
              <a:rPr sz="1500" dirty="0" err="1"/>
              <a:t>campione</a:t>
            </a:r>
            <a:endParaRPr sz="1500" dirty="0"/>
          </a:p>
        </p:txBody>
      </p:sp>
      <p:pic>
        <p:nvPicPr>
          <p:cNvPr id="205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609" y="2221211"/>
            <a:ext cx="1978820" cy="13001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Immagine 4" descr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1753" y="1063972"/>
            <a:ext cx="926714" cy="11572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Immagine 3" descr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827" y="2015997"/>
            <a:ext cx="2846945" cy="33865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Immagine 4" descr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18" y="1894820"/>
            <a:ext cx="3323592" cy="3549466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CasellaDiTesto 5"/>
          <p:cNvSpPr txBox="1"/>
          <p:nvPr/>
        </p:nvSpPr>
        <p:spPr>
          <a:xfrm>
            <a:off x="5242866" y="1129589"/>
            <a:ext cx="3291284" cy="438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4289" rIns="34289">
            <a:spAutoFit/>
          </a:bodyPr>
          <a:lstStyle>
            <a:lvl1pPr>
              <a:defRPr sz="3000" b="1">
                <a:solidFill>
                  <a:srgbClr val="FF0000"/>
                </a:solidFill>
              </a:defRPr>
            </a:lvl1pPr>
          </a:lstStyle>
          <a:p>
            <a:r>
              <a:rPr sz="2250"/>
              <a:t>Iniettore splittless/split </a:t>
            </a:r>
          </a:p>
        </p:txBody>
      </p:sp>
      <p:sp>
        <p:nvSpPr>
          <p:cNvPr id="211" name="CasellaDiTesto 5"/>
          <p:cNvSpPr txBox="1"/>
          <p:nvPr/>
        </p:nvSpPr>
        <p:spPr>
          <a:xfrm>
            <a:off x="616452" y="1129589"/>
            <a:ext cx="3275254" cy="438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4289" rIns="34289">
            <a:spAutoFit/>
          </a:bodyPr>
          <a:lstStyle>
            <a:lvl1pPr>
              <a:defRPr sz="3000" b="1">
                <a:solidFill>
                  <a:srgbClr val="FF0000"/>
                </a:solidFill>
              </a:defRPr>
            </a:lvl1pPr>
          </a:lstStyle>
          <a:p>
            <a:r>
              <a:rPr sz="2250"/>
              <a:t>Iniettore convenzionale</a:t>
            </a:r>
          </a:p>
        </p:txBody>
      </p:sp>
    </p:spTree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2262" y="855639"/>
            <a:ext cx="6329416" cy="51467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142" y="574158"/>
            <a:ext cx="8701737" cy="56405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46" y="782875"/>
            <a:ext cx="8305470" cy="50508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CasellaDiTesto 3"/>
          <p:cNvSpPr txBox="1"/>
          <p:nvPr/>
        </p:nvSpPr>
        <p:spPr>
          <a:xfrm>
            <a:off x="234755" y="1521950"/>
            <a:ext cx="8874956" cy="34932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 algn="just">
              <a:defRPr sz="2100"/>
            </a:pPr>
            <a:r>
              <a:rPr sz="1700" dirty="0" err="1"/>
              <a:t>Lunghezza</a:t>
            </a:r>
            <a:r>
              <a:rPr sz="1700" dirty="0"/>
              <a:t> </a:t>
            </a:r>
            <a:r>
              <a:rPr sz="1700" dirty="0" err="1"/>
              <a:t>variabile</a:t>
            </a:r>
            <a:r>
              <a:rPr sz="1700" dirty="0"/>
              <a:t> da </a:t>
            </a:r>
            <a:r>
              <a:rPr sz="1700" dirty="0" err="1"/>
              <a:t>meno</a:t>
            </a:r>
            <a:r>
              <a:rPr sz="1700" dirty="0"/>
              <a:t> di 10 a &gt; 60 m. </a:t>
            </a:r>
          </a:p>
          <a:p>
            <a:pPr algn="just">
              <a:defRPr sz="2100"/>
            </a:pPr>
            <a:endParaRPr sz="1700" dirty="0"/>
          </a:p>
          <a:p>
            <a:pPr algn="just">
              <a:defRPr sz="2100"/>
            </a:pPr>
            <a:r>
              <a:rPr sz="1700" dirty="0" err="1"/>
              <a:t>Sono</a:t>
            </a:r>
            <a:r>
              <a:rPr sz="1700" dirty="0"/>
              <a:t> </a:t>
            </a:r>
            <a:r>
              <a:rPr sz="1700" dirty="0" err="1"/>
              <a:t>costruite</a:t>
            </a:r>
            <a:r>
              <a:rPr sz="1700" dirty="0"/>
              <a:t> in </a:t>
            </a:r>
            <a:r>
              <a:rPr lang="it-IT" sz="1700" dirty="0"/>
              <a:t>silice fusa, teflon, </a:t>
            </a:r>
            <a:r>
              <a:rPr sz="1700" dirty="0" err="1"/>
              <a:t>acciaio</a:t>
            </a:r>
            <a:r>
              <a:rPr sz="1700" dirty="0"/>
              <a:t> </a:t>
            </a:r>
            <a:r>
              <a:rPr sz="1700" dirty="0" err="1"/>
              <a:t>inossidabile</a:t>
            </a:r>
            <a:endParaRPr sz="1700" dirty="0"/>
          </a:p>
          <a:p>
            <a:pPr algn="just">
              <a:defRPr sz="2100"/>
            </a:pPr>
            <a:endParaRPr sz="1700" dirty="0"/>
          </a:p>
          <a:p>
            <a:pPr algn="just">
              <a:defRPr sz="2100"/>
            </a:pPr>
            <a:r>
              <a:rPr sz="1700" dirty="0" err="1"/>
              <a:t>Avvolte</a:t>
            </a:r>
            <a:r>
              <a:rPr sz="1700" dirty="0"/>
              <a:t> a </a:t>
            </a:r>
            <a:r>
              <a:rPr sz="1700" dirty="0" err="1"/>
              <a:t>spirale</a:t>
            </a:r>
            <a:endParaRPr sz="1700" dirty="0"/>
          </a:p>
          <a:p>
            <a:pPr algn="just">
              <a:defRPr sz="2100"/>
            </a:pPr>
            <a:endParaRPr sz="1700" dirty="0"/>
          </a:p>
          <a:p>
            <a:pPr algn="just">
              <a:defRPr sz="2100"/>
            </a:pPr>
            <a:r>
              <a:rPr sz="1700" dirty="0"/>
              <a:t>Colonna </a:t>
            </a:r>
            <a:r>
              <a:rPr sz="1700" dirty="0" err="1"/>
              <a:t>è</a:t>
            </a:r>
            <a:r>
              <a:rPr sz="1700" dirty="0"/>
              <a:t> </a:t>
            </a:r>
            <a:r>
              <a:rPr sz="1700" dirty="0" err="1"/>
              <a:t>generalmente</a:t>
            </a:r>
            <a:r>
              <a:rPr sz="1700" dirty="0"/>
              <a:t> </a:t>
            </a:r>
            <a:r>
              <a:rPr sz="1700" dirty="0" err="1"/>
              <a:t>alloggiata</a:t>
            </a:r>
            <a:r>
              <a:rPr sz="1700" dirty="0"/>
              <a:t> in </a:t>
            </a:r>
            <a:r>
              <a:rPr sz="1700" dirty="0" err="1"/>
              <a:t>forni</a:t>
            </a:r>
            <a:r>
              <a:rPr sz="1700" dirty="0"/>
              <a:t> </a:t>
            </a:r>
            <a:r>
              <a:rPr sz="1700" dirty="0" err="1"/>
              <a:t>termostatati</a:t>
            </a:r>
            <a:r>
              <a:rPr sz="1700" dirty="0"/>
              <a:t> </a:t>
            </a:r>
          </a:p>
          <a:p>
            <a:pPr algn="just">
              <a:defRPr sz="2100"/>
            </a:pPr>
            <a:endParaRPr sz="1700" dirty="0"/>
          </a:p>
          <a:p>
            <a:pPr algn="just">
              <a:defRPr sz="2100"/>
            </a:pPr>
            <a:r>
              <a:rPr sz="1700" dirty="0" err="1"/>
              <a:t>Temperatura</a:t>
            </a:r>
            <a:r>
              <a:rPr sz="1700" dirty="0"/>
              <a:t> </a:t>
            </a:r>
            <a:r>
              <a:rPr sz="1700" dirty="0" err="1"/>
              <a:t>della</a:t>
            </a:r>
            <a:r>
              <a:rPr sz="1700" dirty="0"/>
              <a:t> </a:t>
            </a:r>
            <a:r>
              <a:rPr sz="1700" dirty="0" err="1"/>
              <a:t>colonna</a:t>
            </a:r>
            <a:r>
              <a:rPr sz="1700" dirty="0"/>
              <a:t> </a:t>
            </a:r>
            <a:r>
              <a:rPr sz="1700" dirty="0" err="1"/>
              <a:t>dipende</a:t>
            </a:r>
            <a:r>
              <a:rPr sz="1700" dirty="0"/>
              <a:t> dal punto di </a:t>
            </a:r>
            <a:r>
              <a:rPr sz="1700" dirty="0" err="1"/>
              <a:t>ebollizione</a:t>
            </a:r>
            <a:r>
              <a:rPr sz="1700" dirty="0"/>
              <a:t> del </a:t>
            </a:r>
            <a:r>
              <a:rPr sz="1700" dirty="0" err="1"/>
              <a:t>campione</a:t>
            </a:r>
            <a:r>
              <a:rPr sz="1700" dirty="0"/>
              <a:t> e dal </a:t>
            </a:r>
            <a:r>
              <a:rPr sz="1700" dirty="0" err="1"/>
              <a:t>grado</a:t>
            </a:r>
            <a:r>
              <a:rPr sz="1700" dirty="0"/>
              <a:t> di </a:t>
            </a:r>
            <a:r>
              <a:rPr sz="1700" dirty="0" err="1"/>
              <a:t>separazione</a:t>
            </a:r>
            <a:r>
              <a:rPr sz="1700" dirty="0"/>
              <a:t> </a:t>
            </a:r>
            <a:r>
              <a:rPr sz="1700" dirty="0" err="1"/>
              <a:t>richiesto</a:t>
            </a:r>
            <a:r>
              <a:rPr sz="1700" dirty="0"/>
              <a:t>. </a:t>
            </a:r>
          </a:p>
          <a:p>
            <a:pPr algn="just">
              <a:defRPr sz="2100"/>
            </a:pPr>
            <a:endParaRPr sz="1700" dirty="0"/>
          </a:p>
          <a:p>
            <a:pPr algn="just">
              <a:defRPr sz="2100"/>
            </a:pPr>
            <a:r>
              <a:rPr sz="1700" dirty="0" err="1"/>
              <a:t>Temperatura</a:t>
            </a:r>
            <a:r>
              <a:rPr sz="1700" dirty="0"/>
              <a:t> </a:t>
            </a:r>
            <a:r>
              <a:rPr sz="1700" dirty="0" err="1"/>
              <a:t>intorno</a:t>
            </a:r>
            <a:r>
              <a:rPr sz="1700" dirty="0"/>
              <a:t> al punto medio di </a:t>
            </a:r>
            <a:r>
              <a:rPr sz="1700" dirty="0" err="1"/>
              <a:t>ebollizione</a:t>
            </a:r>
            <a:r>
              <a:rPr sz="1700" dirty="0"/>
              <a:t> del </a:t>
            </a:r>
            <a:r>
              <a:rPr sz="1700" dirty="0" err="1"/>
              <a:t>campione</a:t>
            </a:r>
            <a:r>
              <a:rPr sz="1700" dirty="0"/>
              <a:t> (tempi di </a:t>
            </a:r>
            <a:r>
              <a:rPr sz="1700" dirty="0" err="1"/>
              <a:t>eluizione</a:t>
            </a:r>
            <a:r>
              <a:rPr sz="1700" dirty="0"/>
              <a:t> &lt;30 min)</a:t>
            </a:r>
          </a:p>
        </p:txBody>
      </p:sp>
      <p:sp>
        <p:nvSpPr>
          <p:cNvPr id="236" name="CasellaDiTesto 4"/>
          <p:cNvSpPr txBox="1"/>
          <p:nvPr/>
        </p:nvSpPr>
        <p:spPr>
          <a:xfrm>
            <a:off x="234755" y="208046"/>
            <a:ext cx="4902592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>
              <a:defRPr sz="2400">
                <a:solidFill>
                  <a:srgbClr val="FF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rPr sz="1800"/>
              <a:t>La colonna gas-cromatografica capillare</a:t>
            </a:r>
          </a:p>
        </p:txBody>
      </p:sp>
    </p:spTree>
  </p:cSld>
  <p:clrMapOvr>
    <a:masterClrMapping/>
  </p:clrMapOvr>
  <p:transition spd="med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651" y="171835"/>
            <a:ext cx="7602279" cy="658339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/>
          <p:cNvSpPr>
            <a:spLocks noChangeArrowheads="1"/>
          </p:cNvSpPr>
          <p:nvPr/>
        </p:nvSpPr>
        <p:spPr bwMode="auto">
          <a:xfrm>
            <a:off x="1223964" y="851297"/>
            <a:ext cx="6669881" cy="5190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50000"/>
              </a:spcBef>
            </a:pPr>
            <a:r>
              <a:rPr lang="it-IT" sz="2400" b="1" dirty="0">
                <a:solidFill>
                  <a:schemeClr val="accent1"/>
                </a:solidFill>
                <a:latin typeface="Book Antiqua" pitchFamily="18" charset="0"/>
              </a:rPr>
              <a:t>TECNICHE DI SEPARAZIONE</a:t>
            </a:r>
            <a:endParaRPr lang="it-IT" sz="750" b="1" dirty="0">
              <a:solidFill>
                <a:schemeClr val="accent1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</a:pPr>
            <a:endParaRPr lang="it-IT" sz="600" dirty="0">
              <a:solidFill>
                <a:schemeClr val="accent1"/>
              </a:solidFill>
              <a:latin typeface="Book Antiqua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it-IT" sz="1500" dirty="0">
                <a:latin typeface="Book Antiqua" pitchFamily="18" charset="0"/>
              </a:rPr>
              <a:t>Le fasi stazionarie in HPLC sono costituite da particelle di silice (più raramente allumina) che funzionano da ADSORBENTI (cromatografia di adsorbimento = LSC) o da SUPPORTO (cromatografia di partizione = LLC).</a:t>
            </a:r>
          </a:p>
          <a:p>
            <a:pPr algn="just">
              <a:lnSpc>
                <a:spcPct val="120000"/>
              </a:lnSpc>
            </a:pPr>
            <a:r>
              <a:rPr lang="it-IT" sz="1500" dirty="0">
                <a:latin typeface="Book Antiqua" pitchFamily="18" charset="0"/>
              </a:rPr>
              <a:t>La diffusione della silice è giustificata da alcune sue proprietà specifiche:</a:t>
            </a:r>
            <a:br>
              <a:rPr lang="it-IT" sz="1500" dirty="0">
                <a:latin typeface="Book Antiqua" pitchFamily="18" charset="0"/>
              </a:rPr>
            </a:br>
            <a:endParaRPr lang="it-IT" sz="750" dirty="0">
              <a:latin typeface="Book Antiqua" pitchFamily="18" charset="0"/>
            </a:endParaRPr>
          </a:p>
          <a:p>
            <a:pPr algn="just">
              <a:lnSpc>
                <a:spcPct val="120000"/>
              </a:lnSpc>
              <a:buFontTx/>
              <a:buChar char="•"/>
            </a:pPr>
            <a:r>
              <a:rPr lang="it-IT" sz="1500" dirty="0">
                <a:latin typeface="Book Antiqua" pitchFamily="18" charset="0"/>
              </a:rPr>
              <a:t>  </a:t>
            </a:r>
            <a:r>
              <a:rPr lang="it-IT" sz="1350" dirty="0">
                <a:latin typeface="Book Antiqua" pitchFamily="18" charset="0"/>
              </a:rPr>
              <a:t>è in grado di sopportare pressioni molto elevate (&gt; 1000 atm);</a:t>
            </a:r>
          </a:p>
          <a:p>
            <a:pPr algn="just">
              <a:lnSpc>
                <a:spcPct val="120000"/>
              </a:lnSpc>
              <a:buFontTx/>
              <a:buChar char="•"/>
            </a:pPr>
            <a:r>
              <a:rPr lang="it-IT" sz="1350" dirty="0">
                <a:latin typeface="Book Antiqua" pitchFamily="18" charset="0"/>
              </a:rPr>
              <a:t>  è chimicamente stabile verso tutti i solventi a pH non superiore a 8;</a:t>
            </a:r>
          </a:p>
          <a:p>
            <a:pPr algn="just">
              <a:lnSpc>
                <a:spcPct val="120000"/>
              </a:lnSpc>
              <a:buFontTx/>
              <a:buChar char="•"/>
            </a:pPr>
            <a:r>
              <a:rPr lang="it-IT" sz="1350" dirty="0">
                <a:latin typeface="Book Antiqua" pitchFamily="18" charset="0"/>
              </a:rPr>
              <a:t>  è facilmente </a:t>
            </a:r>
            <a:r>
              <a:rPr lang="it-IT" sz="1350" dirty="0" err="1">
                <a:latin typeface="Book Antiqua" pitchFamily="18" charset="0"/>
              </a:rPr>
              <a:t>funzionalizzabile</a:t>
            </a:r>
            <a:r>
              <a:rPr lang="it-IT" sz="1350" dirty="0">
                <a:latin typeface="Book Antiqua" pitchFamily="18" charset="0"/>
              </a:rPr>
              <a:t> (</a:t>
            </a:r>
            <a:r>
              <a:rPr lang="it-IT" sz="1350" dirty="0" err="1">
                <a:latin typeface="Book Antiqua" pitchFamily="18" charset="0"/>
              </a:rPr>
              <a:t>derivatizzabile</a:t>
            </a:r>
            <a:r>
              <a:rPr lang="it-IT" sz="1350" dirty="0">
                <a:latin typeface="Book Antiqua" pitchFamily="18" charset="0"/>
              </a:rPr>
              <a:t>);</a:t>
            </a:r>
          </a:p>
          <a:p>
            <a:pPr algn="just">
              <a:lnSpc>
                <a:spcPct val="120000"/>
              </a:lnSpc>
              <a:buFontTx/>
              <a:buChar char="•"/>
            </a:pPr>
            <a:r>
              <a:rPr lang="it-IT" sz="1350" dirty="0">
                <a:latin typeface="Book Antiqua" pitchFamily="18" charset="0"/>
              </a:rPr>
              <a:t>  è facile ottenerla sottoforma di particelle uniformi;</a:t>
            </a:r>
          </a:p>
          <a:p>
            <a:pPr algn="just">
              <a:lnSpc>
                <a:spcPct val="120000"/>
              </a:lnSpc>
              <a:buFontTx/>
              <a:buChar char="•"/>
            </a:pPr>
            <a:r>
              <a:rPr lang="it-IT" sz="1350" dirty="0">
                <a:latin typeface="Book Antiqua" pitchFamily="18" charset="0"/>
              </a:rPr>
              <a:t>  è disponibile in varie dimensioni e porosità (60-100 Å).</a:t>
            </a:r>
          </a:p>
          <a:p>
            <a:pPr algn="just">
              <a:lnSpc>
                <a:spcPct val="120000"/>
              </a:lnSpc>
            </a:pPr>
            <a:endParaRPr lang="it-IT" sz="750" dirty="0">
              <a:latin typeface="Book Antiqua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it-IT" sz="1500" dirty="0">
                <a:latin typeface="Book Antiqua" pitchFamily="18" charset="0"/>
              </a:rPr>
              <a:t>Nella </a:t>
            </a:r>
            <a:r>
              <a:rPr lang="it-IT" sz="1500" i="1" dirty="0" err="1">
                <a:latin typeface="Book Antiqua" pitchFamily="18" charset="0"/>
              </a:rPr>
              <a:t>Bonded</a:t>
            </a:r>
            <a:r>
              <a:rPr lang="it-IT" sz="1500" i="1" dirty="0">
                <a:latin typeface="Book Antiqua" pitchFamily="18" charset="0"/>
              </a:rPr>
              <a:t> </a:t>
            </a:r>
            <a:r>
              <a:rPr lang="it-IT" sz="1500" i="1" dirty="0" err="1">
                <a:latin typeface="Book Antiqua" pitchFamily="18" charset="0"/>
              </a:rPr>
              <a:t>Phase</a:t>
            </a:r>
            <a:r>
              <a:rPr lang="it-IT" sz="1500" i="1" dirty="0">
                <a:latin typeface="Book Antiqua" pitchFamily="18" charset="0"/>
              </a:rPr>
              <a:t> </a:t>
            </a:r>
            <a:r>
              <a:rPr lang="it-IT" sz="1500" i="1" dirty="0" err="1">
                <a:latin typeface="Book Antiqua" pitchFamily="18" charset="0"/>
              </a:rPr>
              <a:t>Chromatography</a:t>
            </a:r>
            <a:r>
              <a:rPr lang="it-IT" sz="1500" dirty="0">
                <a:latin typeface="Book Antiqua" pitchFamily="18" charset="0"/>
              </a:rPr>
              <a:t> (BPC), che è una cromatografia di partizione, le particelle di supporto sono legate a dei composti organici.</a:t>
            </a:r>
          </a:p>
          <a:p>
            <a:pPr algn="just">
              <a:lnSpc>
                <a:spcPct val="120000"/>
              </a:lnSpc>
            </a:pPr>
            <a:r>
              <a:rPr lang="it-IT" sz="1500" dirty="0">
                <a:latin typeface="Book Antiqua" pitchFamily="18" charset="0"/>
              </a:rPr>
              <a:t>Nella </a:t>
            </a:r>
            <a:r>
              <a:rPr lang="it-IT" sz="1500" i="1" dirty="0">
                <a:latin typeface="Book Antiqua" pitchFamily="18" charset="0"/>
              </a:rPr>
              <a:t>Size </a:t>
            </a:r>
            <a:r>
              <a:rPr lang="it-IT" sz="1500" i="1" dirty="0" err="1">
                <a:latin typeface="Book Antiqua" pitchFamily="18" charset="0"/>
              </a:rPr>
              <a:t>Exclusion</a:t>
            </a:r>
            <a:r>
              <a:rPr lang="it-IT" sz="1500" i="1" dirty="0">
                <a:latin typeface="Book Antiqua" pitchFamily="18" charset="0"/>
              </a:rPr>
              <a:t> </a:t>
            </a:r>
            <a:r>
              <a:rPr lang="it-IT" sz="1500" i="1" dirty="0" err="1">
                <a:latin typeface="Book Antiqua" pitchFamily="18" charset="0"/>
              </a:rPr>
              <a:t>Chromatography</a:t>
            </a:r>
            <a:r>
              <a:rPr lang="it-IT" sz="1500" dirty="0">
                <a:latin typeface="Book Antiqua" pitchFamily="18" charset="0"/>
              </a:rPr>
              <a:t> (SEC) le particelle di supporto hanno una porosità controllata e separano i soluti in funzione della loro dimensione molecolare (che è cosa diversa dal loro peso molecolare).</a:t>
            </a:r>
          </a:p>
          <a:p>
            <a:pPr algn="just">
              <a:lnSpc>
                <a:spcPct val="120000"/>
              </a:lnSpc>
            </a:pPr>
            <a:r>
              <a:rPr lang="it-IT" sz="1500" dirty="0">
                <a:latin typeface="Book Antiqua" pitchFamily="18" charset="0"/>
              </a:rPr>
              <a:t>Nella </a:t>
            </a:r>
            <a:r>
              <a:rPr lang="it-IT" sz="1500" i="1" dirty="0" err="1">
                <a:latin typeface="Book Antiqua" pitchFamily="18" charset="0"/>
              </a:rPr>
              <a:t>Ion</a:t>
            </a:r>
            <a:r>
              <a:rPr lang="it-IT" sz="1500" i="1" dirty="0">
                <a:latin typeface="Book Antiqua" pitchFamily="18" charset="0"/>
              </a:rPr>
              <a:t> Exchange </a:t>
            </a:r>
            <a:r>
              <a:rPr lang="it-IT" sz="1500" i="1" dirty="0" err="1">
                <a:latin typeface="Book Antiqua" pitchFamily="18" charset="0"/>
              </a:rPr>
              <a:t>Chromatography</a:t>
            </a:r>
            <a:r>
              <a:rPr lang="it-IT" sz="1500" dirty="0">
                <a:latin typeface="Book Antiqua" pitchFamily="18" charset="0"/>
              </a:rPr>
              <a:t> (IEC) i gruppi ionici (cationici od anionici) sono legati chimicamente alla superficie del supporto.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mmagine" descr="Immagin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318" y="913697"/>
            <a:ext cx="7836890" cy="330092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Immagine" descr="Immagin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491" y="4319223"/>
            <a:ext cx="6699242" cy="16434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Immagine 6" descr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54103"/>
            <a:ext cx="5734066" cy="1905926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CasellaDiTesto 7"/>
          <p:cNvSpPr txBox="1"/>
          <p:nvPr/>
        </p:nvSpPr>
        <p:spPr>
          <a:xfrm>
            <a:off x="274242" y="1026784"/>
            <a:ext cx="5596402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4289" rIns="34289">
            <a:spAutoFit/>
          </a:bodyPr>
          <a:lstStyle>
            <a:lvl1pPr>
              <a:defRPr sz="2400" b="1">
                <a:solidFill>
                  <a:srgbClr val="FF0000"/>
                </a:solidFill>
              </a:defRPr>
            </a:lvl1pPr>
          </a:lstStyle>
          <a:p>
            <a:r>
              <a:rPr sz="1800"/>
              <a:t>Programmata di temperatura: cosa è, a cosa serve</a:t>
            </a:r>
          </a:p>
        </p:txBody>
      </p:sp>
      <p:grpSp>
        <p:nvGrpSpPr>
          <p:cNvPr id="249" name="Gruppo 11"/>
          <p:cNvGrpSpPr/>
          <p:nvPr/>
        </p:nvGrpSpPr>
        <p:grpSpPr>
          <a:xfrm>
            <a:off x="5514016" y="1037336"/>
            <a:ext cx="3560997" cy="4838722"/>
            <a:chOff x="0" y="0"/>
            <a:chExt cx="4747994" cy="6451628"/>
          </a:xfrm>
        </p:grpSpPr>
        <p:pic>
          <p:nvPicPr>
            <p:cNvPr id="245" name="Immagine 3" descr="Immagin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4747994" cy="645162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46" name="CasellaDiTesto 8"/>
            <p:cNvSpPr txBox="1"/>
            <p:nvPr/>
          </p:nvSpPr>
          <p:spPr>
            <a:xfrm>
              <a:off x="2920912" y="70721"/>
              <a:ext cx="1188721" cy="369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4289" tIns="34289" rIns="34289" bIns="34289" numCol="1" anchor="t">
              <a:spAutoFit/>
            </a:bodyPr>
            <a:lstStyle>
              <a:lvl1pPr>
                <a:defRPr b="1">
                  <a:solidFill>
                    <a:srgbClr val="FF0000"/>
                  </a:solidFill>
                </a:defRPr>
              </a:lvl1pPr>
            </a:lstStyle>
            <a:p>
              <a:r>
                <a:rPr sz="1350"/>
                <a:t>isoterma</a:t>
              </a:r>
            </a:p>
          </p:txBody>
        </p:sp>
        <p:sp>
          <p:nvSpPr>
            <p:cNvPr id="247" name="CasellaDiTesto 9"/>
            <p:cNvSpPr txBox="1"/>
            <p:nvPr/>
          </p:nvSpPr>
          <p:spPr>
            <a:xfrm>
              <a:off x="1095628" y="1812768"/>
              <a:ext cx="3200401" cy="64632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4289" tIns="34289" rIns="34289" bIns="34289" numCol="1" anchor="t">
              <a:spAutoFit/>
            </a:bodyPr>
            <a:lstStyle>
              <a:lvl1pPr>
                <a:defRPr b="1">
                  <a:solidFill>
                    <a:srgbClr val="FF0000"/>
                  </a:solidFill>
                </a:defRPr>
              </a:lvl1pPr>
            </a:lstStyle>
            <a:p>
              <a:r>
                <a:rPr sz="1350"/>
                <a:t>Programmata non ottimizzata</a:t>
              </a:r>
            </a:p>
          </p:txBody>
        </p:sp>
        <p:sp>
          <p:nvSpPr>
            <p:cNvPr id="248" name="CasellaDiTesto 10"/>
            <p:cNvSpPr txBox="1"/>
            <p:nvPr/>
          </p:nvSpPr>
          <p:spPr>
            <a:xfrm>
              <a:off x="1274991" y="3625534"/>
              <a:ext cx="2880361" cy="36932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4289" tIns="34289" rIns="34289" bIns="34289" numCol="1" anchor="t">
              <a:spAutoFit/>
            </a:bodyPr>
            <a:lstStyle>
              <a:lvl1pPr>
                <a:defRPr b="1">
                  <a:solidFill>
                    <a:srgbClr val="FF0000"/>
                  </a:solidFill>
                </a:defRPr>
              </a:lvl1pPr>
            </a:lstStyle>
            <a:p>
              <a:r>
                <a:rPr sz="1350"/>
                <a:t>Programmata ottimizzata</a:t>
              </a:r>
            </a:p>
          </p:txBody>
        </p:sp>
      </p:grpSp>
    </p:spTree>
  </p:cSld>
  <p:clrMapOvr>
    <a:masterClrMapping/>
  </p:clrMapOvr>
  <p:transition spd="med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CasellaDiTesto 5"/>
          <p:cNvSpPr txBox="1"/>
          <p:nvPr/>
        </p:nvSpPr>
        <p:spPr>
          <a:xfrm>
            <a:off x="252440" y="196912"/>
            <a:ext cx="8424791" cy="39908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>
              <a:defRPr sz="2300" b="1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2000" dirty="0" err="1"/>
              <a:t>Caratteristiche</a:t>
            </a:r>
            <a:r>
              <a:rPr sz="2000" dirty="0"/>
              <a:t> del </a:t>
            </a:r>
            <a:r>
              <a:rPr sz="2000" dirty="0" err="1"/>
              <a:t>rivelatore</a:t>
            </a:r>
            <a:r>
              <a:rPr sz="2000" dirty="0"/>
              <a:t> </a:t>
            </a:r>
            <a:r>
              <a:rPr sz="2000" dirty="0" err="1"/>
              <a:t>ideale</a:t>
            </a:r>
            <a:r>
              <a:rPr sz="2000" dirty="0"/>
              <a:t> </a:t>
            </a:r>
          </a:p>
          <a:p>
            <a:pPr marL="257175" indent="-257175">
              <a:buSzPct val="100000"/>
              <a:buFont typeface="Arial"/>
              <a:buChar char="•"/>
              <a:defRPr sz="2300" b="1">
                <a:solidFill>
                  <a:srgbClr val="FF0000"/>
                </a:solidFill>
                <a:latin typeface="Roboto"/>
                <a:ea typeface="Roboto"/>
                <a:cs typeface="Roboto"/>
                <a:sym typeface="Roboto"/>
              </a:defRPr>
            </a:pPr>
            <a:endParaRPr sz="2000" dirty="0"/>
          </a:p>
          <a:p>
            <a:pPr marL="214313" indent="-214313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1600" dirty="0" err="1"/>
              <a:t>Adeguata</a:t>
            </a:r>
            <a:r>
              <a:rPr sz="1600" dirty="0"/>
              <a:t> </a:t>
            </a:r>
            <a:r>
              <a:rPr sz="1600" dirty="0" err="1"/>
              <a:t>sensibilità</a:t>
            </a:r>
            <a:r>
              <a:rPr sz="1600" dirty="0"/>
              <a:t>. </a:t>
            </a:r>
          </a:p>
          <a:p>
            <a:pPr marL="214313" indent="-214313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1600" dirty="0" err="1"/>
              <a:t>Buona</a:t>
            </a:r>
            <a:r>
              <a:rPr sz="1600" dirty="0"/>
              <a:t> </a:t>
            </a:r>
            <a:r>
              <a:rPr sz="1600" dirty="0" err="1"/>
              <a:t>stabilità</a:t>
            </a:r>
            <a:r>
              <a:rPr sz="1600" dirty="0"/>
              <a:t> e </a:t>
            </a:r>
            <a:r>
              <a:rPr sz="1600" dirty="0" err="1"/>
              <a:t>riproducibilità</a:t>
            </a:r>
            <a:r>
              <a:rPr sz="1600" dirty="0"/>
              <a:t>. </a:t>
            </a:r>
          </a:p>
          <a:p>
            <a:pPr marL="214313" indent="-214313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1600" dirty="0" err="1"/>
              <a:t>Risposta</a:t>
            </a:r>
            <a:r>
              <a:rPr sz="1600" dirty="0"/>
              <a:t> </a:t>
            </a:r>
            <a:r>
              <a:rPr sz="1600" dirty="0" err="1"/>
              <a:t>lineare</a:t>
            </a:r>
            <a:r>
              <a:rPr sz="1600" dirty="0"/>
              <a:t> </a:t>
            </a:r>
            <a:r>
              <a:rPr sz="1600" dirty="0" err="1"/>
              <a:t>alla</a:t>
            </a:r>
            <a:r>
              <a:rPr sz="1600" dirty="0"/>
              <a:t> </a:t>
            </a:r>
            <a:r>
              <a:rPr sz="1600" dirty="0" err="1"/>
              <a:t>concentrazione</a:t>
            </a:r>
            <a:r>
              <a:rPr sz="1600" dirty="0"/>
              <a:t> del </a:t>
            </a:r>
            <a:r>
              <a:rPr sz="1600" dirty="0" err="1"/>
              <a:t>soluto</a:t>
            </a:r>
            <a:r>
              <a:rPr sz="1600" dirty="0"/>
              <a:t> in un intervallo di </a:t>
            </a:r>
            <a:r>
              <a:rPr sz="1600" dirty="0" err="1"/>
              <a:t>parecchi</a:t>
            </a:r>
            <a:r>
              <a:rPr sz="1600" dirty="0"/>
              <a:t> </a:t>
            </a:r>
            <a:r>
              <a:rPr sz="1600" dirty="0" err="1"/>
              <a:t>ordini</a:t>
            </a:r>
            <a:r>
              <a:rPr sz="1600" dirty="0"/>
              <a:t> di grandezza. </a:t>
            </a:r>
          </a:p>
          <a:p>
            <a:pPr marL="214313" indent="-214313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1600" dirty="0"/>
              <a:t>Intervallo di </a:t>
            </a:r>
            <a:r>
              <a:rPr sz="1600" dirty="0" err="1"/>
              <a:t>temperatura</a:t>
            </a:r>
            <a:r>
              <a:rPr sz="1600" dirty="0"/>
              <a:t> </a:t>
            </a:r>
            <a:r>
              <a:rPr sz="1600" dirty="0" err="1"/>
              <a:t>che</a:t>
            </a:r>
            <a:r>
              <a:rPr sz="1600" dirty="0"/>
              <a:t> </a:t>
            </a:r>
            <a:r>
              <a:rPr sz="1600" dirty="0" err="1"/>
              <a:t>si</a:t>
            </a:r>
            <a:r>
              <a:rPr sz="1600" dirty="0"/>
              <a:t> </a:t>
            </a:r>
            <a:r>
              <a:rPr sz="1600" dirty="0" err="1"/>
              <a:t>estenda</a:t>
            </a:r>
            <a:r>
              <a:rPr sz="1600" dirty="0"/>
              <a:t> da </a:t>
            </a:r>
            <a:r>
              <a:rPr sz="1600" dirty="0" err="1"/>
              <a:t>temperatura</a:t>
            </a:r>
            <a:r>
              <a:rPr sz="1600" dirty="0"/>
              <a:t> </a:t>
            </a:r>
            <a:r>
              <a:rPr sz="1600" dirty="0" err="1"/>
              <a:t>ambiente</a:t>
            </a:r>
            <a:r>
              <a:rPr sz="1600" dirty="0"/>
              <a:t> ad </a:t>
            </a:r>
            <a:r>
              <a:rPr sz="1600" dirty="0" err="1"/>
              <a:t>almeno</a:t>
            </a:r>
            <a:r>
              <a:rPr sz="1600" dirty="0"/>
              <a:t> 400°C. </a:t>
            </a:r>
          </a:p>
          <a:p>
            <a:pPr marL="214313" indent="-214313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1600" dirty="0"/>
              <a:t>Tempo di </a:t>
            </a:r>
            <a:r>
              <a:rPr sz="1600" dirty="0" err="1"/>
              <a:t>risposta</a:t>
            </a:r>
            <a:r>
              <a:rPr sz="1600" dirty="0"/>
              <a:t> breve ed </a:t>
            </a:r>
            <a:r>
              <a:rPr sz="1600" dirty="0" err="1"/>
              <a:t>indipendente</a:t>
            </a:r>
            <a:r>
              <a:rPr sz="1600" dirty="0"/>
              <a:t> </a:t>
            </a:r>
            <a:r>
              <a:rPr sz="1600" dirty="0" err="1"/>
              <a:t>dalla</a:t>
            </a:r>
            <a:r>
              <a:rPr sz="1600" dirty="0"/>
              <a:t> </a:t>
            </a:r>
            <a:r>
              <a:rPr sz="1600" dirty="0" err="1"/>
              <a:t>velocità</a:t>
            </a:r>
            <a:r>
              <a:rPr sz="1600" dirty="0"/>
              <a:t> di </a:t>
            </a:r>
            <a:r>
              <a:rPr sz="1600" dirty="0" err="1"/>
              <a:t>flusso</a:t>
            </a:r>
            <a:r>
              <a:rPr sz="1600" dirty="0"/>
              <a:t>. </a:t>
            </a:r>
          </a:p>
          <a:p>
            <a:pPr marL="214313" indent="-214313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1600" dirty="0"/>
              <a:t>Alta </a:t>
            </a:r>
            <a:r>
              <a:rPr sz="1600" dirty="0" err="1"/>
              <a:t>affidabilità</a:t>
            </a:r>
            <a:r>
              <a:rPr sz="1600" dirty="0"/>
              <a:t> e </a:t>
            </a:r>
            <a:r>
              <a:rPr sz="1600" dirty="0" err="1"/>
              <a:t>facilità</a:t>
            </a:r>
            <a:r>
              <a:rPr sz="1600" dirty="0"/>
              <a:t> </a:t>
            </a:r>
            <a:r>
              <a:rPr sz="1600" dirty="0" err="1"/>
              <a:t>d'uso</a:t>
            </a:r>
            <a:r>
              <a:rPr sz="1600" dirty="0"/>
              <a:t>. </a:t>
            </a:r>
          </a:p>
          <a:p>
            <a:pPr marL="214313" indent="-214313">
              <a:lnSpc>
                <a:spcPct val="150000"/>
              </a:lnSpc>
              <a:buSzPct val="100000"/>
              <a:buFont typeface="Arial"/>
              <a:buChar char="•"/>
              <a:defRPr>
                <a:solidFill>
                  <a:srgbClr val="3C3C3C"/>
                </a:solidFill>
                <a:latin typeface="Roboto"/>
                <a:ea typeface="Roboto"/>
                <a:cs typeface="Roboto"/>
                <a:sym typeface="Roboto"/>
              </a:defRPr>
            </a:pPr>
            <a:r>
              <a:rPr sz="1600" dirty="0" err="1"/>
              <a:t>Similarità</a:t>
            </a:r>
            <a:r>
              <a:rPr sz="1600" dirty="0"/>
              <a:t> di </a:t>
            </a:r>
            <a:r>
              <a:rPr sz="1600" dirty="0" err="1"/>
              <a:t>risposta</a:t>
            </a:r>
            <a:r>
              <a:rPr sz="1600" dirty="0"/>
              <a:t> </a:t>
            </a:r>
            <a:r>
              <a:rPr sz="1600" dirty="0" err="1"/>
              <a:t>nei</a:t>
            </a:r>
            <a:r>
              <a:rPr sz="1600" dirty="0"/>
              <a:t> </a:t>
            </a:r>
            <a:r>
              <a:rPr sz="1600" dirty="0" err="1"/>
              <a:t>confronti</a:t>
            </a:r>
            <a:r>
              <a:rPr sz="1600" dirty="0"/>
              <a:t> di tutti </a:t>
            </a:r>
            <a:r>
              <a:rPr sz="1600" dirty="0" err="1"/>
              <a:t>i</a:t>
            </a:r>
            <a:r>
              <a:rPr sz="1600" dirty="0"/>
              <a:t> </a:t>
            </a:r>
            <a:r>
              <a:rPr sz="1600" dirty="0" err="1"/>
              <a:t>soluti</a:t>
            </a:r>
            <a:r>
              <a:rPr sz="1600" dirty="0"/>
              <a:t> o, </a:t>
            </a:r>
            <a:r>
              <a:rPr sz="1600" dirty="0" err="1"/>
              <a:t>selettiva</a:t>
            </a:r>
            <a:r>
              <a:rPr sz="1600" dirty="0"/>
              <a:t> </a:t>
            </a:r>
            <a:r>
              <a:rPr sz="1600" dirty="0" err="1"/>
              <a:t>nei</a:t>
            </a:r>
            <a:r>
              <a:rPr sz="1600" dirty="0"/>
              <a:t> </a:t>
            </a:r>
            <a:r>
              <a:rPr sz="1600" dirty="0" err="1"/>
              <a:t>confronti</a:t>
            </a:r>
            <a:r>
              <a:rPr sz="1600" dirty="0"/>
              <a:t> di </a:t>
            </a:r>
            <a:r>
              <a:rPr sz="1600" dirty="0" err="1"/>
              <a:t>una</a:t>
            </a:r>
            <a:r>
              <a:rPr sz="1600" dirty="0"/>
              <a:t> o </a:t>
            </a:r>
            <a:r>
              <a:rPr sz="1600" dirty="0" err="1"/>
              <a:t>più</a:t>
            </a:r>
            <a:r>
              <a:rPr sz="1600" dirty="0"/>
              <a:t> </a:t>
            </a:r>
            <a:r>
              <a:rPr sz="1600" dirty="0" err="1"/>
              <a:t>classi</a:t>
            </a:r>
            <a:r>
              <a:rPr sz="1600" dirty="0"/>
              <a:t> di </a:t>
            </a:r>
            <a:r>
              <a:rPr sz="1600" dirty="0" err="1"/>
              <a:t>soluti</a:t>
            </a:r>
            <a:r>
              <a:rPr sz="1600" dirty="0"/>
              <a:t>. </a:t>
            </a:r>
          </a:p>
        </p:txBody>
      </p:sp>
      <p:pic>
        <p:nvPicPr>
          <p:cNvPr id="252" name="Immagine 6" descr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1899" y="4164265"/>
            <a:ext cx="4982817" cy="2392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Immagine 8" descr="Immagin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9535" y="1242197"/>
            <a:ext cx="3599677" cy="3891078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CasellaDiTesto 4"/>
          <p:cNvSpPr txBox="1"/>
          <p:nvPr/>
        </p:nvSpPr>
        <p:spPr>
          <a:xfrm>
            <a:off x="157501" y="144770"/>
            <a:ext cx="471323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 algn="just">
              <a:defRPr sz="2400" b="1">
                <a:solidFill>
                  <a:srgbClr val="FF000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lvl1pPr>
          </a:lstStyle>
          <a:p>
            <a:r>
              <a:rPr sz="1800" dirty="0" err="1"/>
              <a:t>Rivelatore</a:t>
            </a:r>
            <a:r>
              <a:rPr sz="1800" dirty="0"/>
              <a:t> a </a:t>
            </a:r>
            <a:r>
              <a:rPr sz="1800" dirty="0" err="1"/>
              <a:t>ionizzazione</a:t>
            </a:r>
            <a:r>
              <a:rPr sz="1800" dirty="0"/>
              <a:t> di </a:t>
            </a:r>
            <a:r>
              <a:rPr sz="1800" dirty="0" err="1"/>
              <a:t>fiamma</a:t>
            </a:r>
            <a:r>
              <a:rPr sz="1800" dirty="0"/>
              <a:t> (FID)</a:t>
            </a:r>
          </a:p>
        </p:txBody>
      </p:sp>
      <p:sp>
        <p:nvSpPr>
          <p:cNvPr id="256" name="CasellaDiTesto 7"/>
          <p:cNvSpPr txBox="1"/>
          <p:nvPr/>
        </p:nvSpPr>
        <p:spPr>
          <a:xfrm>
            <a:off x="124639" y="4383912"/>
            <a:ext cx="2002837" cy="611706"/>
          </a:xfrm>
          <a:prstGeom prst="rect">
            <a:avLst/>
          </a:prstGeom>
          <a:ln>
            <a:solidFill>
              <a:srgbClr val="FF0000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 algn="just">
              <a:defRPr sz="1500" b="1">
                <a:solidFill>
                  <a:srgbClr val="FF000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sz="1125"/>
              <a:t>1-Uscita della colonna trasportata a fiamma aria/idrogeno</a:t>
            </a:r>
          </a:p>
        </p:txBody>
      </p:sp>
      <p:sp>
        <p:nvSpPr>
          <p:cNvPr id="257" name="CasellaDiTesto 9"/>
          <p:cNvSpPr txBox="1"/>
          <p:nvPr/>
        </p:nvSpPr>
        <p:spPr>
          <a:xfrm>
            <a:off x="3856684" y="3234973"/>
            <a:ext cx="2722063" cy="646331"/>
          </a:xfrm>
          <a:prstGeom prst="rect">
            <a:avLst/>
          </a:prstGeom>
          <a:ln>
            <a:solidFill>
              <a:srgbClr val="0070C0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 algn="just">
              <a:defRPr sz="1600" b="1">
                <a:solidFill>
                  <a:srgbClr val="0070C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sz="1200"/>
              <a:t>2- pirolisi di composti organici , a temperatura di una fiamma aria/idrogeno </a:t>
            </a:r>
            <a:r>
              <a:rPr sz="120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sz="1200"/>
              <a:t> ioni ed elettroni. </a:t>
            </a:r>
          </a:p>
        </p:txBody>
      </p:sp>
      <p:sp>
        <p:nvSpPr>
          <p:cNvPr id="258" name="CasellaDiTesto 11"/>
          <p:cNvSpPr txBox="1"/>
          <p:nvPr/>
        </p:nvSpPr>
        <p:spPr>
          <a:xfrm>
            <a:off x="5034134" y="1898981"/>
            <a:ext cx="3089224" cy="1084912"/>
          </a:xfrm>
          <a:prstGeom prst="rect">
            <a:avLst/>
          </a:prstGeom>
          <a:ln>
            <a:solidFill>
              <a:srgbClr val="548235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 algn="just">
              <a:defRPr b="1">
                <a:solidFill>
                  <a:srgbClr val="548235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sz="1350"/>
              <a:t>3- </a:t>
            </a:r>
            <a:r>
              <a:rPr sz="1275"/>
              <a:t>Monitoraggio della corrente prodotta da ioni ed elettroni. DDP di alcune centinaia di volt tra l'ugello del bruciatore e un elettrodo collettore sistemato sopra la fiamma raccoglie e misura la corrente risultante</a:t>
            </a:r>
          </a:p>
        </p:txBody>
      </p:sp>
      <p:sp>
        <p:nvSpPr>
          <p:cNvPr id="259" name="CasellaDiTesto 12"/>
          <p:cNvSpPr txBox="1"/>
          <p:nvPr/>
        </p:nvSpPr>
        <p:spPr>
          <a:xfrm>
            <a:off x="2992661" y="4481199"/>
            <a:ext cx="250140" cy="288541"/>
          </a:xfrm>
          <a:prstGeom prst="rect">
            <a:avLst/>
          </a:prstGeom>
          <a:ln w="60325">
            <a:solidFill>
              <a:srgbClr val="FF0000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 algn="just">
              <a:defRPr sz="1700" b="1">
                <a:solidFill>
                  <a:srgbClr val="FF000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lvl1pPr>
          </a:lstStyle>
          <a:p>
            <a:r>
              <a:rPr sz="1275"/>
              <a:t>1</a:t>
            </a:r>
          </a:p>
        </p:txBody>
      </p:sp>
      <p:sp>
        <p:nvSpPr>
          <p:cNvPr id="260" name="CasellaDiTesto 14"/>
          <p:cNvSpPr txBox="1"/>
          <p:nvPr/>
        </p:nvSpPr>
        <p:spPr>
          <a:xfrm>
            <a:off x="3003212" y="2922279"/>
            <a:ext cx="250140" cy="288541"/>
          </a:xfrm>
          <a:prstGeom prst="rect">
            <a:avLst/>
          </a:prstGeom>
          <a:ln w="60325">
            <a:solidFill>
              <a:srgbClr val="0070C0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 algn="just">
              <a:defRPr sz="1700" b="1">
                <a:solidFill>
                  <a:srgbClr val="0070C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lvl1pPr>
          </a:lstStyle>
          <a:p>
            <a:r>
              <a:rPr sz="1275"/>
              <a:t>2</a:t>
            </a:r>
          </a:p>
        </p:txBody>
      </p:sp>
      <p:sp>
        <p:nvSpPr>
          <p:cNvPr id="261" name="Parentesi quadra chiusa 15"/>
          <p:cNvSpPr/>
          <p:nvPr/>
        </p:nvSpPr>
        <p:spPr>
          <a:xfrm>
            <a:off x="3285211" y="1757496"/>
            <a:ext cx="491966" cy="18113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11929" y="0"/>
                  <a:pt x="21600" y="219"/>
                  <a:pt x="21600" y="489"/>
                </a:cubicBezTo>
                <a:lnTo>
                  <a:pt x="21600" y="21111"/>
                </a:lnTo>
                <a:cubicBezTo>
                  <a:pt x="21600" y="21381"/>
                  <a:pt x="11929" y="21600"/>
                  <a:pt x="0" y="21600"/>
                </a:cubicBezTo>
              </a:path>
            </a:pathLst>
          </a:custGeom>
          <a:ln w="85725">
            <a:solidFill>
              <a:srgbClr val="548235"/>
            </a:solidFill>
            <a:miter/>
          </a:ln>
        </p:spPr>
        <p:txBody>
          <a:bodyPr lIns="34289" rIns="34289" anchor="ctr"/>
          <a:lstStyle/>
          <a:p>
            <a:pPr algn="ctr"/>
            <a:endParaRPr sz="1350"/>
          </a:p>
        </p:txBody>
      </p:sp>
      <p:sp>
        <p:nvSpPr>
          <p:cNvPr id="262" name="CasellaDiTesto 16"/>
          <p:cNvSpPr txBox="1"/>
          <p:nvPr/>
        </p:nvSpPr>
        <p:spPr>
          <a:xfrm>
            <a:off x="3856684" y="2164438"/>
            <a:ext cx="250140" cy="288541"/>
          </a:xfrm>
          <a:prstGeom prst="rect">
            <a:avLst/>
          </a:prstGeom>
          <a:ln w="60325">
            <a:solidFill>
              <a:srgbClr val="548235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 algn="just">
              <a:defRPr sz="1700" b="1">
                <a:solidFill>
                  <a:srgbClr val="548235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lvl1pPr>
          </a:lstStyle>
          <a:p>
            <a:r>
              <a:rPr sz="1275"/>
              <a:t>3</a:t>
            </a:r>
          </a:p>
        </p:txBody>
      </p:sp>
      <p:pic>
        <p:nvPicPr>
          <p:cNvPr id="263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1109" y="3213686"/>
            <a:ext cx="1045697" cy="78497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4" name="Picture 4" descr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623" y="756791"/>
            <a:ext cx="1435053" cy="1558467"/>
          </a:xfrm>
          <a:prstGeom prst="rect">
            <a:avLst/>
          </a:prstGeom>
          <a:ln w="12700">
            <a:miter lim="400000"/>
          </a:ln>
        </p:spPr>
      </p:pic>
      <p:pic>
        <p:nvPicPr>
          <p:cNvPr id="265" name="Picture 6" descr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4134" y="4145609"/>
            <a:ext cx="3599676" cy="2226413"/>
          </a:xfrm>
          <a:prstGeom prst="rect">
            <a:avLst/>
          </a:prstGeom>
          <a:ln w="12700">
            <a:miter lim="400000"/>
          </a:ln>
        </p:spPr>
      </p:pic>
      <p:sp>
        <p:nvSpPr>
          <p:cNvPr id="266" name="Connettore 2 18"/>
          <p:cNvSpPr/>
          <p:nvPr/>
        </p:nvSpPr>
        <p:spPr>
          <a:xfrm flipV="1">
            <a:off x="3088353" y="4977976"/>
            <a:ext cx="1" cy="355475"/>
          </a:xfrm>
          <a:prstGeom prst="line">
            <a:avLst/>
          </a:prstGeom>
          <a:ln w="73025">
            <a:solidFill>
              <a:srgbClr val="FF0000"/>
            </a:solidFill>
            <a:miter/>
            <a:tailEnd type="triangle"/>
          </a:ln>
        </p:spPr>
        <p:txBody>
          <a:bodyPr lIns="34289" rIns="34289"/>
          <a:lstStyle/>
          <a:p>
            <a:endParaRPr sz="1350"/>
          </a:p>
        </p:txBody>
      </p:sp>
    </p:spTree>
  </p:cSld>
  <p:clrMapOvr>
    <a:masterClrMapping/>
  </p:clrMapOvr>
  <p:transition spd="med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Immagine 1" descr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787" y="204463"/>
            <a:ext cx="3492858" cy="4628573"/>
          </a:xfrm>
          <a:prstGeom prst="rect">
            <a:avLst/>
          </a:prstGeom>
          <a:ln w="12700">
            <a:miter lim="400000"/>
          </a:ln>
        </p:spPr>
      </p:pic>
      <p:sp>
        <p:nvSpPr>
          <p:cNvPr id="269" name="CasellaDiTesto 3"/>
          <p:cNvSpPr txBox="1"/>
          <p:nvPr/>
        </p:nvSpPr>
        <p:spPr>
          <a:xfrm>
            <a:off x="271501" y="204463"/>
            <a:ext cx="4501856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>
            <a:lvl1pPr>
              <a:defRPr sz="2400" b="1">
                <a:solidFill>
                  <a:srgbClr val="FF0000"/>
                </a:solidFill>
                <a:latin typeface="MercuryTextG1-Roman"/>
                <a:ea typeface="MercuryTextG1-Roman"/>
                <a:cs typeface="MercuryTextG1-Roman"/>
                <a:sym typeface="MercuryTextG1-Roman"/>
              </a:defRPr>
            </a:lvl1pPr>
          </a:lstStyle>
          <a:p>
            <a:r>
              <a:rPr sz="1800"/>
              <a:t>Rivelatore a conducibilità termica (TCD) </a:t>
            </a:r>
          </a:p>
        </p:txBody>
      </p:sp>
      <p:sp>
        <p:nvSpPr>
          <p:cNvPr id="270" name="CasellaDiTesto 5"/>
          <p:cNvSpPr txBox="1"/>
          <p:nvPr/>
        </p:nvSpPr>
        <p:spPr>
          <a:xfrm>
            <a:off x="224615" y="1241476"/>
            <a:ext cx="5032899" cy="3416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rIns="34289">
            <a:spAutoFit/>
          </a:bodyPr>
          <a:lstStyle/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dirty="0" err="1"/>
              <a:t>Consiste</a:t>
            </a:r>
            <a:r>
              <a:rPr dirty="0"/>
              <a:t> in un </a:t>
            </a:r>
            <a:r>
              <a:rPr dirty="0" err="1"/>
              <a:t>elemento</a:t>
            </a:r>
            <a:r>
              <a:rPr dirty="0"/>
              <a:t> </a:t>
            </a:r>
            <a:r>
              <a:rPr dirty="0" err="1"/>
              <a:t>riscaldato</a:t>
            </a:r>
            <a:endParaRPr dirty="0"/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endParaRPr dirty="0"/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dirty="0"/>
              <a:t>La </a:t>
            </a:r>
            <a:r>
              <a:rPr dirty="0" err="1"/>
              <a:t>temperatura</a:t>
            </a:r>
            <a:r>
              <a:rPr dirty="0"/>
              <a:t> (a </a:t>
            </a:r>
            <a:r>
              <a:rPr dirty="0" err="1"/>
              <a:t>potenza</a:t>
            </a:r>
            <a:r>
              <a:rPr dirty="0"/>
              <a:t> </a:t>
            </a:r>
            <a:r>
              <a:rPr dirty="0" err="1"/>
              <a:t>elettrica</a:t>
            </a:r>
            <a:r>
              <a:rPr dirty="0"/>
              <a:t> </a:t>
            </a:r>
            <a:r>
              <a:rPr dirty="0" err="1"/>
              <a:t>costante</a:t>
            </a:r>
            <a:r>
              <a:rPr dirty="0"/>
              <a:t>)  </a:t>
            </a:r>
            <a:r>
              <a:rPr dirty="0" err="1"/>
              <a:t>dipende</a:t>
            </a:r>
            <a:r>
              <a:rPr dirty="0"/>
              <a:t> </a:t>
            </a:r>
            <a:r>
              <a:rPr dirty="0" err="1"/>
              <a:t>dalla</a:t>
            </a:r>
            <a:r>
              <a:rPr dirty="0"/>
              <a:t> </a:t>
            </a:r>
            <a:r>
              <a:rPr dirty="0" err="1"/>
              <a:t>conducibilità</a:t>
            </a:r>
            <a:r>
              <a:rPr dirty="0"/>
              <a:t> </a:t>
            </a:r>
            <a:r>
              <a:rPr dirty="0" err="1"/>
              <a:t>termica</a:t>
            </a:r>
            <a:r>
              <a:rPr dirty="0"/>
              <a:t> del gas </a:t>
            </a:r>
            <a:r>
              <a:rPr dirty="0" err="1"/>
              <a:t>che</a:t>
            </a:r>
            <a:r>
              <a:rPr dirty="0"/>
              <a:t> lo </a:t>
            </a:r>
            <a:r>
              <a:rPr dirty="0" err="1"/>
              <a:t>circonda</a:t>
            </a:r>
            <a:endParaRPr dirty="0"/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endParaRPr dirty="0"/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dirty="0"/>
              <a:t>La </a:t>
            </a:r>
            <a:r>
              <a:rPr dirty="0" err="1"/>
              <a:t>resistenza</a:t>
            </a:r>
            <a:r>
              <a:rPr dirty="0"/>
              <a:t> </a:t>
            </a:r>
            <a:r>
              <a:rPr dirty="0" err="1"/>
              <a:t>elettrica</a:t>
            </a:r>
            <a:r>
              <a:rPr dirty="0"/>
              <a:t> di </a:t>
            </a:r>
            <a:r>
              <a:rPr dirty="0" err="1"/>
              <a:t>questo</a:t>
            </a:r>
            <a:r>
              <a:rPr dirty="0"/>
              <a:t> </a:t>
            </a:r>
            <a:r>
              <a:rPr dirty="0" err="1"/>
              <a:t>elemento</a:t>
            </a:r>
            <a:r>
              <a:rPr dirty="0"/>
              <a:t> </a:t>
            </a:r>
            <a:r>
              <a:rPr dirty="0" err="1"/>
              <a:t>dipende</a:t>
            </a:r>
            <a:r>
              <a:rPr dirty="0"/>
              <a:t> </a:t>
            </a:r>
            <a:r>
              <a:rPr dirty="0" err="1"/>
              <a:t>dalla</a:t>
            </a:r>
            <a:r>
              <a:rPr dirty="0"/>
              <a:t> </a:t>
            </a:r>
            <a:r>
              <a:rPr b="1" dirty="0" err="1"/>
              <a:t>conducibilità</a:t>
            </a:r>
            <a:r>
              <a:rPr dirty="0"/>
              <a:t> </a:t>
            </a:r>
            <a:r>
              <a:rPr b="1" dirty="0" err="1"/>
              <a:t>termica</a:t>
            </a:r>
            <a:r>
              <a:rPr dirty="0"/>
              <a:t> del gas </a:t>
            </a:r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endParaRPr dirty="0"/>
          </a:p>
          <a:p>
            <a:pPr algn="just"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dirty="0" err="1"/>
              <a:t>Conducibilità</a:t>
            </a:r>
            <a:r>
              <a:rPr dirty="0"/>
              <a:t> </a:t>
            </a:r>
            <a:r>
              <a:rPr dirty="0" err="1"/>
              <a:t>termica</a:t>
            </a:r>
            <a:r>
              <a:rPr dirty="0"/>
              <a:t> di </a:t>
            </a:r>
            <a:r>
              <a:rPr dirty="0" err="1"/>
              <a:t>idrogeno</a:t>
            </a:r>
            <a:r>
              <a:rPr dirty="0"/>
              <a:t> ed </a:t>
            </a:r>
            <a:r>
              <a:rPr dirty="0" err="1"/>
              <a:t>elio</a:t>
            </a:r>
            <a:r>
              <a:rPr dirty="0"/>
              <a:t> (FM) </a:t>
            </a:r>
            <a:r>
              <a:rPr dirty="0" err="1"/>
              <a:t>sono</a:t>
            </a:r>
            <a:r>
              <a:rPr dirty="0"/>
              <a:t>&gt;&gt;&gt; di quelle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maggior</a:t>
            </a:r>
            <a:r>
              <a:rPr dirty="0"/>
              <a:t> </a:t>
            </a:r>
            <a:r>
              <a:rPr dirty="0" err="1"/>
              <a:t>parte</a:t>
            </a:r>
            <a:r>
              <a:rPr dirty="0"/>
              <a:t> </a:t>
            </a:r>
            <a:r>
              <a:rPr dirty="0" err="1"/>
              <a:t>dei</a:t>
            </a:r>
            <a:r>
              <a:rPr dirty="0"/>
              <a:t> </a:t>
            </a:r>
            <a:r>
              <a:rPr dirty="0" err="1"/>
              <a:t>composti</a:t>
            </a:r>
            <a:r>
              <a:rPr dirty="0"/>
              <a:t> </a:t>
            </a:r>
            <a:r>
              <a:rPr dirty="0" err="1"/>
              <a:t>organici</a:t>
            </a:r>
            <a:endParaRPr dirty="0"/>
          </a:p>
        </p:txBody>
      </p:sp>
      <p:sp>
        <p:nvSpPr>
          <p:cNvPr id="271" name="CasellaDiTesto 7"/>
          <p:cNvSpPr txBox="1"/>
          <p:nvPr/>
        </p:nvSpPr>
        <p:spPr>
          <a:xfrm>
            <a:off x="438327" y="4899211"/>
            <a:ext cx="8617318" cy="1754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4289" rIns="34289">
            <a:spAutoFit/>
          </a:bodyPr>
          <a:lstStyle/>
          <a:p>
            <a:pPr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dirty="0"/>
              <a:t>La </a:t>
            </a:r>
            <a:r>
              <a:rPr dirty="0" err="1"/>
              <a:t>presenza</a:t>
            </a:r>
            <a:r>
              <a:rPr dirty="0"/>
              <a:t> di </a:t>
            </a:r>
            <a:r>
              <a:rPr dirty="0" err="1"/>
              <a:t>quantità</a:t>
            </a:r>
            <a:r>
              <a:rPr dirty="0"/>
              <a:t> di specie </a:t>
            </a:r>
            <a:r>
              <a:rPr dirty="0" err="1"/>
              <a:t>organiche</a:t>
            </a:r>
            <a:r>
              <a:rPr dirty="0"/>
              <a:t> </a:t>
            </a:r>
            <a:r>
              <a:rPr dirty="0" err="1"/>
              <a:t>anche</a:t>
            </a:r>
            <a:r>
              <a:rPr dirty="0"/>
              <a:t> </a:t>
            </a:r>
            <a:r>
              <a:rPr dirty="0" err="1"/>
              <a:t>piccole</a:t>
            </a:r>
            <a:r>
              <a:rPr dirty="0"/>
              <a:t> causa </a:t>
            </a:r>
            <a:r>
              <a:rPr dirty="0" err="1"/>
              <a:t>una</a:t>
            </a:r>
            <a:r>
              <a:rPr dirty="0"/>
              <a:t> </a:t>
            </a:r>
            <a:r>
              <a:rPr b="1" dirty="0" err="1"/>
              <a:t>diminuzione</a:t>
            </a:r>
            <a:r>
              <a:rPr b="1" dirty="0"/>
              <a:t> </a:t>
            </a:r>
            <a:r>
              <a:rPr b="1" dirty="0" err="1"/>
              <a:t>nella</a:t>
            </a:r>
            <a:r>
              <a:rPr b="1" dirty="0"/>
              <a:t> </a:t>
            </a:r>
            <a:r>
              <a:rPr b="1" dirty="0" err="1"/>
              <a:t>conducibilità</a:t>
            </a:r>
            <a:r>
              <a:rPr b="1" dirty="0"/>
              <a:t> </a:t>
            </a:r>
            <a:r>
              <a:rPr b="1" dirty="0" err="1"/>
              <a:t>termica</a:t>
            </a:r>
            <a:r>
              <a:rPr b="1" dirty="0"/>
              <a:t> </a:t>
            </a:r>
            <a:r>
              <a:rPr dirty="0" err="1"/>
              <a:t>dell'effluente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colonna</a:t>
            </a:r>
            <a:r>
              <a:rPr dirty="0"/>
              <a:t> </a:t>
            </a:r>
            <a:r>
              <a:rPr dirty="0">
                <a:latin typeface="Wingdings"/>
                <a:ea typeface="Wingdings"/>
                <a:cs typeface="Wingdings"/>
                <a:sym typeface="Wingdings"/>
              </a:rPr>
              <a:t></a:t>
            </a:r>
            <a:r>
              <a:rPr dirty="0"/>
              <a:t> </a:t>
            </a:r>
            <a:r>
              <a:rPr dirty="0" err="1"/>
              <a:t>innalzamento</a:t>
            </a:r>
            <a:r>
              <a:rPr dirty="0"/>
              <a:t> di </a:t>
            </a:r>
            <a:r>
              <a:rPr dirty="0" err="1"/>
              <a:t>temperatura</a:t>
            </a:r>
            <a:r>
              <a:rPr dirty="0"/>
              <a:t>. </a:t>
            </a:r>
          </a:p>
          <a:p>
            <a:pPr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endParaRPr dirty="0"/>
          </a:p>
          <a:p>
            <a:pPr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dirty="0"/>
              <a:t>In </a:t>
            </a:r>
            <a:r>
              <a:rPr dirty="0" err="1"/>
              <a:t>assenza</a:t>
            </a:r>
            <a:r>
              <a:rPr dirty="0"/>
              <a:t> di </a:t>
            </a:r>
            <a:r>
              <a:rPr dirty="0" err="1"/>
              <a:t>analita</a:t>
            </a:r>
            <a:r>
              <a:rPr dirty="0"/>
              <a:t> </a:t>
            </a:r>
            <a:r>
              <a:rPr dirty="0" err="1"/>
              <a:t>temperatura</a:t>
            </a:r>
            <a:r>
              <a:rPr dirty="0"/>
              <a:t> minima</a:t>
            </a:r>
            <a:endParaRPr lang="it-IT" dirty="0"/>
          </a:p>
          <a:p>
            <a:pPr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endParaRPr dirty="0"/>
          </a:p>
          <a:p>
            <a:pPr>
              <a:defRPr>
                <a:latin typeface="MercuryTextG1-Roman"/>
                <a:ea typeface="MercuryTextG1-Roman"/>
                <a:cs typeface="MercuryTextG1-Roman"/>
                <a:sym typeface="MercuryTextG1-Roman"/>
              </a:defRPr>
            </a:pPr>
            <a:r>
              <a:rPr dirty="0"/>
              <a:t>In </a:t>
            </a:r>
            <a:r>
              <a:rPr dirty="0" err="1"/>
              <a:t>presenza</a:t>
            </a:r>
            <a:r>
              <a:rPr dirty="0"/>
              <a:t> di </a:t>
            </a:r>
            <a:r>
              <a:rPr dirty="0" err="1"/>
              <a:t>analita</a:t>
            </a:r>
            <a:r>
              <a:rPr dirty="0"/>
              <a:t>  </a:t>
            </a:r>
            <a:r>
              <a:rPr dirty="0" err="1"/>
              <a:t>incremento</a:t>
            </a:r>
            <a:r>
              <a:rPr dirty="0"/>
              <a:t> </a:t>
            </a:r>
            <a:r>
              <a:rPr dirty="0" err="1"/>
              <a:t>della</a:t>
            </a:r>
            <a:r>
              <a:rPr dirty="0"/>
              <a:t> </a:t>
            </a:r>
            <a:r>
              <a:rPr dirty="0" err="1"/>
              <a:t>temperatura</a:t>
            </a:r>
            <a:r>
              <a:rPr lang="it-IT" dirty="0"/>
              <a:t> </a:t>
            </a:r>
            <a:r>
              <a:rPr lang="it-IT" dirty="0">
                <a:sym typeface="Wingdings" pitchFamily="2" charset="2"/>
              </a:rPr>
              <a:t></a:t>
            </a:r>
            <a:r>
              <a:rPr dirty="0"/>
              <a:t> </a:t>
            </a:r>
            <a:r>
              <a:rPr b="1" u="sng" dirty="0"/>
              <a:t>(</a:t>
            </a:r>
            <a:r>
              <a:rPr u="sng" dirty="0">
                <a:latin typeface="Symbol"/>
                <a:ea typeface="Symbol"/>
                <a:cs typeface="Symbol"/>
                <a:sym typeface="Symbol"/>
              </a:rPr>
              <a:t>D</a:t>
            </a:r>
            <a:r>
              <a:rPr b="1" u="sng" dirty="0"/>
              <a:t>T= </a:t>
            </a:r>
            <a:r>
              <a:rPr b="1" i="1" u="sng" dirty="0"/>
              <a:t>f</a:t>
            </a:r>
            <a:r>
              <a:rPr b="1" u="sng" dirty="0"/>
              <a:t>[C]) 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793" name="Text Box 4"/>
          <p:cNvSpPr txBox="1">
            <a:spLocks noChangeArrowheads="1"/>
          </p:cNvSpPr>
          <p:nvPr/>
        </p:nvSpPr>
        <p:spPr bwMode="auto">
          <a:xfrm>
            <a:off x="396268" y="913211"/>
            <a:ext cx="6588919" cy="297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it-IT" sz="1500" dirty="0">
                <a:latin typeface="Book Antiqua" pitchFamily="18" charset="0"/>
              </a:rPr>
              <a:t>La complessità della correlazione soluto/fase stazionaria/fase mobile rende conto del perché, in generale, in tutte le tecniche di separazione LC si utilizza una grandissima varietà di solventi; la polarità della fase mobile, anche se non è l’unico, è </a:t>
            </a:r>
            <a:r>
              <a:rPr lang="it-IT" sz="1500" b="1" i="1" dirty="0">
                <a:latin typeface="Book Antiqua" pitchFamily="18" charset="0"/>
              </a:rPr>
              <a:t>il più</a:t>
            </a:r>
            <a:r>
              <a:rPr lang="it-IT" sz="1500" dirty="0">
                <a:latin typeface="Book Antiqua" pitchFamily="18" charset="0"/>
              </a:rPr>
              <a:t> </a:t>
            </a:r>
            <a:r>
              <a:rPr lang="it-IT" sz="1500" b="1" i="1" dirty="0">
                <a:latin typeface="Book Antiqua" pitchFamily="18" charset="0"/>
              </a:rPr>
              <a:t>importante fattore</a:t>
            </a:r>
            <a:r>
              <a:rPr lang="it-IT" sz="1500" dirty="0">
                <a:latin typeface="Book Antiqua" pitchFamily="18" charset="0"/>
              </a:rPr>
              <a:t> che produce una migliore solvatazione del soluto e dunque una più veloce eluizione.</a:t>
            </a:r>
          </a:p>
          <a:p>
            <a:pPr algn="just" eaLnBrk="0" hangingPunct="0"/>
            <a:r>
              <a:rPr lang="it-IT" sz="1500" dirty="0">
                <a:latin typeface="Book Antiqua" pitchFamily="18" charset="0"/>
              </a:rPr>
              <a:t>Questa necessità di variare la composizione della fase mobile per ottimizzare le separazioni dei soluti è alla base della classificazione delle tipologie di eluizione della LC:</a:t>
            </a:r>
          </a:p>
          <a:p>
            <a:pPr algn="just" eaLnBrk="0" hangingPunct="0"/>
            <a:endParaRPr lang="it-IT" sz="1500" dirty="0">
              <a:latin typeface="Book Antiqua" pitchFamily="18" charset="0"/>
            </a:endParaRPr>
          </a:p>
          <a:p>
            <a:endParaRPr lang="it-IT" sz="750" dirty="0">
              <a:latin typeface="Book Antiqua" pitchFamily="18" charset="0"/>
            </a:endParaRPr>
          </a:p>
          <a:p>
            <a:pPr>
              <a:buFontTx/>
              <a:buAutoNum type="alphaLcPeriod"/>
            </a:pPr>
            <a:r>
              <a:rPr lang="it-IT" sz="1500" dirty="0">
                <a:latin typeface="Book Antiqua" pitchFamily="18" charset="0"/>
              </a:rPr>
              <a:t>  </a:t>
            </a:r>
            <a:r>
              <a:rPr lang="it-IT" sz="1500" b="1" dirty="0">
                <a:latin typeface="Book Antiqua" pitchFamily="18" charset="0"/>
              </a:rPr>
              <a:t>ELUIZIONE  ISOCRATICA</a:t>
            </a:r>
          </a:p>
          <a:p>
            <a:pPr algn="just"/>
            <a:r>
              <a:rPr lang="it-IT" sz="1500" dirty="0">
                <a:latin typeface="Book Antiqua" pitchFamily="18" charset="0"/>
              </a:rPr>
              <a:t>La composizione della fase mobile rimane costante per tutto il tempo dell’eluizione. </a:t>
            </a:r>
          </a:p>
        </p:txBody>
      </p:sp>
      <p:sp>
        <p:nvSpPr>
          <p:cNvPr id="417794" name="Text Box 4"/>
          <p:cNvSpPr txBox="1">
            <a:spLocks noChangeArrowheads="1"/>
          </p:cNvSpPr>
          <p:nvPr/>
        </p:nvSpPr>
        <p:spPr bwMode="auto">
          <a:xfrm>
            <a:off x="396268" y="3985024"/>
            <a:ext cx="6588919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it-IT" sz="1500" dirty="0">
                <a:latin typeface="Book Antiqua" pitchFamily="18" charset="0"/>
              </a:rPr>
              <a:t>b.</a:t>
            </a:r>
            <a:r>
              <a:rPr lang="it-IT" sz="1500" b="1" dirty="0">
                <a:latin typeface="Book Antiqua" pitchFamily="18" charset="0"/>
              </a:rPr>
              <a:t>  ELUIZIONE  A  GRADIENTE</a:t>
            </a:r>
            <a:r>
              <a:rPr lang="it-IT" sz="1500" dirty="0">
                <a:latin typeface="Book Antiqua" pitchFamily="18" charset="0"/>
              </a:rPr>
              <a:t> </a:t>
            </a:r>
          </a:p>
          <a:p>
            <a:pPr algn="just" eaLnBrk="0" hangingPunct="0"/>
            <a:r>
              <a:rPr lang="it-IT" sz="1500" dirty="0">
                <a:latin typeface="Book Antiqua" pitchFamily="18" charset="0"/>
              </a:rPr>
              <a:t>La composizione della fase mobile viene fatta variare durante l’eluizione (con aumento della percentuale del solvente più polare), allo scopo di separare tutti i soluti, anche quelli che hanno fattori di capacità (k’) molto diversi.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2" name="Rectangle 6"/>
          <p:cNvSpPr>
            <a:spLocks noChangeArrowheads="1"/>
          </p:cNvSpPr>
          <p:nvPr/>
        </p:nvSpPr>
        <p:spPr bwMode="auto">
          <a:xfrm>
            <a:off x="517993" y="837010"/>
            <a:ext cx="6669881" cy="5190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10000"/>
              </a:lnSpc>
              <a:spcBef>
                <a:spcPct val="50000"/>
              </a:spcBef>
            </a:pPr>
            <a:r>
              <a:rPr lang="it-IT" sz="2100" b="1" dirty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it-IT" b="1" dirty="0">
                <a:solidFill>
                  <a:schemeClr val="bg1"/>
                </a:solidFill>
                <a:latin typeface="Book Antiqua" pitchFamily="18" charset="0"/>
              </a:rPr>
              <a:t>A) </a:t>
            </a:r>
            <a:r>
              <a:rPr lang="it-IT" b="1" dirty="0">
                <a:solidFill>
                  <a:schemeClr val="accent1"/>
                </a:solidFill>
                <a:latin typeface="Book Antiqua" pitchFamily="18" charset="0"/>
              </a:rPr>
              <a:t>CROMATOGRAFIA DI ADSORBIMENTO</a:t>
            </a:r>
            <a:br>
              <a:rPr lang="it-IT" b="1" dirty="0">
                <a:solidFill>
                  <a:schemeClr val="accent1"/>
                </a:solidFill>
                <a:latin typeface="Book Antiqua" pitchFamily="18" charset="0"/>
              </a:rPr>
            </a:br>
            <a:r>
              <a:rPr lang="it-IT" i="1" dirty="0">
                <a:solidFill>
                  <a:schemeClr val="accent1"/>
                </a:solidFill>
                <a:latin typeface="Book Antiqua" pitchFamily="18" charset="0"/>
              </a:rPr>
              <a:t>(Liquid Solid </a:t>
            </a:r>
            <a:r>
              <a:rPr lang="it-IT" i="1" dirty="0" err="1">
                <a:solidFill>
                  <a:schemeClr val="accent1"/>
                </a:solidFill>
                <a:latin typeface="Book Antiqua" pitchFamily="18" charset="0"/>
              </a:rPr>
              <a:t>Chromatography</a:t>
            </a:r>
            <a:r>
              <a:rPr lang="it-IT" i="1" dirty="0">
                <a:solidFill>
                  <a:schemeClr val="accent1"/>
                </a:solidFill>
                <a:latin typeface="Book Antiqua" pitchFamily="18" charset="0"/>
              </a:rPr>
              <a:t>)</a:t>
            </a:r>
          </a:p>
          <a:p>
            <a:pPr algn="just" eaLnBrk="0" hangingPunct="0">
              <a:lnSpc>
                <a:spcPct val="110000"/>
              </a:lnSpc>
              <a:spcBef>
                <a:spcPct val="50000"/>
              </a:spcBef>
            </a:pPr>
            <a:r>
              <a:rPr lang="it-IT" sz="1500" dirty="0">
                <a:latin typeface="Book Antiqua" pitchFamily="18" charset="0"/>
              </a:rPr>
              <a:t>FASE MOBILE: liquido</a:t>
            </a:r>
          </a:p>
          <a:p>
            <a:pPr algn="just" eaLnBrk="0" hangingPunct="0">
              <a:lnSpc>
                <a:spcPct val="110000"/>
              </a:lnSpc>
              <a:spcBef>
                <a:spcPct val="50000"/>
              </a:spcBef>
            </a:pPr>
            <a:r>
              <a:rPr lang="it-IT" sz="1500" dirty="0">
                <a:latin typeface="Book Antiqua" pitchFamily="18" charset="0"/>
              </a:rPr>
              <a:t>FASE STAZIONARIA: solido adsorbente</a:t>
            </a:r>
            <a:endParaRPr lang="it-IT" sz="750" dirty="0">
              <a:latin typeface="Book Antiqua" pitchFamily="18" charset="0"/>
            </a:endParaRPr>
          </a:p>
          <a:p>
            <a:endParaRPr lang="it-IT" sz="750" dirty="0">
              <a:latin typeface="Book Antiqua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it-IT" sz="1500" dirty="0">
                <a:latin typeface="Book Antiqua" pitchFamily="18" charset="0"/>
              </a:rPr>
              <a:t>La separazione si basa sull’assorbimento dei soluti sulla superficie della fase stazionaria, dotata di siti attivi che danno luogo a interazioni </a:t>
            </a:r>
            <a:r>
              <a:rPr lang="it-IT" sz="1500" i="1" dirty="0">
                <a:latin typeface="Book Antiqua" pitchFamily="18" charset="0"/>
              </a:rPr>
              <a:t>non specifiche</a:t>
            </a:r>
            <a:r>
              <a:rPr lang="it-IT" sz="1500" dirty="0">
                <a:latin typeface="Book Antiqua" pitchFamily="18" charset="0"/>
              </a:rPr>
              <a:t> (forze di dispersione di Van </a:t>
            </a:r>
            <a:r>
              <a:rPr lang="it-IT" sz="1500" dirty="0" err="1">
                <a:latin typeface="Book Antiqua" pitchFamily="18" charset="0"/>
              </a:rPr>
              <a:t>der</a:t>
            </a:r>
            <a:r>
              <a:rPr lang="it-IT" sz="1500" dirty="0">
                <a:latin typeface="Book Antiqua" pitchFamily="18" charset="0"/>
              </a:rPr>
              <a:t> </a:t>
            </a:r>
            <a:r>
              <a:rPr lang="it-IT" sz="1500" dirty="0" err="1">
                <a:latin typeface="Book Antiqua" pitchFamily="18" charset="0"/>
              </a:rPr>
              <a:t>Waals</a:t>
            </a:r>
            <a:r>
              <a:rPr lang="it-IT" sz="1500" dirty="0">
                <a:latin typeface="Book Antiqua" pitchFamily="18" charset="0"/>
              </a:rPr>
              <a:t>) e </a:t>
            </a:r>
            <a:r>
              <a:rPr lang="it-IT" sz="1500" i="1" dirty="0">
                <a:latin typeface="Book Antiqua" pitchFamily="18" charset="0"/>
              </a:rPr>
              <a:t>specifiche</a:t>
            </a:r>
            <a:r>
              <a:rPr lang="it-IT" sz="1500" dirty="0">
                <a:latin typeface="Book Antiqua" pitchFamily="18" charset="0"/>
              </a:rPr>
              <a:t> (legami idrogeno, interazioni dipolo-dipolo).</a:t>
            </a:r>
          </a:p>
          <a:p>
            <a:pPr algn="just">
              <a:lnSpc>
                <a:spcPct val="120000"/>
              </a:lnSpc>
            </a:pPr>
            <a:r>
              <a:rPr lang="it-IT" sz="1500" dirty="0">
                <a:latin typeface="Book Antiqua" pitchFamily="18" charset="0"/>
              </a:rPr>
              <a:t>Le fasi stazionarie adsorbenti più utilizzate nella LSC sono la silice (SIO</a:t>
            </a:r>
            <a:r>
              <a:rPr lang="it-IT" baseline="-24000" dirty="0">
                <a:latin typeface="Book Antiqua" pitchFamily="18" charset="0"/>
              </a:rPr>
              <a:t>2</a:t>
            </a:r>
            <a:r>
              <a:rPr lang="it-IT" sz="1500" dirty="0">
                <a:latin typeface="Book Antiqua" pitchFamily="18" charset="0"/>
              </a:rPr>
              <a:t>) e l’allumina (Al</a:t>
            </a:r>
            <a:r>
              <a:rPr lang="it-IT" baseline="-24000" dirty="0">
                <a:latin typeface="Book Antiqua" pitchFamily="18" charset="0"/>
              </a:rPr>
              <a:t>2</a:t>
            </a:r>
            <a:r>
              <a:rPr lang="it-IT" sz="1500" dirty="0">
                <a:latin typeface="Book Antiqua" pitchFamily="18" charset="0"/>
              </a:rPr>
              <a:t>O</a:t>
            </a:r>
            <a:r>
              <a:rPr lang="it-IT" baseline="-24000" dirty="0">
                <a:latin typeface="Book Antiqua" pitchFamily="18" charset="0"/>
              </a:rPr>
              <a:t>3</a:t>
            </a:r>
            <a:r>
              <a:rPr lang="it-IT" sz="1500" dirty="0">
                <a:latin typeface="Book Antiqua" pitchFamily="18" charset="0"/>
              </a:rPr>
              <a:t>), anche se la silice è preferita per la sua maggiore capacità di carica, ma anche perché è attiva sia con i gruppi </a:t>
            </a:r>
            <a:r>
              <a:rPr lang="it-IT" sz="1500" dirty="0" err="1">
                <a:latin typeface="Book Antiqua" pitchFamily="18" charset="0"/>
              </a:rPr>
              <a:t>silanolici</a:t>
            </a:r>
            <a:r>
              <a:rPr lang="it-IT" sz="1500" dirty="0">
                <a:latin typeface="Book Antiqua" pitchFamily="18" charset="0"/>
              </a:rPr>
              <a:t> liberi (</a:t>
            </a:r>
            <a:r>
              <a:rPr lang="it-IT" sz="1500" i="1" dirty="0">
                <a:latin typeface="Book Antiqua" pitchFamily="18" charset="0"/>
              </a:rPr>
              <a:t>fase diretta</a:t>
            </a:r>
            <a:r>
              <a:rPr lang="it-IT" sz="1500" dirty="0">
                <a:latin typeface="Book Antiqua" pitchFamily="18" charset="0"/>
              </a:rPr>
              <a:t>) che con i gruppi </a:t>
            </a:r>
            <a:r>
              <a:rPr lang="it-IT" sz="1500" dirty="0" err="1">
                <a:latin typeface="Book Antiqua" pitchFamily="18" charset="0"/>
              </a:rPr>
              <a:t>silanolici</a:t>
            </a:r>
            <a:r>
              <a:rPr lang="it-IT" sz="1500" dirty="0">
                <a:latin typeface="Book Antiqua" pitchFamily="18" charset="0"/>
              </a:rPr>
              <a:t> funzionalizzati (</a:t>
            </a:r>
            <a:r>
              <a:rPr lang="it-IT" sz="1500" i="1" dirty="0">
                <a:latin typeface="Book Antiqua" pitchFamily="18" charset="0"/>
              </a:rPr>
              <a:t>fase inversa</a:t>
            </a:r>
            <a:r>
              <a:rPr lang="it-IT" sz="1500" dirty="0">
                <a:latin typeface="Book Antiqua" pitchFamily="18" charset="0"/>
              </a:rPr>
              <a:t>). I siti attivi della fase stazionaria sono sempre ricoperti da molecole del solvente (</a:t>
            </a:r>
            <a:r>
              <a:rPr lang="it-IT" sz="1500" i="1" dirty="0">
                <a:latin typeface="Book Antiqua" pitchFamily="18" charset="0"/>
              </a:rPr>
              <a:t>solvatazione della fase stazionaria</a:t>
            </a:r>
            <a:r>
              <a:rPr lang="it-IT" sz="1500" dirty="0">
                <a:latin typeface="Book Antiqua" pitchFamily="18" charset="0"/>
              </a:rPr>
              <a:t>), così come il solvente circonda le molecole di soluto (</a:t>
            </a:r>
            <a:r>
              <a:rPr lang="it-IT" sz="1500" i="1" dirty="0">
                <a:latin typeface="Book Antiqua" pitchFamily="18" charset="0"/>
              </a:rPr>
              <a:t>solvatazione del soluto</a:t>
            </a:r>
            <a:r>
              <a:rPr lang="it-IT" sz="1500" dirty="0">
                <a:latin typeface="Book Antiqua" pitchFamily="18" charset="0"/>
              </a:rPr>
              <a:t>). Il soluto proveniente dalla fase mobile “sposta”, per competizione, dalla superficie della fase stazionaria un certo numero di molecole di solvente.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Struttura predefinita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Struttura predefini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truttura predefinita">
  <a:themeElements>
    <a:clrScheme name="Struttura predefinit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Struttura predefinita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Struttura predefinit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3229</TotalTime>
  <Words>3258</Words>
  <Application>Microsoft Macintosh PowerPoint</Application>
  <PresentationFormat>Presentazione su schermo (4:3)</PresentationFormat>
  <Paragraphs>424</Paragraphs>
  <Slides>74</Slides>
  <Notes>11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74</vt:i4>
      </vt:variant>
    </vt:vector>
  </HeadingPairs>
  <TitlesOfParts>
    <vt:vector size="83" baseType="lpstr">
      <vt:lpstr>Arial</vt:lpstr>
      <vt:lpstr>AvenirNextW1G</vt:lpstr>
      <vt:lpstr>Book Antiqua</vt:lpstr>
      <vt:lpstr>Cambria Math</vt:lpstr>
      <vt:lpstr>Helvetica Neue</vt:lpstr>
      <vt:lpstr>Symbol</vt:lpstr>
      <vt:lpstr>Wingdings</vt:lpstr>
      <vt:lpstr>Struttura predefinita</vt:lpstr>
      <vt:lpstr>CorelDRAW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cp:lastModifiedBy>michele del carlo</cp:lastModifiedBy>
  <cp:revision>26</cp:revision>
  <dcterms:modified xsi:type="dcterms:W3CDTF">2025-11-21T08:41:48Z</dcterms:modified>
</cp:coreProperties>
</file>