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8"/>
  </p:notesMasterIdLst>
  <p:sldIdLst>
    <p:sldId id="301" r:id="rId2"/>
    <p:sldId id="363" r:id="rId3"/>
    <p:sldId id="374" r:id="rId4"/>
    <p:sldId id="356" r:id="rId5"/>
    <p:sldId id="375" r:id="rId6"/>
    <p:sldId id="353" r:id="rId7"/>
    <p:sldId id="376" r:id="rId8"/>
    <p:sldId id="357" r:id="rId9"/>
    <p:sldId id="377" r:id="rId10"/>
    <p:sldId id="354" r:id="rId11"/>
    <p:sldId id="378" r:id="rId12"/>
    <p:sldId id="352" r:id="rId13"/>
    <p:sldId id="379" r:id="rId14"/>
    <p:sldId id="358" r:id="rId15"/>
    <p:sldId id="380" r:id="rId16"/>
    <p:sldId id="381" r:id="rId17"/>
    <p:sldId id="382" r:id="rId18"/>
    <p:sldId id="359" r:id="rId19"/>
    <p:sldId id="383" r:id="rId20"/>
    <p:sldId id="361" r:id="rId21"/>
    <p:sldId id="384" r:id="rId22"/>
    <p:sldId id="355" r:id="rId23"/>
    <p:sldId id="362" r:id="rId24"/>
    <p:sldId id="385" r:id="rId25"/>
    <p:sldId id="366" r:id="rId26"/>
    <p:sldId id="386" r:id="rId27"/>
    <p:sldId id="387" r:id="rId28"/>
    <p:sldId id="388" r:id="rId29"/>
    <p:sldId id="389" r:id="rId30"/>
    <p:sldId id="390" r:id="rId31"/>
    <p:sldId id="365" r:id="rId32"/>
    <p:sldId id="391" r:id="rId33"/>
    <p:sldId id="392" r:id="rId34"/>
    <p:sldId id="393" r:id="rId35"/>
    <p:sldId id="373" r:id="rId36"/>
    <p:sldId id="372" r:id="rId3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/>
    <p:restoredTop sz="92857"/>
  </p:normalViewPr>
  <p:slideViewPr>
    <p:cSldViewPr>
      <p:cViewPr varScale="1">
        <p:scale>
          <a:sx n="118" d="100"/>
          <a:sy n="118" d="100"/>
        </p:scale>
        <p:origin x="12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A939614-626C-8448-9C2E-85F29A6B19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A6F85C-EFA6-864A-B001-CADCD82371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B6FC5E-966D-EB40-9CF6-4D82ABEFF773}" type="datetimeFigureOut">
              <a:rPr lang="it-IT"/>
              <a:pPr>
                <a:defRPr/>
              </a:pPr>
              <a:t>04/01/25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A4B839BF-3093-E840-AB7E-06D425A920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DC5AFBF9-9D9F-5445-A570-FBB586891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29C1BE-53AC-C948-90EA-E35754D36B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986D93-0E79-DA4D-918F-0693E13BD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9674CC-2AF1-B842-A6F8-24E62A6DD85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666016-7F55-8E2F-455C-9A12D8AF4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075155-C1E6-8C5F-24F2-8765A4384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45CA48-9859-7BAC-F66F-6321575F5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9A791-4935-AB4C-8FFD-EF06FC6013D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1595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39F09A-00EF-3697-D705-AD53DF05BB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A831D4-212B-997B-F390-F6EBACB39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C5F8BE-C4C6-76BB-20CC-68EC7CC6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F2281-02E7-4444-A2B2-D4FFF13AAAD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1193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7999FF-1C74-DF4F-0652-D654E3F3E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F286C-A5DC-9C9B-F2C3-9260312D1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0F30D-C61E-EB7F-B1B1-21F2F0851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2D7CB-4783-724B-997C-0D6DF6F0F98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5863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C01BF-1742-BADC-689A-C30C6F077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B3B74-1697-F5A9-BADA-F2BCE2AE3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379F1-C836-EE10-7D0B-3E6A13435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F6986-7EE5-1C40-919E-698E0214F10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2029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75893DD-B33D-B6B2-1ECD-D367924CC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AA4A4AF-E48B-D428-0322-DFD4B5975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D3CB79-CE51-7327-6954-F22073FBD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D4D0A-4100-1441-ABFF-CA96BFC1D45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21999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076E5C9-1B5B-9017-C266-280FEEF87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7D7D052-7703-033F-3CFE-5ABB9A1B7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0451016-1A47-4E78-BE28-689CCDE9F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303D2-39B2-B942-BE0A-6E8093E02A4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0028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39AEC1-1474-83F2-605A-4DD09C364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63902-2C5E-9AA5-ED96-192A4E1CC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A762E7-1305-549D-708F-5B5699156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43241-88BD-C545-9B07-290080F365C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8108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B224E3-E325-1E5B-ED05-52E542070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CCD784-7FBC-6108-192E-FDAE271DB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0A3C7B-F8E6-C1F6-99E4-739B5F4A5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DEAA2-AAAE-A649-94BB-F8761437A99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071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7A959-1B16-B792-ACDE-2E8EAD334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1899A-5FE7-3A1B-49CD-39CDE8F5F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8A29B-FD15-77FA-5BD0-ECBBBCC99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C8951-7F1B-934F-86BA-FE8EC53EC42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9929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A62DFE-04AC-2FCF-98E6-F90A37A4F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5B4A9B-9346-AEFA-AAAB-DE0DD4942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5B09A2-5491-DE05-7676-927FACE66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942F7-8CCD-0B41-B082-DA7DE86B41F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3895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4F49C3-4F7F-59B7-5920-3AD07B91C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A6FB51-30F1-E064-B2CC-7D9CD0FDD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BE4C5A-C6B7-6254-62D6-16F4A4424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0571F-BA89-034C-A6A9-93606D32A5F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4326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BEDE76-5749-7820-5045-CF35097B0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D85CB8-99E9-ED75-796D-8178B46BB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FCF544-7998-15FE-CD11-1A3418AC0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15F1E-AD22-AA49-BDA1-15C261338DD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6996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F4B2C-DAB7-5668-394F-203E106A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E5BC57-F495-16FF-6DA3-013E6491B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55DB-2C44-25F6-B33F-9738927A5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28B8-EDC5-C240-8269-D0B47E4D44C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2845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36865-D069-9658-FB81-EB46FE4016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0FCCD-57F2-02DE-80B6-D57A27694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36637-0241-9FCD-0951-06307CA8D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AD1D3-D2F3-0E4B-AA95-9E21AFA938D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008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057CD0-0495-2EC6-60DB-AA894DF18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B8F4A4-C16A-E63F-63E8-42A7DCE54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ECF99F28-D6BD-2C41-BE33-619AA738B2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D8F150A9-9F7E-1C46-95F4-B7B187B940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44BCBE3A-B275-1E43-A7E5-034DBA4ACA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D5C5232E-ABCB-A441-8F05-E3418C3C3B81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6D2DC15-C611-0D64-EF2C-13901B8DD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153400" cy="720502"/>
          </a:xfrm>
        </p:spPr>
        <p:txBody>
          <a:bodyPr/>
          <a:lstStyle/>
          <a:p>
            <a:pPr eaLnBrk="1" hangingPunct="1"/>
            <a:r>
              <a:rPr lang="it-IT" altLang="it-IT" dirty="0">
                <a:ea typeface="ＭＳ Ｐゴシック" panose="020B0600070205080204" pitchFamily="34" charset="-128"/>
              </a:rPr>
              <a:t>Introduzione alla storia del cinema</a:t>
            </a:r>
            <a:br>
              <a:rPr lang="it-IT" altLang="it-IT" sz="4800" dirty="0">
                <a:ea typeface="ＭＳ Ｐゴシック" panose="020B0600070205080204" pitchFamily="34" charset="-128"/>
              </a:rPr>
            </a:br>
            <a:endParaRPr lang="it-IT" altLang="it-IT" sz="4000" dirty="0">
              <a:ea typeface="ＭＳ Ｐゴシック" panose="020B0600070205080204" pitchFamily="34" charset="-12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0DFC6B-238E-1140-8116-98D4260A19B7}"/>
              </a:ext>
            </a:extLst>
          </p:cNvPr>
          <p:cNvSpPr txBox="1"/>
          <p:nvPr/>
        </p:nvSpPr>
        <p:spPr>
          <a:xfrm>
            <a:off x="6870701" y="6381750"/>
            <a:ext cx="19669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Gabriele D’Autilia</a:t>
            </a:r>
          </a:p>
        </p:txBody>
      </p:sp>
      <p:pic>
        <p:nvPicPr>
          <p:cNvPr id="17411" name="Immagine 6">
            <a:extLst>
              <a:ext uri="{FF2B5EF4-FFF2-40B4-BE49-F238E27FC236}">
                <a16:creationId xmlns:a16="http://schemas.microsoft.com/office/drawing/2014/main" id="{72F8C440-1585-0285-D846-045385FB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1" y="1192425"/>
            <a:ext cx="8903738" cy="510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olo 1">
            <a:extLst>
              <a:ext uri="{FF2B5EF4-FFF2-40B4-BE49-F238E27FC236}">
                <a16:creationId xmlns:a16="http://schemas.microsoft.com/office/drawing/2014/main" id="{BF4F1B42-90F4-604C-1CC6-967410C6B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884488"/>
            <a:ext cx="2160587" cy="11430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Cabiria 1914</a:t>
            </a:r>
          </a:p>
        </p:txBody>
      </p:sp>
      <p:pic>
        <p:nvPicPr>
          <p:cNvPr id="84994" name="Segnaposto contenuto 4">
            <a:extLst>
              <a:ext uri="{FF2B5EF4-FFF2-40B4-BE49-F238E27FC236}">
                <a16:creationId xmlns:a16="http://schemas.microsoft.com/office/drawing/2014/main" id="{137779EE-AC0F-36D3-3732-D73112E19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-47145"/>
            <a:ext cx="4680520" cy="695228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EB7E3-AD7E-3883-CA06-92F601CD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08920"/>
            <a:ext cx="7772400" cy="1143000"/>
          </a:xfrm>
        </p:spPr>
        <p:txBody>
          <a:bodyPr/>
          <a:lstStyle/>
          <a:p>
            <a:r>
              <a:rPr lang="it-IT" dirty="0"/>
              <a:t>Capitolo 5 Le avanguardie</a:t>
            </a:r>
          </a:p>
        </p:txBody>
      </p:sp>
    </p:spTree>
    <p:extLst>
      <p:ext uri="{BB962C8B-B14F-4D97-AF65-F5344CB8AC3E}">
        <p14:creationId xmlns:p14="http://schemas.microsoft.com/office/powerpoint/2010/main" val="288404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1">
            <a:extLst>
              <a:ext uri="{FF2B5EF4-FFF2-40B4-BE49-F238E27FC236}">
                <a16:creationId xmlns:a16="http://schemas.microsoft.com/office/drawing/2014/main" id="{8BE35AEF-B397-9829-2B1A-718D700AD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4318000" cy="11430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Dadaisti, surrealisti, futuristi</a:t>
            </a:r>
          </a:p>
        </p:txBody>
      </p:sp>
      <p:pic>
        <p:nvPicPr>
          <p:cNvPr id="86018" name="Segnaposto contenuto 5">
            <a:extLst>
              <a:ext uri="{FF2B5EF4-FFF2-40B4-BE49-F238E27FC236}">
                <a16:creationId xmlns:a16="http://schemas.microsoft.com/office/drawing/2014/main" id="{D2665229-39DE-BD3D-FA1A-7AD6D26EFF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0304"/>
            <a:ext cx="4472630" cy="2892301"/>
          </a:xfrm>
        </p:spPr>
      </p:pic>
      <p:pic>
        <p:nvPicPr>
          <p:cNvPr id="86019" name="Immagine 7">
            <a:extLst>
              <a:ext uri="{FF2B5EF4-FFF2-40B4-BE49-F238E27FC236}">
                <a16:creationId xmlns:a16="http://schemas.microsoft.com/office/drawing/2014/main" id="{E7ACC116-9E6C-A3DE-915F-311C5ED4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605"/>
            <a:ext cx="5733368" cy="38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5190D-8E6A-DD71-FF82-EABBEF73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0928"/>
            <a:ext cx="7772400" cy="1143000"/>
          </a:xfrm>
        </p:spPr>
        <p:txBody>
          <a:bodyPr/>
          <a:lstStyle/>
          <a:p>
            <a:r>
              <a:rPr lang="it-IT" dirty="0"/>
              <a:t>Capitolo 6 L’espressionismo tedesco</a:t>
            </a:r>
          </a:p>
        </p:txBody>
      </p:sp>
    </p:spTree>
    <p:extLst>
      <p:ext uri="{BB962C8B-B14F-4D97-AF65-F5344CB8AC3E}">
        <p14:creationId xmlns:p14="http://schemas.microsoft.com/office/powerpoint/2010/main" val="361179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olo 1">
            <a:extLst>
              <a:ext uri="{FF2B5EF4-FFF2-40B4-BE49-F238E27FC236}">
                <a16:creationId xmlns:a16="http://schemas.microsoft.com/office/drawing/2014/main" id="{0AAA7C97-15DB-B3C3-494D-66D990C5A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3816350" cy="11430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Premonizioni</a:t>
            </a:r>
            <a:br>
              <a:rPr lang="it-IT" altLang="it-IT" dirty="0">
                <a:ea typeface="ＭＳ Ｐゴシック" panose="020B0600070205080204" pitchFamily="34" charset="-128"/>
              </a:rPr>
            </a:b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88066" name="Segnaposto contenuto 5">
            <a:extLst>
              <a:ext uri="{FF2B5EF4-FFF2-40B4-BE49-F238E27FC236}">
                <a16:creationId xmlns:a16="http://schemas.microsoft.com/office/drawing/2014/main" id="{139907F8-DC37-207F-E73B-2A7FAFF699A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0056" y="62863"/>
            <a:ext cx="4417102" cy="6796625"/>
          </a:xfrm>
        </p:spPr>
      </p:pic>
      <p:pic>
        <p:nvPicPr>
          <p:cNvPr id="88067" name="Segnaposto contenuto 7">
            <a:extLst>
              <a:ext uri="{FF2B5EF4-FFF2-40B4-BE49-F238E27FC236}">
                <a16:creationId xmlns:a16="http://schemas.microsoft.com/office/drawing/2014/main" id="{5854F803-CAA2-9E6B-7C7B-6D33BB6DDE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141663"/>
            <a:ext cx="3367087" cy="31353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A4030-322C-E791-F25E-0CF1AC02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it-IT" dirty="0"/>
              <a:t>Capitolo 6 L’espressionismo francese</a:t>
            </a:r>
          </a:p>
        </p:txBody>
      </p:sp>
    </p:spTree>
    <p:extLst>
      <p:ext uri="{BB962C8B-B14F-4D97-AF65-F5344CB8AC3E}">
        <p14:creationId xmlns:p14="http://schemas.microsoft.com/office/powerpoint/2010/main" val="75576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BFCC8-C00E-15F7-2F14-405F73AF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1499"/>
            <a:ext cx="7772400" cy="1143000"/>
          </a:xfrm>
        </p:spPr>
        <p:txBody>
          <a:bodyPr/>
          <a:lstStyle/>
          <a:p>
            <a:r>
              <a:rPr lang="it-IT" dirty="0" err="1"/>
              <a:t>Napoléon</a:t>
            </a:r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70D13BD-2A47-5BD7-069F-74F40DE146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96321"/>
            <a:ext cx="9196514" cy="5173039"/>
          </a:xfrm>
        </p:spPr>
      </p:pic>
    </p:spTree>
    <p:extLst>
      <p:ext uri="{BB962C8B-B14F-4D97-AF65-F5344CB8AC3E}">
        <p14:creationId xmlns:p14="http://schemas.microsoft.com/office/powerpoint/2010/main" val="415867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D64582-9CB7-9A98-8A13-04FE5C64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143000"/>
          </a:xfrm>
        </p:spPr>
        <p:txBody>
          <a:bodyPr/>
          <a:lstStyle/>
          <a:p>
            <a:r>
              <a:rPr lang="it-IT" dirty="0"/>
              <a:t>Capitolo 8 La scuola del montaggio sovietico</a:t>
            </a:r>
          </a:p>
        </p:txBody>
      </p:sp>
    </p:spTree>
    <p:extLst>
      <p:ext uri="{BB962C8B-B14F-4D97-AF65-F5344CB8AC3E}">
        <p14:creationId xmlns:p14="http://schemas.microsoft.com/office/powerpoint/2010/main" val="416025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olo 1">
            <a:extLst>
              <a:ext uri="{FF2B5EF4-FFF2-40B4-BE49-F238E27FC236}">
                <a16:creationId xmlns:a16="http://schemas.microsoft.com/office/drawing/2014/main" id="{452CDEA1-7256-447C-6822-D9BEE0CFF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635000"/>
            <a:ext cx="3598863" cy="11430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Rivoluzione</a:t>
            </a:r>
          </a:p>
        </p:txBody>
      </p:sp>
      <p:pic>
        <p:nvPicPr>
          <p:cNvPr id="89090" name="Segnaposto contenuto 8">
            <a:extLst>
              <a:ext uri="{FF2B5EF4-FFF2-40B4-BE49-F238E27FC236}">
                <a16:creationId xmlns:a16="http://schemas.microsoft.com/office/drawing/2014/main" id="{586E0EE8-2D69-8CE0-4CF6-F59A44F8754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133600"/>
            <a:ext cx="3100388" cy="4189413"/>
          </a:xfrm>
        </p:spPr>
      </p:pic>
      <p:pic>
        <p:nvPicPr>
          <p:cNvPr id="89091" name="Segnaposto contenuto 6">
            <a:extLst>
              <a:ext uri="{FF2B5EF4-FFF2-40B4-BE49-F238E27FC236}">
                <a16:creationId xmlns:a16="http://schemas.microsoft.com/office/drawing/2014/main" id="{25244E64-8F5C-2751-8665-C37F11BAB373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0498" y="39914"/>
            <a:ext cx="4886539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B4239-8EFF-267C-88D5-27A16309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36912"/>
            <a:ext cx="7772400" cy="1143000"/>
          </a:xfrm>
        </p:spPr>
        <p:txBody>
          <a:bodyPr/>
          <a:lstStyle/>
          <a:p>
            <a:r>
              <a:rPr lang="it-IT" dirty="0"/>
              <a:t>Capitolo 9 L’avvento del sonoro</a:t>
            </a:r>
          </a:p>
        </p:txBody>
      </p:sp>
    </p:spTree>
    <p:extLst>
      <p:ext uri="{BB962C8B-B14F-4D97-AF65-F5344CB8AC3E}">
        <p14:creationId xmlns:p14="http://schemas.microsoft.com/office/powerpoint/2010/main" val="199326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1">
            <a:extLst>
              <a:ext uri="{FF2B5EF4-FFF2-40B4-BE49-F238E27FC236}">
                <a16:creationId xmlns:a16="http://schemas.microsoft.com/office/drawing/2014/main" id="{C74509FA-BB5F-0EA2-443D-3187CDA5A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512" y="0"/>
            <a:ext cx="7772400" cy="11430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Cinema come arte</a:t>
            </a:r>
          </a:p>
        </p:txBody>
      </p:sp>
      <p:pic>
        <p:nvPicPr>
          <p:cNvPr id="79874" name="Segnaposto contenuto 4">
            <a:extLst>
              <a:ext uri="{FF2B5EF4-FFF2-40B4-BE49-F238E27FC236}">
                <a16:creationId xmlns:a16="http://schemas.microsoft.com/office/drawing/2014/main" id="{466ED515-351E-1080-8273-44793BA715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032" y="1055424"/>
            <a:ext cx="7772399" cy="580257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olo 1">
            <a:extLst>
              <a:ext uri="{FF2B5EF4-FFF2-40B4-BE49-F238E27FC236}">
                <a16:creationId xmlns:a16="http://schemas.microsoft.com/office/drawing/2014/main" id="{2B35B868-4AED-240C-F7DD-72D79253E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88640"/>
            <a:ext cx="7772400" cy="11430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Non avete ancora sentito niente!</a:t>
            </a:r>
          </a:p>
        </p:txBody>
      </p:sp>
      <p:pic>
        <p:nvPicPr>
          <p:cNvPr id="90114" name="Segnaposto contenuto 4">
            <a:extLst>
              <a:ext uri="{FF2B5EF4-FFF2-40B4-BE49-F238E27FC236}">
                <a16:creationId xmlns:a16="http://schemas.microsoft.com/office/drawing/2014/main" id="{E5E9823B-B2BD-1CA4-A051-FEE9E41E4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4261" y="1394658"/>
            <a:ext cx="6855475" cy="547017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C97C41-3959-2932-BEA7-68B3E5B4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it-IT" dirty="0"/>
              <a:t>Capitolo 10 Il cinema classico hollywoodiano</a:t>
            </a:r>
          </a:p>
        </p:txBody>
      </p:sp>
    </p:spTree>
    <p:extLst>
      <p:ext uri="{BB962C8B-B14F-4D97-AF65-F5344CB8AC3E}">
        <p14:creationId xmlns:p14="http://schemas.microsoft.com/office/powerpoint/2010/main" val="3464935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olo 1">
            <a:extLst>
              <a:ext uri="{FF2B5EF4-FFF2-40B4-BE49-F238E27FC236}">
                <a16:creationId xmlns:a16="http://schemas.microsoft.com/office/drawing/2014/main" id="{86C82D0E-9C06-CBD7-92F1-B7B581D4C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Nasce Hollywood</a:t>
            </a:r>
          </a:p>
        </p:txBody>
      </p:sp>
      <p:pic>
        <p:nvPicPr>
          <p:cNvPr id="87042" name="Segnaposto contenuto 4">
            <a:extLst>
              <a:ext uri="{FF2B5EF4-FFF2-40B4-BE49-F238E27FC236}">
                <a16:creationId xmlns:a16="http://schemas.microsoft.com/office/drawing/2014/main" id="{6009E286-127F-DF02-9D79-304E3ED700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98" y="1550098"/>
            <a:ext cx="8379604" cy="530790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olo 1">
            <a:extLst>
              <a:ext uri="{FF2B5EF4-FFF2-40B4-BE49-F238E27FC236}">
                <a16:creationId xmlns:a16="http://schemas.microsoft.com/office/drawing/2014/main" id="{21BA036F-0946-E602-2965-F94151698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Il cinema classico</a:t>
            </a:r>
          </a:p>
        </p:txBody>
      </p:sp>
      <p:pic>
        <p:nvPicPr>
          <p:cNvPr id="91138" name="Segnaposto contenuto 4">
            <a:extLst>
              <a:ext uri="{FF2B5EF4-FFF2-40B4-BE49-F238E27FC236}">
                <a16:creationId xmlns:a16="http://schemas.microsoft.com/office/drawing/2014/main" id="{B0D71772-3FAC-F410-89B7-8B403561D4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08" y="1466850"/>
            <a:ext cx="9120892" cy="513050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157C98-0F32-2A38-B96E-D9508E1B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857500"/>
            <a:ext cx="7772400" cy="1143000"/>
          </a:xfrm>
        </p:spPr>
        <p:txBody>
          <a:bodyPr/>
          <a:lstStyle/>
          <a:p>
            <a:r>
              <a:rPr lang="it-IT" dirty="0"/>
              <a:t>Capitolo 11 Il neorealismo</a:t>
            </a:r>
          </a:p>
        </p:txBody>
      </p:sp>
    </p:spTree>
    <p:extLst>
      <p:ext uri="{BB962C8B-B14F-4D97-AF65-F5344CB8AC3E}">
        <p14:creationId xmlns:p14="http://schemas.microsoft.com/office/powerpoint/2010/main" val="3060478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olo 1">
            <a:extLst>
              <a:ext uri="{FF2B5EF4-FFF2-40B4-BE49-F238E27FC236}">
                <a16:creationId xmlns:a16="http://schemas.microsoft.com/office/drawing/2014/main" id="{FE54E553-D464-C58F-B758-3C7DF1901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Neorealismo </a:t>
            </a:r>
          </a:p>
        </p:txBody>
      </p:sp>
      <p:pic>
        <p:nvPicPr>
          <p:cNvPr id="93186" name="Segnaposto contenuto 4">
            <a:extLst>
              <a:ext uri="{FF2B5EF4-FFF2-40B4-BE49-F238E27FC236}">
                <a16:creationId xmlns:a16="http://schemas.microsoft.com/office/drawing/2014/main" id="{C0E44BB1-2A26-9FC0-E49D-0E6AE516AA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0" y="1760733"/>
            <a:ext cx="6936634" cy="3902456"/>
          </a:xfrm>
        </p:spPr>
      </p:pic>
      <p:pic>
        <p:nvPicPr>
          <p:cNvPr id="93187" name="Immagine 6">
            <a:extLst>
              <a:ext uri="{FF2B5EF4-FFF2-40B4-BE49-F238E27FC236}">
                <a16:creationId xmlns:a16="http://schemas.microsoft.com/office/drawing/2014/main" id="{BCD2ADB3-B6E3-C87B-2F80-22533F59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12905"/>
            <a:ext cx="3923928" cy="261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2782FC-08A8-02F5-4AD3-045BBB17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it-IT" dirty="0"/>
              <a:t>Capitolo 12 La nouvelle </a:t>
            </a:r>
            <a:r>
              <a:rPr lang="it-IT" dirty="0" err="1"/>
              <a:t>vague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9092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A0364A-A629-408F-89A3-16D8F65F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2859"/>
            <a:ext cx="7772400" cy="1143000"/>
          </a:xfrm>
        </p:spPr>
        <p:txBody>
          <a:bodyPr/>
          <a:lstStyle/>
          <a:p>
            <a:r>
              <a:rPr lang="it-IT" dirty="0"/>
              <a:t>Giovani ribelli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8F6A52D-9E11-0D25-65CA-FA442B0DC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986" y="1175859"/>
            <a:ext cx="7576188" cy="5682141"/>
          </a:xfrm>
        </p:spPr>
      </p:pic>
    </p:spTree>
    <p:extLst>
      <p:ext uri="{BB962C8B-B14F-4D97-AF65-F5344CB8AC3E}">
        <p14:creationId xmlns:p14="http://schemas.microsoft.com/office/powerpoint/2010/main" val="2824217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8E676-414A-319C-9D22-6BF0CFC6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it-IT" dirty="0"/>
              <a:t>Capitolo 13 Il cinema d’autore</a:t>
            </a:r>
          </a:p>
        </p:txBody>
      </p:sp>
    </p:spTree>
    <p:extLst>
      <p:ext uri="{BB962C8B-B14F-4D97-AF65-F5344CB8AC3E}">
        <p14:creationId xmlns:p14="http://schemas.microsoft.com/office/powerpoint/2010/main" val="2738985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FD99E0-12A0-55CF-40B1-5AEE62AF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08112"/>
          </a:xfrm>
        </p:spPr>
        <p:txBody>
          <a:bodyPr/>
          <a:lstStyle/>
          <a:p>
            <a:r>
              <a:rPr lang="it-IT" dirty="0"/>
              <a:t>Fellini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A8FCF3-4BC8-D863-5087-4E1A395CB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8800"/>
            <a:ext cx="9127232" cy="6084821"/>
          </a:xfrm>
        </p:spPr>
      </p:pic>
    </p:spTree>
    <p:extLst>
      <p:ext uri="{BB962C8B-B14F-4D97-AF65-F5344CB8AC3E}">
        <p14:creationId xmlns:p14="http://schemas.microsoft.com/office/powerpoint/2010/main" val="371371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CA5B4-D30A-C86B-4756-BBB63AAE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08920"/>
            <a:ext cx="7772400" cy="1143000"/>
          </a:xfrm>
        </p:spPr>
        <p:txBody>
          <a:bodyPr/>
          <a:lstStyle/>
          <a:p>
            <a:r>
              <a:rPr lang="it-IT" dirty="0"/>
              <a:t>Capitolo 1 Tra il complesso della mummia e la sindrome di Frankenstein</a:t>
            </a:r>
          </a:p>
        </p:txBody>
      </p:sp>
    </p:spTree>
    <p:extLst>
      <p:ext uri="{BB962C8B-B14F-4D97-AF65-F5344CB8AC3E}">
        <p14:creationId xmlns:p14="http://schemas.microsoft.com/office/powerpoint/2010/main" val="3041724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428C53-B3B3-FCC8-3A71-A092806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0928"/>
            <a:ext cx="7772400" cy="1143000"/>
          </a:xfrm>
        </p:spPr>
        <p:txBody>
          <a:bodyPr/>
          <a:lstStyle/>
          <a:p>
            <a:r>
              <a:rPr lang="it-IT" dirty="0"/>
              <a:t>Capitolo 14 La New Hollywood</a:t>
            </a:r>
          </a:p>
        </p:txBody>
      </p:sp>
    </p:spTree>
    <p:extLst>
      <p:ext uri="{BB962C8B-B14F-4D97-AF65-F5344CB8AC3E}">
        <p14:creationId xmlns:p14="http://schemas.microsoft.com/office/powerpoint/2010/main" val="77078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olo 1">
            <a:extLst>
              <a:ext uri="{FF2B5EF4-FFF2-40B4-BE49-F238E27FC236}">
                <a16:creationId xmlns:a16="http://schemas.microsoft.com/office/drawing/2014/main" id="{939686B8-3662-C05C-E76E-DD02367EE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La New Hollywood</a:t>
            </a:r>
          </a:p>
        </p:txBody>
      </p:sp>
      <p:pic>
        <p:nvPicPr>
          <p:cNvPr id="94210" name="Segnaposto contenuto 4">
            <a:extLst>
              <a:ext uri="{FF2B5EF4-FFF2-40B4-BE49-F238E27FC236}">
                <a16:creationId xmlns:a16="http://schemas.microsoft.com/office/drawing/2014/main" id="{794EB232-0AA0-26DD-BAFE-8BB31CFC91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0" y="1180134"/>
            <a:ext cx="9140619" cy="566116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3978E4-FCF1-7D1B-7567-FB9A65D8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36912"/>
            <a:ext cx="7772400" cy="1143000"/>
          </a:xfrm>
        </p:spPr>
        <p:txBody>
          <a:bodyPr/>
          <a:lstStyle/>
          <a:p>
            <a:r>
              <a:rPr lang="it-IT" dirty="0"/>
              <a:t>Il documentario</a:t>
            </a:r>
          </a:p>
        </p:txBody>
      </p:sp>
    </p:spTree>
    <p:extLst>
      <p:ext uri="{BB962C8B-B14F-4D97-AF65-F5344CB8AC3E}">
        <p14:creationId xmlns:p14="http://schemas.microsoft.com/office/powerpoint/2010/main" val="2664285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ACB83-4CF4-593C-64E3-F0B296ED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it-IT" dirty="0"/>
              <a:t>I generi cinematografici</a:t>
            </a:r>
          </a:p>
        </p:txBody>
      </p:sp>
    </p:spTree>
    <p:extLst>
      <p:ext uri="{BB962C8B-B14F-4D97-AF65-F5344CB8AC3E}">
        <p14:creationId xmlns:p14="http://schemas.microsoft.com/office/powerpoint/2010/main" val="2926357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48379-2057-1A7C-7DFF-E35BF445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it-IT" dirty="0"/>
              <a:t>Il digitale</a:t>
            </a:r>
          </a:p>
        </p:txBody>
      </p:sp>
    </p:spTree>
    <p:extLst>
      <p:ext uri="{BB962C8B-B14F-4D97-AF65-F5344CB8AC3E}">
        <p14:creationId xmlns:p14="http://schemas.microsoft.com/office/powerpoint/2010/main" val="1844641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olo 1">
            <a:extLst>
              <a:ext uri="{FF2B5EF4-FFF2-40B4-BE49-F238E27FC236}">
                <a16:creationId xmlns:a16="http://schemas.microsoft.com/office/drawing/2014/main" id="{8650B0A4-B5A0-C46A-5C91-630EA5567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58864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Oggi</a:t>
            </a:r>
          </a:p>
        </p:txBody>
      </p:sp>
      <p:pic>
        <p:nvPicPr>
          <p:cNvPr id="97282" name="Segnaposto contenuto 4">
            <a:extLst>
              <a:ext uri="{FF2B5EF4-FFF2-40B4-BE49-F238E27FC236}">
                <a16:creationId xmlns:a16="http://schemas.microsoft.com/office/drawing/2014/main" id="{0CAA1508-A2EA-A5B5-CD75-6EA0ACB6EB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571" y="1396789"/>
            <a:ext cx="8190858" cy="5461211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olo 1">
            <a:extLst>
              <a:ext uri="{FF2B5EF4-FFF2-40B4-BE49-F238E27FC236}">
                <a16:creationId xmlns:a16="http://schemas.microsoft.com/office/drawing/2014/main" id="{990A3A33-4F84-7E01-2E3D-8F470F18A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La Abruzzo Film Commission</a:t>
            </a:r>
          </a:p>
        </p:txBody>
      </p:sp>
      <p:pic>
        <p:nvPicPr>
          <p:cNvPr id="99330" name="Segnaposto contenuto 4">
            <a:extLst>
              <a:ext uri="{FF2B5EF4-FFF2-40B4-BE49-F238E27FC236}">
                <a16:creationId xmlns:a16="http://schemas.microsoft.com/office/drawing/2014/main" id="{8716633D-1141-4B8B-F175-A1E2A8832C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812" y="1458578"/>
            <a:ext cx="7956376" cy="53961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olo 1">
            <a:extLst>
              <a:ext uri="{FF2B5EF4-FFF2-40B4-BE49-F238E27FC236}">
                <a16:creationId xmlns:a16="http://schemas.microsoft.com/office/drawing/2014/main" id="{B3592DFB-230E-8541-BE10-20404D67A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Passato e presente</a:t>
            </a:r>
          </a:p>
        </p:txBody>
      </p:sp>
      <p:pic>
        <p:nvPicPr>
          <p:cNvPr id="2" name="Segnaposto contenuto 8">
            <a:extLst>
              <a:ext uri="{FF2B5EF4-FFF2-40B4-BE49-F238E27FC236}">
                <a16:creationId xmlns:a16="http://schemas.microsoft.com/office/drawing/2014/main" id="{54B62B6B-4A73-7DD0-1FDC-3E95D86A7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71" y="1556792"/>
            <a:ext cx="7076458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4EBBE-E7DC-1EF5-7FDF-5948D2B6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36912"/>
            <a:ext cx="7772400" cy="1143000"/>
          </a:xfrm>
        </p:spPr>
        <p:txBody>
          <a:bodyPr/>
          <a:lstStyle/>
          <a:p>
            <a:r>
              <a:rPr lang="it-IT" dirty="0"/>
              <a:t>Capitolo 2 Il cinema delle origini</a:t>
            </a:r>
          </a:p>
        </p:txBody>
      </p:sp>
    </p:spTree>
    <p:extLst>
      <p:ext uri="{BB962C8B-B14F-4D97-AF65-F5344CB8AC3E}">
        <p14:creationId xmlns:p14="http://schemas.microsoft.com/office/powerpoint/2010/main" val="351531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olo 1">
            <a:extLst>
              <a:ext uri="{FF2B5EF4-FFF2-40B4-BE49-F238E27FC236}">
                <a16:creationId xmlns:a16="http://schemas.microsoft.com/office/drawing/2014/main" id="{C424B3D6-CB20-6A8F-18F4-11C4D22DD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08013"/>
            <a:ext cx="7772400" cy="11430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I fratelli Lumière</a:t>
            </a:r>
          </a:p>
        </p:txBody>
      </p:sp>
      <p:pic>
        <p:nvPicPr>
          <p:cNvPr id="80898" name="Segnaposto contenuto 4">
            <a:extLst>
              <a:ext uri="{FF2B5EF4-FFF2-40B4-BE49-F238E27FC236}">
                <a16:creationId xmlns:a16="http://schemas.microsoft.com/office/drawing/2014/main" id="{CBF7B4B0-9D2D-D275-CFBD-6F58ACCC33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51013"/>
            <a:ext cx="6408738" cy="4676775"/>
          </a:xfrm>
        </p:spPr>
      </p:pic>
      <p:pic>
        <p:nvPicPr>
          <p:cNvPr id="80899" name="Segnaposto contenuto 4">
            <a:extLst>
              <a:ext uri="{FF2B5EF4-FFF2-40B4-BE49-F238E27FC236}">
                <a16:creationId xmlns:a16="http://schemas.microsoft.com/office/drawing/2014/main" id="{348AF4AA-AE80-2F0C-1416-79AD6CB57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751013"/>
            <a:ext cx="640873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566BBD-5520-5EC4-31F2-D5A5EA1D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36912"/>
            <a:ext cx="7772400" cy="1143000"/>
          </a:xfrm>
        </p:spPr>
        <p:txBody>
          <a:bodyPr/>
          <a:lstStyle/>
          <a:p>
            <a:r>
              <a:rPr lang="it-IT" dirty="0"/>
              <a:t>Capitolo 3 verso il modo di rappresentazione istituzionale: il contributo di Griffith</a:t>
            </a:r>
          </a:p>
        </p:txBody>
      </p:sp>
    </p:spTree>
    <p:extLst>
      <p:ext uri="{BB962C8B-B14F-4D97-AF65-F5344CB8AC3E}">
        <p14:creationId xmlns:p14="http://schemas.microsoft.com/office/powerpoint/2010/main" val="51135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olo 1">
            <a:extLst>
              <a:ext uri="{FF2B5EF4-FFF2-40B4-BE49-F238E27FC236}">
                <a16:creationId xmlns:a16="http://schemas.microsoft.com/office/drawing/2014/main" id="{A2CD43F2-2ECE-FE19-3442-6771F5149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36712" y="1556792"/>
            <a:ext cx="7772400" cy="11430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Griffith</a:t>
            </a:r>
          </a:p>
        </p:txBody>
      </p:sp>
      <p:pic>
        <p:nvPicPr>
          <p:cNvPr id="82946" name="Segnaposto contenuto 4">
            <a:extLst>
              <a:ext uri="{FF2B5EF4-FFF2-40B4-BE49-F238E27FC236}">
                <a16:creationId xmlns:a16="http://schemas.microsoft.com/office/drawing/2014/main" id="{AAA852BB-183C-F096-9BB3-46570D3888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3" y="-49703"/>
            <a:ext cx="4978152" cy="690019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6B8FE-0C58-9B97-85E0-5392F7EA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0928"/>
            <a:ext cx="7772400" cy="1143000"/>
          </a:xfrm>
        </p:spPr>
        <p:txBody>
          <a:bodyPr/>
          <a:lstStyle/>
          <a:p>
            <a:r>
              <a:rPr lang="it-IT" dirty="0"/>
              <a:t>Capitolo 4 Il cinema muto italiano</a:t>
            </a:r>
          </a:p>
        </p:txBody>
      </p:sp>
    </p:spTree>
    <p:extLst>
      <p:ext uri="{BB962C8B-B14F-4D97-AF65-F5344CB8AC3E}">
        <p14:creationId xmlns:p14="http://schemas.microsoft.com/office/powerpoint/2010/main" val="42512751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X:Templates:Presentations:Designs:Blank Presentation</Template>
  <TotalTime>16706</TotalTime>
  <Words>145</Words>
  <Application>Microsoft Macintosh PowerPoint</Application>
  <PresentationFormat>Presentazione su schermo (4:3)</PresentationFormat>
  <Paragraphs>37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1" baseType="lpstr">
      <vt:lpstr>Arial</vt:lpstr>
      <vt:lpstr>ＭＳ Ｐゴシック</vt:lpstr>
      <vt:lpstr>Times</vt:lpstr>
      <vt:lpstr>Calibri</vt:lpstr>
      <vt:lpstr>Blank Presentation</vt:lpstr>
      <vt:lpstr>Introduzione alla storia del cinema </vt:lpstr>
      <vt:lpstr>Cinema come arte</vt:lpstr>
      <vt:lpstr>Capitolo 1 Tra il complesso della mummia e la sindrome di Frankenstein</vt:lpstr>
      <vt:lpstr>Passato e presente</vt:lpstr>
      <vt:lpstr>Capitolo 2 Il cinema delle origini</vt:lpstr>
      <vt:lpstr>I fratelli Lumière</vt:lpstr>
      <vt:lpstr>Capitolo 3 verso il modo di rappresentazione istituzionale: il contributo di Griffith</vt:lpstr>
      <vt:lpstr>Griffith</vt:lpstr>
      <vt:lpstr>Capitolo 4 Il cinema muto italiano</vt:lpstr>
      <vt:lpstr>Cabiria 1914</vt:lpstr>
      <vt:lpstr>Capitolo 5 Le avanguardie</vt:lpstr>
      <vt:lpstr>Dadaisti, surrealisti, futuristi</vt:lpstr>
      <vt:lpstr>Capitolo 6 L’espressionismo tedesco</vt:lpstr>
      <vt:lpstr>Premonizioni </vt:lpstr>
      <vt:lpstr>Capitolo 6 L’espressionismo francese</vt:lpstr>
      <vt:lpstr>Napoléon</vt:lpstr>
      <vt:lpstr>Capitolo 8 La scuola del montaggio sovietico</vt:lpstr>
      <vt:lpstr>Rivoluzione</vt:lpstr>
      <vt:lpstr>Capitolo 9 L’avvento del sonoro</vt:lpstr>
      <vt:lpstr>Non avete ancora sentito niente!</vt:lpstr>
      <vt:lpstr>Capitolo 10 Il cinema classico hollywoodiano</vt:lpstr>
      <vt:lpstr>Nasce Hollywood</vt:lpstr>
      <vt:lpstr>Il cinema classico</vt:lpstr>
      <vt:lpstr>Capitolo 11 Il neorealismo</vt:lpstr>
      <vt:lpstr>Neorealismo </vt:lpstr>
      <vt:lpstr>Capitolo 12 La nouvelle vague</vt:lpstr>
      <vt:lpstr>Giovani ribelli </vt:lpstr>
      <vt:lpstr>Capitolo 13 Il cinema d’autore</vt:lpstr>
      <vt:lpstr>Fellini</vt:lpstr>
      <vt:lpstr>Capitolo 14 La New Hollywood</vt:lpstr>
      <vt:lpstr>La New Hollywood</vt:lpstr>
      <vt:lpstr>Il documentario</vt:lpstr>
      <vt:lpstr>I generi cinematografici</vt:lpstr>
      <vt:lpstr>Il digitale</vt:lpstr>
      <vt:lpstr>Oggi</vt:lpstr>
      <vt:lpstr>La Abruzzo Film Commission</vt:lpstr>
    </vt:vector>
  </TitlesOfParts>
  <Company>rummo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della Fotografia</dc:title>
  <dc:creator>Administrator</dc:creator>
  <cp:lastModifiedBy>Microsoft Office User</cp:lastModifiedBy>
  <cp:revision>168</cp:revision>
  <dcterms:created xsi:type="dcterms:W3CDTF">2017-03-02T13:06:10Z</dcterms:created>
  <dcterms:modified xsi:type="dcterms:W3CDTF">2025-01-04T13:56:04Z</dcterms:modified>
</cp:coreProperties>
</file>