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4E0E4-BC3D-49E0-9487-4C18A19865FB}" type="datetimeFigureOut">
              <a:rPr lang="it-IT" smtClean="0"/>
              <a:pPr/>
              <a:t>21/02/2022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974AB-55BA-4DE2-85FE-C21C03DE92F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35719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dirty="0" smtClean="0"/>
              <a:t>Commissione di verità e riconciliazione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Diritti umani, pace e giustizia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Affrontare </a:t>
            </a:r>
            <a:r>
              <a:rPr lang="it-IT" dirty="0" smtClean="0"/>
              <a:t>gli abusi del passato</a:t>
            </a:r>
            <a:r>
              <a:rPr lang="it-IT" dirty="0" smtClean="0"/>
              <a:t> (dopo la caduta di un regime autoritario o la fine di un conflitto interno)</a:t>
            </a:r>
            <a:endParaRPr lang="it-IT" dirty="0" smtClean="0"/>
          </a:p>
          <a:p>
            <a:r>
              <a:rPr lang="it-IT" dirty="0" smtClean="0"/>
              <a:t>Il modello di “Norimberga”  e quello delle “</a:t>
            </a:r>
            <a:r>
              <a:rPr lang="it-IT" dirty="0" err="1" smtClean="0"/>
              <a:t>blanket</a:t>
            </a:r>
            <a:r>
              <a:rPr lang="it-IT" dirty="0" smtClean="0"/>
              <a:t> </a:t>
            </a:r>
            <a:r>
              <a:rPr lang="it-IT" dirty="0" err="1" smtClean="0"/>
              <a:t>amnesties</a:t>
            </a:r>
            <a:r>
              <a:rPr lang="it-IT" dirty="0" smtClean="0"/>
              <a:t>” (limiti insuperabili di entrambi)</a:t>
            </a:r>
            <a:endParaRPr lang="it-IT" dirty="0" smtClean="0"/>
          </a:p>
          <a:p>
            <a:r>
              <a:rPr lang="it-IT" dirty="0" smtClean="0"/>
              <a:t>Una terza vita: la giustizia </a:t>
            </a:r>
            <a:r>
              <a:rPr lang="it-IT" dirty="0" err="1" smtClean="0"/>
              <a:t>transizionale</a:t>
            </a:r>
            <a:r>
              <a:rPr lang="it-IT" dirty="0" smtClean="0"/>
              <a:t> e la Commissione Verità e Giustizia (esigenza di riconciliare la giustizia con gli sforzi di pacificazione e di porre fine alla spirale della violenza)</a:t>
            </a:r>
            <a:endParaRPr lang="it-IT" dirty="0" smtClean="0"/>
          </a:p>
          <a:p>
            <a:r>
              <a:rPr lang="it-IT" dirty="0" smtClean="0"/>
              <a:t>Una visione/memoria condivisa (in una fase di ricostruzione delle basi morali di uno stato)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La Commissione sudafricana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contesto storico (la transizione verso un nuovo Sudafrica – fase costituente, di scelta dei valori)</a:t>
            </a:r>
            <a:endParaRPr lang="it-IT" dirty="0" smtClean="0"/>
          </a:p>
          <a:p>
            <a:r>
              <a:rPr lang="it-IT" dirty="0" smtClean="0"/>
              <a:t>La Commissione (nomina, composizione)</a:t>
            </a:r>
            <a:endParaRPr lang="it-IT" dirty="0" smtClean="0"/>
          </a:p>
          <a:p>
            <a:r>
              <a:rPr lang="it-IT" dirty="0" smtClean="0"/>
              <a:t>I tre comitati : </a:t>
            </a:r>
            <a:r>
              <a:rPr lang="it-IT" dirty="0" smtClean="0"/>
              <a:t>a) </a:t>
            </a:r>
            <a:r>
              <a:rPr lang="it-IT" dirty="0" smtClean="0"/>
              <a:t>il </a:t>
            </a:r>
            <a:r>
              <a:rPr lang="it-IT" dirty="0" err="1" smtClean="0"/>
              <a:t>Committee</a:t>
            </a:r>
            <a:r>
              <a:rPr lang="it-IT" dirty="0" smtClean="0"/>
              <a:t> </a:t>
            </a:r>
            <a:r>
              <a:rPr lang="it-IT" dirty="0" smtClean="0"/>
              <a:t>on </a:t>
            </a:r>
            <a:r>
              <a:rPr lang="it-IT" dirty="0" err="1" smtClean="0"/>
              <a:t>Human</a:t>
            </a:r>
            <a:r>
              <a:rPr lang="it-IT" dirty="0" smtClean="0"/>
              <a:t> </a:t>
            </a:r>
            <a:r>
              <a:rPr lang="it-IT" dirty="0" err="1" smtClean="0"/>
              <a:t>Rights</a:t>
            </a:r>
            <a:r>
              <a:rPr lang="it-IT" dirty="0" smtClean="0"/>
              <a:t> </a:t>
            </a:r>
            <a:r>
              <a:rPr lang="it-IT" dirty="0" err="1" smtClean="0"/>
              <a:t>v</a:t>
            </a:r>
            <a:r>
              <a:rPr lang="it-IT" dirty="0" err="1" smtClean="0"/>
              <a:t>iolations</a:t>
            </a:r>
            <a:r>
              <a:rPr lang="it-IT" dirty="0" smtClean="0"/>
              <a:t> </a:t>
            </a:r>
            <a:r>
              <a:rPr lang="it-IT" dirty="0" smtClean="0"/>
              <a:t>(</a:t>
            </a:r>
            <a:r>
              <a:rPr lang="it-IT" dirty="0" smtClean="0"/>
              <a:t>indagini e “</a:t>
            </a:r>
            <a:r>
              <a:rPr lang="it-IT" dirty="0" err="1" smtClean="0"/>
              <a:t>submissions</a:t>
            </a:r>
            <a:r>
              <a:rPr lang="it-IT" dirty="0" smtClean="0"/>
              <a:t>”/comunicazioni); l’Amnesty </a:t>
            </a:r>
            <a:r>
              <a:rPr lang="it-IT" dirty="0" err="1" smtClean="0"/>
              <a:t>Committee</a:t>
            </a:r>
            <a:r>
              <a:rPr lang="it-IT" dirty="0" smtClean="0"/>
              <a:t> </a:t>
            </a:r>
            <a:r>
              <a:rPr lang="it-IT" dirty="0" smtClean="0"/>
              <a:t>(la “</a:t>
            </a:r>
            <a:r>
              <a:rPr lang="it-IT" dirty="0" err="1" smtClean="0"/>
              <a:t>disclosure</a:t>
            </a:r>
            <a:r>
              <a:rPr lang="it-IT" dirty="0" smtClean="0"/>
              <a:t>”/svelamento); il </a:t>
            </a:r>
            <a:r>
              <a:rPr lang="it-IT" dirty="0" err="1" smtClean="0"/>
              <a:t>Reparation</a:t>
            </a:r>
            <a:r>
              <a:rPr lang="it-IT" dirty="0" smtClean="0"/>
              <a:t> </a:t>
            </a:r>
            <a:r>
              <a:rPr lang="it-IT" dirty="0" smtClean="0"/>
              <a:t>and </a:t>
            </a:r>
            <a:r>
              <a:rPr lang="it-IT" dirty="0" err="1" smtClean="0"/>
              <a:t>Rehabilitation</a:t>
            </a:r>
            <a:r>
              <a:rPr lang="it-IT" dirty="0" smtClean="0"/>
              <a:t> </a:t>
            </a:r>
            <a:r>
              <a:rPr lang="it-IT" dirty="0" err="1" smtClean="0"/>
              <a:t>committee</a:t>
            </a:r>
            <a:r>
              <a:rPr lang="it-IT" dirty="0" smtClean="0"/>
              <a:t> (</a:t>
            </a:r>
            <a:r>
              <a:rPr lang="it-IT" dirty="0" smtClean="0"/>
              <a:t>risarcimento monetario come parte della riparazione)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Una valutazione difficile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Giustizia senza punizione? (volume di </a:t>
            </a:r>
            <a:r>
              <a:rPr lang="it-IT" dirty="0" err="1" smtClean="0"/>
              <a:t>Jaudel</a:t>
            </a:r>
            <a:r>
              <a:rPr lang="it-IT" dirty="0" smtClean="0"/>
              <a:t>, edito da </a:t>
            </a:r>
            <a:r>
              <a:rPr lang="it-IT" dirty="0" err="1" smtClean="0"/>
              <a:t>O-barra-O</a:t>
            </a:r>
            <a:r>
              <a:rPr lang="it-IT" smtClean="0"/>
              <a:t>)</a:t>
            </a:r>
            <a:endParaRPr lang="it-IT" dirty="0" smtClean="0"/>
          </a:p>
          <a:p>
            <a:r>
              <a:rPr lang="it-IT" dirty="0" smtClean="0"/>
              <a:t>E’ possibile</a:t>
            </a:r>
            <a:r>
              <a:rPr lang="it-IT" dirty="0" smtClean="0"/>
              <a:t>? </a:t>
            </a:r>
            <a:r>
              <a:rPr lang="it-IT" dirty="0" smtClean="0"/>
              <a:t>E’, in determinate circostanze, l’unica via d’uscita?</a:t>
            </a:r>
            <a:endParaRPr lang="it-IT" dirty="0" smtClean="0"/>
          </a:p>
          <a:p>
            <a:r>
              <a:rPr lang="it-IT" dirty="0" smtClean="0"/>
              <a:t>L’importanza dell’accertamento della verità sui fatti del passato (come forma di riparazione) – un discorso </a:t>
            </a:r>
            <a:r>
              <a:rPr lang="it-IT" dirty="0" smtClean="0"/>
              <a:t>complesso (cosa si può condividere, cosa no – verità storica/verità giudiziaria)</a:t>
            </a:r>
            <a:endParaRPr lang="it-IT" dirty="0" smtClean="0"/>
          </a:p>
          <a:p>
            <a:r>
              <a:rPr lang="it-IT" dirty="0" smtClean="0"/>
              <a:t>Diversità dei casi di CVR: rapporto con la giustizia penale, mandato della CVR (fare i nomi?), diritti delle vittime, risarcimento, ecc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260</Words>
  <Application>Microsoft Office PowerPoint</Application>
  <PresentationFormat>Presentazione su schermo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Commissione di verità e riconciliazione</vt:lpstr>
      <vt:lpstr>Diritti umani, pace e giustizia</vt:lpstr>
      <vt:lpstr>La Commissione sudafricana</vt:lpstr>
      <vt:lpstr>Una valutazione difficile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Commissione di verità e riconciliazione</dc:title>
  <dc:creator>Antonio Marchesi</dc:creator>
  <cp:lastModifiedBy>Antonio Marchesi</cp:lastModifiedBy>
  <cp:revision>10</cp:revision>
  <dcterms:created xsi:type="dcterms:W3CDTF">2022-02-15T08:20:12Z</dcterms:created>
  <dcterms:modified xsi:type="dcterms:W3CDTF">2022-02-21T08:47:20Z</dcterms:modified>
</cp:coreProperties>
</file>