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1"/>
    <p:restoredTop sz="94626"/>
  </p:normalViewPr>
  <p:slideViewPr>
    <p:cSldViewPr snapToGrid="0">
      <p:cViewPr varScale="1">
        <p:scale>
          <a:sx n="116" d="100"/>
          <a:sy n="116" d="100"/>
        </p:scale>
        <p:origin x="21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7E4A-9070-5ECD-DF8A-49AB3AD6D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C675D-18FC-9F61-358F-1BED41E5D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9B6B2-C265-68D7-C478-69A54DCC7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08D3-571D-A140-99F4-98F0E05E5F53}" type="datetimeFigureOut">
              <a:rPr lang="en-IT" smtClean="0"/>
              <a:t>4/18/24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DC820-1542-B9AD-2F8D-6E18269D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EAE25-E16E-3B46-7BAE-59D91C94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5D72-FAFC-5047-955A-80F7AFCA18F2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5815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2710D-9535-1677-017D-CB925056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6E943D-73D7-17FA-09E2-3E05AEDE6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C10AE-0187-539B-1602-0033E7765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08D3-571D-A140-99F4-98F0E05E5F53}" type="datetimeFigureOut">
              <a:rPr lang="en-IT" smtClean="0"/>
              <a:t>4/18/24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969EF-A4D6-44B5-5195-3E84E6FA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6416E-4AC7-DF0A-B423-E1677313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5D72-FAFC-5047-955A-80F7AFCA18F2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489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C74575-062D-AD8F-90ED-5AEE71BAC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29539-FD4D-0608-299C-65266D558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E720-9CA3-D9E1-77DA-50CF3BE8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08D3-571D-A140-99F4-98F0E05E5F53}" type="datetimeFigureOut">
              <a:rPr lang="en-IT" smtClean="0"/>
              <a:t>4/18/24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0B3BD-143C-7F25-2D9B-5AE70454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2184A-3C9A-F09E-F65D-31B182E5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5D72-FAFC-5047-955A-80F7AFCA18F2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2845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770B-CD76-7F55-05BC-022670FA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6B592-CB56-4950-707E-847E45700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7A1F4-62DB-D4D6-F974-116B9F863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08D3-571D-A140-99F4-98F0E05E5F53}" type="datetimeFigureOut">
              <a:rPr lang="en-IT" smtClean="0"/>
              <a:t>4/18/24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AC0CC-9720-4F04-9692-0D23E2E9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FB2BB-CD76-F82C-C9A4-C88E7AFF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5D72-FAFC-5047-955A-80F7AFCA18F2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346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25D9-A7CF-D037-8DD5-73EC8E4AF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186BF-ADA7-7BA8-07B5-DB9EE31F4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ACAD8-5FC6-B9C1-C7DA-75D5CEC72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08D3-571D-A140-99F4-98F0E05E5F53}" type="datetimeFigureOut">
              <a:rPr lang="en-IT" smtClean="0"/>
              <a:t>4/18/24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B2600-1CDD-FA65-F67C-5168A286E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61E88-09DC-1B86-1F9A-4049A63E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5D72-FAFC-5047-955A-80F7AFCA18F2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4344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B889-6EF9-9210-5A7E-3C2BA21F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33CA6-BC12-96DC-2C5A-613871B36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00C5A-3E76-2867-1C38-3C0FC5970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D413-C3E5-EFF3-99BD-02CCDCDF4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08D3-571D-A140-99F4-98F0E05E5F53}" type="datetimeFigureOut">
              <a:rPr lang="en-IT" smtClean="0"/>
              <a:t>4/18/24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0ACA9-E74B-E59E-7043-E63AAD795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E8412-2CE5-A185-AFF7-70F796A48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5D72-FAFC-5047-955A-80F7AFCA18F2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6733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0600F-A16B-6956-08B1-FE74BFDDB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8C692-209D-70D1-A10B-C396751C5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A4A29-F728-9C24-B357-C0D54905C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7F9DD-B9C1-5646-3A55-B874E02CE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17103-6606-F8AE-7C70-B18E448DB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C0FA8F-4F12-FA01-B181-E5BED4EF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08D3-571D-A140-99F4-98F0E05E5F53}" type="datetimeFigureOut">
              <a:rPr lang="en-IT" smtClean="0"/>
              <a:t>4/18/24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96B00D-94FD-4C9D-5F2C-28BBB13E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B4836-642D-F59E-2B06-B4DD8AD8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5D72-FAFC-5047-955A-80F7AFCA18F2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0825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9A3B6-86D2-F138-C73C-96D811CCD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ADF81-3FC5-BD68-009C-07A04660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08D3-571D-A140-99F4-98F0E05E5F53}" type="datetimeFigureOut">
              <a:rPr lang="en-IT" smtClean="0"/>
              <a:t>4/18/24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57261-7892-9ABE-FE37-5C3F7B9BF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F804F-647F-A2E9-22E4-9F5899E3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5D72-FAFC-5047-955A-80F7AFCA18F2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7976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2C8795-50EB-436B-EF74-473E4085E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08D3-571D-A140-99F4-98F0E05E5F53}" type="datetimeFigureOut">
              <a:rPr lang="en-IT" smtClean="0"/>
              <a:t>4/18/24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A55BE0-6F6B-1FDF-7900-C3242302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B8E25-F3AC-8A93-EAFF-7D07F217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5D72-FAFC-5047-955A-80F7AFCA18F2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1443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A943-D584-E6DD-CB42-FE6E716D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6395E-20D0-35AE-5607-8906BC1B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4EA26-A17C-6D59-BA2D-4B8679EA4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6BA47-83B8-BE42-C07A-6D4470BE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08D3-571D-A140-99F4-98F0E05E5F53}" type="datetimeFigureOut">
              <a:rPr lang="en-IT" smtClean="0"/>
              <a:t>4/18/24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E4071-1A6D-C406-B43A-0EFE6504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D365B-2991-7AC9-CA99-3E346BE7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5D72-FAFC-5047-955A-80F7AFCA18F2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6878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33EC-837A-EBE9-514F-39E486BD4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C261A7-7A3C-694E-A225-7AEF0FE30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B5E49-5D84-8656-6E72-8DD36CDBF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F16B-C536-1E6C-AF73-D75873C91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08D3-571D-A140-99F4-98F0E05E5F53}" type="datetimeFigureOut">
              <a:rPr lang="en-IT" smtClean="0"/>
              <a:t>4/18/24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D6E82-EA5A-24E3-E9EF-8F702F1D1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A2A49-698F-E2F3-38F8-1DA656759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5D72-FAFC-5047-955A-80F7AFCA18F2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2430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63DDF4-5B32-6176-DFF8-2DDB6831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2BFB2-777C-7CDC-50F9-EBBB4A326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B64B7-E2D7-DB8D-3091-4EABD7585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E08D3-571D-A140-99F4-98F0E05E5F53}" type="datetimeFigureOut">
              <a:rPr lang="en-IT" smtClean="0"/>
              <a:t>4/18/24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AC8AD-927F-7EE2-90A3-ACBC270AD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8EFAB-62F1-40A2-EDF9-31E410339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85D72-FAFC-5047-955A-80F7AFCA18F2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9789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zfqw8nhUwA?feature=oembe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1AF6-98AF-BB6D-F8E4-2F1B088679A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8200" y="2340430"/>
            <a:ext cx="4245429" cy="22063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b="1" i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Gli</a:t>
            </a:r>
            <a:r>
              <a:rPr lang="en-US" sz="3400" b="1" i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anni </a:t>
            </a:r>
            <a:r>
              <a:rPr lang="en-US" sz="3400" b="1" i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Ottanta</a:t>
            </a:r>
            <a:r>
              <a:rPr lang="en-US" sz="3400" b="1" i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: verso un nuovo </a:t>
            </a:r>
            <a:r>
              <a:rPr lang="en-US" sz="3400" b="1" i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ordine</a:t>
            </a:r>
            <a:r>
              <a:rPr lang="en-US" sz="3400" b="1" i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politico-</a:t>
            </a:r>
            <a:r>
              <a:rPr lang="en-US" sz="3400" b="1" i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economico</a:t>
            </a:r>
            <a:r>
              <a:rPr lang="en-US" sz="3400" b="1" i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? </a:t>
            </a:r>
            <a:br>
              <a:rPr lang="en-US" sz="3400" b="1" i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400" b="1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AF1E5E62-9EB9-408E-AE53-A04A4C811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68AF8-4FFF-54B2-98D2-832C2D849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115" y="1309596"/>
            <a:ext cx="5466806" cy="2733403"/>
          </a:xfrm>
          <a:prstGeom prst="rect">
            <a:avLst/>
          </a:prstGeom>
        </p:spPr>
      </p:pic>
      <p:sp>
        <p:nvSpPr>
          <p:cNvPr id="37" name="Freeform 7">
            <a:extLst>
              <a:ext uri="{FF2B5EF4-FFF2-40B4-BE49-F238E27FC236}">
                <a16:creationId xmlns:a16="http://schemas.microsoft.com/office/drawing/2014/main" id="{9C5704B2-7C5B-4738-AF0D-4A2756A6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DFB36DC4-A410-4DF1-8453-1D85743F5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83319"/>
            <a:ext cx="7092887" cy="2174681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66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146263-6DFD-BC10-5AED-2F615491B3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3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traffic light in a city&#10;&#10;Description automatically generated with low confidence">
            <a:extLst>
              <a:ext uri="{FF2B5EF4-FFF2-40B4-BE49-F238E27FC236}">
                <a16:creationId xmlns:a16="http://schemas.microsoft.com/office/drawing/2014/main" id="{E80EA059-9509-C092-3A4D-74D1D90342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53E01C-E6A3-F2E2-7456-1D8C16E2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 err="1">
                <a:solidFill>
                  <a:schemeClr val="tx1"/>
                </a:solidFill>
              </a:rPr>
              <a:t>Discorso</a:t>
            </a:r>
            <a:r>
              <a:rPr lang="en-US" sz="4800" dirty="0">
                <a:solidFill>
                  <a:schemeClr val="tx1"/>
                </a:solidFill>
              </a:rPr>
              <a:t> e </a:t>
            </a:r>
            <a:r>
              <a:rPr lang="en-US" sz="4800" dirty="0" err="1">
                <a:solidFill>
                  <a:schemeClr val="tx1"/>
                </a:solidFill>
              </a:rPr>
              <a:t>politiche</a:t>
            </a:r>
            <a:r>
              <a:rPr lang="en-US" sz="4800" dirty="0">
                <a:solidFill>
                  <a:schemeClr val="tx1"/>
                </a:solidFill>
              </a:rPr>
              <a:t>: da New York al resto del mondo</a:t>
            </a:r>
            <a:br>
              <a:rPr lang="en-US" sz="4800" dirty="0">
                <a:solidFill>
                  <a:schemeClr val="tx1"/>
                </a:solidFill>
              </a:rPr>
            </a:br>
            <a:endParaRPr lang="en-US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102EB-C845-86F0-90E5-336339398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019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9EC638-ACC0-ABA7-1045-6E14033A0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IT" sz="4000"/>
              <a:t>Il discorso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AC546E-9FE0-2536-5685-D90C72D33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T" sz="2000" b="1" i="1" u="sng"/>
              <a:t>Rigetto pilastri del New Deal:</a:t>
            </a:r>
          </a:p>
          <a:p>
            <a:pPr marL="0" indent="0">
              <a:buNone/>
            </a:pPr>
            <a:endParaRPr lang="en-IT" sz="2000" b="1" i="1" u="sng"/>
          </a:p>
          <a:p>
            <a:pPr marL="0" indent="0">
              <a:buNone/>
            </a:pPr>
            <a:r>
              <a:rPr lang="it-IT" sz="2000" kern="0">
                <a:effectLst/>
                <a:ea typeface="Times New Roman" panose="02020603050405020304" pitchFamily="18" charset="0"/>
              </a:rPr>
              <a:t>Costrizioni al mercato</a:t>
            </a:r>
          </a:p>
          <a:p>
            <a:pPr marL="0" indent="0">
              <a:buNone/>
            </a:pPr>
            <a:r>
              <a:rPr lang="it-IT" sz="2000" kern="0">
                <a:ea typeface="Times New Roman" panose="02020603050405020304" pitchFamily="18" charset="0"/>
              </a:rPr>
              <a:t>R</a:t>
            </a:r>
            <a:r>
              <a:rPr lang="it-IT" sz="2000" kern="0">
                <a:effectLst/>
                <a:ea typeface="Times New Roman" panose="02020603050405020304" pitchFamily="18" charset="0"/>
              </a:rPr>
              <a:t>icerca del compromesso di classe </a:t>
            </a:r>
          </a:p>
          <a:p>
            <a:pPr marL="0" indent="0">
              <a:buNone/>
            </a:pPr>
            <a:r>
              <a:rPr lang="it-IT" sz="2000" kern="0">
                <a:ea typeface="Times New Roman" panose="02020603050405020304" pitchFamily="18" charset="0"/>
              </a:rPr>
              <a:t>R</a:t>
            </a:r>
            <a:r>
              <a:rPr lang="it-IT" sz="2000" kern="0">
                <a:effectLst/>
                <a:ea typeface="Times New Roman" panose="02020603050405020304" pitchFamily="18" charset="0"/>
              </a:rPr>
              <a:t>iconoscimento della forza delle organizzazioni sindacali</a:t>
            </a:r>
          </a:p>
          <a:p>
            <a:pPr marL="0" indent="0">
              <a:buNone/>
            </a:pPr>
            <a:r>
              <a:rPr lang="it-IT" sz="2000" kern="0">
                <a:ea typeface="Times New Roman" panose="02020603050405020304" pitchFamily="18" charset="0"/>
              </a:rPr>
              <a:t>P</a:t>
            </a:r>
            <a:r>
              <a:rPr lang="it-IT" sz="2000" kern="0">
                <a:effectLst/>
                <a:ea typeface="Times New Roman" panose="02020603050405020304" pitchFamily="18" charset="0"/>
              </a:rPr>
              <a:t>rincipio della tassazione progressiva</a:t>
            </a:r>
          </a:p>
          <a:p>
            <a:pPr marL="0" indent="0">
              <a:buNone/>
            </a:pPr>
            <a:r>
              <a:rPr lang="it-IT" sz="2000" kern="0">
                <a:ea typeface="Times New Roman" panose="02020603050405020304" pitchFamily="18" charset="0"/>
              </a:rPr>
              <a:t>L</a:t>
            </a:r>
            <a:r>
              <a:rPr lang="it-IT" sz="2000" kern="0">
                <a:effectLst/>
                <a:ea typeface="Times New Roman" panose="02020603050405020304" pitchFamily="18" charset="0"/>
              </a:rPr>
              <a:t>egittimità del ruolo espansivo dello stato</a:t>
            </a:r>
          </a:p>
          <a:p>
            <a:pPr marL="0" indent="0">
              <a:buNone/>
            </a:pPr>
            <a:r>
              <a:rPr lang="it-IT" sz="2000" kern="0">
                <a:effectLst/>
                <a:ea typeface="Times New Roman" panose="02020603050405020304" pitchFamily="18" charset="0"/>
              </a:rPr>
              <a:t>Importanza di un orizzonte politico inclusivo ed egalitario</a:t>
            </a:r>
            <a:r>
              <a:rPr lang="en-IT" sz="2000">
                <a:effectLst/>
              </a:rPr>
              <a:t> </a:t>
            </a:r>
            <a:endParaRPr lang="en-IT" sz="2000"/>
          </a:p>
          <a:p>
            <a:endParaRPr lang="en-IT" sz="20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39237-0A06-264C-9FE5-464DC5E0B1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4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1C091-2A95-D0E6-F9C3-1ECFAED1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n-IT" sz="4000">
                <a:solidFill>
                  <a:schemeClr val="bg1"/>
                </a:solidFill>
              </a:rPr>
              <a:t>Reintepretazione dei diritti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E801D-5E76-EB61-7024-95A5038F9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862288"/>
          </a:xfrm>
        </p:spPr>
        <p:txBody>
          <a:bodyPr>
            <a:normAutofit/>
          </a:bodyPr>
          <a:lstStyle/>
          <a:p>
            <a:r>
              <a:rPr lang="en-IT" sz="2200" dirty="0">
                <a:solidFill>
                  <a:schemeClr val="bg1">
                    <a:alpha val="80000"/>
                  </a:schemeClr>
                </a:solidFill>
              </a:rPr>
              <a:t>Uguaglianza (formale, giuridica)</a:t>
            </a:r>
          </a:p>
          <a:p>
            <a:r>
              <a:rPr lang="en-IT" sz="2200" dirty="0">
                <a:solidFill>
                  <a:schemeClr val="bg1">
                    <a:alpha val="80000"/>
                  </a:schemeClr>
                </a:solidFill>
              </a:rPr>
              <a:t>Sicurezza (protezione della libertà)</a:t>
            </a:r>
          </a:p>
          <a:p>
            <a:r>
              <a:rPr lang="en-IT" sz="2200" dirty="0">
                <a:solidFill>
                  <a:schemeClr val="bg1">
                    <a:alpha val="80000"/>
                  </a:schemeClr>
                </a:solidFill>
              </a:rPr>
              <a:t>Diritto alla proprietà</a:t>
            </a:r>
          </a:p>
          <a:p>
            <a:pPr marL="0" indent="0">
              <a:buNone/>
            </a:pPr>
            <a:endParaRPr lang="en-IT" sz="22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IT" sz="22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IT" sz="2200" dirty="0">
                <a:solidFill>
                  <a:schemeClr val="bg1">
                    <a:alpha val="80000"/>
                  </a:schemeClr>
                </a:solidFill>
              </a:rPr>
              <a:t>LIBERTÀ</a:t>
            </a:r>
          </a:p>
          <a:p>
            <a:endParaRPr lang="en-IT" sz="22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E7D7E-D9B0-7D05-EC49-CE10A54D72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50F0D0AA-2718-9EC9-45AC-B945C915DAD4}"/>
              </a:ext>
            </a:extLst>
          </p:cNvPr>
          <p:cNvSpPr/>
          <p:nvPr/>
        </p:nvSpPr>
        <p:spPr>
          <a:xfrm>
            <a:off x="2342469" y="5214257"/>
            <a:ext cx="1382486" cy="544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LIBERTÀ</a:t>
            </a:r>
          </a:p>
        </p:txBody>
      </p:sp>
    </p:spTree>
    <p:extLst>
      <p:ext uri="{BB962C8B-B14F-4D97-AF65-F5344CB8AC3E}">
        <p14:creationId xmlns:p14="http://schemas.microsoft.com/office/powerpoint/2010/main" val="2617686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D8B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40F8F-FBC0-9AC8-253F-E37DE5F89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49" y="889846"/>
            <a:ext cx="3854945" cy="19828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D8B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08DC2C-0D42-4B34-9E19-DFFFAEB2A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3992561"/>
            <a:ext cx="3854945" cy="198289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18FEA-C665-4588-4637-B142156B1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656" y="65049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54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652B48-A423-0687-DB1F-4E5A2B58AE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F3FCE8-300B-6D89-5222-6DCBCBCE85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5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6F663D-E07A-D633-1371-9AFC84C8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it-IT" sz="37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Program for Economic Recovery</a:t>
            </a:r>
            <a:endParaRPr lang="en-IT" sz="37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81A3F-7662-BA0F-B215-5EE28BD52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it-IT" sz="2000" kern="0">
              <a:effectLst/>
              <a:ea typeface="Times New Roman" panose="02020603050405020304" pitchFamily="18" charset="0"/>
            </a:endParaRPr>
          </a:p>
          <a:p>
            <a:r>
              <a:rPr lang="it-IT" sz="2000" kern="0">
                <a:effectLst/>
                <a:ea typeface="Times New Roman" panose="02020603050405020304" pitchFamily="18" charset="0"/>
              </a:rPr>
              <a:t>drastica riduzione della pressione fiscale</a:t>
            </a:r>
          </a:p>
          <a:p>
            <a:r>
              <a:rPr lang="it-IT" sz="2000" kern="0">
                <a:effectLst/>
                <a:ea typeface="Times New Roman" panose="02020603050405020304" pitchFamily="18" charset="0"/>
              </a:rPr>
              <a:t>progressiva deregolamentazione dei mercati</a:t>
            </a:r>
          </a:p>
          <a:p>
            <a:r>
              <a:rPr lang="it-IT" sz="2000" kern="0">
                <a:effectLst/>
                <a:ea typeface="Times New Roman" panose="02020603050405020304" pitchFamily="18" charset="0"/>
              </a:rPr>
              <a:t>contrazione della spesa pubblica</a:t>
            </a:r>
          </a:p>
          <a:p>
            <a:r>
              <a:rPr lang="it-IT" sz="2000" kern="0">
                <a:effectLst/>
                <a:ea typeface="Times New Roman" panose="02020603050405020304" pitchFamily="18" charset="0"/>
              </a:rPr>
              <a:t>adozione di una politica monetaria restrittiva per ridurre l’inflazione. </a:t>
            </a:r>
            <a:endParaRPr lang="en-IT" sz="2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B69AD-5477-9340-B06A-0777EEE719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68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4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F1322-82E0-D95F-20CE-5DAE7820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i="1">
                <a:solidFill>
                  <a:srgbClr val="FFFFFF"/>
                </a:solidFill>
                <a:effectLst/>
              </a:rPr>
              <a:t>Economic Recovery Tax Act, </a:t>
            </a:r>
            <a:r>
              <a:rPr lang="en-US" sz="3600">
                <a:solidFill>
                  <a:srgbClr val="FFFFFF"/>
                </a:solidFill>
                <a:effectLst/>
              </a:rPr>
              <a:t>1981 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9AD50BF-56BA-7390-B65E-FBC29EF5C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5406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E30B0-26D7-EA99-C30C-94C498C6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3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iforme per la deregolamentazione del sistema produttivo </a:t>
            </a:r>
            <a:endParaRPr lang="en-US" sz="3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710475-7DCE-B655-0F78-9B70C5C2B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9103" y="666728"/>
            <a:ext cx="4082778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98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1C6C0D-477F-8409-587E-CA7C8E98E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315" y="643467"/>
            <a:ext cx="810336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1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descr="Apple 1984 Super Bowl Commercial Introducing Macintosh Computer (HD)">
            <a:hlinkClick r:id="" action="ppaction://media"/>
            <a:extLst>
              <a:ext uri="{FF2B5EF4-FFF2-40B4-BE49-F238E27FC236}">
                <a16:creationId xmlns:a16="http://schemas.microsoft.com/office/drawing/2014/main" id="{3F62E760-FFD6-15AF-AAED-D44E93159E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8FEA9-8115-403E-DDF9-AF4F28E8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IT" sz="4800"/>
              <a:t>Reaganomics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9CBA-7319-082D-65B3-FF3E97B61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it-IT" sz="2000" kern="0">
                <a:effectLst/>
                <a:ea typeface="Times New Roman" panose="02020603050405020304" pitchFamily="18" charset="0"/>
              </a:rPr>
              <a:t>Dati positivi: occupazione, inflazione, Prodotto interno lordo, dinamismo di servizi avanzati </a:t>
            </a:r>
          </a:p>
          <a:p>
            <a:r>
              <a:rPr lang="it-IT" sz="2000" kern="0">
                <a:effectLst/>
                <a:ea typeface="Times New Roman" panose="02020603050405020304" pitchFamily="18" charset="0"/>
              </a:rPr>
              <a:t>Dati negativi: fetta di popolazione al di sotto della soglia della povertà, crescente indebitamento e il doppio deficit, interno (di bilancio) ed esterno (bilancia dei pagamenti)</a:t>
            </a:r>
            <a:r>
              <a:rPr lang="en-IT" sz="2000">
                <a:effectLst/>
              </a:rPr>
              <a:t> </a:t>
            </a:r>
            <a:endParaRPr lang="en-IT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697029-A0CA-789D-1A80-D20CA63428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984" y="2484255"/>
            <a:ext cx="4695372" cy="371424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52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43BA6-784E-A1F9-6C2E-87A2761C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Impatto Reaganomics a livello internazionale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4D8A3-E1C2-A349-8A6E-C7DC6766A195}"/>
              </a:ext>
            </a:extLst>
          </p:cNvPr>
          <p:cNvSpPr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endParaRPr lang="en-I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6D7FA4-6F56-E32C-56B9-C9137291066B}"/>
              </a:ext>
            </a:extLst>
          </p:cNvPr>
          <p:cNvSpPr>
            <a:spLocks/>
          </p:cNvSpPr>
          <p:nvPr/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C26F8-CF8A-B7D6-DCD1-90C13C6EA3B0}"/>
              </a:ext>
            </a:extLst>
          </p:cNvPr>
          <p:cNvSpPr>
            <a:spLocks/>
          </p:cNvSpPr>
          <p:nvPr/>
        </p:nvSpPr>
        <p:spPr>
          <a:xfrm>
            <a:off x="2131810" y="2895875"/>
            <a:ext cx="3900526" cy="6230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685800">
              <a:lnSpc>
                <a:spcPct val="90000"/>
              </a:lnSpc>
              <a:spcAft>
                <a:spcPts val="600"/>
              </a:spcAft>
            </a:pPr>
            <a:endParaRPr lang="en-IT" sz="135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685800">
              <a:lnSpc>
                <a:spcPct val="90000"/>
              </a:lnSpc>
              <a:spcAft>
                <a:spcPts val="600"/>
              </a:spcAft>
            </a:pPr>
            <a:r>
              <a:rPr lang="en-IT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Paesi produttori di petrolio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A8A4BB-304F-D0C1-F601-513B8E2F8BDC}"/>
              </a:ext>
            </a:extLst>
          </p:cNvPr>
          <p:cNvSpPr>
            <a:spLocks/>
          </p:cNvSpPr>
          <p:nvPr/>
        </p:nvSpPr>
        <p:spPr>
          <a:xfrm>
            <a:off x="6164395" y="2615979"/>
            <a:ext cx="3919735" cy="6230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685800">
              <a:spcAft>
                <a:spcPts val="600"/>
              </a:spcAft>
            </a:pPr>
            <a:r>
              <a:rPr lang="en-GB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Africa e America Latina (</a:t>
            </a:r>
            <a:r>
              <a:rPr lang="en-GB" sz="135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più</a:t>
            </a:r>
            <a:r>
              <a:rPr lang="en-GB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35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povere</a:t>
            </a:r>
            <a:r>
              <a:rPr lang="en-GB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D18C9-6743-201E-80F9-CA6EFD10E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149" y="3830744"/>
            <a:ext cx="2741326" cy="2346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342F18-6DAB-1022-DD58-F3EEAEFFE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660" y="3518950"/>
            <a:ext cx="2704729" cy="278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77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E55E965-3B81-45DB-8DAE-1A23A5A15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en-IT" sz="4000"/>
              <a:t>“Lunga crisi del debito”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5D7050-92EF-0D38-2E20-5994A4053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30" y="1767045"/>
            <a:ext cx="3876165" cy="289221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6BE0B4-A465-50D9-B274-2ED3BD7DD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endParaRPr lang="en-IT" sz="2000"/>
          </a:p>
          <a:p>
            <a:r>
              <a:rPr lang="en-IT" sz="2000"/>
              <a:t>Alta inflazione: </a:t>
            </a:r>
            <a:r>
              <a:rPr lang="it-IT" sz="2000" kern="0">
                <a:effectLst/>
                <a:ea typeface="Times New Roman" panose="02020603050405020304" pitchFamily="18" charset="0"/>
              </a:rPr>
              <a:t>aumento del costo dei prodotti importati a fronte di ricavi dalle esportazioni di materie prime e prodotti agricoli sostanzialmente costanti</a:t>
            </a:r>
          </a:p>
          <a:p>
            <a:r>
              <a:rPr lang="it-IT" sz="2000" kern="0"/>
              <a:t>Aumento tassi di interesse: </a:t>
            </a:r>
            <a:r>
              <a:rPr lang="it-IT" sz="2000" kern="0">
                <a:effectLst/>
                <a:ea typeface="Times New Roman" panose="02020603050405020304" pitchFamily="18" charset="0"/>
              </a:rPr>
              <a:t>salta la loro capacità di pagamento e restituzione del capitale</a:t>
            </a:r>
            <a:r>
              <a:rPr lang="en-IT" sz="2000">
                <a:effectLst/>
              </a:rPr>
              <a:t> </a:t>
            </a:r>
            <a:endParaRPr lang="en-IT" sz="20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7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C6A4E-7867-ADAB-F2F1-1D66231A1A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Crescita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delle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tigri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asiatiche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64184-1EAB-98A6-DE1F-6673D971A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928" y="457199"/>
            <a:ext cx="3716464" cy="58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10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EB44A-F08A-46C8-B1C7-5403C0EE9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IT">
                <a:solidFill>
                  <a:schemeClr val="bg1"/>
                </a:solidFill>
              </a:rPr>
              <a:t>Europa occidentale: reazione difensiva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32F13-5AA4-4B35-9CA5-0C33E7F62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endParaRPr lang="en-IT" sz="2000" dirty="0">
              <a:solidFill>
                <a:schemeClr val="bg1"/>
              </a:solidFill>
            </a:endParaRPr>
          </a:p>
          <a:p>
            <a:endParaRPr lang="en-IT" sz="2000" dirty="0">
              <a:solidFill>
                <a:schemeClr val="bg1"/>
              </a:solidFill>
            </a:endParaRPr>
          </a:p>
          <a:p>
            <a:r>
              <a:rPr lang="en-IT" sz="2000" dirty="0">
                <a:solidFill>
                  <a:schemeClr val="bg1"/>
                </a:solidFill>
              </a:rPr>
              <a:t>Critica alla “dittatura del dollaro”</a:t>
            </a:r>
          </a:p>
          <a:p>
            <a:r>
              <a:rPr lang="en-IT" sz="2000" dirty="0">
                <a:solidFill>
                  <a:schemeClr val="bg1"/>
                </a:solidFill>
              </a:rPr>
              <a:t>Critica all’unilateralismo</a:t>
            </a:r>
          </a:p>
          <a:p>
            <a:r>
              <a:rPr lang="en-IT" sz="2000" dirty="0">
                <a:solidFill>
                  <a:schemeClr val="bg1"/>
                </a:solidFill>
              </a:rPr>
              <a:t>Coordinazione europea inefficace contro reaganismo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E52EF-FE95-C35C-2B9D-BFF3A14E7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251" y="-6"/>
            <a:ext cx="4546739" cy="6857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711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2854001-B4AF-4E18-9D2E-33E37F97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28225-A8C2-D084-E85F-D80C801E2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IT" sz="5200"/>
              <a:t>Sfida del reaganismo e risposta CE/UE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A302E-1D03-2A01-CA8D-5CFB28986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70" y="3355848"/>
            <a:ext cx="6244957" cy="2825496"/>
          </a:xfrm>
        </p:spPr>
        <p:txBody>
          <a:bodyPr>
            <a:normAutofit/>
          </a:bodyPr>
          <a:lstStyle/>
          <a:p>
            <a:r>
              <a:rPr lang="en-IT" sz="2400" dirty="0">
                <a:latin typeface="Aptos" panose="020B0004020202020204" pitchFamily="34" charset="0"/>
              </a:rPr>
              <a:t>Politico-economica</a:t>
            </a:r>
          </a:p>
          <a:p>
            <a:r>
              <a:rPr lang="en-IT" sz="2400" dirty="0">
                <a:latin typeface="Aptos" panose="020B0004020202020204" pitchFamily="34" charset="0"/>
              </a:rPr>
              <a:t>ideologica</a:t>
            </a:r>
          </a:p>
          <a:p>
            <a:endParaRPr lang="en-IT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A91C1-198E-ED6A-C772-5BA9AB32E7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7684007" y="603504"/>
            <a:ext cx="405079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90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653F3-39FD-38FD-F0BF-C100FD186B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48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BD4C9-2FD0-EBC7-3F54-1E60CF619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en-IT" sz="3800">
                <a:solidFill>
                  <a:schemeClr val="bg1"/>
                </a:solidFill>
              </a:rPr>
              <a:t>Visione di Delors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B6DC5-80D7-D268-D897-724A6B0D1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>
            <a:normAutofit fontScale="92500"/>
          </a:bodyPr>
          <a:lstStyle/>
          <a:p>
            <a:r>
              <a:rPr lang="en-IT" sz="2400" dirty="0">
                <a:solidFill>
                  <a:schemeClr val="bg1"/>
                </a:solidFill>
                <a:latin typeface="Aptos" panose="020B0004020202020204" pitchFamily="34" charset="0"/>
              </a:rPr>
              <a:t>Ineluttabilità della globalizzazione e necessità di governarla</a:t>
            </a:r>
          </a:p>
          <a:p>
            <a:r>
              <a:rPr lang="en-IT" sz="2400" dirty="0">
                <a:solidFill>
                  <a:schemeClr val="bg1"/>
                </a:solidFill>
                <a:latin typeface="Aptos" panose="020B0004020202020204" pitchFamily="34" charset="0"/>
              </a:rPr>
              <a:t>Riformare il sistema europeo: AUE</a:t>
            </a:r>
          </a:p>
          <a:p>
            <a:r>
              <a:rPr lang="en-IT" sz="2400" dirty="0">
                <a:solidFill>
                  <a:schemeClr val="bg1"/>
                </a:solidFill>
                <a:latin typeface="Aptos" panose="020B0004020202020204" pitchFamily="34" charset="0"/>
              </a:rPr>
              <a:t>Preservare la vocazione europea allo “Stato sociale”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F8813-B922-9E85-A5B8-96436468A6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7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202D1-A201-C179-882F-83AAB1798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515479"/>
            <a:ext cx="6140449" cy="1323439"/>
          </a:xfrm>
        </p:spPr>
        <p:txBody>
          <a:bodyPr anchor="t">
            <a:normAutofit/>
          </a:bodyPr>
          <a:lstStyle/>
          <a:p>
            <a:pPr algn="ctr"/>
            <a:r>
              <a:rPr lang="en-IT" sz="3600" dirty="0">
                <a:solidFill>
                  <a:schemeClr val="bg1"/>
                </a:solidFill>
                <a:latin typeface="Aptos" panose="020B0004020202020204" pitchFamily="34" charset="0"/>
              </a:rPr>
              <a:t>Orientamenti diversi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F91A2-02C7-FB7E-D91F-D14BEE881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394"/>
            <a:ext cx="6140449" cy="3287790"/>
          </a:xfrm>
        </p:spPr>
        <p:txBody>
          <a:bodyPr>
            <a:noAutofit/>
          </a:bodyPr>
          <a:lstStyle/>
          <a:p>
            <a:endParaRPr lang="it-IT" sz="2400" kern="0" dirty="0">
              <a:solidFill>
                <a:schemeClr val="bg1">
                  <a:alpha val="80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r>
              <a:rPr lang="it-IT" sz="2400" kern="0" dirty="0">
                <a:solidFill>
                  <a:schemeClr val="bg1">
                    <a:alpha val="8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Pressione neoliberale: liberalizzazione del mercato unico </a:t>
            </a:r>
          </a:p>
          <a:p>
            <a:r>
              <a:rPr lang="it-IT" sz="2400" kern="0" dirty="0">
                <a:solidFill>
                  <a:schemeClr val="bg1">
                    <a:alpha val="8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Vocazione mercantilistica: investimenti in ambito della ricerca e alta tecnologia </a:t>
            </a:r>
          </a:p>
          <a:p>
            <a:r>
              <a:rPr lang="it-IT" sz="2400" kern="0" dirty="0">
                <a:solidFill>
                  <a:schemeClr val="bg1">
                    <a:alpha val="8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Vocazione sociale: </a:t>
            </a:r>
            <a:r>
              <a:rPr lang="it-IT" sz="2400" kern="0" dirty="0">
                <a:solidFill>
                  <a:schemeClr val="bg1">
                    <a:alpha val="8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politica comunitaria di coesione economica e sociale che consentiva alla CE di intervenire sugli squilibri territoriali, attraverso il Fondo europeo agricolo di orientamento e garanzia (FEAOG) e il Fondo europeo di sviluppo regionale (FESR); art. 118A</a:t>
            </a:r>
            <a:endParaRPr lang="en-IT" sz="2400" dirty="0">
              <a:solidFill>
                <a:schemeClr val="bg1">
                  <a:alpha val="8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60244-8BF2-26A9-A9B6-E22A997A3F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882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83031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9D756-AB43-1313-8730-337C10431A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Privatizzazioni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293D4-6DE1-E32A-9948-308DAF4BEF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2AACED-9CD5-7485-9FE1-AA3D9DF7FF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898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F82A2-F2B6-ACD4-1126-4706F63B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Temi </a:t>
            </a:r>
          </a:p>
        </p:txBody>
      </p:sp>
      <p:sp>
        <p:nvSpPr>
          <p:cNvPr id="4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178C8-2D35-BD69-2D67-20CA15438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effectLst/>
                <a:latin typeface="Aptos" panose="020B0004020202020204" pitchFamily="34" charset="0"/>
              </a:rPr>
              <a:t>Origini</a:t>
            </a:r>
            <a:r>
              <a:rPr lang="en-US" sz="2400" dirty="0">
                <a:effectLst/>
                <a:latin typeface="Aptos" panose="020B0004020202020204" pitchFamily="34" charset="0"/>
              </a:rPr>
              <a:t> del nuovo </a:t>
            </a:r>
            <a:r>
              <a:rPr lang="en-US" sz="2400" dirty="0" err="1">
                <a:effectLst/>
                <a:latin typeface="Aptos" panose="020B0004020202020204" pitchFamily="34" charset="0"/>
              </a:rPr>
              <a:t>orizzonte</a:t>
            </a:r>
            <a:r>
              <a:rPr lang="en-US" sz="2400" dirty="0">
                <a:effectLst/>
                <a:latin typeface="Aptos" panose="020B0004020202020204" pitchFamily="34" charset="0"/>
              </a:rPr>
              <a:t> politico-</a:t>
            </a:r>
            <a:r>
              <a:rPr lang="en-US" sz="2400" dirty="0" err="1">
                <a:effectLst/>
                <a:latin typeface="Aptos" panose="020B0004020202020204" pitchFamily="34" charset="0"/>
              </a:rPr>
              <a:t>economico</a:t>
            </a:r>
            <a:r>
              <a:rPr lang="en-US" sz="2400" dirty="0">
                <a:effectLst/>
                <a:latin typeface="Aptos" panose="020B00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2400" i="1" dirty="0">
                <a:latin typeface="Aptos" panose="020B0004020202020204" pitchFamily="34" charset="0"/>
              </a:rPr>
              <a:t>Reaganomics</a:t>
            </a:r>
          </a:p>
          <a:p>
            <a:pPr marL="0" indent="0">
              <a:buNone/>
            </a:pPr>
            <a:endParaRPr lang="en-US" sz="24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Aptos" panose="020B0004020202020204" pitchFamily="34" charset="0"/>
              </a:rPr>
              <a:t>Reazione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europea</a:t>
            </a:r>
            <a:endParaRPr lang="en-US" sz="2400" dirty="0">
              <a:latin typeface="Aptos" panose="020B0004020202020204" pitchFamily="34" charset="0"/>
            </a:endParaRPr>
          </a:p>
        </p:txBody>
      </p:sp>
      <p:pic>
        <p:nvPicPr>
          <p:cNvPr id="5" name="Picture 4" descr="Figure scolpite colorate di esseri umani">
            <a:extLst>
              <a:ext uri="{FF2B5EF4-FFF2-40B4-BE49-F238E27FC236}">
                <a16:creationId xmlns:a16="http://schemas.microsoft.com/office/drawing/2014/main" id="{B66D29A2-E7F3-CF47-8CA5-FC5993ECA0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8617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2E6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8F9EF-463F-A602-6623-AD8324088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49" y="798299"/>
            <a:ext cx="3854945" cy="2165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2E6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D7D131-E2AB-20DD-7772-A4F9A4ED1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3970532"/>
            <a:ext cx="3854945" cy="202695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D6316E-ECDA-6271-02CC-207EE56EC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764" y="1296664"/>
            <a:ext cx="6410084" cy="42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1A484-4530-D63C-A7DD-547BC404FC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3442" y="921715"/>
            <a:ext cx="5163022" cy="26359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Crisi finanziaria di New York, 1975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A7A58-F7F2-7EBC-805D-E97A3B660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716" y="463404"/>
            <a:ext cx="3797404" cy="555319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1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6A34D-EB6F-0BF8-B287-8B0857783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«Se continuiamo a spendere più di quanto abbiamo, a fornire più benefici e più servizi di quanto possiamo pagare, allora arriverà il giorno della resa dei conti per Washington e per l'intero paese, proprio come è successo a New York». E «quando arriverà il giorno della resa dei conti, chi salverà gli Stati Uniti d'America?» </a:t>
            </a: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7613B-076B-083C-AF14-4BB8B87C6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Presidente Ford, </a:t>
            </a:r>
            <a:r>
              <a:rPr lang="en-US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Press Club di Washington, 1975</a:t>
            </a: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77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F2118-03CE-849E-7DE6-DA2EE8D1D0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638177"/>
            <a:ext cx="3017500" cy="5581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B4DFAB-D6B7-D46C-CF99-E26C53C983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171272" y="638179"/>
            <a:ext cx="5849456" cy="5581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85284A-8F27-AC62-0DD0-5A0070BB8E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174480" y="638178"/>
            <a:ext cx="3017520" cy="558164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1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C0220-1599-3395-6C5D-01F15D5E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IT" sz="7200"/>
              <a:t>Perché?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8B9FA-9D35-7769-1BB8-BC6BAEEBE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en-IT" sz="2200">
                <a:cs typeface="Beirut" pitchFamily="2" charset="-78"/>
              </a:rPr>
              <a:t>Deindustrializzazione</a:t>
            </a:r>
          </a:p>
          <a:p>
            <a:r>
              <a:rPr lang="it-IT" sz="2200" kern="0">
                <a:effectLst/>
                <a:ea typeface="Times New Roman" panose="02020603050405020304" pitchFamily="18" charset="0"/>
                <a:cs typeface="Beirut" pitchFamily="2" charset="-78"/>
              </a:rPr>
              <a:t>migrazione della classe media bianca e ingresso contestuale di gruppi minoritari</a:t>
            </a:r>
            <a:r>
              <a:rPr lang="en-IT" sz="2200">
                <a:effectLst/>
                <a:cs typeface="Beirut" pitchFamily="2" charset="-78"/>
              </a:rPr>
              <a:t> (Welfare)</a:t>
            </a:r>
          </a:p>
          <a:p>
            <a:r>
              <a:rPr lang="it-IT" sz="2200" kern="0">
                <a:effectLst/>
                <a:ea typeface="Times New Roman" panose="02020603050405020304" pitchFamily="18" charset="0"/>
                <a:cs typeface="Beirut" pitchFamily="2" charset="-78"/>
              </a:rPr>
              <a:t>finanziarizzazione del sistema economico americano e progressivamente mondiale</a:t>
            </a:r>
            <a:r>
              <a:rPr lang="en-IT" sz="2200">
                <a:effectLst/>
                <a:cs typeface="Beirut" pitchFamily="2" charset="-78"/>
              </a:rPr>
              <a:t> </a:t>
            </a:r>
            <a:endParaRPr lang="en-IT" sz="2200">
              <a:cs typeface="Beirut" pitchFamily="2" charset="-78"/>
            </a:endParaRPr>
          </a:p>
          <a:p>
            <a:r>
              <a:rPr lang="it-IT" sz="2200" kern="0">
                <a:effectLst/>
                <a:ea typeface="Times New Roman" panose="02020603050405020304" pitchFamily="18" charset="0"/>
                <a:cs typeface="Beirut" pitchFamily="2" charset="-78"/>
              </a:rPr>
              <a:t>originali tensioni politiche, sociali e razziali legate a più generali trasformazioni del sistema capitalistico e democratico </a:t>
            </a:r>
            <a:endParaRPr lang="en-IT" sz="2200" kern="0">
              <a:effectLst/>
              <a:ea typeface="Times New Roman" panose="02020603050405020304" pitchFamily="18" charset="0"/>
              <a:cs typeface="Beirut" pitchFamily="2" charset="-78"/>
            </a:endParaRPr>
          </a:p>
          <a:p>
            <a:endParaRPr lang="en-IT" sz="2200"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122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ridge and cityscape">
            <a:extLst>
              <a:ext uri="{FF2B5EF4-FFF2-40B4-BE49-F238E27FC236}">
                <a16:creationId xmlns:a16="http://schemas.microsoft.com/office/drawing/2014/main" id="{171B3784-A171-06D2-EED6-2F666A4B7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A36366-BC93-7303-21A6-7FF5C9B8D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New York </a:t>
            </a:r>
            <a:r>
              <a:rPr lang="en-US" sz="4800" dirty="0" err="1"/>
              <a:t>evitò</a:t>
            </a:r>
            <a:r>
              <a:rPr lang="en-US" sz="4800" dirty="0"/>
              <a:t> il default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050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BCB3D-868D-A1AF-1A0F-9E0E7928A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35" y="1560746"/>
            <a:ext cx="5129784" cy="37365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038964-281B-EE7E-88A8-0AFBF6F8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700282"/>
            <a:ext cx="5129784" cy="345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3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495</Words>
  <Application>Microsoft Macintosh PowerPoint</Application>
  <PresentationFormat>Widescreen</PresentationFormat>
  <Paragraphs>73</Paragraphs>
  <Slides>30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7" baseType="lpstr">
      <vt:lpstr>Aptos</vt:lpstr>
      <vt:lpstr>Arial</vt:lpstr>
      <vt:lpstr>Beirut</vt:lpstr>
      <vt:lpstr>Calibri</vt:lpstr>
      <vt:lpstr>Calibri Light</vt:lpstr>
      <vt:lpstr>Times New Roman</vt:lpstr>
      <vt:lpstr>Office Theme</vt:lpstr>
      <vt:lpstr>Gli anni Ottanta: verso un nuovo ordine politico-economico?  </vt:lpstr>
      <vt:lpstr>Presentazione standard di PowerPoint</vt:lpstr>
      <vt:lpstr>Temi </vt:lpstr>
      <vt:lpstr>Crisi finanziaria di New York, 1975</vt:lpstr>
      <vt:lpstr>«Se continuiamo a spendere più di quanto abbiamo, a fornire più benefici e più servizi di quanto possiamo pagare, allora arriverà il giorno della resa dei conti per Washington e per l'intero paese, proprio come è successo a New York». E «quando arriverà il giorno della resa dei conti, chi salverà gli Stati Uniti d'America?» </vt:lpstr>
      <vt:lpstr>Presentazione standard di PowerPoint</vt:lpstr>
      <vt:lpstr>Perché?</vt:lpstr>
      <vt:lpstr>New York evitò il default </vt:lpstr>
      <vt:lpstr>Presentazione standard di PowerPoint</vt:lpstr>
      <vt:lpstr>Presentazione standard di PowerPoint</vt:lpstr>
      <vt:lpstr>Discorso e politiche: da New York al resto del mondo </vt:lpstr>
      <vt:lpstr>Il discorso </vt:lpstr>
      <vt:lpstr>Reintepretazione dei diritti</vt:lpstr>
      <vt:lpstr>Presentazione standard di PowerPoint</vt:lpstr>
      <vt:lpstr>Presentazione standard di PowerPoint</vt:lpstr>
      <vt:lpstr>Program for Economic Recovery</vt:lpstr>
      <vt:lpstr>Economic Recovery Tax Act, 1981 </vt:lpstr>
      <vt:lpstr>Riforme per la deregolamentazione del sistema produttivo </vt:lpstr>
      <vt:lpstr>Presentazione standard di PowerPoint</vt:lpstr>
      <vt:lpstr>Reaganomics</vt:lpstr>
      <vt:lpstr>Impatto Reaganomics a livello internazionale</vt:lpstr>
      <vt:lpstr>“Lunga crisi del debito”</vt:lpstr>
      <vt:lpstr>Crescita delle “tigri asiatiche”</vt:lpstr>
      <vt:lpstr>Europa occidentale: reazione difensiva</vt:lpstr>
      <vt:lpstr>Sfida del reaganismo e risposta CE/UE</vt:lpstr>
      <vt:lpstr>Presentazione standard di PowerPoint</vt:lpstr>
      <vt:lpstr>Visione di Delors</vt:lpstr>
      <vt:lpstr>Orientamenti diversi</vt:lpstr>
      <vt:lpstr>Privatizzazioni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nuovo ordine economico mondiale? Ascesa e crisi del neoliberismo </dc:title>
  <dc:creator>Alessandra Bitumi</dc:creator>
  <cp:lastModifiedBy>Alessandra Bitumi</cp:lastModifiedBy>
  <cp:revision>7</cp:revision>
  <dcterms:created xsi:type="dcterms:W3CDTF">2023-04-20T09:03:40Z</dcterms:created>
  <dcterms:modified xsi:type="dcterms:W3CDTF">2024-04-18T19:32:13Z</dcterms:modified>
</cp:coreProperties>
</file>