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480"/>
  </p:normalViewPr>
  <p:slideViewPr>
    <p:cSldViewPr snapToGrid="0">
      <p:cViewPr varScale="1">
        <p:scale>
          <a:sx n="101" d="100"/>
          <a:sy n="101" d="100"/>
        </p:scale>
        <p:origin x="1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FF0000"/>
                </a:solidFill>
              </a:rPr>
              <a:t>Lezione 19</a:t>
            </a: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Libera circolazione dei pagamenti e dei capitali</a:t>
            </a: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libera circolazione dei pagamenti e dei capitali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La libera circolazione dei capitali è una delle quattro libertà fondamentali del mercato unico dell'UE e, oltre a essere quella di più recente introduzione, è anche la più ampia in virtù della sua peculiare dimensione extra UE. </a:t>
            </a:r>
          </a:p>
          <a:p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La liberalizzazione dei flussi di capitale è progredita gradualmente. </a:t>
            </a:r>
          </a:p>
          <a:p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Le restrizioni ai movimenti di capitali e ai pagamenti, sia tra Stati membri che con paesi terzi, sono vietate dall'inizio del 2004 a seguito del trattato di Maastricht, sebbene possano esistere eccezioni.</a:t>
            </a:r>
          </a:p>
          <a:p>
            <a:r>
              <a:rPr lang="it-IT" b="1" dirty="0">
                <a:solidFill>
                  <a:srgbClr val="00B0F0"/>
                </a:solidFill>
              </a:rPr>
              <a:t>Due libertà per un solo oggetto</a:t>
            </a:r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libera circolazione dei pagamenti e dei capitali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algn="l"/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Base giuridica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Articoli dal 63 al 66 del trattato sul funzionamento dell'Unione europea (TFUE).</a:t>
            </a:r>
          </a:p>
          <a:p>
            <a:pPr algn="l"/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Obiettivi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Occorre eliminare tutte le restrizioni ai movimenti di capitali tra Stati membri‚ nonché tra Stati membri e paesi terzi, tranne che in alcune circostanze. 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La libera circolazione dei capitali sostiene il mercato unico e integra le altre tre libertà. 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Essa contribuisce inoltre alla crescita economica, grazie alla possibilità di investire i capitali in maniera efficiente, e promuove l'utilizzo dell'euro come valuta internazionale, sostenendo così il ruolo dell'UE sulla scena globale.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La liberalizzazione è stata altresì indispensabile per lo sviluppo dell'Unione economica e monetaria (UEM) e l'introduzione dell'euro.</a:t>
            </a:r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872B40-E4D6-1068-3A36-CC5C8ACAD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>
                <a:solidFill>
                  <a:srgbClr val="FF0000"/>
                </a:solidFill>
              </a:rPr>
              <a:t>La libera circolazione dei pagamenti e dei capitali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5BF560-80A2-A46D-599E-BA816DD34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10000"/>
          </a:bodyPr>
          <a:lstStyle/>
          <a:p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Nozione di pagamenti e nozione di capitali:</a:t>
            </a:r>
            <a:endParaRPr lang="it-IT" b="1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Nessuna definizione nel diritto primario (trattati)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Definizioni pretorie e dal diritto secondario (direttiva 88/361/CEE)</a:t>
            </a:r>
          </a:p>
          <a:p>
            <a:r>
              <a:rPr lang="it-IT" b="1" dirty="0">
                <a:solidFill>
                  <a:srgbClr val="00B0F0"/>
                </a:solidFill>
              </a:rPr>
              <a:t>Corte di giustizia: Sentenza Luisi &amp; Carbone, cause riunite C-286/82 e 26/83 </a:t>
            </a:r>
          </a:p>
          <a:p>
            <a:pPr lvl="1"/>
            <a:r>
              <a:rPr lang="it-IT" dirty="0"/>
              <a:t>Acquistano valute di altri Stati membri per pagare (rispettivamente) cure mediche e servizi turistici in quegli Stati</a:t>
            </a:r>
          </a:p>
          <a:p>
            <a:pPr lvl="1"/>
            <a:r>
              <a:rPr lang="it-IT" dirty="0"/>
              <a:t>La legge italiana prevede tetti in relazione al controvalore</a:t>
            </a:r>
          </a:p>
          <a:p>
            <a:pPr lvl="1"/>
            <a:r>
              <a:rPr lang="it-IT" dirty="0"/>
              <a:t>Tetti superati → sanzioni</a:t>
            </a:r>
          </a:p>
          <a:p>
            <a:pPr lvl="1"/>
            <a:r>
              <a:rPr lang="it-IT" dirty="0"/>
              <a:t>Diritto CEE: liberalizzati i pagamenti correnti; NON liberalizzati i trasferimenti di capitale</a:t>
            </a:r>
          </a:p>
          <a:p>
            <a:pPr lvl="1"/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Circolazione di </a:t>
            </a:r>
            <a:r>
              <a:rPr lang="it-IT" sz="2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pagamenti </a:t>
            </a: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o movimento di </a:t>
            </a:r>
            <a:r>
              <a:rPr lang="it-IT" sz="2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capitali*</a:t>
            </a: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 ?</a:t>
            </a:r>
          </a:p>
          <a:p>
            <a:pPr lvl="1"/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«il trasferimento materiale di banconote NON costituisce un movimento di capitale </a:t>
            </a:r>
            <a:r>
              <a:rPr lang="it-IT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se avviene per corrispondere a un pagamento </a:t>
            </a: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derivante da un’operazione nell’ambito degli </a:t>
            </a:r>
            <a:r>
              <a:rPr lang="it-IT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scambi di merci/servizi</a:t>
            </a: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»</a:t>
            </a:r>
          </a:p>
          <a:p>
            <a:pPr marL="457200" lvl="1" indent="0">
              <a:buNone/>
            </a:pPr>
            <a:r>
              <a:rPr lang="it-IT" sz="2400" dirty="0">
                <a:solidFill>
                  <a:schemeClr val="accent4">
                    <a:lumMod val="75000"/>
                  </a:schemeClr>
                </a:solidFill>
                <a:latin typeface="Calibri"/>
                <a:cs typeface="Calibri"/>
              </a:rPr>
              <a:t>*Direttive pregresse: trasferimento di banconote = movimenti di capitale</a:t>
            </a:r>
          </a:p>
          <a:p>
            <a:pPr marL="457200" lvl="1" indent="0">
              <a:buNone/>
            </a:pPr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0282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30D101-3B96-B589-1B2B-2440E2BE5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 dirty="0">
                <a:solidFill>
                  <a:srgbClr val="FF0000"/>
                </a:solidFill>
              </a:rPr>
              <a:t>La libera circolazione dei pagamenti e dei capitali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586A25-850D-D242-6DE6-8D7A6C866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Direttiva 88/361/CEE: nozione di movimenti di capitale:</a:t>
            </a:r>
          </a:p>
          <a:p>
            <a:pPr lvl="1"/>
            <a:r>
              <a:rPr lang="it-IT" dirty="0"/>
              <a:t>Liberalizzazione dei movimenti di capitale</a:t>
            </a:r>
          </a:p>
          <a:p>
            <a:pPr lvl="1" algn="just"/>
            <a:r>
              <a:rPr lang="it-IT" dirty="0"/>
              <a:t>Investimenti diretti</a:t>
            </a:r>
          </a:p>
          <a:p>
            <a:pPr lvl="1" algn="just"/>
            <a:r>
              <a:rPr lang="it-IT" dirty="0"/>
              <a:t>Investimenti immobiliari</a:t>
            </a:r>
          </a:p>
          <a:p>
            <a:pPr lvl="1" algn="just"/>
            <a:r>
              <a:rPr lang="it-IT" dirty="0"/>
              <a:t>Operazioni in titoli su mercati dei capitali</a:t>
            </a:r>
          </a:p>
          <a:p>
            <a:pPr lvl="1" algn="just"/>
            <a:r>
              <a:rPr lang="it-IT" dirty="0"/>
              <a:t>Operazioni in conti correnti e depositi presso istituti finanziari</a:t>
            </a:r>
          </a:p>
          <a:p>
            <a:pPr lvl="1" algn="just"/>
            <a:r>
              <a:rPr lang="it-IT" dirty="0"/>
              <a:t>Cauzioni, altre garanzie e diritti di pegno</a:t>
            </a:r>
          </a:p>
          <a:p>
            <a:pPr lvl="1" algn="just"/>
            <a:r>
              <a:rPr lang="it-IT" dirty="0"/>
              <a:t>Trasferimenti effettuati in esecuzione di contratti di assicurazione</a:t>
            </a:r>
          </a:p>
          <a:p>
            <a:pPr lvl="1" algn="just"/>
            <a:r>
              <a:rPr lang="it-IT" dirty="0"/>
              <a:t>Importazione ed esportazione di materiali di valori</a:t>
            </a:r>
          </a:p>
          <a:p>
            <a:pPr lvl="1" algn="just"/>
            <a:r>
              <a:rPr lang="it-IT" dirty="0"/>
              <a:t>Altri movimenti di capitali</a:t>
            </a:r>
          </a:p>
          <a:p>
            <a:pPr algn="just"/>
            <a:r>
              <a:rPr lang="it-IT" b="1" dirty="0">
                <a:solidFill>
                  <a:srgbClr val="00B0F0"/>
                </a:solidFill>
              </a:rPr>
              <a:t>C-222/97 </a:t>
            </a:r>
            <a:r>
              <a:rPr lang="it-IT" b="1" dirty="0" err="1">
                <a:solidFill>
                  <a:srgbClr val="00B0F0"/>
                </a:solidFill>
              </a:rPr>
              <a:t>Trummer</a:t>
            </a:r>
            <a:r>
              <a:rPr lang="it-IT" dirty="0"/>
              <a:t>: nomenclatura tuttora valida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67277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9419FE-EB23-033C-8944-D8693E187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Le disposizioni nei primi tratti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A9116A-98CD-5524-E26C-6CF125DB1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00"/>
            <a:ext cx="10515600" cy="4691063"/>
          </a:xfrm>
        </p:spPr>
        <p:txBody>
          <a:bodyPr>
            <a:normAutofit fontScale="85000" lnSpcReduction="20000"/>
          </a:bodyPr>
          <a:lstStyle/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 prime misure comunitarie erano di portata ridotta. </a:t>
            </a:r>
          </a:p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trattato di Roma (1957) prevedeva che le restrizioni fossero eliminate limitandosi a quanto necessario ai fini del funzionamento del mercato comune.</a:t>
            </a:r>
            <a:endParaRPr lang="it-IT" b="1" dirty="0">
              <a:solidFill>
                <a:schemeClr val="tx1">
                  <a:lumMod val="95000"/>
                  <a:lumOff val="5000"/>
                </a:schemeClr>
              </a:solidFill>
              <a:latin typeface="Bahnschrift" panose="020B0502040204020203" pitchFamily="34" charset="0"/>
            </a:endParaRPr>
          </a:p>
          <a:p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67 TCEE, 1957: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 Gli Stati membri sopprimono gradatamente fra loro, durante il periodo transitorio e nella misura necessaria al buon funzionamento del mercato comune, le restrizioni ai movimenti dei capitali appartenenti a persone residenti negli Stati membri, e parimenti le discriminazioni di trattamento fondate sulla nazionalità o la residenza delle parti, o sul luogo del  collocamento dei capitali.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I pagamenti correnti che concernono i movimenti di capitale fra gli Stati membri sono liberati da qualsiasi restrizione al più tardi entro la fine della prima tappa.</a:t>
            </a:r>
          </a:p>
          <a:p>
            <a:pPr algn="just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Corte di giustizia, causa 203/80, Casati</a:t>
            </a:r>
          </a:p>
          <a:p>
            <a:pPr algn="just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L’art. 67 TCEE NON ha efficacia diretta: Non è invocabile da un privato così com’è, ma le persone fisiche e giuridiche si possono avvalere solo di disposizioni statali adottate in sua attuazione (</a:t>
            </a:r>
            <a:r>
              <a:rPr lang="it-IT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adottate…)</a:t>
            </a:r>
          </a:p>
          <a:p>
            <a:pPr lvl="1"/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123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6C445C-D3ED-73A7-AE37-506F3E7C1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sz="3600" b="0" i="0" u="none" strike="noStrike" dirty="0">
                <a:solidFill>
                  <a:srgbClr val="1E1E1F"/>
                </a:solidFill>
                <a:effectLst/>
                <a:latin typeface="Helvetica" pitchFamily="2" charset="0"/>
              </a:rPr>
            </a:br>
            <a:r>
              <a:rPr lang="it-IT" sz="36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Ulteriori progressi e liberalizzazione generale in vista del mercato unico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248CA4-5F4A-5D4D-5234-CE8DB99F0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Le modifiche apportate alla «prima direttiva sui movimenti di capitali» nel 1985 e 1986 hanno esteso ulteriormente la liberalizzazione in ambiti quali i crediti a lungo termine per operazioni commerciali e gli acquisti di valori mobiliari non negoziati in borsa.</a:t>
            </a:r>
          </a:p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 La circolazione dei capitali è stata pienamente liberalizzata mediante una direttiva del Consiglio</a:t>
            </a:r>
            <a:r>
              <a:rPr lang="it-IT" u="sng" dirty="0">
                <a:solidFill>
                  <a:srgbClr val="993499"/>
                </a:solidFill>
              </a:rPr>
              <a:t> </a:t>
            </a:r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del 1988, che ha abolito tutte le rimanenti restrizioni relative ai movimenti di capitali tra residenti degli Stati membri a decorrere dal 1° luglio 1990. </a:t>
            </a:r>
          </a:p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La direttiva mirava, inoltre, a liberalizzare in modo analogo i movimenti di capitali con i paesi terzi.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9068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0FB705-5513-887C-3D50-29D26602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Trattato di Maastricht e Trattato di Lisbona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F5EA94-5F0B-FD16-E86B-D2021E94A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sz="32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Capitali:</a:t>
            </a:r>
          </a:p>
          <a:p>
            <a:pPr algn="just"/>
            <a:r>
              <a:rPr lang="it-IT" sz="3200" dirty="0">
                <a:solidFill>
                  <a:srgbClr val="1E1E1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</a:t>
            </a:r>
            <a:r>
              <a:rPr lang="it-IT" sz="32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trattato di Maastricht (TUE) ha introdotto </a:t>
            </a:r>
            <a:r>
              <a:rPr lang="it-IT" sz="3200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 libera circolazione dei capitali tra le libertà sancite dai trattati</a:t>
            </a:r>
            <a:r>
              <a:rPr lang="it-IT" sz="32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it-IT" sz="32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Attualmente </a:t>
            </a:r>
            <a:r>
              <a:rPr lang="it-IT" sz="3200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l'articolo 63 TFUE </a:t>
            </a:r>
            <a:r>
              <a:rPr lang="it-IT" sz="32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vieta tutte le restrizioni ai movimenti di capitali e ai pagamenti tra Stati membri, nonché tra Stati membri e paesi terzi. </a:t>
            </a:r>
          </a:p>
          <a:p>
            <a:pPr algn="just"/>
            <a:r>
              <a:rPr lang="it-IT" sz="32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 caso di ingiustificata restrizione della libera circolazione dei capitali da parte degli Stati membri trova applicazione la normale procedura di infrazione prevista dagli articoli 258-260 TFUE.</a:t>
            </a:r>
            <a:endParaRPr lang="it-IT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892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C67F93-5541-D41C-F12D-8A93DC247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Trattato di Maastricht e Trattato di Lisbona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167E98-579F-D9EE-1EE7-D0A0163E3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Pagamenti:</a:t>
            </a:r>
          </a:p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L'articolo 63, paragrafo 2, TFUE, dispone quanto segue: «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sono vietate tutte le restrizioni sui pagamenti tra Stati membri</a:t>
            </a:r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nonché tra Stati membri e paesi terzi.»</a:t>
            </a:r>
          </a:p>
          <a:p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Ruolo dell’integrazione negativa </a:t>
            </a:r>
            <a:r>
              <a:rPr lang="it-IT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i pagamenti correnti: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Tx/>
              <a:buChar char="-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Trattato di Maastricht: Riformulazione delle norme di dir. primario, razionalizzazione rispetto a libera circolazione dei capitali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Integrazione positiva: importanti misure negli anni Novanta/Duemila nei pagamenti NON diretti 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particolare pagamenti elettronici reg. 924/2009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423043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364</TotalTime>
  <Words>943</Words>
  <Application>Microsoft Macintosh PowerPoint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5" baseType="lpstr">
      <vt:lpstr>Arial</vt:lpstr>
      <vt:lpstr>Bahnschrift</vt:lpstr>
      <vt:lpstr>Calibri</vt:lpstr>
      <vt:lpstr>Calibri Light</vt:lpstr>
      <vt:lpstr>Helvetica</vt:lpstr>
      <vt:lpstr>Tema di Office</vt:lpstr>
      <vt:lpstr>Diritto del Mercato Unico Europeo Prof. Dr. Alessandro Nato</vt:lpstr>
      <vt:lpstr>La libera circolazione dei pagamenti e dei capitali</vt:lpstr>
      <vt:lpstr>La libera circolazione dei pagamenti e dei capitali</vt:lpstr>
      <vt:lpstr>La libera circolazione dei pagamenti e dei capitali</vt:lpstr>
      <vt:lpstr>La libera circolazione dei pagamenti e dei capitali</vt:lpstr>
      <vt:lpstr>Le disposizioni nei primi tratti</vt:lpstr>
      <vt:lpstr> Ulteriori progressi e liberalizzazione generale in vista del mercato unico </vt:lpstr>
      <vt:lpstr>Trattato di Maastricht e Trattato di Lisbona</vt:lpstr>
      <vt:lpstr>Trattato di Maastricht e Trattato di Lisbona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108</cp:revision>
  <dcterms:created xsi:type="dcterms:W3CDTF">2022-09-09T08:27:37Z</dcterms:created>
  <dcterms:modified xsi:type="dcterms:W3CDTF">2023-01-22T18:01:47Z</dcterms:modified>
</cp:coreProperties>
</file>