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72" r:id="rId2"/>
    <p:sldId id="263" r:id="rId3"/>
    <p:sldId id="257" r:id="rId4"/>
    <p:sldId id="258" r:id="rId5"/>
    <p:sldId id="259" r:id="rId6"/>
    <p:sldId id="293" r:id="rId7"/>
    <p:sldId id="294" r:id="rId8"/>
    <p:sldId id="295" r:id="rId9"/>
    <p:sldId id="296" r:id="rId10"/>
  </p:sldIdLst>
  <p:sldSz cx="12192000" cy="6858000"/>
  <p:notesSz cx="6858000" cy="9144000"/>
  <p:defaultTextStyle>
    <a:defPPr>
      <a:defRPr lang="en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756"/>
    <p:restoredTop sz="95807"/>
  </p:normalViewPr>
  <p:slideViewPr>
    <p:cSldViewPr snapToGrid="0">
      <p:cViewPr varScale="1">
        <p:scale>
          <a:sx n="114" d="100"/>
          <a:sy n="114" d="100"/>
        </p:scale>
        <p:origin x="232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72A702-5067-3DF0-9518-3C62D2AD5A3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it-IT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7B49F8B-71E3-9262-CE81-29DE2AB9EAE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it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BF290E-2D8F-0953-EBC5-ED01C29D98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41EB5-D82C-0144-BDAD-38CE45F1DF76}" type="datetimeFigureOut">
              <a:rPr lang="it-IT" smtClean="0"/>
              <a:t>11/02/25</a:t>
            </a:fld>
            <a:endParaRPr lang="it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8A535D-F734-04A3-D7D2-2B5E4C7EA8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A5F113-8C44-FF3F-2DBB-9EEB8BA33E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DCF17-FF63-D54B-9BFE-D88B30257A73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686173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15ED89-5F44-0B56-1B3C-A9B014809F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it-IT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DD1B75C-9102-49FF-04F0-34E2BDE1D07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it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DBDC5C-1C6C-2B6B-C0CD-73C4A9A551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41EB5-D82C-0144-BDAD-38CE45F1DF76}" type="datetimeFigureOut">
              <a:rPr lang="it-IT" smtClean="0"/>
              <a:t>11/02/25</a:t>
            </a:fld>
            <a:endParaRPr lang="it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EE2702-031B-C829-AB33-C802B3B639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23CA35-EB5E-22AA-02C9-216F1B491E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DCF17-FF63-D54B-9BFE-D88B30257A73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17927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615C1ED-E7F9-430C-13F7-529A1B0C3B5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it-IT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69AA46E-CEB7-F4C0-A489-BF11D06C468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it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7AF89E-6A5E-B9FD-42B5-5CF2309375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41EB5-D82C-0144-BDAD-38CE45F1DF76}" type="datetimeFigureOut">
              <a:rPr lang="it-IT" smtClean="0"/>
              <a:t>11/02/25</a:t>
            </a:fld>
            <a:endParaRPr lang="it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6D7A3E-D6D7-924C-BDA5-08868A35AA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4E3354-587C-EF6B-5C8D-2C5BC15BB3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DCF17-FF63-D54B-9BFE-D88B30257A73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595416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3E3537-0BDC-72A4-B124-7707B7986F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it-I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D487BF-4174-E3D2-5275-4291AFAAB0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it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825A96-6250-584E-C157-2880312CAF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41EB5-D82C-0144-BDAD-38CE45F1DF76}" type="datetimeFigureOut">
              <a:rPr lang="it-IT" smtClean="0"/>
              <a:t>11/02/25</a:t>
            </a:fld>
            <a:endParaRPr lang="it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A58CB0-49FA-70B9-EF9E-57CAA86185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7F21C5-4342-65D7-22BC-FFBF22A37A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DCF17-FF63-D54B-9BFE-D88B30257A73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292542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E9AB3D-12B7-4277-CF91-C69C18C57C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it-IT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B475FBA-1724-8215-9950-D1DA63E206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AFCD8A-AF83-7C5B-6793-2FDC986F21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41EB5-D82C-0144-BDAD-38CE45F1DF76}" type="datetimeFigureOut">
              <a:rPr lang="it-IT" smtClean="0"/>
              <a:t>11/02/25</a:t>
            </a:fld>
            <a:endParaRPr lang="it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0CCBC6-1F0D-9B30-7860-6824C6CF8A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1C4AB9-3461-AB1B-FE4C-41BEBBEC2D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DCF17-FF63-D54B-9BFE-D88B30257A73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197528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107779-9735-BCF5-B3BB-047BD60A7D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it-I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3CEF02-0AFB-49D6-31E8-042F73DF6EB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it-IT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899C2DF-BF33-4039-1794-F66C34EA5E3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it-IT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F810F77-3FE5-6B23-76C9-564366C527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41EB5-D82C-0144-BDAD-38CE45F1DF76}" type="datetimeFigureOut">
              <a:rPr lang="it-IT" smtClean="0"/>
              <a:t>11/02/25</a:t>
            </a:fld>
            <a:endParaRPr lang="it-IT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FEEA881-A5B5-F76F-E298-7A57A9237D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96FCFB1-1DEA-8C74-FE69-D9E70FDED4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DCF17-FF63-D54B-9BFE-D88B30257A73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626088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4687E0-90FD-E4FB-2565-B328E48858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it-IT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AF6DFDA-A02B-9765-3BBF-FEB470E307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DCEA07D-255C-EB1C-9A3C-A22DCADCC7F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it-IT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5504FF2-0A7B-938C-6BC0-FCD5EC33ED3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F85EB17-45E2-B781-D5D9-C3FC4B71841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it-IT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6F230C5-E148-4139-B6A2-B21807A122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41EB5-D82C-0144-BDAD-38CE45F1DF76}" type="datetimeFigureOut">
              <a:rPr lang="it-IT" smtClean="0"/>
              <a:t>11/02/25</a:t>
            </a:fld>
            <a:endParaRPr lang="it-IT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93B0995-AB33-6DF2-E8DD-49BE9CC894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C1FD3F4-A7EE-A82A-513C-BDC48BC8D0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DCF17-FF63-D54B-9BFE-D88B30257A73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292321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EDD2FB-E054-A19F-AD26-AD4D50A57E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it-IT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DF19B1B-BF70-244F-AB54-C29F8C0AB0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41EB5-D82C-0144-BDAD-38CE45F1DF76}" type="datetimeFigureOut">
              <a:rPr lang="it-IT" smtClean="0"/>
              <a:t>11/02/25</a:t>
            </a:fld>
            <a:endParaRPr lang="it-IT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917645C-01F4-2A1E-2974-E4EDB6BF2C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294D633-D0FE-22E2-F7CF-48C3EB1FFB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DCF17-FF63-D54B-9BFE-D88B30257A73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194093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E46DEAC-854A-0642-5E4E-CDB2364B0A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41EB5-D82C-0144-BDAD-38CE45F1DF76}" type="datetimeFigureOut">
              <a:rPr lang="it-IT" smtClean="0"/>
              <a:t>11/02/25</a:t>
            </a:fld>
            <a:endParaRPr lang="it-IT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0707B32-B783-0EBB-95EB-AC1B16FC7E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DBF4848-C5E0-DB88-48CF-8862BE3F7E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DCF17-FF63-D54B-9BFE-D88B30257A73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383861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FCC2EC-2819-0AAB-B8B9-952C36995B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it-I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2B448E-9082-FF70-170D-FA817A33F6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it-IT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D5FD8CF-A82B-82DE-6796-3313CE43FC3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30BDF63-2F19-88B5-ECEF-75C0DF85D0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41EB5-D82C-0144-BDAD-38CE45F1DF76}" type="datetimeFigureOut">
              <a:rPr lang="it-IT" smtClean="0"/>
              <a:t>11/02/25</a:t>
            </a:fld>
            <a:endParaRPr lang="it-IT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7C4040C-35CA-6AAB-8835-9369705532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25E95E1-6AD0-D6DE-B35B-DDD818C76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DCF17-FF63-D54B-9BFE-D88B30257A73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406578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95DCA5-3846-9F29-4BDF-D31C2ACF23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it-IT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97FD226-5D91-FA0F-4FB0-826AA1410A6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2EECC46-9D50-300C-00F3-5187B3F0E1C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474FFF9-DF4C-3553-F0FC-8B86280682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41EB5-D82C-0144-BDAD-38CE45F1DF76}" type="datetimeFigureOut">
              <a:rPr lang="it-IT" smtClean="0"/>
              <a:t>11/02/25</a:t>
            </a:fld>
            <a:endParaRPr lang="it-IT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7579CF2-8D63-4251-8ED6-C30EF07F84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5C1A9C5-B748-8167-119F-FD6EF705DD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DCF17-FF63-D54B-9BFE-D88B30257A73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637836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E442487-B67A-89FE-E7F2-5A28F0FCB0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it-IT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976C05E-CCF5-5EBD-7957-2848A5837E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it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11B917-983D-2786-06C7-5DB7B05F589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041EB5-D82C-0144-BDAD-38CE45F1DF76}" type="datetimeFigureOut">
              <a:rPr lang="it-IT" smtClean="0"/>
              <a:t>11/02/25</a:t>
            </a:fld>
            <a:endParaRPr lang="it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B4F06C-6C06-ED48-3F32-1A0A609ED63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B635E2-53E1-11F1-038F-3BAAAF115DD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8DCF17-FF63-D54B-9BFE-D88B30257A73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045991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9" name="Rectangle 28">
            <a:extLst>
              <a:ext uri="{FF2B5EF4-FFF2-40B4-BE49-F238E27FC236}">
                <a16:creationId xmlns:a16="http://schemas.microsoft.com/office/drawing/2014/main" id="{A8384FB5-9ADC-4DDC-881B-597D56F5B1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23442" y="921715"/>
            <a:ext cx="5163022" cy="2635993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b">
            <a:normAutofit/>
          </a:bodyPr>
          <a:lstStyle/>
          <a:p>
            <a:r>
              <a:rPr lang="en-US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Storia, cultura e religione nella modernità-Querciolo Mazzonis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BC05CA36-AD6A-4ABF-9A05-52E5A143D2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0" y="4022214"/>
            <a:ext cx="12192000" cy="2835786"/>
          </a:xfrm>
          <a:prstGeom prst="rect">
            <a:avLst/>
          </a:prstGeom>
          <a:gradFill>
            <a:gsLst>
              <a:gs pos="0">
                <a:schemeClr val="accent1"/>
              </a:gs>
              <a:gs pos="78000">
                <a:srgbClr val="000000"/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D4331EE8-85A4-4588-8D9E-70E534D477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038600" y="4022220"/>
            <a:ext cx="8153398" cy="2835780"/>
          </a:xfrm>
          <a:prstGeom prst="rect">
            <a:avLst/>
          </a:prstGeom>
          <a:gradFill>
            <a:gsLst>
              <a:gs pos="0">
                <a:srgbClr val="000000">
                  <a:alpha val="63000"/>
                </a:srgbClr>
              </a:gs>
              <a:gs pos="100000">
                <a:schemeClr val="accent1">
                  <a:lumMod val="75000"/>
                </a:schemeClr>
              </a:gs>
            </a:gsLst>
            <a:lin ang="6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49D6C862-61CC-4B46-8080-96583D653B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4022219"/>
            <a:ext cx="12253472" cy="2835781"/>
          </a:xfrm>
          <a:prstGeom prst="rect">
            <a:avLst/>
          </a:prstGeom>
          <a:gradFill>
            <a:gsLst>
              <a:gs pos="39000">
                <a:schemeClr val="accent1">
                  <a:lumMod val="50000"/>
                  <a:alpha val="0"/>
                </a:schemeClr>
              </a:gs>
              <a:gs pos="100000">
                <a:srgbClr val="000000">
                  <a:alpha val="72000"/>
                </a:srgbClr>
              </a:gs>
            </a:gsLst>
            <a:lin ang="17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4" name="Segnaposto contenuto 3" descr="QueciaLOC.jp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62" r="2986"/>
          <a:stretch/>
        </p:blipFill>
        <p:spPr>
          <a:xfrm>
            <a:off x="7251032" y="40908"/>
            <a:ext cx="3978442" cy="6683210"/>
          </a:xfrm>
          <a:prstGeom prst="rect">
            <a:avLst/>
          </a:prstGeom>
        </p:spPr>
      </p:pic>
      <p:sp>
        <p:nvSpPr>
          <p:cNvPr id="40" name="Rectangle 39">
            <a:extLst>
              <a:ext uri="{FF2B5EF4-FFF2-40B4-BE49-F238E27FC236}">
                <a16:creationId xmlns:a16="http://schemas.microsoft.com/office/drawing/2014/main" id="{E37EECFC-A684-4391-AE85-4CDAF5565F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6400797"/>
            <a:ext cx="12191998" cy="457203"/>
          </a:xfrm>
          <a:prstGeom prst="rect">
            <a:avLst/>
          </a:prstGeom>
          <a:gradFill>
            <a:gsLst>
              <a:gs pos="0">
                <a:srgbClr val="000000">
                  <a:alpha val="43000"/>
                </a:srgbClr>
              </a:gs>
              <a:gs pos="79000">
                <a:schemeClr val="accent1">
                  <a:lumMod val="75000"/>
                  <a:alpha val="22000"/>
                </a:schemeClr>
              </a:gs>
            </a:gsLst>
            <a:lin ang="21594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89835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Affinità tra le religioni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/>
              <a:t>Realtà sovrannaturale (Dio, mondo morti, antenati, paradiso, ecc.)</a:t>
            </a:r>
          </a:p>
          <a:p>
            <a:r>
              <a:rPr lang="it-IT" dirty="0"/>
              <a:t>Organizzazione terrena o persone che interagiscono col trascendente (Chiesa, sciamano, ecc.)</a:t>
            </a:r>
          </a:p>
          <a:p>
            <a:r>
              <a:rPr lang="it-IT" dirty="0"/>
              <a:t>Riti, preghiere, attivano il contatto con il sovrannaturale</a:t>
            </a:r>
          </a:p>
          <a:p>
            <a:r>
              <a:rPr lang="it-IT" dirty="0"/>
              <a:t>Mito d’origine</a:t>
            </a:r>
          </a:p>
          <a:p>
            <a:r>
              <a:rPr lang="it-IT" dirty="0"/>
              <a:t>Dottrine, teologia, etica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0797420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6110" y="274638"/>
            <a:ext cx="8224690" cy="576474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br>
              <a:rPr lang="it-IT" sz="3200" dirty="0"/>
            </a:br>
            <a:r>
              <a:rPr lang="it-IT" sz="3200" dirty="0"/>
              <a:t>Cristianesimo e cultura</a:t>
            </a:r>
            <a:br>
              <a:rPr lang="it-IT" sz="3200" dirty="0"/>
            </a:br>
            <a:endParaRPr lang="it-IT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851113"/>
            <a:ext cx="8229600" cy="527505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it-IT" dirty="0"/>
              <a:t>il Cristianesimo cambia nella storia a seconda dei periodi e delle società in cui si manifesta</a:t>
            </a:r>
          </a:p>
          <a:p>
            <a:r>
              <a:rPr lang="it-IT" dirty="0"/>
              <a:t>Come ha partecipato all’evoluzione della storia occidentale? </a:t>
            </a:r>
          </a:p>
          <a:p>
            <a:r>
              <a:rPr lang="it-IT" dirty="0"/>
              <a:t>In che misura la religione cristiana ha contribuito o impedito la modernizzazione della società? </a:t>
            </a:r>
          </a:p>
          <a:p>
            <a:r>
              <a:rPr lang="it-IT" dirty="0"/>
              <a:t>Come ha contribuito all'affermazione dell'individuo moderno?</a:t>
            </a:r>
            <a:r>
              <a:rPr lang="en-US" dirty="0"/>
              <a:t> </a:t>
            </a:r>
          </a:p>
          <a:p>
            <a:r>
              <a:rPr lang="it-IT" dirty="0"/>
              <a:t>Fino a che punto possiamo dirci cristiani? 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4022551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it-IT" dirty="0"/>
              <a:t>Studiare la religione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600201"/>
            <a:ext cx="8380745" cy="5143227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it-IT" dirty="0"/>
              <a:t>Compito dello storico è studiare in cosa credevano gli uomini e le donne, cosa pensavano di Dio, non capire se ciò in cui credevano fosse vero o meno</a:t>
            </a:r>
            <a:r>
              <a:rPr lang="en-US" dirty="0"/>
              <a:t> </a:t>
            </a:r>
          </a:p>
          <a:p>
            <a:r>
              <a:rPr lang="it-IT" dirty="0"/>
              <a:t>Lo storico si comportare “come se fosse vero”. Deve studiare il prodotto dell’essere umano per eccellenza e cioè la cultura e in particolare gli aspetti religiosi.</a:t>
            </a:r>
            <a:r>
              <a:rPr lang="en-US" dirty="0"/>
              <a:t> </a:t>
            </a:r>
          </a:p>
          <a:p>
            <a:r>
              <a:rPr lang="en-US" dirty="0"/>
              <a:t>Le </a:t>
            </a:r>
            <a:r>
              <a:rPr lang="en-US" dirty="0" err="1"/>
              <a:t>conoscenze</a:t>
            </a:r>
            <a:r>
              <a:rPr lang="en-US" dirty="0"/>
              <a:t> </a:t>
            </a:r>
            <a:r>
              <a:rPr lang="en-US" dirty="0" err="1"/>
              <a:t>scientifiche</a:t>
            </a:r>
            <a:r>
              <a:rPr lang="en-US" dirty="0"/>
              <a:t> non </a:t>
            </a:r>
            <a:r>
              <a:rPr lang="en-US" dirty="0" err="1"/>
              <a:t>soppiantano</a:t>
            </a:r>
            <a:r>
              <a:rPr lang="en-US" dirty="0"/>
              <a:t> </a:t>
            </a:r>
            <a:r>
              <a:rPr lang="en-US" dirty="0" err="1"/>
              <a:t>necessariamente</a:t>
            </a:r>
            <a:r>
              <a:rPr lang="en-US" dirty="0"/>
              <a:t> </a:t>
            </a:r>
            <a:r>
              <a:rPr lang="en-US" dirty="0" err="1"/>
              <a:t>quelle</a:t>
            </a:r>
            <a:r>
              <a:rPr lang="en-US" dirty="0"/>
              <a:t> </a:t>
            </a:r>
            <a:r>
              <a:rPr lang="en-US" dirty="0" err="1"/>
              <a:t>religiose</a:t>
            </a:r>
            <a:endParaRPr lang="en-US" dirty="0"/>
          </a:p>
          <a:p>
            <a:r>
              <a:rPr lang="en-US" dirty="0" err="1"/>
              <a:t>Meccanismi</a:t>
            </a:r>
            <a:r>
              <a:rPr lang="en-US" dirty="0"/>
              <a:t> </a:t>
            </a:r>
            <a:r>
              <a:rPr lang="en-US" dirty="0" err="1"/>
              <a:t>proiettivi</a:t>
            </a:r>
            <a:r>
              <a:rPr lang="en-US" dirty="0"/>
              <a:t> </a:t>
            </a:r>
            <a:r>
              <a:rPr lang="en-US" dirty="0" err="1"/>
              <a:t>presenti</a:t>
            </a:r>
            <a:r>
              <a:rPr lang="en-US" dirty="0"/>
              <a:t> </a:t>
            </a:r>
            <a:r>
              <a:rPr lang="en-US" dirty="0" err="1"/>
              <a:t>nella</a:t>
            </a:r>
            <a:r>
              <a:rPr lang="en-US" dirty="0"/>
              <a:t> </a:t>
            </a:r>
            <a:r>
              <a:rPr lang="en-US" dirty="0" err="1"/>
              <a:t>mentalità</a:t>
            </a:r>
            <a:r>
              <a:rPr lang="en-US" dirty="0"/>
              <a:t> </a:t>
            </a:r>
            <a:r>
              <a:rPr lang="en-US" dirty="0" err="1"/>
              <a:t>religiosa</a:t>
            </a:r>
            <a:r>
              <a:rPr lang="en-US" dirty="0"/>
              <a:t> </a:t>
            </a:r>
            <a:r>
              <a:rPr lang="en-US" dirty="0" err="1"/>
              <a:t>sono</a:t>
            </a:r>
            <a:r>
              <a:rPr lang="en-US" dirty="0"/>
              <a:t> </a:t>
            </a:r>
            <a:r>
              <a:rPr lang="en-US" dirty="0" err="1"/>
              <a:t>alla</a:t>
            </a:r>
            <a:r>
              <a:rPr lang="en-US" dirty="0"/>
              <a:t> base di </a:t>
            </a:r>
            <a:r>
              <a:rPr lang="en-US" dirty="0" err="1"/>
              <a:t>fenomeni</a:t>
            </a:r>
            <a:r>
              <a:rPr lang="en-US" dirty="0"/>
              <a:t> non </a:t>
            </a:r>
            <a:r>
              <a:rPr lang="en-US" dirty="0" err="1"/>
              <a:t>religiosi</a:t>
            </a:r>
            <a:r>
              <a:rPr lang="en-US" dirty="0"/>
              <a:t> (</a:t>
            </a:r>
            <a:r>
              <a:rPr lang="en-US" dirty="0" err="1"/>
              <a:t>culto</a:t>
            </a:r>
            <a:r>
              <a:rPr lang="en-US" dirty="0"/>
              <a:t> </a:t>
            </a:r>
            <a:r>
              <a:rPr lang="en-US" dirty="0" err="1"/>
              <a:t>delle</a:t>
            </a:r>
            <a:r>
              <a:rPr lang="en-US" dirty="0"/>
              <a:t> </a:t>
            </a:r>
            <a:r>
              <a:rPr lang="en-US" dirty="0" err="1"/>
              <a:t>celebrità</a:t>
            </a:r>
            <a:r>
              <a:rPr lang="en-US" dirty="0"/>
              <a:t>)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772849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it-IT" dirty="0"/>
              <a:t>La Chiesa e la religione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it-IT" dirty="0"/>
              <a:t>la religione non è un prodotto della Chiesa, ma è un modo di vedere la vita, è parte fondamentale della cultura, di cui la Chiesa rappresenta il momento istituzionale e di potere</a:t>
            </a:r>
            <a:r>
              <a:rPr lang="en-US" dirty="0"/>
              <a:t> (</a:t>
            </a:r>
            <a:r>
              <a:rPr lang="en-US" dirty="0" err="1"/>
              <a:t>potere</a:t>
            </a:r>
            <a:r>
              <a:rPr lang="en-US" dirty="0"/>
              <a:t> di </a:t>
            </a:r>
            <a:r>
              <a:rPr lang="en-US" dirty="0" err="1"/>
              <a:t>mediazione</a:t>
            </a:r>
            <a:r>
              <a:rPr lang="en-US" dirty="0"/>
              <a:t> del </a:t>
            </a:r>
            <a:r>
              <a:rPr lang="en-US" dirty="0" err="1"/>
              <a:t>sacro</a:t>
            </a:r>
            <a:r>
              <a:rPr lang="en-US" dirty="0"/>
              <a:t>)</a:t>
            </a:r>
          </a:p>
          <a:p>
            <a:r>
              <a:rPr lang="it-IT" dirty="0"/>
              <a:t>La religione è anche il prodotto delle classi basse, dei contadini, lavoratori, artigiani, fino ai mercanti e gli aristocratici. Ognuno aveva una propria visione della religione e questa poteva influenzare quella della chiesa. </a:t>
            </a:r>
          </a:p>
        </p:txBody>
      </p:sp>
    </p:spTree>
    <p:extLst>
      <p:ext uri="{BB962C8B-B14F-4D97-AF65-F5344CB8AC3E}">
        <p14:creationId xmlns:p14="http://schemas.microsoft.com/office/powerpoint/2010/main" val="19352227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4FD2184-141C-E2C4-7770-13EF01ED78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it-IT" dirty="0">
                <a:solidFill>
                  <a:srgbClr val="FFFFFF"/>
                </a:solidFill>
              </a:rPr>
              <a:t>Chiesa istituzionale e politica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6D675E-9AC2-DE06-D671-C25EAB4DF1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r>
              <a:rPr lang="it-IT" dirty="0"/>
              <a:t>Papa, Cardinali, Vescovi, Preti</a:t>
            </a:r>
            <a:endParaRPr lang="it-IT"/>
          </a:p>
          <a:p>
            <a:r>
              <a:rPr lang="it-IT" dirty="0"/>
              <a:t>Monaci, Frati</a:t>
            </a:r>
            <a:endParaRPr lang="it-IT"/>
          </a:p>
          <a:p>
            <a:r>
              <a:rPr lang="it-IT" dirty="0"/>
              <a:t>Stato della Chiesa, Diritto canonico</a:t>
            </a:r>
            <a:endParaRPr lang="it-IT"/>
          </a:p>
          <a:p>
            <a:r>
              <a:rPr lang="it-IT" dirty="0"/>
              <a:t>Diocesi, parrocchie</a:t>
            </a:r>
            <a:endParaRPr lang="it-IT"/>
          </a:p>
          <a:p>
            <a:r>
              <a:rPr lang="it-IT" dirty="0"/>
              <a:t>Politica: conflitti con l’Imperatore, nascita dello Stato della Chiesa, l’Inquisizione, le differenze con la Chiesa Protestante, rapporto Chiesa e modernità, le guerre mondiali, i Concili, la teologia della liberazione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182219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6696833-2A93-DC06-1E70-6E34D313C5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it-IT">
                <a:solidFill>
                  <a:srgbClr val="FFFFFF"/>
                </a:solidFill>
              </a:rPr>
              <a:t>Chiesa e società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D4EF7D-D2E6-ADD2-212F-19F5D9DACF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r>
              <a:rPr lang="it-IT" spc="-15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Potere economico</a:t>
            </a:r>
            <a:r>
              <a:rPr lang="it-IT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della Chiesa</a:t>
            </a:r>
          </a:p>
          <a:p>
            <a:r>
              <a:rPr lang="it-IT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Rapporto tra cristianesimo e capitalismo</a:t>
            </a:r>
          </a:p>
          <a:p>
            <a:r>
              <a:rPr lang="it-IT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Potere spirituale</a:t>
            </a:r>
          </a:p>
          <a:p>
            <a:r>
              <a:rPr lang="it-IT" spc="-15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Funzione sociale della religione (conventi, </a:t>
            </a:r>
            <a:r>
              <a:rPr lang="it-IT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processioni, </a:t>
            </a:r>
            <a:r>
              <a:rPr lang="it-IT" spc="-15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confessione e predicazione, </a:t>
            </a:r>
            <a:r>
              <a:rPr lang="it-IT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disciplinamento</a:t>
            </a:r>
            <a:r>
              <a:rPr lang="it-IT" spc="-15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)</a:t>
            </a:r>
          </a:p>
          <a:p>
            <a:r>
              <a:rPr lang="it-IT" spc="-15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Percezione e uso della religione da parte delle diverse classi sociali</a:t>
            </a:r>
            <a:r>
              <a:rPr lang="en-IT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it-IT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94714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106D0BB-0A09-8644-5F18-A62D18F4DE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it-IT">
                <a:solidFill>
                  <a:srgbClr val="FFFFFF"/>
                </a:solidFill>
              </a:rPr>
              <a:t>Perfezione, teologia, culti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B6FAB6-B7A1-3399-F28B-096F24F94F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r>
              <a:rPr lang="it-IT" spc="-15" dirty="0">
                <a:ea typeface="MS Mincho" panose="02020609040205080304" pitchFamily="49" charset="-128"/>
              </a:rPr>
              <a:t>Culto, liturgia, riti, teologia e dottrina (il Credo, le idee sulla creazione, natura di Dio).</a:t>
            </a:r>
            <a:r>
              <a:rPr lang="en-IT" dirty="0">
                <a:effectLst/>
              </a:rPr>
              <a:t> </a:t>
            </a:r>
          </a:p>
          <a:p>
            <a:r>
              <a:rPr lang="en-IT" dirty="0"/>
              <a:t>Perfezione: monaci, laici, penitenze, corpo, interiorità</a:t>
            </a:r>
          </a:p>
          <a:p>
            <a:r>
              <a:rPr lang="en-IT" dirty="0"/>
              <a:t>Rapporto con Dio (misticismo)</a:t>
            </a:r>
          </a:p>
          <a:p>
            <a:r>
              <a:rPr lang="en-IT" dirty="0"/>
              <a:t>Concezione della Chiesa (Chiesa primitiva)</a:t>
            </a:r>
          </a:p>
        </p:txBody>
      </p:sp>
    </p:spTree>
    <p:extLst>
      <p:ext uri="{BB962C8B-B14F-4D97-AF65-F5344CB8AC3E}">
        <p14:creationId xmlns:p14="http://schemas.microsoft.com/office/powerpoint/2010/main" val="30652871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08EBDF0-AFE8-BFC0-E4EF-E9AD571839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it-IT">
                <a:solidFill>
                  <a:srgbClr val="FFFFFF"/>
                </a:solidFill>
              </a:rPr>
              <a:t>La religione è cultura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DD7FEF-6922-77DF-EDF4-75E5CD616F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r>
              <a:rPr lang="en-IT"/>
              <a:t>Le concezioni spirituali sono collegate alla cultura che le esprime</a:t>
            </a:r>
            <a:endParaRPr lang="it-IT"/>
          </a:p>
          <a:p>
            <a:r>
              <a:rPr lang="it-IT"/>
              <a:t>L’organizzazione istituzionale riflette la cultura in cui nasce</a:t>
            </a:r>
          </a:p>
          <a:p>
            <a:r>
              <a:rPr lang="it-IT"/>
              <a:t>Il senso della religione varia a seconda di chi la usa</a:t>
            </a:r>
          </a:p>
          <a:p>
            <a:r>
              <a:rPr lang="it-IT"/>
              <a:t>Quindi la religione cambia con il mutare della società e della sua cultura (mentalità, società, scienza)</a:t>
            </a:r>
          </a:p>
        </p:txBody>
      </p:sp>
    </p:spTree>
    <p:extLst>
      <p:ext uri="{BB962C8B-B14F-4D97-AF65-F5344CB8AC3E}">
        <p14:creationId xmlns:p14="http://schemas.microsoft.com/office/powerpoint/2010/main" val="19000755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7342</TotalTime>
  <Words>495</Words>
  <Application>Microsoft Macintosh PowerPoint</Application>
  <PresentationFormat>Widescreen</PresentationFormat>
  <Paragraphs>43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MS Mincho</vt:lpstr>
      <vt:lpstr>Arial</vt:lpstr>
      <vt:lpstr>Calibri</vt:lpstr>
      <vt:lpstr>Calibri Light</vt:lpstr>
      <vt:lpstr>Times New Roman</vt:lpstr>
      <vt:lpstr>Office Theme</vt:lpstr>
      <vt:lpstr>Storia, cultura e religione nella modernità-Querciolo Mazzonis</vt:lpstr>
      <vt:lpstr>Affinità tra le religioni</vt:lpstr>
      <vt:lpstr> Cristianesimo e cultura </vt:lpstr>
      <vt:lpstr>Studiare la religione</vt:lpstr>
      <vt:lpstr>La Chiesa e la religione</vt:lpstr>
      <vt:lpstr>Chiesa istituzionale e politica</vt:lpstr>
      <vt:lpstr>Chiesa e società</vt:lpstr>
      <vt:lpstr>Perfezione, teologia, culti</vt:lpstr>
      <vt:lpstr>La religione è cultura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querciolo mazzonis</dc:creator>
  <cp:lastModifiedBy>querciolo mazzonis</cp:lastModifiedBy>
  <cp:revision>6</cp:revision>
  <dcterms:created xsi:type="dcterms:W3CDTF">2024-02-20T13:31:48Z</dcterms:created>
  <dcterms:modified xsi:type="dcterms:W3CDTF">2025-02-11T10:32:00Z</dcterms:modified>
</cp:coreProperties>
</file>