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0"/>
  </p:notesMasterIdLst>
  <p:sldIdLst>
    <p:sldId id="256" r:id="rId2"/>
    <p:sldId id="260" r:id="rId3"/>
    <p:sldId id="261" r:id="rId4"/>
    <p:sldId id="262" r:id="rId5"/>
    <p:sldId id="265" r:id="rId6"/>
    <p:sldId id="266" r:id="rId7"/>
    <p:sldId id="267" r:id="rId8"/>
    <p:sldId id="268" r:id="rId9"/>
    <p:sldId id="269" r:id="rId10"/>
    <p:sldId id="270" r:id="rId11"/>
    <p:sldId id="271" r:id="rId12"/>
    <p:sldId id="272" r:id="rId13"/>
    <p:sldId id="273" r:id="rId14"/>
    <p:sldId id="274" r:id="rId15"/>
    <p:sldId id="275" r:id="rId16"/>
    <p:sldId id="277" r:id="rId17"/>
    <p:sldId id="276" r:id="rId18"/>
    <p:sldId id="258" r:id="rId1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8"/>
    <a:srgbClr val="9EC2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49"/>
    <p:restoredTop sz="94726"/>
  </p:normalViewPr>
  <p:slideViewPr>
    <p:cSldViewPr snapToGrid="0" snapToObjects="1">
      <p:cViewPr varScale="1">
        <p:scale>
          <a:sx n="79" d="100"/>
          <a:sy n="79" d="100"/>
        </p:scale>
        <p:origin x="138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ssandro ROSANO'" userId="3bf0dedd-cbcb-4dd4-b66a-06b3ac5969ba" providerId="ADAL" clId="{A78EBB90-1481-44C4-BE85-5D2FFF82E9FC}"/>
    <pc:docChg chg="undo redo custSel addSld delSld modSld sldOrd">
      <pc:chgData name="Alessandro ROSANO'" userId="3bf0dedd-cbcb-4dd4-b66a-06b3ac5969ba" providerId="ADAL" clId="{A78EBB90-1481-44C4-BE85-5D2FFF82E9FC}" dt="2025-05-15T06:49:12.929" v="5316" actId="20577"/>
      <pc:docMkLst>
        <pc:docMk/>
      </pc:docMkLst>
      <pc:sldChg chg="modSp mod">
        <pc:chgData name="Alessandro ROSANO'" userId="3bf0dedd-cbcb-4dd4-b66a-06b3ac5969ba" providerId="ADAL" clId="{A78EBB90-1481-44C4-BE85-5D2FFF82E9FC}" dt="2025-05-13T09:28:23.162" v="214" actId="1076"/>
        <pc:sldMkLst>
          <pc:docMk/>
          <pc:sldMk cId="76914611" sldId="256"/>
        </pc:sldMkLst>
        <pc:spChg chg="mod">
          <ac:chgData name="Alessandro ROSANO'" userId="3bf0dedd-cbcb-4dd4-b66a-06b3ac5969ba" providerId="ADAL" clId="{A78EBB90-1481-44C4-BE85-5D2FFF82E9FC}" dt="2025-05-13T09:24:26.818" v="2" actId="1076"/>
          <ac:spMkLst>
            <pc:docMk/>
            <pc:sldMk cId="76914611" sldId="256"/>
            <ac:spMk id="4" creationId="{00000000-0000-0000-0000-000000000000}"/>
          </ac:spMkLst>
        </pc:spChg>
        <pc:spChg chg="mod">
          <ac:chgData name="Alessandro ROSANO'" userId="3bf0dedd-cbcb-4dd4-b66a-06b3ac5969ba" providerId="ADAL" clId="{A78EBB90-1481-44C4-BE85-5D2FFF82E9FC}" dt="2025-05-13T09:28:23.162" v="214" actId="1076"/>
          <ac:spMkLst>
            <pc:docMk/>
            <pc:sldMk cId="76914611" sldId="256"/>
            <ac:spMk id="8" creationId="{00000000-0000-0000-0000-000000000000}"/>
          </ac:spMkLst>
        </pc:spChg>
      </pc:sldChg>
      <pc:sldChg chg="modSp mod">
        <pc:chgData name="Alessandro ROSANO'" userId="3bf0dedd-cbcb-4dd4-b66a-06b3ac5969ba" providerId="ADAL" clId="{A78EBB90-1481-44C4-BE85-5D2FFF82E9FC}" dt="2025-05-13T09:35:12.046" v="477" actId="115"/>
        <pc:sldMkLst>
          <pc:docMk/>
          <pc:sldMk cId="1602680796" sldId="259"/>
        </pc:sldMkLst>
      </pc:sldChg>
      <pc:sldChg chg="del">
        <pc:chgData name="Alessandro ROSANO'" userId="3bf0dedd-cbcb-4dd4-b66a-06b3ac5969ba" providerId="ADAL" clId="{A78EBB90-1481-44C4-BE85-5D2FFF82E9FC}" dt="2025-05-13T09:24:21.015" v="0" actId="47"/>
        <pc:sldMkLst>
          <pc:docMk/>
          <pc:sldMk cId="1301187283" sldId="260"/>
        </pc:sldMkLst>
      </pc:sldChg>
      <pc:sldChg chg="modSp add mod">
        <pc:chgData name="Alessandro ROSANO'" userId="3bf0dedd-cbcb-4dd4-b66a-06b3ac5969ba" providerId="ADAL" clId="{A78EBB90-1481-44C4-BE85-5D2FFF82E9FC}" dt="2025-05-13T09:40:50.546" v="777" actId="115"/>
        <pc:sldMkLst>
          <pc:docMk/>
          <pc:sldMk cId="4020321556" sldId="260"/>
        </pc:sldMkLst>
        <pc:spChg chg="mod">
          <ac:chgData name="Alessandro ROSANO'" userId="3bf0dedd-cbcb-4dd4-b66a-06b3ac5969ba" providerId="ADAL" clId="{A78EBB90-1481-44C4-BE85-5D2FFF82E9FC}" dt="2025-05-13T09:40:50.546" v="777" actId="115"/>
          <ac:spMkLst>
            <pc:docMk/>
            <pc:sldMk cId="4020321556" sldId="260"/>
            <ac:spMk id="3" creationId="{E726455A-9898-F408-783D-22CE5D5D81B5}"/>
          </ac:spMkLst>
        </pc:spChg>
      </pc:sldChg>
      <pc:sldChg chg="del">
        <pc:chgData name="Alessandro ROSANO'" userId="3bf0dedd-cbcb-4dd4-b66a-06b3ac5969ba" providerId="ADAL" clId="{A78EBB90-1481-44C4-BE85-5D2FFF82E9FC}" dt="2025-05-13T09:24:21.015" v="0" actId="47"/>
        <pc:sldMkLst>
          <pc:docMk/>
          <pc:sldMk cId="498692979" sldId="261"/>
        </pc:sldMkLst>
      </pc:sldChg>
      <pc:sldChg chg="modSp add mod">
        <pc:chgData name="Alessandro ROSANO'" userId="3bf0dedd-cbcb-4dd4-b66a-06b3ac5969ba" providerId="ADAL" clId="{A78EBB90-1481-44C4-BE85-5D2FFF82E9FC}" dt="2025-05-13T09:45:17.144" v="828" actId="115"/>
        <pc:sldMkLst>
          <pc:docMk/>
          <pc:sldMk cId="2780906790" sldId="261"/>
        </pc:sldMkLst>
        <pc:spChg chg="mod">
          <ac:chgData name="Alessandro ROSANO'" userId="3bf0dedd-cbcb-4dd4-b66a-06b3ac5969ba" providerId="ADAL" clId="{A78EBB90-1481-44C4-BE85-5D2FFF82E9FC}" dt="2025-05-13T09:45:17.144" v="828" actId="115"/>
          <ac:spMkLst>
            <pc:docMk/>
            <pc:sldMk cId="2780906790" sldId="261"/>
            <ac:spMk id="3" creationId="{684FD53A-4141-EE29-AF8C-596750181953}"/>
          </ac:spMkLst>
        </pc:spChg>
      </pc:sldChg>
      <pc:sldChg chg="del">
        <pc:chgData name="Alessandro ROSANO'" userId="3bf0dedd-cbcb-4dd4-b66a-06b3ac5969ba" providerId="ADAL" clId="{A78EBB90-1481-44C4-BE85-5D2FFF82E9FC}" dt="2025-05-13T09:24:21.015" v="0" actId="47"/>
        <pc:sldMkLst>
          <pc:docMk/>
          <pc:sldMk cId="2597225293" sldId="262"/>
        </pc:sldMkLst>
      </pc:sldChg>
      <pc:sldChg chg="modSp add mod">
        <pc:chgData name="Alessandro ROSANO'" userId="3bf0dedd-cbcb-4dd4-b66a-06b3ac5969ba" providerId="ADAL" clId="{A78EBB90-1481-44C4-BE85-5D2FFF82E9FC}" dt="2025-05-13T09:53:24.827" v="941" actId="255"/>
        <pc:sldMkLst>
          <pc:docMk/>
          <pc:sldMk cId="2856281296" sldId="262"/>
        </pc:sldMkLst>
        <pc:spChg chg="mod">
          <ac:chgData name="Alessandro ROSANO'" userId="3bf0dedd-cbcb-4dd4-b66a-06b3ac5969ba" providerId="ADAL" clId="{A78EBB90-1481-44C4-BE85-5D2FFF82E9FC}" dt="2025-05-13T09:53:24.827" v="941" actId="255"/>
          <ac:spMkLst>
            <pc:docMk/>
            <pc:sldMk cId="2856281296" sldId="262"/>
            <ac:spMk id="3" creationId="{D1495EF2-1526-29DB-95BE-ADA87E3736D5}"/>
          </ac:spMkLst>
        </pc:spChg>
      </pc:sldChg>
      <pc:sldChg chg="modSp add mod">
        <pc:chgData name="Alessandro ROSANO'" userId="3bf0dedd-cbcb-4dd4-b66a-06b3ac5969ba" providerId="ADAL" clId="{A78EBB90-1481-44C4-BE85-5D2FFF82E9FC}" dt="2025-05-13T09:57:52.469" v="1595" actId="20577"/>
        <pc:sldMkLst>
          <pc:docMk/>
          <pc:sldMk cId="569116476" sldId="263"/>
        </pc:sldMkLst>
      </pc:sldChg>
      <pc:sldChg chg="del">
        <pc:chgData name="Alessandro ROSANO'" userId="3bf0dedd-cbcb-4dd4-b66a-06b3ac5969ba" providerId="ADAL" clId="{A78EBB90-1481-44C4-BE85-5D2FFF82E9FC}" dt="2025-05-13T09:24:21.015" v="0" actId="47"/>
        <pc:sldMkLst>
          <pc:docMk/>
          <pc:sldMk cId="3237935375" sldId="263"/>
        </pc:sldMkLst>
      </pc:sldChg>
      <pc:sldChg chg="modSp add mod">
        <pc:chgData name="Alessandro ROSANO'" userId="3bf0dedd-cbcb-4dd4-b66a-06b3ac5969ba" providerId="ADAL" clId="{A78EBB90-1481-44C4-BE85-5D2FFF82E9FC}" dt="2025-05-13T10:06:49.185" v="2050" actId="115"/>
        <pc:sldMkLst>
          <pc:docMk/>
          <pc:sldMk cId="1711604431" sldId="264"/>
        </pc:sldMkLst>
      </pc:sldChg>
      <pc:sldChg chg="modSp add mod">
        <pc:chgData name="Alessandro ROSANO'" userId="3bf0dedd-cbcb-4dd4-b66a-06b3ac5969ba" providerId="ADAL" clId="{A78EBB90-1481-44C4-BE85-5D2FFF82E9FC}" dt="2025-05-13T10:09:22.566" v="2125" actId="255"/>
        <pc:sldMkLst>
          <pc:docMk/>
          <pc:sldMk cId="1165067949" sldId="265"/>
        </pc:sldMkLst>
        <pc:spChg chg="mod">
          <ac:chgData name="Alessandro ROSANO'" userId="3bf0dedd-cbcb-4dd4-b66a-06b3ac5969ba" providerId="ADAL" clId="{A78EBB90-1481-44C4-BE85-5D2FFF82E9FC}" dt="2025-05-13T10:09:22.566" v="2125" actId="255"/>
          <ac:spMkLst>
            <pc:docMk/>
            <pc:sldMk cId="1165067949" sldId="265"/>
            <ac:spMk id="3" creationId="{FD8BD808-1833-68B3-C4F6-31D4C60308C1}"/>
          </ac:spMkLst>
        </pc:spChg>
      </pc:sldChg>
      <pc:sldChg chg="del">
        <pc:chgData name="Alessandro ROSANO'" userId="3bf0dedd-cbcb-4dd4-b66a-06b3ac5969ba" providerId="ADAL" clId="{A78EBB90-1481-44C4-BE85-5D2FFF82E9FC}" dt="2025-05-13T09:24:21.015" v="0" actId="47"/>
        <pc:sldMkLst>
          <pc:docMk/>
          <pc:sldMk cId="2108426422" sldId="265"/>
        </pc:sldMkLst>
      </pc:sldChg>
      <pc:sldChg chg="modSp add mod">
        <pc:chgData name="Alessandro ROSANO'" userId="3bf0dedd-cbcb-4dd4-b66a-06b3ac5969ba" providerId="ADAL" clId="{A78EBB90-1481-44C4-BE85-5D2FFF82E9FC}" dt="2025-05-13T10:19:50.204" v="2554" actId="20577"/>
        <pc:sldMkLst>
          <pc:docMk/>
          <pc:sldMk cId="582073906" sldId="266"/>
        </pc:sldMkLst>
        <pc:spChg chg="mod">
          <ac:chgData name="Alessandro ROSANO'" userId="3bf0dedd-cbcb-4dd4-b66a-06b3ac5969ba" providerId="ADAL" clId="{A78EBB90-1481-44C4-BE85-5D2FFF82E9FC}" dt="2025-05-13T10:19:50.204" v="2554" actId="20577"/>
          <ac:spMkLst>
            <pc:docMk/>
            <pc:sldMk cId="582073906" sldId="266"/>
            <ac:spMk id="3" creationId="{459C6743-2627-8412-69C9-5756F628E64F}"/>
          </ac:spMkLst>
        </pc:spChg>
      </pc:sldChg>
      <pc:sldChg chg="del">
        <pc:chgData name="Alessandro ROSANO'" userId="3bf0dedd-cbcb-4dd4-b66a-06b3ac5969ba" providerId="ADAL" clId="{A78EBB90-1481-44C4-BE85-5D2FFF82E9FC}" dt="2025-05-13T09:24:21.015" v="0" actId="47"/>
        <pc:sldMkLst>
          <pc:docMk/>
          <pc:sldMk cId="1031304446" sldId="266"/>
        </pc:sldMkLst>
      </pc:sldChg>
      <pc:sldChg chg="del">
        <pc:chgData name="Alessandro ROSANO'" userId="3bf0dedd-cbcb-4dd4-b66a-06b3ac5969ba" providerId="ADAL" clId="{A78EBB90-1481-44C4-BE85-5D2FFF82E9FC}" dt="2025-05-13T09:24:21.015" v="0" actId="47"/>
        <pc:sldMkLst>
          <pc:docMk/>
          <pc:sldMk cId="3198294927" sldId="267"/>
        </pc:sldMkLst>
      </pc:sldChg>
      <pc:sldChg chg="modSp add mod ord">
        <pc:chgData name="Alessandro ROSANO'" userId="3bf0dedd-cbcb-4dd4-b66a-06b3ac5969ba" providerId="ADAL" clId="{A78EBB90-1481-44C4-BE85-5D2FFF82E9FC}" dt="2025-05-13T10:21:51.772" v="2589" actId="1076"/>
        <pc:sldMkLst>
          <pc:docMk/>
          <pc:sldMk cId="3737105546" sldId="267"/>
        </pc:sldMkLst>
        <pc:spChg chg="mod">
          <ac:chgData name="Alessandro ROSANO'" userId="3bf0dedd-cbcb-4dd4-b66a-06b3ac5969ba" providerId="ADAL" clId="{A78EBB90-1481-44C4-BE85-5D2FFF82E9FC}" dt="2025-05-13T10:21:51.772" v="2589" actId="1076"/>
          <ac:spMkLst>
            <pc:docMk/>
            <pc:sldMk cId="3737105546" sldId="267"/>
            <ac:spMk id="3" creationId="{03460109-B7B7-3739-877F-AE5164EBFD16}"/>
          </ac:spMkLst>
        </pc:spChg>
      </pc:sldChg>
      <pc:sldChg chg="del">
        <pc:chgData name="Alessandro ROSANO'" userId="3bf0dedd-cbcb-4dd4-b66a-06b3ac5969ba" providerId="ADAL" clId="{A78EBB90-1481-44C4-BE85-5D2FFF82E9FC}" dt="2025-05-13T09:24:21.015" v="0" actId="47"/>
        <pc:sldMkLst>
          <pc:docMk/>
          <pc:sldMk cId="905868149" sldId="268"/>
        </pc:sldMkLst>
      </pc:sldChg>
      <pc:sldChg chg="modSp add mod">
        <pc:chgData name="Alessandro ROSANO'" userId="3bf0dedd-cbcb-4dd4-b66a-06b3ac5969ba" providerId="ADAL" clId="{A78EBB90-1481-44C4-BE85-5D2FFF82E9FC}" dt="2025-05-13T10:26:46.389" v="2890" actId="1076"/>
        <pc:sldMkLst>
          <pc:docMk/>
          <pc:sldMk cId="3266009089" sldId="268"/>
        </pc:sldMkLst>
        <pc:spChg chg="mod">
          <ac:chgData name="Alessandro ROSANO'" userId="3bf0dedd-cbcb-4dd4-b66a-06b3ac5969ba" providerId="ADAL" clId="{A78EBB90-1481-44C4-BE85-5D2FFF82E9FC}" dt="2025-05-13T10:26:46.389" v="2890" actId="1076"/>
          <ac:spMkLst>
            <pc:docMk/>
            <pc:sldMk cId="3266009089" sldId="268"/>
            <ac:spMk id="3" creationId="{74900AEB-84C3-0E2F-7486-774DDEF69D9B}"/>
          </ac:spMkLst>
        </pc:spChg>
      </pc:sldChg>
      <pc:sldChg chg="modSp add mod">
        <pc:chgData name="Alessandro ROSANO'" userId="3bf0dedd-cbcb-4dd4-b66a-06b3ac5969ba" providerId="ADAL" clId="{A78EBB90-1481-44C4-BE85-5D2FFF82E9FC}" dt="2025-05-13T10:30:01.463" v="3065" actId="115"/>
        <pc:sldMkLst>
          <pc:docMk/>
          <pc:sldMk cId="1436621355" sldId="269"/>
        </pc:sldMkLst>
        <pc:spChg chg="mod">
          <ac:chgData name="Alessandro ROSANO'" userId="3bf0dedd-cbcb-4dd4-b66a-06b3ac5969ba" providerId="ADAL" clId="{A78EBB90-1481-44C4-BE85-5D2FFF82E9FC}" dt="2025-05-13T10:30:01.463" v="3065" actId="115"/>
          <ac:spMkLst>
            <pc:docMk/>
            <pc:sldMk cId="1436621355" sldId="269"/>
            <ac:spMk id="3" creationId="{78930859-6C00-DD13-8250-544E254CF020}"/>
          </ac:spMkLst>
        </pc:spChg>
      </pc:sldChg>
      <pc:sldChg chg="del">
        <pc:chgData name="Alessandro ROSANO'" userId="3bf0dedd-cbcb-4dd4-b66a-06b3ac5969ba" providerId="ADAL" clId="{A78EBB90-1481-44C4-BE85-5D2FFF82E9FC}" dt="2025-05-13T09:24:21.015" v="0" actId="47"/>
        <pc:sldMkLst>
          <pc:docMk/>
          <pc:sldMk cId="2271089851" sldId="269"/>
        </pc:sldMkLst>
      </pc:sldChg>
      <pc:sldChg chg="modSp add mod">
        <pc:chgData name="Alessandro ROSANO'" userId="3bf0dedd-cbcb-4dd4-b66a-06b3ac5969ba" providerId="ADAL" clId="{A78EBB90-1481-44C4-BE85-5D2FFF82E9FC}" dt="2025-05-13T10:31:39.061" v="3080" actId="115"/>
        <pc:sldMkLst>
          <pc:docMk/>
          <pc:sldMk cId="1879682038" sldId="270"/>
        </pc:sldMkLst>
        <pc:spChg chg="mod">
          <ac:chgData name="Alessandro ROSANO'" userId="3bf0dedd-cbcb-4dd4-b66a-06b3ac5969ba" providerId="ADAL" clId="{A78EBB90-1481-44C4-BE85-5D2FFF82E9FC}" dt="2025-05-13T10:31:39.061" v="3080" actId="115"/>
          <ac:spMkLst>
            <pc:docMk/>
            <pc:sldMk cId="1879682038" sldId="270"/>
            <ac:spMk id="3" creationId="{A4F9A584-04AB-5801-0AA9-AD959FD343FF}"/>
          </ac:spMkLst>
        </pc:spChg>
      </pc:sldChg>
      <pc:sldChg chg="del">
        <pc:chgData name="Alessandro ROSANO'" userId="3bf0dedd-cbcb-4dd4-b66a-06b3ac5969ba" providerId="ADAL" clId="{A78EBB90-1481-44C4-BE85-5D2FFF82E9FC}" dt="2025-05-13T09:24:21.015" v="0" actId="47"/>
        <pc:sldMkLst>
          <pc:docMk/>
          <pc:sldMk cId="3839448380" sldId="271"/>
        </pc:sldMkLst>
      </pc:sldChg>
      <pc:sldChg chg="modSp add mod">
        <pc:chgData name="Alessandro ROSANO'" userId="3bf0dedd-cbcb-4dd4-b66a-06b3ac5969ba" providerId="ADAL" clId="{A78EBB90-1481-44C4-BE85-5D2FFF82E9FC}" dt="2025-05-13T10:32:39.916" v="3121" actId="115"/>
        <pc:sldMkLst>
          <pc:docMk/>
          <pc:sldMk cId="4079956308" sldId="271"/>
        </pc:sldMkLst>
        <pc:spChg chg="mod">
          <ac:chgData name="Alessandro ROSANO'" userId="3bf0dedd-cbcb-4dd4-b66a-06b3ac5969ba" providerId="ADAL" clId="{A78EBB90-1481-44C4-BE85-5D2FFF82E9FC}" dt="2025-05-13T10:32:39.916" v="3121" actId="115"/>
          <ac:spMkLst>
            <pc:docMk/>
            <pc:sldMk cId="4079956308" sldId="271"/>
            <ac:spMk id="3" creationId="{FE027622-E7B2-E1A5-FC21-D9DC5AFE0889}"/>
          </ac:spMkLst>
        </pc:spChg>
      </pc:sldChg>
      <pc:sldChg chg="modSp add mod">
        <pc:chgData name="Alessandro ROSANO'" userId="3bf0dedd-cbcb-4dd4-b66a-06b3ac5969ba" providerId="ADAL" clId="{A78EBB90-1481-44C4-BE85-5D2FFF82E9FC}" dt="2025-05-13T10:38:55.114" v="3487" actId="1076"/>
        <pc:sldMkLst>
          <pc:docMk/>
          <pc:sldMk cId="2187348027" sldId="272"/>
        </pc:sldMkLst>
        <pc:spChg chg="mod">
          <ac:chgData name="Alessandro ROSANO'" userId="3bf0dedd-cbcb-4dd4-b66a-06b3ac5969ba" providerId="ADAL" clId="{A78EBB90-1481-44C4-BE85-5D2FFF82E9FC}" dt="2025-05-13T10:38:55.114" v="3487" actId="1076"/>
          <ac:spMkLst>
            <pc:docMk/>
            <pc:sldMk cId="2187348027" sldId="272"/>
            <ac:spMk id="3" creationId="{732CAD19-4F8C-D312-3E9C-6D59D0477EAC}"/>
          </ac:spMkLst>
        </pc:spChg>
      </pc:sldChg>
      <pc:sldChg chg="del">
        <pc:chgData name="Alessandro ROSANO'" userId="3bf0dedd-cbcb-4dd4-b66a-06b3ac5969ba" providerId="ADAL" clId="{A78EBB90-1481-44C4-BE85-5D2FFF82E9FC}" dt="2025-05-13T09:24:21.015" v="0" actId="47"/>
        <pc:sldMkLst>
          <pc:docMk/>
          <pc:sldMk cId="3938439912" sldId="272"/>
        </pc:sldMkLst>
      </pc:sldChg>
      <pc:sldChg chg="del">
        <pc:chgData name="Alessandro ROSANO'" userId="3bf0dedd-cbcb-4dd4-b66a-06b3ac5969ba" providerId="ADAL" clId="{A78EBB90-1481-44C4-BE85-5D2FFF82E9FC}" dt="2025-05-13T09:24:21.015" v="0" actId="47"/>
        <pc:sldMkLst>
          <pc:docMk/>
          <pc:sldMk cId="1447185258" sldId="273"/>
        </pc:sldMkLst>
      </pc:sldChg>
      <pc:sldChg chg="modSp add mod">
        <pc:chgData name="Alessandro ROSANO'" userId="3bf0dedd-cbcb-4dd4-b66a-06b3ac5969ba" providerId="ADAL" clId="{A78EBB90-1481-44C4-BE85-5D2FFF82E9FC}" dt="2025-05-13T10:51:00.537" v="3871" actId="115"/>
        <pc:sldMkLst>
          <pc:docMk/>
          <pc:sldMk cId="4196095786" sldId="273"/>
        </pc:sldMkLst>
        <pc:spChg chg="mod">
          <ac:chgData name="Alessandro ROSANO'" userId="3bf0dedd-cbcb-4dd4-b66a-06b3ac5969ba" providerId="ADAL" clId="{A78EBB90-1481-44C4-BE85-5D2FFF82E9FC}" dt="2025-05-13T10:51:00.537" v="3871" actId="115"/>
          <ac:spMkLst>
            <pc:docMk/>
            <pc:sldMk cId="4196095786" sldId="273"/>
            <ac:spMk id="3" creationId="{70DCEF91-C3F2-C7F2-690F-2D938F7E5C4D}"/>
          </ac:spMkLst>
        </pc:spChg>
      </pc:sldChg>
      <pc:sldChg chg="modSp add mod">
        <pc:chgData name="Alessandro ROSANO'" userId="3bf0dedd-cbcb-4dd4-b66a-06b3ac5969ba" providerId="ADAL" clId="{A78EBB90-1481-44C4-BE85-5D2FFF82E9FC}" dt="2025-05-13T10:50:46.032" v="3864" actId="115"/>
        <pc:sldMkLst>
          <pc:docMk/>
          <pc:sldMk cId="1075906448" sldId="274"/>
        </pc:sldMkLst>
        <pc:spChg chg="mod">
          <ac:chgData name="Alessandro ROSANO'" userId="3bf0dedd-cbcb-4dd4-b66a-06b3ac5969ba" providerId="ADAL" clId="{A78EBB90-1481-44C4-BE85-5D2FFF82E9FC}" dt="2025-05-13T10:50:46.032" v="3864" actId="115"/>
          <ac:spMkLst>
            <pc:docMk/>
            <pc:sldMk cId="1075906448" sldId="274"/>
            <ac:spMk id="3" creationId="{39C72361-564F-8B75-4B6C-CEA09A06DFA7}"/>
          </ac:spMkLst>
        </pc:spChg>
      </pc:sldChg>
      <pc:sldChg chg="del">
        <pc:chgData name="Alessandro ROSANO'" userId="3bf0dedd-cbcb-4dd4-b66a-06b3ac5969ba" providerId="ADAL" clId="{A78EBB90-1481-44C4-BE85-5D2FFF82E9FC}" dt="2025-05-13T09:24:21.015" v="0" actId="47"/>
        <pc:sldMkLst>
          <pc:docMk/>
          <pc:sldMk cId="2211458364" sldId="274"/>
        </pc:sldMkLst>
      </pc:sldChg>
      <pc:sldChg chg="modSp add mod">
        <pc:chgData name="Alessandro ROSANO'" userId="3bf0dedd-cbcb-4dd4-b66a-06b3ac5969ba" providerId="ADAL" clId="{A78EBB90-1481-44C4-BE85-5D2FFF82E9FC}" dt="2025-05-13T12:49:52.860" v="5270" actId="255"/>
        <pc:sldMkLst>
          <pc:docMk/>
          <pc:sldMk cId="2646194400" sldId="275"/>
        </pc:sldMkLst>
        <pc:spChg chg="mod">
          <ac:chgData name="Alessandro ROSANO'" userId="3bf0dedd-cbcb-4dd4-b66a-06b3ac5969ba" providerId="ADAL" clId="{A78EBB90-1481-44C4-BE85-5D2FFF82E9FC}" dt="2025-05-13T12:49:52.860" v="5270" actId="255"/>
          <ac:spMkLst>
            <pc:docMk/>
            <pc:sldMk cId="2646194400" sldId="275"/>
            <ac:spMk id="3" creationId="{314955C8-3FA5-49A9-FC64-AE8CB910F10A}"/>
          </ac:spMkLst>
        </pc:spChg>
      </pc:sldChg>
      <pc:sldChg chg="del">
        <pc:chgData name="Alessandro ROSANO'" userId="3bf0dedd-cbcb-4dd4-b66a-06b3ac5969ba" providerId="ADAL" clId="{A78EBB90-1481-44C4-BE85-5D2FFF82E9FC}" dt="2025-05-13T09:24:21.015" v="0" actId="47"/>
        <pc:sldMkLst>
          <pc:docMk/>
          <pc:sldMk cId="4264892894" sldId="275"/>
        </pc:sldMkLst>
      </pc:sldChg>
      <pc:sldChg chg="modSp add mod">
        <pc:chgData name="Alessandro ROSANO'" userId="3bf0dedd-cbcb-4dd4-b66a-06b3ac5969ba" providerId="ADAL" clId="{A78EBB90-1481-44C4-BE85-5D2FFF82E9FC}" dt="2025-05-15T06:49:12.929" v="5316" actId="20577"/>
        <pc:sldMkLst>
          <pc:docMk/>
          <pc:sldMk cId="1163504672" sldId="276"/>
        </pc:sldMkLst>
        <pc:spChg chg="mod">
          <ac:chgData name="Alessandro ROSANO'" userId="3bf0dedd-cbcb-4dd4-b66a-06b3ac5969ba" providerId="ADAL" clId="{A78EBB90-1481-44C4-BE85-5D2FFF82E9FC}" dt="2025-05-15T06:49:12.929" v="5316" actId="20577"/>
          <ac:spMkLst>
            <pc:docMk/>
            <pc:sldMk cId="1163504672" sldId="276"/>
            <ac:spMk id="3" creationId="{75F96129-CFB6-3D4C-C3A1-E55E9CF1D8B6}"/>
          </ac:spMkLst>
        </pc:spChg>
      </pc:sldChg>
      <pc:sldChg chg="del">
        <pc:chgData name="Alessandro ROSANO'" userId="3bf0dedd-cbcb-4dd4-b66a-06b3ac5969ba" providerId="ADAL" clId="{A78EBB90-1481-44C4-BE85-5D2FFF82E9FC}" dt="2025-05-13T09:24:21.015" v="0" actId="47"/>
        <pc:sldMkLst>
          <pc:docMk/>
          <pc:sldMk cId="1797567822" sldId="276"/>
        </pc:sldMkLst>
      </pc:sldChg>
      <pc:sldChg chg="del">
        <pc:chgData name="Alessandro ROSANO'" userId="3bf0dedd-cbcb-4dd4-b66a-06b3ac5969ba" providerId="ADAL" clId="{A78EBB90-1481-44C4-BE85-5D2FFF82E9FC}" dt="2025-05-13T09:24:21.015" v="0" actId="47"/>
        <pc:sldMkLst>
          <pc:docMk/>
          <pc:sldMk cId="2343707636" sldId="277"/>
        </pc:sldMkLst>
      </pc:sldChg>
      <pc:sldChg chg="modSp add mod">
        <pc:chgData name="Alessandro ROSANO'" userId="3bf0dedd-cbcb-4dd4-b66a-06b3ac5969ba" providerId="ADAL" clId="{A78EBB90-1481-44C4-BE85-5D2FFF82E9FC}" dt="2025-05-13T12:50:06.588" v="5273" actId="1076"/>
        <pc:sldMkLst>
          <pc:docMk/>
          <pc:sldMk cId="3507461289" sldId="277"/>
        </pc:sldMkLst>
        <pc:spChg chg="mod">
          <ac:chgData name="Alessandro ROSANO'" userId="3bf0dedd-cbcb-4dd4-b66a-06b3ac5969ba" providerId="ADAL" clId="{A78EBB90-1481-44C4-BE85-5D2FFF82E9FC}" dt="2025-05-13T12:50:06.588" v="5273" actId="1076"/>
          <ac:spMkLst>
            <pc:docMk/>
            <pc:sldMk cId="3507461289" sldId="277"/>
            <ac:spMk id="3" creationId="{BD4FFDA9-A28A-B080-5E38-07A4A5B715EF}"/>
          </ac:spMkLst>
        </pc:spChg>
      </pc:sldChg>
      <pc:sldChg chg="del">
        <pc:chgData name="Alessandro ROSANO'" userId="3bf0dedd-cbcb-4dd4-b66a-06b3ac5969ba" providerId="ADAL" clId="{A78EBB90-1481-44C4-BE85-5D2FFF82E9FC}" dt="2025-05-13T09:24:21.015" v="0" actId="47"/>
        <pc:sldMkLst>
          <pc:docMk/>
          <pc:sldMk cId="4013525470" sldId="278"/>
        </pc:sldMkLst>
      </pc:sldChg>
      <pc:sldChg chg="del">
        <pc:chgData name="Alessandro ROSANO'" userId="3bf0dedd-cbcb-4dd4-b66a-06b3ac5969ba" providerId="ADAL" clId="{A78EBB90-1481-44C4-BE85-5D2FFF82E9FC}" dt="2025-05-13T09:24:21.015" v="0" actId="47"/>
        <pc:sldMkLst>
          <pc:docMk/>
          <pc:sldMk cId="2669689582" sldId="280"/>
        </pc:sldMkLst>
      </pc:sldChg>
      <pc:sldChg chg="del">
        <pc:chgData name="Alessandro ROSANO'" userId="3bf0dedd-cbcb-4dd4-b66a-06b3ac5969ba" providerId="ADAL" clId="{A78EBB90-1481-44C4-BE85-5D2FFF82E9FC}" dt="2025-05-13T09:24:21.015" v="0" actId="47"/>
        <pc:sldMkLst>
          <pc:docMk/>
          <pc:sldMk cId="4126628839" sldId="281"/>
        </pc:sldMkLst>
      </pc:sldChg>
      <pc:sldChg chg="del">
        <pc:chgData name="Alessandro ROSANO'" userId="3bf0dedd-cbcb-4dd4-b66a-06b3ac5969ba" providerId="ADAL" clId="{A78EBB90-1481-44C4-BE85-5D2FFF82E9FC}" dt="2025-05-13T09:24:21.015" v="0" actId="47"/>
        <pc:sldMkLst>
          <pc:docMk/>
          <pc:sldMk cId="1448974390" sldId="28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093D22-5E59-6345-BAEE-97E74818A753}" type="datetimeFigureOut">
              <a:rPr lang="it-IT" smtClean="0"/>
              <a:t>15/05/2025</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09A7F0-6D8E-B34C-8D35-E84AE3A68D04}" type="slidenum">
              <a:rPr lang="it-IT" smtClean="0"/>
              <a:t>‹N›</a:t>
            </a:fld>
            <a:endParaRPr lang="it-IT"/>
          </a:p>
        </p:txBody>
      </p:sp>
    </p:spTree>
    <p:extLst>
      <p:ext uri="{BB962C8B-B14F-4D97-AF65-F5344CB8AC3E}">
        <p14:creationId xmlns:p14="http://schemas.microsoft.com/office/powerpoint/2010/main" val="1521370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AAD6B5-B807-7506-14B0-67379776E2F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B0002F61-80BD-55E1-323D-46996594512C}"/>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EF4E5A68-688D-A69B-54B0-3B9FCC60332B}"/>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870CCC92-87F0-2049-922C-4757C02FC72D}"/>
              </a:ext>
            </a:extLst>
          </p:cNvPr>
          <p:cNvSpPr>
            <a:spLocks noGrp="1"/>
          </p:cNvSpPr>
          <p:nvPr>
            <p:ph type="sldNum" sz="quarter" idx="10"/>
          </p:nvPr>
        </p:nvSpPr>
        <p:spPr/>
        <p:txBody>
          <a:bodyPr/>
          <a:lstStyle/>
          <a:p>
            <a:fld id="{BC09A7F0-6D8E-B34C-8D35-E84AE3A68D04}" type="slidenum">
              <a:rPr lang="it-IT" smtClean="0"/>
              <a:t>2</a:t>
            </a:fld>
            <a:endParaRPr lang="it-IT"/>
          </a:p>
        </p:txBody>
      </p:sp>
    </p:spTree>
    <p:extLst>
      <p:ext uri="{BB962C8B-B14F-4D97-AF65-F5344CB8AC3E}">
        <p14:creationId xmlns:p14="http://schemas.microsoft.com/office/powerpoint/2010/main" val="10129432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36052C-1B13-687A-7A0B-C9D1F633FFB2}"/>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D400573-FD6C-3DAA-D5C1-9B6918C04B1C}"/>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BEB2E05F-169B-5D5F-E60E-C1B208EA8879}"/>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7720D8F9-1CE9-7C76-A825-04D57C986087}"/>
              </a:ext>
            </a:extLst>
          </p:cNvPr>
          <p:cNvSpPr>
            <a:spLocks noGrp="1"/>
          </p:cNvSpPr>
          <p:nvPr>
            <p:ph type="sldNum" sz="quarter" idx="10"/>
          </p:nvPr>
        </p:nvSpPr>
        <p:spPr/>
        <p:txBody>
          <a:bodyPr/>
          <a:lstStyle/>
          <a:p>
            <a:fld id="{BC09A7F0-6D8E-B34C-8D35-E84AE3A68D04}" type="slidenum">
              <a:rPr lang="it-IT" smtClean="0"/>
              <a:t>11</a:t>
            </a:fld>
            <a:endParaRPr lang="it-IT"/>
          </a:p>
        </p:txBody>
      </p:sp>
    </p:spTree>
    <p:extLst>
      <p:ext uri="{BB962C8B-B14F-4D97-AF65-F5344CB8AC3E}">
        <p14:creationId xmlns:p14="http://schemas.microsoft.com/office/powerpoint/2010/main" val="11477605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0D52D-C35F-0691-DA53-CA55643D36C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F74D68C8-A40E-562B-813B-E371CDB2CE79}"/>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7C3B51D-40E7-2419-C03A-BC53E9A59148}"/>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5DA3FA03-A7FD-96D9-CBFD-CB2AA9A36696}"/>
              </a:ext>
            </a:extLst>
          </p:cNvPr>
          <p:cNvSpPr>
            <a:spLocks noGrp="1"/>
          </p:cNvSpPr>
          <p:nvPr>
            <p:ph type="sldNum" sz="quarter" idx="10"/>
          </p:nvPr>
        </p:nvSpPr>
        <p:spPr/>
        <p:txBody>
          <a:bodyPr/>
          <a:lstStyle/>
          <a:p>
            <a:fld id="{BC09A7F0-6D8E-B34C-8D35-E84AE3A68D04}" type="slidenum">
              <a:rPr lang="it-IT" smtClean="0"/>
              <a:t>12</a:t>
            </a:fld>
            <a:endParaRPr lang="it-IT"/>
          </a:p>
        </p:txBody>
      </p:sp>
    </p:spTree>
    <p:extLst>
      <p:ext uri="{BB962C8B-B14F-4D97-AF65-F5344CB8AC3E}">
        <p14:creationId xmlns:p14="http://schemas.microsoft.com/office/powerpoint/2010/main" val="2688577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6E0C4-390D-F323-560E-147D8FD0ABAB}"/>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53DD01F-A010-E205-863A-CC1A2CE2C54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B910AA1E-2AE7-F0CA-4F84-8E6A57ACD77E}"/>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A08299FD-B166-3A25-DB50-27BAF763CFC0}"/>
              </a:ext>
            </a:extLst>
          </p:cNvPr>
          <p:cNvSpPr>
            <a:spLocks noGrp="1"/>
          </p:cNvSpPr>
          <p:nvPr>
            <p:ph type="sldNum" sz="quarter" idx="10"/>
          </p:nvPr>
        </p:nvSpPr>
        <p:spPr/>
        <p:txBody>
          <a:bodyPr/>
          <a:lstStyle/>
          <a:p>
            <a:fld id="{BC09A7F0-6D8E-B34C-8D35-E84AE3A68D04}" type="slidenum">
              <a:rPr lang="it-IT" smtClean="0"/>
              <a:t>13</a:t>
            </a:fld>
            <a:endParaRPr lang="it-IT"/>
          </a:p>
        </p:txBody>
      </p:sp>
    </p:spTree>
    <p:extLst>
      <p:ext uri="{BB962C8B-B14F-4D97-AF65-F5344CB8AC3E}">
        <p14:creationId xmlns:p14="http://schemas.microsoft.com/office/powerpoint/2010/main" val="21275566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6AA317-2259-8CD7-D464-A123A1BF7EA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B8C1505-098A-E229-CA8D-EEA4A2444747}"/>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0169440D-0B58-9161-3DF5-0D933D57F751}"/>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0F1CF78F-8746-31EB-3A21-116D3C498A55}"/>
              </a:ext>
            </a:extLst>
          </p:cNvPr>
          <p:cNvSpPr>
            <a:spLocks noGrp="1"/>
          </p:cNvSpPr>
          <p:nvPr>
            <p:ph type="sldNum" sz="quarter" idx="10"/>
          </p:nvPr>
        </p:nvSpPr>
        <p:spPr/>
        <p:txBody>
          <a:bodyPr/>
          <a:lstStyle/>
          <a:p>
            <a:fld id="{BC09A7F0-6D8E-B34C-8D35-E84AE3A68D04}" type="slidenum">
              <a:rPr lang="it-IT" smtClean="0"/>
              <a:t>14</a:t>
            </a:fld>
            <a:endParaRPr lang="it-IT"/>
          </a:p>
        </p:txBody>
      </p:sp>
    </p:spTree>
    <p:extLst>
      <p:ext uri="{BB962C8B-B14F-4D97-AF65-F5344CB8AC3E}">
        <p14:creationId xmlns:p14="http://schemas.microsoft.com/office/powerpoint/2010/main" val="33978204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219F37-3D4C-809E-6D57-63AD75CFF3A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9DF089F-B113-A22C-D873-4B71F5157AA1}"/>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0892561-58F9-69CF-95B1-B6665D75831F}"/>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BB817A18-F4BF-35C6-7C47-688D0F1F29BD}"/>
              </a:ext>
            </a:extLst>
          </p:cNvPr>
          <p:cNvSpPr>
            <a:spLocks noGrp="1"/>
          </p:cNvSpPr>
          <p:nvPr>
            <p:ph type="sldNum" sz="quarter" idx="10"/>
          </p:nvPr>
        </p:nvSpPr>
        <p:spPr/>
        <p:txBody>
          <a:bodyPr/>
          <a:lstStyle/>
          <a:p>
            <a:fld id="{BC09A7F0-6D8E-B34C-8D35-E84AE3A68D04}" type="slidenum">
              <a:rPr lang="it-IT" smtClean="0"/>
              <a:t>15</a:t>
            </a:fld>
            <a:endParaRPr lang="it-IT"/>
          </a:p>
        </p:txBody>
      </p:sp>
    </p:spTree>
    <p:extLst>
      <p:ext uri="{BB962C8B-B14F-4D97-AF65-F5344CB8AC3E}">
        <p14:creationId xmlns:p14="http://schemas.microsoft.com/office/powerpoint/2010/main" val="1816534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5A8B44-ABF9-FA5C-8A5F-778C7FBC28A8}"/>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DE4AD73B-E117-F306-4881-6378C07169E1}"/>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8CCD1E76-44E2-7911-E87A-6AC558FA4088}"/>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6AFF0245-BEEC-8B2B-E45D-3FA1D8932F59}"/>
              </a:ext>
            </a:extLst>
          </p:cNvPr>
          <p:cNvSpPr>
            <a:spLocks noGrp="1"/>
          </p:cNvSpPr>
          <p:nvPr>
            <p:ph type="sldNum" sz="quarter" idx="10"/>
          </p:nvPr>
        </p:nvSpPr>
        <p:spPr/>
        <p:txBody>
          <a:bodyPr/>
          <a:lstStyle/>
          <a:p>
            <a:fld id="{BC09A7F0-6D8E-B34C-8D35-E84AE3A68D04}" type="slidenum">
              <a:rPr lang="it-IT" smtClean="0"/>
              <a:t>16</a:t>
            </a:fld>
            <a:endParaRPr lang="it-IT"/>
          </a:p>
        </p:txBody>
      </p:sp>
    </p:spTree>
    <p:extLst>
      <p:ext uri="{BB962C8B-B14F-4D97-AF65-F5344CB8AC3E}">
        <p14:creationId xmlns:p14="http://schemas.microsoft.com/office/powerpoint/2010/main" val="15121449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DF39C5-C4CB-096A-0305-0BA9E1E8C69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1A43EB4-6B3A-4978-F709-124983DCB03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2B6985DF-6396-E27D-F37C-7C0B3A4188DB}"/>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650F8130-000D-BA8A-C54B-BE1F748201F4}"/>
              </a:ext>
            </a:extLst>
          </p:cNvPr>
          <p:cNvSpPr>
            <a:spLocks noGrp="1"/>
          </p:cNvSpPr>
          <p:nvPr>
            <p:ph type="sldNum" sz="quarter" idx="10"/>
          </p:nvPr>
        </p:nvSpPr>
        <p:spPr/>
        <p:txBody>
          <a:bodyPr/>
          <a:lstStyle/>
          <a:p>
            <a:fld id="{BC09A7F0-6D8E-B34C-8D35-E84AE3A68D04}" type="slidenum">
              <a:rPr lang="it-IT" smtClean="0"/>
              <a:t>17</a:t>
            </a:fld>
            <a:endParaRPr lang="it-IT"/>
          </a:p>
        </p:txBody>
      </p:sp>
    </p:spTree>
    <p:extLst>
      <p:ext uri="{BB962C8B-B14F-4D97-AF65-F5344CB8AC3E}">
        <p14:creationId xmlns:p14="http://schemas.microsoft.com/office/powerpoint/2010/main" val="24070596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847E36-1399-A3A8-F66C-957892A0C5F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26D7911-C16C-6107-67A3-A7242C52C38D}"/>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E5CCBBD7-70B5-6154-00BA-066DB00106C9}"/>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65F728CB-9DD0-4D75-EB8D-DC5803C6CCE1}"/>
              </a:ext>
            </a:extLst>
          </p:cNvPr>
          <p:cNvSpPr>
            <a:spLocks noGrp="1"/>
          </p:cNvSpPr>
          <p:nvPr>
            <p:ph type="sldNum" sz="quarter" idx="10"/>
          </p:nvPr>
        </p:nvSpPr>
        <p:spPr/>
        <p:txBody>
          <a:bodyPr/>
          <a:lstStyle/>
          <a:p>
            <a:fld id="{BC09A7F0-6D8E-B34C-8D35-E84AE3A68D04}" type="slidenum">
              <a:rPr lang="it-IT" smtClean="0"/>
              <a:t>3</a:t>
            </a:fld>
            <a:endParaRPr lang="it-IT"/>
          </a:p>
        </p:txBody>
      </p:sp>
    </p:spTree>
    <p:extLst>
      <p:ext uri="{BB962C8B-B14F-4D97-AF65-F5344CB8AC3E}">
        <p14:creationId xmlns:p14="http://schemas.microsoft.com/office/powerpoint/2010/main" val="907662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CDE2C5-C42B-2614-110C-7DD8F48F09E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0781661-BFDB-01A2-0EC7-F0CB51F91EBD}"/>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F354EC0-E17E-E3E4-A734-E6C9590223F7}"/>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00E93139-2A15-9A6E-0FF4-9FBD50C03243}"/>
              </a:ext>
            </a:extLst>
          </p:cNvPr>
          <p:cNvSpPr>
            <a:spLocks noGrp="1"/>
          </p:cNvSpPr>
          <p:nvPr>
            <p:ph type="sldNum" sz="quarter" idx="10"/>
          </p:nvPr>
        </p:nvSpPr>
        <p:spPr/>
        <p:txBody>
          <a:bodyPr/>
          <a:lstStyle/>
          <a:p>
            <a:fld id="{BC09A7F0-6D8E-B34C-8D35-E84AE3A68D04}" type="slidenum">
              <a:rPr lang="it-IT" smtClean="0"/>
              <a:t>4</a:t>
            </a:fld>
            <a:endParaRPr lang="it-IT"/>
          </a:p>
        </p:txBody>
      </p:sp>
    </p:spTree>
    <p:extLst>
      <p:ext uri="{BB962C8B-B14F-4D97-AF65-F5344CB8AC3E}">
        <p14:creationId xmlns:p14="http://schemas.microsoft.com/office/powerpoint/2010/main" val="18469192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EBB58C-C488-C98E-8B2A-C436D08895F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FF275DA-D8DD-4B28-863D-12E6868EBF38}"/>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3C5832C-8D04-BC7A-497E-4A7EB277B1C5}"/>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22F0A9B0-8150-0A2A-41AF-CC03617154F8}"/>
              </a:ext>
            </a:extLst>
          </p:cNvPr>
          <p:cNvSpPr>
            <a:spLocks noGrp="1"/>
          </p:cNvSpPr>
          <p:nvPr>
            <p:ph type="sldNum" sz="quarter" idx="10"/>
          </p:nvPr>
        </p:nvSpPr>
        <p:spPr/>
        <p:txBody>
          <a:bodyPr/>
          <a:lstStyle/>
          <a:p>
            <a:fld id="{BC09A7F0-6D8E-B34C-8D35-E84AE3A68D04}" type="slidenum">
              <a:rPr lang="it-IT" smtClean="0"/>
              <a:t>5</a:t>
            </a:fld>
            <a:endParaRPr lang="it-IT"/>
          </a:p>
        </p:txBody>
      </p:sp>
    </p:spTree>
    <p:extLst>
      <p:ext uri="{BB962C8B-B14F-4D97-AF65-F5344CB8AC3E}">
        <p14:creationId xmlns:p14="http://schemas.microsoft.com/office/powerpoint/2010/main" val="13110491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D813A3-1D53-EB69-5281-048051A53BEC}"/>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8399A435-C0A2-0172-9AFC-531D50FB4288}"/>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3FAA192-76C9-FDDE-D282-5EB306823890}"/>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729BD1B3-723B-5FF0-05C6-82D44754D4E0}"/>
              </a:ext>
            </a:extLst>
          </p:cNvPr>
          <p:cNvSpPr>
            <a:spLocks noGrp="1"/>
          </p:cNvSpPr>
          <p:nvPr>
            <p:ph type="sldNum" sz="quarter" idx="10"/>
          </p:nvPr>
        </p:nvSpPr>
        <p:spPr/>
        <p:txBody>
          <a:bodyPr/>
          <a:lstStyle/>
          <a:p>
            <a:fld id="{BC09A7F0-6D8E-B34C-8D35-E84AE3A68D04}" type="slidenum">
              <a:rPr lang="it-IT" smtClean="0"/>
              <a:t>6</a:t>
            </a:fld>
            <a:endParaRPr lang="it-IT"/>
          </a:p>
        </p:txBody>
      </p:sp>
    </p:spTree>
    <p:extLst>
      <p:ext uri="{BB962C8B-B14F-4D97-AF65-F5344CB8AC3E}">
        <p14:creationId xmlns:p14="http://schemas.microsoft.com/office/powerpoint/2010/main" val="19071077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1720C-3187-0D39-BA54-B0951A8ECC10}"/>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CB1849E1-EBA9-5CF2-B101-8624A1F832AC}"/>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456DEB2E-74A7-E740-BA33-C84DB1460B6E}"/>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694E5D97-F0CB-C32D-4EAA-C986908465FD}"/>
              </a:ext>
            </a:extLst>
          </p:cNvPr>
          <p:cNvSpPr>
            <a:spLocks noGrp="1"/>
          </p:cNvSpPr>
          <p:nvPr>
            <p:ph type="sldNum" sz="quarter" idx="10"/>
          </p:nvPr>
        </p:nvSpPr>
        <p:spPr/>
        <p:txBody>
          <a:bodyPr/>
          <a:lstStyle/>
          <a:p>
            <a:fld id="{BC09A7F0-6D8E-B34C-8D35-E84AE3A68D04}" type="slidenum">
              <a:rPr lang="it-IT" smtClean="0"/>
              <a:t>7</a:t>
            </a:fld>
            <a:endParaRPr lang="it-IT"/>
          </a:p>
        </p:txBody>
      </p:sp>
    </p:spTree>
    <p:extLst>
      <p:ext uri="{BB962C8B-B14F-4D97-AF65-F5344CB8AC3E}">
        <p14:creationId xmlns:p14="http://schemas.microsoft.com/office/powerpoint/2010/main" val="36821208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98CAED-5B79-6E69-4AAA-C04BA2EB96E6}"/>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E44C7D84-9458-0073-7017-5CB96B8DBCDE}"/>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CABD3D6F-C071-7403-F20B-68EA91B947D7}"/>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48D19315-19F3-A32A-2C1A-AAF970452250}"/>
              </a:ext>
            </a:extLst>
          </p:cNvPr>
          <p:cNvSpPr>
            <a:spLocks noGrp="1"/>
          </p:cNvSpPr>
          <p:nvPr>
            <p:ph type="sldNum" sz="quarter" idx="10"/>
          </p:nvPr>
        </p:nvSpPr>
        <p:spPr/>
        <p:txBody>
          <a:bodyPr/>
          <a:lstStyle/>
          <a:p>
            <a:fld id="{BC09A7F0-6D8E-B34C-8D35-E84AE3A68D04}" type="slidenum">
              <a:rPr lang="it-IT" smtClean="0"/>
              <a:t>8</a:t>
            </a:fld>
            <a:endParaRPr lang="it-IT"/>
          </a:p>
        </p:txBody>
      </p:sp>
    </p:spTree>
    <p:extLst>
      <p:ext uri="{BB962C8B-B14F-4D97-AF65-F5344CB8AC3E}">
        <p14:creationId xmlns:p14="http://schemas.microsoft.com/office/powerpoint/2010/main" val="22475121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54C0FD-0A34-CAB5-4114-DC3EE3712391}"/>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CBEA9B97-2252-D08B-5E24-AF63B9AFC6D1}"/>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9055DA0-7E24-C079-1DAE-6F83594EF37D}"/>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53ED88BF-09BF-0B28-989B-FDFE55AB4FFF}"/>
              </a:ext>
            </a:extLst>
          </p:cNvPr>
          <p:cNvSpPr>
            <a:spLocks noGrp="1"/>
          </p:cNvSpPr>
          <p:nvPr>
            <p:ph type="sldNum" sz="quarter" idx="10"/>
          </p:nvPr>
        </p:nvSpPr>
        <p:spPr/>
        <p:txBody>
          <a:bodyPr/>
          <a:lstStyle/>
          <a:p>
            <a:fld id="{BC09A7F0-6D8E-B34C-8D35-E84AE3A68D04}" type="slidenum">
              <a:rPr lang="it-IT" smtClean="0"/>
              <a:t>9</a:t>
            </a:fld>
            <a:endParaRPr lang="it-IT"/>
          </a:p>
        </p:txBody>
      </p:sp>
    </p:spTree>
    <p:extLst>
      <p:ext uri="{BB962C8B-B14F-4D97-AF65-F5344CB8AC3E}">
        <p14:creationId xmlns:p14="http://schemas.microsoft.com/office/powerpoint/2010/main" val="18355403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9D41A-5009-F689-D7B1-1ECF7D199775}"/>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8918419-BDFF-09D5-0FF7-936121555011}"/>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8E7660F7-DFA3-F7CD-FC93-0588D8F6B338}"/>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2EBF5C3E-A435-8692-5AD8-7E4ADD81ECF4}"/>
              </a:ext>
            </a:extLst>
          </p:cNvPr>
          <p:cNvSpPr>
            <a:spLocks noGrp="1"/>
          </p:cNvSpPr>
          <p:nvPr>
            <p:ph type="sldNum" sz="quarter" idx="10"/>
          </p:nvPr>
        </p:nvSpPr>
        <p:spPr/>
        <p:txBody>
          <a:bodyPr/>
          <a:lstStyle/>
          <a:p>
            <a:fld id="{BC09A7F0-6D8E-B34C-8D35-E84AE3A68D04}" type="slidenum">
              <a:rPr lang="it-IT" smtClean="0"/>
              <a:t>10</a:t>
            </a:fld>
            <a:endParaRPr lang="it-IT"/>
          </a:p>
        </p:txBody>
      </p:sp>
    </p:spTree>
    <p:extLst>
      <p:ext uri="{BB962C8B-B14F-4D97-AF65-F5344CB8AC3E}">
        <p14:creationId xmlns:p14="http://schemas.microsoft.com/office/powerpoint/2010/main" val="3763746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it-IT"/>
              <a:t>Fare clic per modificare stile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C08C3616-FA92-0F44-B6D1-81F6EA6AE92C}" type="datetimeFigureOut">
              <a:rPr lang="it-IT" smtClean="0"/>
              <a:t>15/05/2025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4A032A5-23E3-C647-AAB1-C723956778F6}" type="slidenum">
              <a:rPr lang="it-IT" smtClean="0"/>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08C3616-FA92-0F44-B6D1-81F6EA6AE92C}" type="datetimeFigureOut">
              <a:rPr lang="it-IT" smtClean="0"/>
              <a:t>15/05/2025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4A032A5-23E3-C647-AAB1-C723956778F6}"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it-IT"/>
              <a:t>Fare clic per modificare stile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08C3616-FA92-0F44-B6D1-81F6EA6AE92C}" type="datetimeFigureOut">
              <a:rPr lang="it-IT" smtClean="0"/>
              <a:t>15/05/2025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4A032A5-23E3-C647-AAB1-C723956778F6}"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C08C3616-FA92-0F44-B6D1-81F6EA6AE92C}" type="datetimeFigureOut">
              <a:rPr lang="it-IT" smtClean="0"/>
              <a:t>15/05/2025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4A032A5-23E3-C647-AAB1-C723956778F6}"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it-IT"/>
              <a:t>Fare clic per modificare stile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C08C3616-FA92-0F44-B6D1-81F6EA6AE92C}" type="datetimeFigureOut">
              <a:rPr lang="it-IT" smtClean="0"/>
              <a:t>15/05/2025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4A032A5-23E3-C647-AAB1-C723956778F6}"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C08C3616-FA92-0F44-B6D1-81F6EA6AE92C}" type="datetimeFigureOut">
              <a:rPr lang="it-IT" smtClean="0"/>
              <a:t>15/05/2025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94A032A5-23E3-C647-AAB1-C723956778F6}"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it-IT"/>
              <a:t>Fare clic per modificare stile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29842" y="2505075"/>
            <a:ext cx="3868340"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4629150" y="2505075"/>
            <a:ext cx="3887391"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C08C3616-FA92-0F44-B6D1-81F6EA6AE92C}" type="datetimeFigureOut">
              <a:rPr lang="it-IT" smtClean="0"/>
              <a:t>15/05/2025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94A032A5-23E3-C647-AAB1-C723956778F6}"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dirty="0"/>
          </a:p>
        </p:txBody>
      </p:sp>
      <p:sp>
        <p:nvSpPr>
          <p:cNvPr id="3" name="Date Placeholder 2"/>
          <p:cNvSpPr>
            <a:spLocks noGrp="1"/>
          </p:cNvSpPr>
          <p:nvPr>
            <p:ph type="dt" sz="half" idx="10"/>
          </p:nvPr>
        </p:nvSpPr>
        <p:spPr/>
        <p:txBody>
          <a:bodyPr/>
          <a:lstStyle/>
          <a:p>
            <a:fld id="{C08C3616-FA92-0F44-B6D1-81F6EA6AE92C}" type="datetimeFigureOut">
              <a:rPr lang="it-IT" smtClean="0"/>
              <a:t>15/05/2025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94A032A5-23E3-C647-AAB1-C723956778F6}"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8C3616-FA92-0F44-B6D1-81F6EA6AE92C}" type="datetimeFigureOut">
              <a:rPr lang="it-IT" smtClean="0"/>
              <a:t>15/05/2025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94A032A5-23E3-C647-AAB1-C723956778F6}"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stile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08C3616-FA92-0F44-B6D1-81F6EA6AE92C}" type="datetimeFigureOut">
              <a:rPr lang="it-IT" smtClean="0"/>
              <a:t>15/05/2025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94A032A5-23E3-C647-AAB1-C723956778F6}"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stile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Trascinare l'immagine su un segnaposto o fare clic sull'icona per aggiungerla</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08C3616-FA92-0F44-B6D1-81F6EA6AE92C}" type="datetimeFigureOut">
              <a:rPr lang="it-IT" smtClean="0"/>
              <a:t>15/05/2025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94A032A5-23E3-C647-AAB1-C723956778F6}"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a:t>Fare clic per modificare stile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8C3616-FA92-0F44-B6D1-81F6EA6AE92C}" type="datetimeFigureOut">
              <a:rPr lang="it-IT" smtClean="0"/>
              <a:t>15/05/2025</a:t>
            </a:fld>
            <a:endParaRPr lang="it-I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A032A5-23E3-C647-AAB1-C723956778F6}" type="slidenum">
              <a:rPr lang="it-IT" smtClean="0"/>
              <a:t>‹N›</a:t>
            </a:fld>
            <a:endParaRPr lang="it-IT"/>
          </a:p>
        </p:txBody>
      </p:sp>
    </p:spTree>
    <p:extLst>
      <p:ext uri="{BB962C8B-B14F-4D97-AF65-F5344CB8AC3E}">
        <p14:creationId xmlns:p14="http://schemas.microsoft.com/office/powerpoint/2010/main" val="20661952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0" y="0"/>
            <a:ext cx="9144000" cy="6916615"/>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CasellaDiTesto 7"/>
          <p:cNvSpPr txBox="1"/>
          <p:nvPr/>
        </p:nvSpPr>
        <p:spPr>
          <a:xfrm>
            <a:off x="393290" y="2346848"/>
            <a:ext cx="8357420" cy="3647152"/>
          </a:xfrm>
          <a:prstGeom prst="rect">
            <a:avLst/>
          </a:prstGeom>
          <a:noFill/>
        </p:spPr>
        <p:txBody>
          <a:bodyPr wrap="square" rtlCol="0">
            <a:spAutoFit/>
          </a:bodyPr>
          <a:lstStyle/>
          <a:p>
            <a:pPr algn="ctr"/>
            <a:r>
              <a:rPr lang="it-IT" sz="3400" dirty="0">
                <a:solidFill>
                  <a:schemeClr val="bg1"/>
                </a:solidFill>
              </a:rPr>
              <a:t>La vita dopo la saga </a:t>
            </a:r>
            <a:r>
              <a:rPr lang="it-IT" sz="3400" i="1" dirty="0">
                <a:solidFill>
                  <a:schemeClr val="bg1"/>
                </a:solidFill>
              </a:rPr>
              <a:t>Taricco</a:t>
            </a:r>
            <a:r>
              <a:rPr lang="it-IT" sz="3400" dirty="0">
                <a:solidFill>
                  <a:schemeClr val="bg1"/>
                </a:solidFill>
              </a:rPr>
              <a:t>: considerazioni sull’obbligo per gli Stati membri di proteggere gli interessi finanziari dell’Unione europea alla luce della recente giurisprudenza della Corte di giustizia</a:t>
            </a:r>
          </a:p>
          <a:p>
            <a:pPr algn="ctr"/>
            <a:endParaRPr lang="it-IT" sz="3600" dirty="0">
              <a:solidFill>
                <a:schemeClr val="bg1"/>
              </a:solidFill>
            </a:endParaRPr>
          </a:p>
          <a:p>
            <a:pPr algn="ctr">
              <a:spcBef>
                <a:spcPts val="600"/>
              </a:spcBef>
            </a:pPr>
            <a:r>
              <a:rPr lang="it-IT" sz="2000" dirty="0">
                <a:solidFill>
                  <a:schemeClr val="bg1"/>
                </a:solidFill>
              </a:rPr>
              <a:t>Alessandro Rosanò – alessandro.rosano@unipr.it</a:t>
            </a:r>
          </a:p>
        </p:txBody>
      </p:sp>
      <p:pic>
        <p:nvPicPr>
          <p:cNvPr id="3" name="Immagine 2">
            <a:extLst>
              <a:ext uri="{FF2B5EF4-FFF2-40B4-BE49-F238E27FC236}">
                <a16:creationId xmlns:a16="http://schemas.microsoft.com/office/drawing/2014/main" id="{C71AD4E0-3739-6117-51E5-5625E76D2DF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19241" y="934579"/>
            <a:ext cx="2877820" cy="1026795"/>
          </a:xfrm>
          <a:prstGeom prst="rect">
            <a:avLst/>
          </a:prstGeom>
          <a:noFill/>
          <a:ln>
            <a:noFill/>
          </a:ln>
        </p:spPr>
      </p:pic>
    </p:spTree>
    <p:extLst>
      <p:ext uri="{BB962C8B-B14F-4D97-AF65-F5344CB8AC3E}">
        <p14:creationId xmlns:p14="http://schemas.microsoft.com/office/powerpoint/2010/main" val="76914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663F4B-E22C-A6C8-425F-9EEB04951EC8}"/>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82B815FE-E726-AFAC-CCFD-5C0E645F85BD}"/>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07A602D7-B4E5-1962-E2C8-DC4CB5B67EEC}"/>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59049668-B4AB-63D0-031C-DBF87093EE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A4F9A584-04AB-5801-0AA9-AD959FD343FF}"/>
              </a:ext>
            </a:extLst>
          </p:cNvPr>
          <p:cNvSpPr txBox="1"/>
          <p:nvPr/>
        </p:nvSpPr>
        <p:spPr>
          <a:xfrm>
            <a:off x="875322" y="532800"/>
            <a:ext cx="7393356" cy="5693866"/>
          </a:xfrm>
          <a:prstGeom prst="rect">
            <a:avLst/>
          </a:prstGeom>
          <a:noFill/>
        </p:spPr>
        <p:txBody>
          <a:bodyPr wrap="square" rtlCol="0">
            <a:spAutoFit/>
          </a:bodyPr>
          <a:lstStyle/>
          <a:p>
            <a:pPr algn="ctr"/>
            <a:r>
              <a:rPr lang="it-IT" sz="3200" dirty="0">
                <a:solidFill>
                  <a:srgbClr val="005EB8"/>
                </a:solidFill>
              </a:rPr>
              <a:t>Tutela degli interessi finanziari dell’Unione e tutela dei diritti fondamentali </a:t>
            </a:r>
          </a:p>
          <a:p>
            <a:pPr algn="just"/>
            <a:endParaRPr lang="it-IT" sz="2000" dirty="0">
              <a:solidFill>
                <a:srgbClr val="005EB8"/>
              </a:solidFill>
            </a:endParaRPr>
          </a:p>
          <a:p>
            <a:pPr algn="just"/>
            <a:r>
              <a:rPr lang="it-IT" sz="2000" dirty="0">
                <a:solidFill>
                  <a:srgbClr val="005EB8"/>
                </a:solidFill>
              </a:rPr>
              <a:t>Corte </a:t>
            </a:r>
            <a:r>
              <a:rPr lang="it-IT" sz="2000" dirty="0" err="1">
                <a:solidFill>
                  <a:srgbClr val="005EB8"/>
                </a:solidFill>
              </a:rPr>
              <a:t>giust</a:t>
            </a:r>
            <a:r>
              <a:rPr lang="it-IT" sz="2000" dirty="0">
                <a:solidFill>
                  <a:srgbClr val="005EB8"/>
                </a:solidFill>
              </a:rPr>
              <a:t>. 8 settembre 2015, C-105/14, </a:t>
            </a:r>
            <a:r>
              <a:rPr lang="it-IT" sz="2000" i="1" dirty="0">
                <a:solidFill>
                  <a:srgbClr val="005EB8"/>
                </a:solidFill>
              </a:rPr>
              <a:t>Taricco</a:t>
            </a:r>
          </a:p>
          <a:p>
            <a:pPr algn="just"/>
            <a:endParaRPr lang="it-IT" sz="2000" dirty="0">
              <a:solidFill>
                <a:srgbClr val="005EB8"/>
              </a:solidFill>
            </a:endParaRPr>
          </a:p>
          <a:p>
            <a:pPr algn="just"/>
            <a:r>
              <a:rPr lang="it-IT" sz="2000" dirty="0">
                <a:solidFill>
                  <a:srgbClr val="005EB8"/>
                </a:solidFill>
              </a:rPr>
              <a:t>Una disciplina nazionale è idonea a pregiudicare gli obblighi imposti agli Stati membri dall’art. 325 TFUE </a:t>
            </a:r>
            <a:r>
              <a:rPr lang="it-IT" sz="2000" b="1" u="sng" dirty="0">
                <a:solidFill>
                  <a:srgbClr val="005EB8"/>
                </a:solidFill>
              </a:rPr>
              <a:t>se impedisce di infliggere sanzioni effettive e dissuasive in un numero considerevole di casi di frode grave che ledono gli interessi finanziari dell’Unione europea o se preveda, per i casi di frode che ledono gli interessi finanziari dello Stato membro interessato, termini di prescrizione più lunghi di quelli previsti per i casi di frode che ledono gli interessi finanziari dell’Unione europea</a:t>
            </a:r>
            <a:r>
              <a:rPr lang="it-IT" sz="2000" dirty="0">
                <a:solidFill>
                  <a:srgbClr val="005EB8"/>
                </a:solidFill>
              </a:rPr>
              <a:t>. Il giudice nazionale, che deve verificare le suddette circostanze, è tenuto a dare piena efficacia all’art. 325 TFUE, </a:t>
            </a:r>
            <a:r>
              <a:rPr lang="it-IT" sz="2000" b="1" u="sng" dirty="0">
                <a:solidFill>
                  <a:srgbClr val="005EB8"/>
                </a:solidFill>
              </a:rPr>
              <a:t>eventualmente disapplicando</a:t>
            </a:r>
            <a:r>
              <a:rPr lang="it-IT" sz="2000" dirty="0">
                <a:solidFill>
                  <a:srgbClr val="005EB8"/>
                </a:solidFill>
              </a:rPr>
              <a:t> le disposizioni nazionali che impediscono allo Stato membro interessato di rispettare gli obblighi in questione</a:t>
            </a:r>
            <a:endParaRPr lang="it-IT" sz="2000" b="1" u="sng" dirty="0">
              <a:solidFill>
                <a:srgbClr val="005EB8"/>
              </a:solidFill>
            </a:endParaRPr>
          </a:p>
        </p:txBody>
      </p:sp>
    </p:spTree>
    <p:extLst>
      <p:ext uri="{BB962C8B-B14F-4D97-AF65-F5344CB8AC3E}">
        <p14:creationId xmlns:p14="http://schemas.microsoft.com/office/powerpoint/2010/main" val="18796820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847459-56A3-6017-A1BB-25FAD7353FA4}"/>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5FC640F4-004F-B6FE-4A27-12DA5BA07B1E}"/>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8366B875-DB10-51E4-BC75-A46604648983}"/>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793BFC81-24EC-B0D5-7DFC-43823D9655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FE027622-E7B2-E1A5-FC21-D9DC5AFE0889}"/>
              </a:ext>
            </a:extLst>
          </p:cNvPr>
          <p:cNvSpPr txBox="1"/>
          <p:nvPr/>
        </p:nvSpPr>
        <p:spPr>
          <a:xfrm>
            <a:off x="875322" y="775992"/>
            <a:ext cx="7393356" cy="3847207"/>
          </a:xfrm>
          <a:prstGeom prst="rect">
            <a:avLst/>
          </a:prstGeom>
          <a:noFill/>
        </p:spPr>
        <p:txBody>
          <a:bodyPr wrap="square" rtlCol="0">
            <a:spAutoFit/>
          </a:bodyPr>
          <a:lstStyle/>
          <a:p>
            <a:pPr algn="ctr"/>
            <a:r>
              <a:rPr lang="it-IT" sz="3200" dirty="0">
                <a:solidFill>
                  <a:srgbClr val="005EB8"/>
                </a:solidFill>
              </a:rPr>
              <a:t>Tutela degli interessi finanziari dell’Unione e tutela dei diritti fondamentali </a:t>
            </a:r>
          </a:p>
          <a:p>
            <a:pPr algn="just"/>
            <a:endParaRPr lang="it-IT" sz="2000" dirty="0">
              <a:solidFill>
                <a:srgbClr val="005EB8"/>
              </a:solidFill>
            </a:endParaRPr>
          </a:p>
          <a:p>
            <a:pPr algn="just"/>
            <a:r>
              <a:rPr lang="it-IT" sz="2000" dirty="0">
                <a:solidFill>
                  <a:srgbClr val="005EB8"/>
                </a:solidFill>
              </a:rPr>
              <a:t>Corte </a:t>
            </a:r>
            <a:r>
              <a:rPr lang="it-IT" sz="2000" dirty="0" err="1">
                <a:solidFill>
                  <a:srgbClr val="005EB8"/>
                </a:solidFill>
              </a:rPr>
              <a:t>giust</a:t>
            </a:r>
            <a:r>
              <a:rPr lang="it-IT" sz="2000" dirty="0">
                <a:solidFill>
                  <a:srgbClr val="005EB8"/>
                </a:solidFill>
              </a:rPr>
              <a:t>. 5 dicembre 2017, C-42/17, </a:t>
            </a:r>
            <a:r>
              <a:rPr lang="it-IT" sz="2000" i="1" dirty="0">
                <a:solidFill>
                  <a:srgbClr val="005EB8"/>
                </a:solidFill>
              </a:rPr>
              <a:t>M.A.S. e M.B.</a:t>
            </a:r>
          </a:p>
          <a:p>
            <a:pPr algn="just"/>
            <a:endParaRPr lang="it-IT" sz="2000" dirty="0">
              <a:solidFill>
                <a:srgbClr val="005EB8"/>
              </a:solidFill>
            </a:endParaRPr>
          </a:p>
          <a:p>
            <a:pPr algn="just"/>
            <a:r>
              <a:rPr lang="it-IT" sz="2000" dirty="0">
                <a:solidFill>
                  <a:srgbClr val="005EB8"/>
                </a:solidFill>
              </a:rPr>
              <a:t>Conferma la regola </a:t>
            </a:r>
            <a:r>
              <a:rPr lang="it-IT" sz="2000" i="1" dirty="0">
                <a:solidFill>
                  <a:srgbClr val="005EB8"/>
                </a:solidFill>
              </a:rPr>
              <a:t>Taricco</a:t>
            </a:r>
            <a:r>
              <a:rPr lang="it-IT" sz="2000" b="1" u="sng" dirty="0">
                <a:solidFill>
                  <a:srgbClr val="005EB8"/>
                </a:solidFill>
              </a:rPr>
              <a:t>, a meno che la disapplicazione comporti una violazione del principio di legalità dei reati e delle pene a causa dell’insufficiente determinatezza della legge applicabile, o dell’applicazione retroattiva di una normativa che impone un regime di punibilità più severo</a:t>
            </a:r>
            <a:r>
              <a:rPr lang="it-IT" sz="2000" dirty="0">
                <a:solidFill>
                  <a:srgbClr val="005EB8"/>
                </a:solidFill>
              </a:rPr>
              <a:t> di quello vigente al momento della commissione del reato</a:t>
            </a:r>
            <a:endParaRPr lang="it-IT" sz="2000" b="1" u="sng" dirty="0">
              <a:solidFill>
                <a:srgbClr val="005EB8"/>
              </a:solidFill>
            </a:endParaRPr>
          </a:p>
        </p:txBody>
      </p:sp>
    </p:spTree>
    <p:extLst>
      <p:ext uri="{BB962C8B-B14F-4D97-AF65-F5344CB8AC3E}">
        <p14:creationId xmlns:p14="http://schemas.microsoft.com/office/powerpoint/2010/main" val="4079956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A172C-1713-8C64-BAD0-11B7806EFA8A}"/>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37460C08-F8C3-90C2-60AC-1BE5DD1AAD6C}"/>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919C9925-28E9-00A8-BF55-DD8DBD63DC28}"/>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105DDC62-8AB7-438A-3312-942CF56A11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732CAD19-4F8C-D312-3E9C-6D59D0477EAC}"/>
              </a:ext>
            </a:extLst>
          </p:cNvPr>
          <p:cNvSpPr txBox="1"/>
          <p:nvPr/>
        </p:nvSpPr>
        <p:spPr>
          <a:xfrm>
            <a:off x="875322" y="1014893"/>
            <a:ext cx="7393356" cy="4570482"/>
          </a:xfrm>
          <a:prstGeom prst="rect">
            <a:avLst/>
          </a:prstGeom>
          <a:noFill/>
        </p:spPr>
        <p:txBody>
          <a:bodyPr wrap="square" rtlCol="0">
            <a:spAutoFit/>
          </a:bodyPr>
          <a:lstStyle/>
          <a:p>
            <a:pPr algn="ctr"/>
            <a:r>
              <a:rPr lang="it-IT" sz="3200" dirty="0">
                <a:solidFill>
                  <a:srgbClr val="005EB8"/>
                </a:solidFill>
              </a:rPr>
              <a:t>La causa </a:t>
            </a:r>
            <a:r>
              <a:rPr lang="it-IT" sz="3200" i="1" dirty="0" err="1">
                <a:solidFill>
                  <a:srgbClr val="005EB8"/>
                </a:solidFill>
              </a:rPr>
              <a:t>Lin</a:t>
            </a:r>
            <a:endParaRPr lang="it-IT" sz="3200" i="1" dirty="0">
              <a:solidFill>
                <a:srgbClr val="005EB8"/>
              </a:solidFill>
            </a:endParaRPr>
          </a:p>
          <a:p>
            <a:pPr algn="just"/>
            <a:endParaRPr lang="it-IT" sz="2000" i="1" dirty="0">
              <a:solidFill>
                <a:srgbClr val="005EB8"/>
              </a:solidFill>
            </a:endParaRPr>
          </a:p>
          <a:p>
            <a:pPr algn="just"/>
            <a:r>
              <a:rPr lang="it-IT" sz="2000" dirty="0">
                <a:solidFill>
                  <a:srgbClr val="005EB8"/>
                </a:solidFill>
              </a:rPr>
              <a:t>Corte d’appello di </a:t>
            </a:r>
            <a:r>
              <a:rPr lang="it-IT" sz="2000" dirty="0" err="1">
                <a:solidFill>
                  <a:srgbClr val="005EB8"/>
                </a:solidFill>
              </a:rPr>
              <a:t>Brașov</a:t>
            </a:r>
            <a:r>
              <a:rPr lang="it-IT" sz="2000" dirty="0">
                <a:solidFill>
                  <a:srgbClr val="005EB8"/>
                </a:solidFill>
              </a:rPr>
              <a:t> (Romania): condanna diverse persone a una pena detentiva per i reati di evasione fiscale e di costituzione di un’organizzazione criminale e a un risarcimento danni, comprendente anche l’IVA</a:t>
            </a:r>
          </a:p>
          <a:p>
            <a:pPr algn="just"/>
            <a:endParaRPr lang="it-IT" sz="2000" dirty="0">
              <a:solidFill>
                <a:srgbClr val="005EB8"/>
              </a:solidFill>
            </a:endParaRPr>
          </a:p>
          <a:p>
            <a:pPr algn="just"/>
            <a:r>
              <a:rPr lang="it-IT" sz="2000" dirty="0">
                <a:solidFill>
                  <a:srgbClr val="005EB8"/>
                </a:solidFill>
              </a:rPr>
              <a:t>Ricorso straordinario d’annullamento contro la sentenza definitiva</a:t>
            </a:r>
          </a:p>
          <a:p>
            <a:pPr algn="just"/>
            <a:endParaRPr lang="it-IT" sz="2000" i="1" dirty="0">
              <a:solidFill>
                <a:srgbClr val="005EB8"/>
              </a:solidFill>
            </a:endParaRPr>
          </a:p>
          <a:p>
            <a:pPr algn="just"/>
            <a:r>
              <a:rPr lang="it-IT" sz="2000" dirty="0">
                <a:solidFill>
                  <a:srgbClr val="005EB8"/>
                </a:solidFill>
              </a:rPr>
              <a:t>Art. 155, par. 1, c.p. rumeno (</a:t>
            </a:r>
            <a:r>
              <a:rPr lang="it-IT" sz="2000" dirty="0" err="1">
                <a:solidFill>
                  <a:srgbClr val="005EB8"/>
                </a:solidFill>
              </a:rPr>
              <a:t>pre</a:t>
            </a:r>
            <a:r>
              <a:rPr lang="it-IT" sz="2000" dirty="0">
                <a:solidFill>
                  <a:srgbClr val="005EB8"/>
                </a:solidFill>
              </a:rPr>
              <a:t>-riforma del 2022): interruzione del termine di prescrizione della responsabilità penale per effetto del compimento di qualsiasi atto processuale nella causa</a:t>
            </a:r>
          </a:p>
          <a:p>
            <a:pPr algn="just"/>
            <a:endParaRPr lang="it-IT" sz="2000" i="1" dirty="0">
              <a:solidFill>
                <a:srgbClr val="005EB8"/>
              </a:solidFill>
            </a:endParaRPr>
          </a:p>
          <a:p>
            <a:pPr algn="just"/>
            <a:endParaRPr lang="it-IT" sz="1900" dirty="0">
              <a:solidFill>
                <a:srgbClr val="005EB8"/>
              </a:solidFill>
            </a:endParaRPr>
          </a:p>
        </p:txBody>
      </p:sp>
    </p:spTree>
    <p:extLst>
      <p:ext uri="{BB962C8B-B14F-4D97-AF65-F5344CB8AC3E}">
        <p14:creationId xmlns:p14="http://schemas.microsoft.com/office/powerpoint/2010/main" val="21873480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6112C-6942-D59F-0B4A-C6184683C963}"/>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898475B3-6D6F-950A-315E-4ADD7507CC6C}"/>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8907814F-AFF8-5C72-D6A2-0F31EC9EA185}"/>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DA122C7A-C2B2-CF9D-C303-D50C54F1E0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70DCEF91-C3F2-C7F2-690F-2D938F7E5C4D}"/>
              </a:ext>
            </a:extLst>
          </p:cNvPr>
          <p:cNvSpPr txBox="1"/>
          <p:nvPr/>
        </p:nvSpPr>
        <p:spPr>
          <a:xfrm>
            <a:off x="875322" y="424072"/>
            <a:ext cx="7393356" cy="6155531"/>
          </a:xfrm>
          <a:prstGeom prst="rect">
            <a:avLst/>
          </a:prstGeom>
          <a:noFill/>
        </p:spPr>
        <p:txBody>
          <a:bodyPr wrap="square" rtlCol="0">
            <a:spAutoFit/>
          </a:bodyPr>
          <a:lstStyle/>
          <a:p>
            <a:pPr algn="ctr"/>
            <a:r>
              <a:rPr lang="it-IT" sz="3200" dirty="0">
                <a:solidFill>
                  <a:srgbClr val="005EB8"/>
                </a:solidFill>
              </a:rPr>
              <a:t>La causa </a:t>
            </a:r>
            <a:r>
              <a:rPr lang="it-IT" sz="3200" i="1" dirty="0" err="1">
                <a:solidFill>
                  <a:srgbClr val="005EB8"/>
                </a:solidFill>
              </a:rPr>
              <a:t>Lin</a:t>
            </a:r>
            <a:endParaRPr lang="it-IT" sz="3200" i="1" dirty="0">
              <a:solidFill>
                <a:srgbClr val="005EB8"/>
              </a:solidFill>
            </a:endParaRPr>
          </a:p>
          <a:p>
            <a:pPr algn="just"/>
            <a:endParaRPr lang="it-IT" sz="2000" i="1" dirty="0">
              <a:solidFill>
                <a:srgbClr val="005EB8"/>
              </a:solidFill>
            </a:endParaRPr>
          </a:p>
          <a:p>
            <a:pPr algn="just"/>
            <a:r>
              <a:rPr lang="it-IT" sz="1900" dirty="0">
                <a:solidFill>
                  <a:srgbClr val="005EB8"/>
                </a:solidFill>
              </a:rPr>
              <a:t>Corte cost. rumena</a:t>
            </a:r>
          </a:p>
          <a:p>
            <a:pPr marL="342900" indent="-342900" algn="just">
              <a:buFont typeface="Arial" panose="020B0604020202020204" pitchFamily="34" charset="0"/>
              <a:buChar char="•"/>
            </a:pPr>
            <a:r>
              <a:rPr lang="it-IT" sz="1900" dirty="0">
                <a:solidFill>
                  <a:srgbClr val="005EB8"/>
                </a:solidFill>
              </a:rPr>
              <a:t>Decisione n. 297 del 26 aprile 2018: </a:t>
            </a:r>
            <a:r>
              <a:rPr lang="it-IT" sz="1900" b="1" u="sng" dirty="0">
                <a:solidFill>
                  <a:srgbClr val="005EB8"/>
                </a:solidFill>
              </a:rPr>
              <a:t>L’art. 155, par. 1, è incostituzionale</a:t>
            </a:r>
            <a:r>
              <a:rPr lang="it-IT" sz="1900" dirty="0">
                <a:solidFill>
                  <a:srgbClr val="005EB8"/>
                </a:solidFill>
              </a:rPr>
              <a:t>. Lesione del principio di legalità (profilo di prevedibilità)</a:t>
            </a:r>
          </a:p>
          <a:p>
            <a:pPr algn="just"/>
            <a:endParaRPr lang="it-IT" sz="1900" dirty="0">
              <a:solidFill>
                <a:srgbClr val="005EB8"/>
              </a:solidFill>
            </a:endParaRPr>
          </a:p>
          <a:p>
            <a:pPr algn="just"/>
            <a:r>
              <a:rPr lang="it-IT" sz="1900" dirty="0">
                <a:solidFill>
                  <a:srgbClr val="005EB8"/>
                </a:solidFill>
              </a:rPr>
              <a:t>Corti di merito: </a:t>
            </a:r>
          </a:p>
          <a:p>
            <a:pPr marL="342900" indent="-342900" algn="just">
              <a:buFont typeface="Arial" panose="020B0604020202020204" pitchFamily="34" charset="0"/>
              <a:buChar char="•"/>
            </a:pPr>
            <a:r>
              <a:rPr lang="it-IT" sz="1900" dirty="0">
                <a:solidFill>
                  <a:srgbClr val="005EB8"/>
                </a:solidFill>
              </a:rPr>
              <a:t>Interpretazione orientata dalla giurisprudenza della Corte EDU </a:t>
            </a:r>
            <a:r>
              <a:rPr lang="it-IT" sz="1900" dirty="0">
                <a:solidFill>
                  <a:srgbClr val="005EB8"/>
                </a:solidFill>
                <a:sym typeface="Wingdings" panose="05000000000000000000" pitchFamily="2" charset="2"/>
              </a:rPr>
              <a:t> </a:t>
            </a:r>
            <a:r>
              <a:rPr lang="it-IT" sz="1900" b="1" u="sng" dirty="0">
                <a:solidFill>
                  <a:srgbClr val="005EB8"/>
                </a:solidFill>
                <a:sym typeface="Wingdings" panose="05000000000000000000" pitchFamily="2" charset="2"/>
              </a:rPr>
              <a:t>Atti notificati o che comportano la partecipazione dell’indagato o dell’imputato</a:t>
            </a:r>
            <a:endParaRPr lang="it-IT" sz="1900" b="1" u="sng" dirty="0">
              <a:solidFill>
                <a:srgbClr val="005EB8"/>
              </a:solidFill>
            </a:endParaRPr>
          </a:p>
          <a:p>
            <a:pPr algn="just"/>
            <a:endParaRPr lang="it-IT" sz="1900" dirty="0">
              <a:solidFill>
                <a:srgbClr val="005EB8"/>
              </a:solidFill>
            </a:endParaRPr>
          </a:p>
          <a:p>
            <a:pPr algn="just"/>
            <a:r>
              <a:rPr lang="it-IT" sz="1900" dirty="0">
                <a:solidFill>
                  <a:srgbClr val="005EB8"/>
                </a:solidFill>
              </a:rPr>
              <a:t>Corte cost. </a:t>
            </a:r>
          </a:p>
          <a:p>
            <a:pPr marL="342900" indent="-342900" algn="just">
              <a:buFont typeface="Arial" panose="020B0604020202020204" pitchFamily="34" charset="0"/>
              <a:buChar char="•"/>
            </a:pPr>
            <a:r>
              <a:rPr lang="it-IT" sz="1900" dirty="0">
                <a:solidFill>
                  <a:srgbClr val="005EB8"/>
                </a:solidFill>
              </a:rPr>
              <a:t>Decisione n. 358 del 26 maggio 2022: con la precedente pronuncia non si era inteso sostenere e ammettere che tutti gli atti che vengono notificati all’indagato o all’imputato o tutti gli atti che comportano la partecipazione dell’indagato o dell’imputato fossero idonei a interrompere il corso della prescrizione, in quanto tale scelta sarebbe spettata esclusivamente al legislatore</a:t>
            </a:r>
          </a:p>
          <a:p>
            <a:pPr algn="just"/>
            <a:endParaRPr lang="it-IT" sz="1900" dirty="0">
              <a:solidFill>
                <a:srgbClr val="005EB8"/>
              </a:solidFill>
            </a:endParaRPr>
          </a:p>
        </p:txBody>
      </p:sp>
    </p:spTree>
    <p:extLst>
      <p:ext uri="{BB962C8B-B14F-4D97-AF65-F5344CB8AC3E}">
        <p14:creationId xmlns:p14="http://schemas.microsoft.com/office/powerpoint/2010/main" val="4196095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E7023-5ACA-6150-1675-3CCADA76E1F1}"/>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C870D34D-C3AF-D657-30B7-014380424173}"/>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BF383E18-15D1-5BB3-E5D0-082627B61B2E}"/>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93FB7DD8-BFE5-A063-057F-7E854C4FFF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39C72361-564F-8B75-4B6C-CEA09A06DFA7}"/>
              </a:ext>
            </a:extLst>
          </p:cNvPr>
          <p:cNvSpPr txBox="1"/>
          <p:nvPr/>
        </p:nvSpPr>
        <p:spPr>
          <a:xfrm>
            <a:off x="875322" y="424072"/>
            <a:ext cx="7393356" cy="5586145"/>
          </a:xfrm>
          <a:prstGeom prst="rect">
            <a:avLst/>
          </a:prstGeom>
          <a:noFill/>
        </p:spPr>
        <p:txBody>
          <a:bodyPr wrap="square" rtlCol="0">
            <a:spAutoFit/>
          </a:bodyPr>
          <a:lstStyle/>
          <a:p>
            <a:pPr algn="ctr"/>
            <a:r>
              <a:rPr lang="it-IT" sz="3200" dirty="0">
                <a:solidFill>
                  <a:srgbClr val="005EB8"/>
                </a:solidFill>
              </a:rPr>
              <a:t>La causa </a:t>
            </a:r>
            <a:r>
              <a:rPr lang="it-IT" sz="3200" i="1" dirty="0" err="1">
                <a:solidFill>
                  <a:srgbClr val="005EB8"/>
                </a:solidFill>
              </a:rPr>
              <a:t>Lin</a:t>
            </a:r>
            <a:endParaRPr lang="it-IT" sz="3200" i="1" dirty="0">
              <a:solidFill>
                <a:srgbClr val="005EB8"/>
              </a:solidFill>
            </a:endParaRPr>
          </a:p>
          <a:p>
            <a:pPr algn="just"/>
            <a:endParaRPr lang="it-IT" sz="2000" i="1" dirty="0">
              <a:solidFill>
                <a:srgbClr val="005EB8"/>
              </a:solidFill>
            </a:endParaRPr>
          </a:p>
          <a:p>
            <a:pPr algn="just"/>
            <a:r>
              <a:rPr lang="it-IT" sz="2000" dirty="0">
                <a:solidFill>
                  <a:srgbClr val="005EB8"/>
                </a:solidFill>
              </a:rPr>
              <a:t>Governo</a:t>
            </a:r>
          </a:p>
          <a:p>
            <a:pPr marL="342900" indent="-342900" algn="just">
              <a:buFont typeface="Arial" panose="020B0604020202020204" pitchFamily="34" charset="0"/>
              <a:buChar char="•"/>
            </a:pPr>
            <a:r>
              <a:rPr lang="it-IT" sz="1900" dirty="0">
                <a:solidFill>
                  <a:srgbClr val="005EB8"/>
                </a:solidFill>
              </a:rPr>
              <a:t>Decreto d’urgenza del 30 maggio 2022: il corso del termine di prescrizione della responsabilità penale è interrotto dal compimento di qualsiasi atto processuale nella causa che, per legge, debba essere notificato all’indagato o all’imputato</a:t>
            </a:r>
          </a:p>
          <a:p>
            <a:pPr algn="just"/>
            <a:endParaRPr lang="it-IT" sz="1900" dirty="0">
              <a:solidFill>
                <a:srgbClr val="005EB8"/>
              </a:solidFill>
            </a:endParaRPr>
          </a:p>
          <a:p>
            <a:pPr algn="just"/>
            <a:r>
              <a:rPr lang="it-IT" sz="1900" dirty="0">
                <a:solidFill>
                  <a:srgbClr val="005EB8"/>
                </a:solidFill>
              </a:rPr>
              <a:t>Alta Corte di cassazione e giustizia</a:t>
            </a:r>
          </a:p>
          <a:p>
            <a:pPr marL="342900" indent="-342900" algn="just">
              <a:buFont typeface="Arial" panose="020B0604020202020204" pitchFamily="34" charset="0"/>
              <a:buChar char="•"/>
            </a:pPr>
            <a:r>
              <a:rPr lang="it-IT" sz="1900" dirty="0">
                <a:solidFill>
                  <a:srgbClr val="005EB8"/>
                </a:solidFill>
              </a:rPr>
              <a:t>Decisione n. 67 del 25 ottobre 2022: </a:t>
            </a:r>
          </a:p>
          <a:p>
            <a:pPr marL="800100" lvl="1" indent="-342900" algn="just">
              <a:buFont typeface="Arial" panose="020B0604020202020204" pitchFamily="34" charset="0"/>
              <a:buChar char="•"/>
            </a:pPr>
            <a:r>
              <a:rPr lang="it-IT" sz="1900" b="1" u="sng" dirty="0">
                <a:solidFill>
                  <a:srgbClr val="005EB8"/>
                </a:solidFill>
              </a:rPr>
              <a:t>Le norme sull’interruzione della prescrizione fanno parte del diritto penale sostanziale e, dunque, sono soggette al principio della </a:t>
            </a:r>
            <a:r>
              <a:rPr lang="it-IT" sz="1900" b="1" i="1" u="sng" dirty="0" err="1">
                <a:solidFill>
                  <a:srgbClr val="005EB8"/>
                </a:solidFill>
              </a:rPr>
              <a:t>lex</a:t>
            </a:r>
            <a:r>
              <a:rPr lang="it-IT" sz="1900" b="1" i="1" u="sng" dirty="0">
                <a:solidFill>
                  <a:srgbClr val="005EB8"/>
                </a:solidFill>
              </a:rPr>
              <a:t> </a:t>
            </a:r>
            <a:r>
              <a:rPr lang="it-IT" sz="1900" b="1" i="1" u="sng" dirty="0" err="1">
                <a:solidFill>
                  <a:srgbClr val="005EB8"/>
                </a:solidFill>
              </a:rPr>
              <a:t>mitior</a:t>
            </a:r>
            <a:endParaRPr lang="it-IT" sz="1900" b="1" i="1" u="sng" dirty="0">
              <a:solidFill>
                <a:srgbClr val="005EB8"/>
              </a:solidFill>
            </a:endParaRPr>
          </a:p>
          <a:p>
            <a:pPr marL="800100" lvl="1" indent="-342900" algn="just">
              <a:buFont typeface="Arial" panose="020B0604020202020204" pitchFamily="34" charset="0"/>
              <a:buChar char="•"/>
            </a:pPr>
            <a:r>
              <a:rPr lang="it-IT" sz="1900" dirty="0">
                <a:solidFill>
                  <a:srgbClr val="005EB8"/>
                </a:solidFill>
              </a:rPr>
              <a:t>nel periodo compreso tra il 25 giugno 2018 (data di pubblicazione della decisione n. 297 della Corte costituzionale) e il 30 maggio 2022, </a:t>
            </a:r>
            <a:r>
              <a:rPr lang="it-IT" sz="1900" b="1" u="sng" dirty="0">
                <a:solidFill>
                  <a:srgbClr val="005EB8"/>
                </a:solidFill>
              </a:rPr>
              <a:t>l’ordinamento rumeno non aveva contemplato alcuna causa di interruzione della prescrizione della responsabilità penale</a:t>
            </a:r>
          </a:p>
        </p:txBody>
      </p:sp>
    </p:spTree>
    <p:extLst>
      <p:ext uri="{BB962C8B-B14F-4D97-AF65-F5344CB8AC3E}">
        <p14:creationId xmlns:p14="http://schemas.microsoft.com/office/powerpoint/2010/main" val="10759064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BACA6C-556E-6F44-B6A7-D3F4CE2C9312}"/>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E063EDC4-0F22-410D-2993-7C836A21528E}"/>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89826F04-0E2F-B3B7-F6D7-CC2B0BAF507F}"/>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8434385D-FB33-C5A4-BA08-282868F66E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314955C8-3FA5-49A9-FC64-AE8CB910F10A}"/>
              </a:ext>
            </a:extLst>
          </p:cNvPr>
          <p:cNvSpPr txBox="1"/>
          <p:nvPr/>
        </p:nvSpPr>
        <p:spPr>
          <a:xfrm>
            <a:off x="661481" y="1186815"/>
            <a:ext cx="7830766" cy="3477875"/>
          </a:xfrm>
          <a:prstGeom prst="rect">
            <a:avLst/>
          </a:prstGeom>
          <a:noFill/>
        </p:spPr>
        <p:txBody>
          <a:bodyPr wrap="square" rtlCol="0">
            <a:spAutoFit/>
          </a:bodyPr>
          <a:lstStyle/>
          <a:p>
            <a:pPr algn="ctr"/>
            <a:r>
              <a:rPr lang="it-IT" sz="3200" dirty="0">
                <a:solidFill>
                  <a:srgbClr val="005EB8"/>
                </a:solidFill>
              </a:rPr>
              <a:t>La causa </a:t>
            </a:r>
            <a:r>
              <a:rPr lang="it-IT" sz="3200" i="1" dirty="0" err="1">
                <a:solidFill>
                  <a:srgbClr val="005EB8"/>
                </a:solidFill>
              </a:rPr>
              <a:t>Lin</a:t>
            </a:r>
            <a:endParaRPr lang="it-IT" sz="3200" i="1" dirty="0">
              <a:solidFill>
                <a:srgbClr val="005EB8"/>
              </a:solidFill>
            </a:endParaRPr>
          </a:p>
          <a:p>
            <a:pPr algn="just"/>
            <a:endParaRPr lang="it-IT" sz="2000" i="1" dirty="0">
              <a:solidFill>
                <a:srgbClr val="005EB8"/>
              </a:solidFill>
            </a:endParaRPr>
          </a:p>
          <a:p>
            <a:pPr algn="just"/>
            <a:r>
              <a:rPr lang="it-IT" sz="2100" dirty="0">
                <a:solidFill>
                  <a:srgbClr val="005EB8"/>
                </a:solidFill>
              </a:rPr>
              <a:t>Corte </a:t>
            </a:r>
            <a:r>
              <a:rPr lang="it-IT" sz="2100" dirty="0" err="1">
                <a:solidFill>
                  <a:srgbClr val="005EB8"/>
                </a:solidFill>
              </a:rPr>
              <a:t>giust</a:t>
            </a:r>
            <a:r>
              <a:rPr lang="it-IT" sz="2100" dirty="0">
                <a:solidFill>
                  <a:srgbClr val="005EB8"/>
                </a:solidFill>
              </a:rPr>
              <a:t>. 24 luglio 2023, C-107/23 PPU, </a:t>
            </a:r>
            <a:r>
              <a:rPr lang="it-IT" sz="2100" i="1" dirty="0" err="1">
                <a:solidFill>
                  <a:srgbClr val="005EB8"/>
                </a:solidFill>
              </a:rPr>
              <a:t>Lin</a:t>
            </a:r>
            <a:endParaRPr lang="it-IT" sz="2100" dirty="0">
              <a:solidFill>
                <a:srgbClr val="005EB8"/>
              </a:solidFill>
            </a:endParaRPr>
          </a:p>
          <a:p>
            <a:pPr marL="342900" indent="-342900" algn="just">
              <a:buFont typeface="Arial" panose="020B0604020202020204" pitchFamily="34" charset="0"/>
              <a:buChar char="•"/>
            </a:pPr>
            <a:r>
              <a:rPr lang="it-IT" sz="2100" dirty="0">
                <a:solidFill>
                  <a:srgbClr val="005EB8"/>
                </a:solidFill>
              </a:rPr>
              <a:t>In generale, </a:t>
            </a:r>
            <a:r>
              <a:rPr lang="it-IT" sz="2100" b="1" u="sng" dirty="0">
                <a:solidFill>
                  <a:srgbClr val="005EB8"/>
                </a:solidFill>
              </a:rPr>
              <a:t>incompatibilità con il diritto dell’Unione</a:t>
            </a:r>
            <a:r>
              <a:rPr lang="it-IT" sz="2100" dirty="0">
                <a:solidFill>
                  <a:srgbClr val="005EB8"/>
                </a:solidFill>
              </a:rPr>
              <a:t> </a:t>
            </a:r>
            <a:r>
              <a:rPr lang="it-IT" sz="2100" dirty="0">
                <a:solidFill>
                  <a:srgbClr val="005EB8"/>
                </a:solidFill>
                <a:sym typeface="Wingdings" panose="05000000000000000000" pitchFamily="2" charset="2"/>
              </a:rPr>
              <a:t> Obbligo per i giudici nazionali di </a:t>
            </a:r>
            <a:r>
              <a:rPr lang="it-IT" sz="2100" b="1" u="sng" dirty="0">
                <a:solidFill>
                  <a:srgbClr val="005EB8"/>
                </a:solidFill>
                <a:sym typeface="Wingdings" panose="05000000000000000000" pitchFamily="2" charset="2"/>
              </a:rPr>
              <a:t>disapplicare</a:t>
            </a:r>
            <a:r>
              <a:rPr lang="it-IT" sz="2100" dirty="0">
                <a:solidFill>
                  <a:srgbClr val="005EB8"/>
                </a:solidFill>
                <a:sym typeface="Wingdings" panose="05000000000000000000" pitchFamily="2" charset="2"/>
              </a:rPr>
              <a:t> disposizioni interne che ostino all’applicazione di sanzioni effettive e dissuasive, nonché le pronunce rese da organi giudiziari nazionali che creino o aumentino il rischio sistemico di impunità per i reati lesivi degli interessi finanziari dell’Unione</a:t>
            </a:r>
          </a:p>
          <a:p>
            <a:pPr marL="342900" indent="-342900" algn="just">
              <a:buFont typeface="Arial" panose="020B0604020202020204" pitchFamily="34" charset="0"/>
              <a:buChar char="•"/>
            </a:pPr>
            <a:r>
              <a:rPr lang="it-IT" sz="2100" dirty="0">
                <a:solidFill>
                  <a:srgbClr val="005EB8"/>
                </a:solidFill>
                <a:sym typeface="Wingdings" panose="05000000000000000000" pitchFamily="2" charset="2"/>
              </a:rPr>
              <a:t>Tuttavia, questione relativa alla tutela dei diritti fondamentali</a:t>
            </a:r>
          </a:p>
        </p:txBody>
      </p:sp>
    </p:spTree>
    <p:extLst>
      <p:ext uri="{BB962C8B-B14F-4D97-AF65-F5344CB8AC3E}">
        <p14:creationId xmlns:p14="http://schemas.microsoft.com/office/powerpoint/2010/main" val="26461944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1D91B-EB73-7416-3EE5-35AA3F4E0CC9}"/>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53D314BF-EE2A-5132-43FC-F50D2B39DF3D}"/>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6FABA88E-4F78-C0D3-D450-9C54704C43FC}"/>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DED1747B-35A9-280B-C5AA-3A5A9A9542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BD4FFDA9-A28A-B080-5E38-07A4A5B715EF}"/>
              </a:ext>
            </a:extLst>
          </p:cNvPr>
          <p:cNvSpPr txBox="1"/>
          <p:nvPr/>
        </p:nvSpPr>
        <p:spPr>
          <a:xfrm>
            <a:off x="656617" y="659011"/>
            <a:ext cx="7830766" cy="5539978"/>
          </a:xfrm>
          <a:prstGeom prst="rect">
            <a:avLst/>
          </a:prstGeom>
          <a:noFill/>
        </p:spPr>
        <p:txBody>
          <a:bodyPr wrap="square" rtlCol="0">
            <a:spAutoFit/>
          </a:bodyPr>
          <a:lstStyle/>
          <a:p>
            <a:pPr algn="ctr"/>
            <a:r>
              <a:rPr lang="it-IT" sz="3200" dirty="0">
                <a:solidFill>
                  <a:srgbClr val="005EB8"/>
                </a:solidFill>
              </a:rPr>
              <a:t>La causa </a:t>
            </a:r>
            <a:r>
              <a:rPr lang="it-IT" sz="3200" i="1" dirty="0" err="1">
                <a:solidFill>
                  <a:srgbClr val="005EB8"/>
                </a:solidFill>
              </a:rPr>
              <a:t>Lin</a:t>
            </a:r>
            <a:endParaRPr lang="it-IT" sz="3200" i="1" dirty="0">
              <a:solidFill>
                <a:srgbClr val="005EB8"/>
              </a:solidFill>
            </a:endParaRPr>
          </a:p>
          <a:p>
            <a:pPr algn="just"/>
            <a:endParaRPr lang="it-IT" sz="2000" i="1" dirty="0">
              <a:solidFill>
                <a:srgbClr val="005EB8"/>
              </a:solidFill>
            </a:endParaRPr>
          </a:p>
          <a:p>
            <a:pPr algn="just"/>
            <a:r>
              <a:rPr lang="it-IT" sz="2100" dirty="0">
                <a:solidFill>
                  <a:srgbClr val="005EB8"/>
                </a:solidFill>
              </a:rPr>
              <a:t>Corte </a:t>
            </a:r>
            <a:r>
              <a:rPr lang="it-IT" sz="2100" dirty="0" err="1">
                <a:solidFill>
                  <a:srgbClr val="005EB8"/>
                </a:solidFill>
              </a:rPr>
              <a:t>giust</a:t>
            </a:r>
            <a:r>
              <a:rPr lang="it-IT" sz="2100" dirty="0">
                <a:solidFill>
                  <a:srgbClr val="005EB8"/>
                </a:solidFill>
              </a:rPr>
              <a:t>. 24 luglio 2023, C-107/23 PPU, </a:t>
            </a:r>
            <a:r>
              <a:rPr lang="it-IT" sz="2100" i="1" dirty="0" err="1">
                <a:solidFill>
                  <a:srgbClr val="005EB8"/>
                </a:solidFill>
              </a:rPr>
              <a:t>Lin</a:t>
            </a:r>
            <a:endParaRPr lang="it-IT" sz="2100" dirty="0">
              <a:solidFill>
                <a:srgbClr val="005EB8"/>
              </a:solidFill>
            </a:endParaRPr>
          </a:p>
          <a:p>
            <a:pPr marL="342900" indent="-342900" algn="just">
              <a:buFont typeface="Arial" panose="020B0604020202020204" pitchFamily="34" charset="0"/>
              <a:buChar char="•"/>
            </a:pPr>
            <a:r>
              <a:rPr lang="it-IT" sz="2000" dirty="0">
                <a:solidFill>
                  <a:srgbClr val="005EB8"/>
                </a:solidFill>
                <a:sym typeface="Wingdings" panose="05000000000000000000" pitchFamily="2" charset="2"/>
              </a:rPr>
              <a:t>Il regime della prescrizione applicabile ai reati che ledono gli interessi finanziari dell’Unione non era stato oggetto di armonizzazione da parte del legislatore dell’Unione, armonizzazione che è successivamente avvenuta, in modo parziale, solo con l’adozione della direttiva TIF  Standard nazionali  </a:t>
            </a:r>
            <a:r>
              <a:rPr lang="it-IT" sz="2000" i="1" dirty="0">
                <a:solidFill>
                  <a:srgbClr val="005EB8"/>
                </a:solidFill>
                <a:sym typeface="Wingdings" panose="05000000000000000000" pitchFamily="2" charset="2"/>
              </a:rPr>
              <a:t>Melloni</a:t>
            </a:r>
          </a:p>
          <a:p>
            <a:pPr marL="342900" indent="-342900" algn="just">
              <a:buFont typeface="Arial" panose="020B0604020202020204" pitchFamily="34" charset="0"/>
              <a:buChar char="•"/>
            </a:pPr>
            <a:r>
              <a:rPr lang="it-IT" sz="2000" dirty="0">
                <a:solidFill>
                  <a:srgbClr val="005EB8"/>
                </a:solidFill>
                <a:sym typeface="Wingdings" panose="05000000000000000000" pitchFamily="2" charset="2"/>
              </a:rPr>
              <a:t>Due standard nazionali di tutela:</a:t>
            </a:r>
          </a:p>
          <a:p>
            <a:pPr marL="800100" lvl="1" indent="-342900" algn="just">
              <a:buFont typeface="Arial" panose="020B0604020202020204" pitchFamily="34" charset="0"/>
              <a:buChar char="•"/>
            </a:pPr>
            <a:r>
              <a:rPr lang="it-IT" sz="2000" b="1" u="sng" dirty="0">
                <a:solidFill>
                  <a:srgbClr val="005EB8"/>
                </a:solidFill>
                <a:sym typeface="Wingdings" panose="05000000000000000000" pitchFamily="2" charset="2"/>
              </a:rPr>
              <a:t>Legalità dei reati e delle pene (profili di determinatezza e prevedibilità della legge penale)</a:t>
            </a:r>
            <a:r>
              <a:rPr lang="it-IT" sz="2000" dirty="0">
                <a:solidFill>
                  <a:srgbClr val="005EB8"/>
                </a:solidFill>
                <a:sym typeface="Wingdings" panose="05000000000000000000" pitchFamily="2" charset="2"/>
              </a:rPr>
              <a:t>  neutralizzato l’effetto interruttivo della prescrizione per 4 anni  determina rischio sistemico di impunità ma no disapplicazione</a:t>
            </a:r>
          </a:p>
          <a:p>
            <a:pPr marL="800100" lvl="1" indent="-342900" algn="just">
              <a:buFont typeface="Arial" panose="020B0604020202020204" pitchFamily="34" charset="0"/>
              <a:buChar char="•"/>
            </a:pPr>
            <a:r>
              <a:rPr lang="it-IT" sz="2000" b="1" i="1" u="sng" dirty="0" err="1">
                <a:solidFill>
                  <a:srgbClr val="005EB8"/>
                </a:solidFill>
                <a:sym typeface="Wingdings" panose="05000000000000000000" pitchFamily="2" charset="2"/>
              </a:rPr>
              <a:t>Lex</a:t>
            </a:r>
            <a:r>
              <a:rPr lang="it-IT" sz="2000" b="1" i="1" u="sng" dirty="0">
                <a:solidFill>
                  <a:srgbClr val="005EB8"/>
                </a:solidFill>
                <a:sym typeface="Wingdings" panose="05000000000000000000" pitchFamily="2" charset="2"/>
              </a:rPr>
              <a:t> </a:t>
            </a:r>
            <a:r>
              <a:rPr lang="it-IT" sz="2000" b="1" i="1" u="sng" dirty="0" err="1">
                <a:solidFill>
                  <a:srgbClr val="005EB8"/>
                </a:solidFill>
                <a:sym typeface="Wingdings" panose="05000000000000000000" pitchFamily="2" charset="2"/>
              </a:rPr>
              <a:t>mitior</a:t>
            </a:r>
            <a:r>
              <a:rPr lang="it-IT" sz="2000" dirty="0">
                <a:solidFill>
                  <a:srgbClr val="005EB8"/>
                </a:solidFill>
                <a:sym typeface="Wingdings" panose="05000000000000000000" pitchFamily="2" charset="2"/>
              </a:rPr>
              <a:t>  neutralizzato l’effetto interruttivo della prescrizione per più di 4 anni  aumenta il rischio sistemico di impunità e quindi disapplicazione</a:t>
            </a:r>
            <a:endParaRPr lang="it-IT" sz="2000" i="1" dirty="0">
              <a:solidFill>
                <a:srgbClr val="005EB8"/>
              </a:solidFill>
            </a:endParaRPr>
          </a:p>
          <a:p>
            <a:pPr marL="342900" indent="-342900" algn="just">
              <a:buFont typeface="Arial" panose="020B0604020202020204" pitchFamily="34" charset="0"/>
              <a:buChar char="•"/>
            </a:pPr>
            <a:endParaRPr lang="it-IT" sz="2100" dirty="0">
              <a:solidFill>
                <a:srgbClr val="005EB8"/>
              </a:solidFill>
              <a:sym typeface="Wingdings" panose="05000000000000000000" pitchFamily="2" charset="2"/>
            </a:endParaRPr>
          </a:p>
        </p:txBody>
      </p:sp>
    </p:spTree>
    <p:extLst>
      <p:ext uri="{BB962C8B-B14F-4D97-AF65-F5344CB8AC3E}">
        <p14:creationId xmlns:p14="http://schemas.microsoft.com/office/powerpoint/2010/main" val="35074612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8CCF6C-8578-66EF-5557-D758793CE7D9}"/>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C921D30F-685E-FD3B-21AA-D1D2A31BE577}"/>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BE61A430-CACB-72CF-2829-E60EA8CE960B}"/>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4C802A81-DCAE-9905-26E0-31245AF449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75F96129-CFB6-3D4C-C3A1-E55E9CF1D8B6}"/>
              </a:ext>
            </a:extLst>
          </p:cNvPr>
          <p:cNvSpPr txBox="1"/>
          <p:nvPr/>
        </p:nvSpPr>
        <p:spPr>
          <a:xfrm>
            <a:off x="661481" y="732405"/>
            <a:ext cx="7830766" cy="5201424"/>
          </a:xfrm>
          <a:prstGeom prst="rect">
            <a:avLst/>
          </a:prstGeom>
          <a:noFill/>
        </p:spPr>
        <p:txBody>
          <a:bodyPr wrap="square" rtlCol="0">
            <a:spAutoFit/>
          </a:bodyPr>
          <a:lstStyle/>
          <a:p>
            <a:pPr algn="ctr"/>
            <a:r>
              <a:rPr lang="it-IT" sz="3200" dirty="0">
                <a:solidFill>
                  <a:srgbClr val="005EB8"/>
                </a:solidFill>
              </a:rPr>
              <a:t>La causa </a:t>
            </a:r>
            <a:r>
              <a:rPr lang="it-IT" sz="3200" i="1" dirty="0" err="1">
                <a:solidFill>
                  <a:srgbClr val="005EB8"/>
                </a:solidFill>
              </a:rPr>
              <a:t>Lin</a:t>
            </a:r>
            <a:r>
              <a:rPr lang="it-IT" sz="3200" dirty="0">
                <a:solidFill>
                  <a:srgbClr val="005EB8"/>
                </a:solidFill>
              </a:rPr>
              <a:t>: profili critici</a:t>
            </a:r>
            <a:endParaRPr lang="it-IT" sz="3200" i="1" dirty="0">
              <a:solidFill>
                <a:srgbClr val="005EB8"/>
              </a:solidFill>
            </a:endParaRPr>
          </a:p>
          <a:p>
            <a:pPr algn="just"/>
            <a:endParaRPr lang="it-IT" sz="2000" i="1" dirty="0">
              <a:solidFill>
                <a:srgbClr val="005EB8"/>
              </a:solidFill>
            </a:endParaRPr>
          </a:p>
          <a:p>
            <a:pPr marL="342900" indent="-342900" algn="just">
              <a:buFont typeface="Arial" panose="020B0604020202020204" pitchFamily="34" charset="0"/>
              <a:buChar char="•"/>
            </a:pPr>
            <a:r>
              <a:rPr lang="it-IT" sz="2000" dirty="0">
                <a:solidFill>
                  <a:srgbClr val="005EB8"/>
                </a:solidFill>
              </a:rPr>
              <a:t>Perché si disapplica il principio di </a:t>
            </a:r>
            <a:r>
              <a:rPr lang="it-IT" sz="2000" i="1" dirty="0" err="1">
                <a:solidFill>
                  <a:srgbClr val="005EB8"/>
                </a:solidFill>
              </a:rPr>
              <a:t>lex</a:t>
            </a:r>
            <a:r>
              <a:rPr lang="it-IT" sz="2000" i="1" dirty="0">
                <a:solidFill>
                  <a:srgbClr val="005EB8"/>
                </a:solidFill>
              </a:rPr>
              <a:t> </a:t>
            </a:r>
            <a:r>
              <a:rPr lang="it-IT" sz="2000" i="1" dirty="0" err="1">
                <a:solidFill>
                  <a:srgbClr val="005EB8"/>
                </a:solidFill>
              </a:rPr>
              <a:t>mitior</a:t>
            </a:r>
            <a:r>
              <a:rPr lang="it-IT" sz="2000" dirty="0">
                <a:solidFill>
                  <a:srgbClr val="005EB8"/>
                </a:solidFill>
              </a:rPr>
              <a:t> e non quello di legalità?</a:t>
            </a:r>
          </a:p>
          <a:p>
            <a:pPr marL="800100" lvl="1" indent="-342900" algn="just">
              <a:buFont typeface="Arial" panose="020B0604020202020204" pitchFamily="34" charset="0"/>
              <a:buChar char="•"/>
            </a:pPr>
            <a:r>
              <a:rPr lang="it-IT" sz="2000" dirty="0">
                <a:solidFill>
                  <a:srgbClr val="005EB8"/>
                </a:solidFill>
              </a:rPr>
              <a:t>Perché prevedibilità, determinatezza </a:t>
            </a:r>
            <a:r>
              <a:rPr lang="it-IT" sz="2000">
                <a:solidFill>
                  <a:srgbClr val="005EB8"/>
                </a:solidFill>
              </a:rPr>
              <a:t>e irretroattività </a:t>
            </a:r>
            <a:r>
              <a:rPr lang="it-IT" sz="2000" dirty="0">
                <a:solidFill>
                  <a:srgbClr val="005EB8"/>
                </a:solidFill>
              </a:rPr>
              <a:t>della legge penale costituiscono un’espressione particolare del principio della certezza </a:t>
            </a:r>
            <a:r>
              <a:rPr lang="it-IT" sz="2000">
                <a:solidFill>
                  <a:srgbClr val="005EB8"/>
                </a:solidFill>
              </a:rPr>
              <a:t>del diritto, che </a:t>
            </a:r>
            <a:r>
              <a:rPr lang="it-IT" sz="2000" dirty="0">
                <a:solidFill>
                  <a:srgbClr val="005EB8"/>
                </a:solidFill>
              </a:rPr>
              <a:t>si ricollega direttamente al valore dello Stato di diritto. La legge deve disporre per il futuro, non per il passato</a:t>
            </a:r>
          </a:p>
          <a:p>
            <a:pPr marL="800100" lvl="1" indent="-342900" algn="just">
              <a:buFont typeface="Arial" panose="020B0604020202020204" pitchFamily="34" charset="0"/>
              <a:buChar char="•"/>
            </a:pPr>
            <a:endParaRPr lang="it-IT" sz="2000" dirty="0">
              <a:solidFill>
                <a:srgbClr val="005EB8"/>
              </a:solidFill>
            </a:endParaRPr>
          </a:p>
          <a:p>
            <a:pPr marL="342900" indent="-342900" algn="just">
              <a:buFont typeface="Arial" panose="020B0604020202020204" pitchFamily="34" charset="0"/>
              <a:buChar char="•"/>
            </a:pPr>
            <a:r>
              <a:rPr lang="it-IT" sz="2000" dirty="0">
                <a:solidFill>
                  <a:srgbClr val="005EB8"/>
                </a:solidFill>
              </a:rPr>
              <a:t>C’è davvero differenza tra legalità e </a:t>
            </a:r>
            <a:r>
              <a:rPr lang="it-IT" sz="2000" i="1" dirty="0" err="1">
                <a:solidFill>
                  <a:srgbClr val="005EB8"/>
                </a:solidFill>
              </a:rPr>
              <a:t>lex</a:t>
            </a:r>
            <a:r>
              <a:rPr lang="it-IT" sz="2000" i="1" dirty="0">
                <a:solidFill>
                  <a:srgbClr val="005EB8"/>
                </a:solidFill>
              </a:rPr>
              <a:t> </a:t>
            </a:r>
            <a:r>
              <a:rPr lang="it-IT" sz="2000" i="1" dirty="0" err="1">
                <a:solidFill>
                  <a:srgbClr val="005EB8"/>
                </a:solidFill>
              </a:rPr>
              <a:t>mitior</a:t>
            </a:r>
            <a:r>
              <a:rPr lang="it-IT" sz="2000" dirty="0">
                <a:solidFill>
                  <a:srgbClr val="005EB8"/>
                </a:solidFill>
              </a:rPr>
              <a:t>? Corte EDU, </a:t>
            </a:r>
            <a:r>
              <a:rPr lang="it-IT" sz="2000" dirty="0">
                <a:solidFill>
                  <a:srgbClr val="005EB8"/>
                </a:solidFill>
                <a:sym typeface="Wingdings" panose="05000000000000000000" pitchFamily="2" charset="2"/>
              </a:rPr>
              <a:t>17 settembre 2009, ricorso n. 10249/03, </a:t>
            </a:r>
            <a:r>
              <a:rPr lang="it-IT" sz="2000" i="1" dirty="0">
                <a:solidFill>
                  <a:srgbClr val="005EB8"/>
                </a:solidFill>
                <a:sym typeface="Wingdings" panose="05000000000000000000" pitchFamily="2" charset="2"/>
              </a:rPr>
              <a:t>Scoppola c. Italia (n. 2)</a:t>
            </a:r>
            <a:r>
              <a:rPr lang="it-IT" sz="2000" dirty="0">
                <a:solidFill>
                  <a:srgbClr val="005EB8"/>
                </a:solidFill>
              </a:rPr>
              <a:t> </a:t>
            </a:r>
            <a:r>
              <a:rPr lang="it-IT" sz="2000" b="1" u="sng" dirty="0">
                <a:solidFill>
                  <a:srgbClr val="005EB8"/>
                </a:solidFill>
                <a:sym typeface="Wingdings" panose="05000000000000000000" pitchFamily="2" charset="2"/>
              </a:rPr>
              <a:t>prevedibilità della pena</a:t>
            </a:r>
            <a:endParaRPr lang="it-IT" sz="2000" dirty="0">
              <a:solidFill>
                <a:srgbClr val="005EB8"/>
              </a:solidFill>
            </a:endParaRPr>
          </a:p>
          <a:p>
            <a:pPr marL="342900" indent="-342900" algn="just">
              <a:buFont typeface="Arial" panose="020B0604020202020204" pitchFamily="34" charset="0"/>
              <a:buChar char="•"/>
            </a:pPr>
            <a:endParaRPr lang="it-IT" sz="2000" dirty="0">
              <a:solidFill>
                <a:srgbClr val="005EB8"/>
              </a:solidFill>
            </a:endParaRPr>
          </a:p>
          <a:p>
            <a:pPr marL="342900" indent="-342900" algn="just">
              <a:buFont typeface="Arial" panose="020B0604020202020204" pitchFamily="34" charset="0"/>
              <a:buChar char="•"/>
            </a:pPr>
            <a:r>
              <a:rPr lang="it-IT" sz="2000" dirty="0">
                <a:solidFill>
                  <a:srgbClr val="005EB8"/>
                </a:solidFill>
              </a:rPr>
              <a:t>Nozione di rischio sistemico: non chiarita dalla Corte di giustizia</a:t>
            </a:r>
          </a:p>
          <a:p>
            <a:pPr marL="342900" indent="-342900" algn="just">
              <a:buFont typeface="Arial" panose="020B0604020202020204" pitchFamily="34" charset="0"/>
              <a:buChar char="•"/>
            </a:pPr>
            <a:endParaRPr lang="it-IT" sz="2000" dirty="0">
              <a:solidFill>
                <a:srgbClr val="005EB8"/>
              </a:solidFill>
            </a:endParaRPr>
          </a:p>
          <a:p>
            <a:pPr marL="342900" indent="-342900" algn="just">
              <a:buFont typeface="Arial" panose="020B0604020202020204" pitchFamily="34" charset="0"/>
              <a:buChar char="•"/>
            </a:pPr>
            <a:r>
              <a:rPr lang="it-IT" sz="2000" dirty="0">
                <a:solidFill>
                  <a:srgbClr val="005EB8"/>
                </a:solidFill>
              </a:rPr>
              <a:t>E i controlimiti?</a:t>
            </a:r>
            <a:endParaRPr lang="it-IT" sz="2000" i="1" dirty="0">
              <a:solidFill>
                <a:srgbClr val="005EB8"/>
              </a:solidFill>
            </a:endParaRPr>
          </a:p>
        </p:txBody>
      </p:sp>
    </p:spTree>
    <p:extLst>
      <p:ext uri="{BB962C8B-B14F-4D97-AF65-F5344CB8AC3E}">
        <p14:creationId xmlns:p14="http://schemas.microsoft.com/office/powerpoint/2010/main" val="1163504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0" y="0"/>
            <a:ext cx="9144000" cy="6916615"/>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97779" y="5294753"/>
            <a:ext cx="1948442" cy="737882"/>
          </a:xfrm>
          <a:prstGeom prst="rect">
            <a:avLst/>
          </a:prstGeom>
        </p:spPr>
      </p:pic>
      <p:sp>
        <p:nvSpPr>
          <p:cNvPr id="8" name="CasellaDiTesto 7"/>
          <p:cNvSpPr txBox="1"/>
          <p:nvPr/>
        </p:nvSpPr>
        <p:spPr>
          <a:xfrm>
            <a:off x="1137138" y="3056651"/>
            <a:ext cx="6869724" cy="707886"/>
          </a:xfrm>
          <a:prstGeom prst="rect">
            <a:avLst/>
          </a:prstGeom>
          <a:noFill/>
        </p:spPr>
        <p:txBody>
          <a:bodyPr wrap="square" rtlCol="0">
            <a:spAutoFit/>
          </a:bodyPr>
          <a:lstStyle/>
          <a:p>
            <a:pPr algn="ctr"/>
            <a:r>
              <a:rPr lang="it-IT" sz="4000" dirty="0">
                <a:solidFill>
                  <a:schemeClr val="bg1"/>
                </a:solidFill>
                <a:latin typeface="+mj-lt"/>
              </a:rPr>
              <a:t>GRAZIE</a:t>
            </a:r>
          </a:p>
        </p:txBody>
      </p:sp>
      <p:sp>
        <p:nvSpPr>
          <p:cNvPr id="3" name="CasellaDiTesto 2"/>
          <p:cNvSpPr txBox="1"/>
          <p:nvPr/>
        </p:nvSpPr>
        <p:spPr>
          <a:xfrm>
            <a:off x="3926793" y="6229882"/>
            <a:ext cx="1290415" cy="338554"/>
          </a:xfrm>
          <a:prstGeom prst="rect">
            <a:avLst/>
          </a:prstGeom>
          <a:noFill/>
        </p:spPr>
        <p:txBody>
          <a:bodyPr wrap="square" rtlCol="0">
            <a:spAutoFit/>
          </a:bodyPr>
          <a:lstStyle/>
          <a:p>
            <a:pPr algn="ctr"/>
            <a:r>
              <a:rPr lang="it-IT" sz="1600" dirty="0" err="1">
                <a:solidFill>
                  <a:schemeClr val="bg1"/>
                </a:solidFill>
              </a:rPr>
              <a:t>www.unipr.it</a:t>
            </a:r>
            <a:endParaRPr lang="it-IT" sz="1600" dirty="0">
              <a:solidFill>
                <a:schemeClr val="bg1"/>
              </a:solidFill>
            </a:endParaRPr>
          </a:p>
        </p:txBody>
      </p:sp>
    </p:spTree>
    <p:extLst>
      <p:ext uri="{BB962C8B-B14F-4D97-AF65-F5344CB8AC3E}">
        <p14:creationId xmlns:p14="http://schemas.microsoft.com/office/powerpoint/2010/main" val="1736381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A092FC-0ED4-ED57-8D83-E443FA04F309}"/>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49EE73C1-C34C-74FB-CB5D-8EA7F2AB744F}"/>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C9C32076-8C27-8982-B658-4A3B0583F689}"/>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23F3124E-8FE1-9AD6-9F64-4AFAECBA99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E726455A-9898-F408-783D-22CE5D5D81B5}"/>
              </a:ext>
            </a:extLst>
          </p:cNvPr>
          <p:cNvSpPr txBox="1"/>
          <p:nvPr/>
        </p:nvSpPr>
        <p:spPr>
          <a:xfrm>
            <a:off x="875322" y="567421"/>
            <a:ext cx="7393356" cy="5416868"/>
          </a:xfrm>
          <a:prstGeom prst="rect">
            <a:avLst/>
          </a:prstGeom>
          <a:noFill/>
        </p:spPr>
        <p:txBody>
          <a:bodyPr wrap="square" rtlCol="0">
            <a:spAutoFit/>
          </a:bodyPr>
          <a:lstStyle/>
          <a:p>
            <a:pPr algn="ctr"/>
            <a:r>
              <a:rPr lang="it-IT" sz="3000" dirty="0">
                <a:solidFill>
                  <a:srgbClr val="005EB8"/>
                </a:solidFill>
              </a:rPr>
              <a:t>La tutela degli interessi finanziari dell’Unione alla luce del Trattato di Lisbona</a:t>
            </a:r>
            <a:endParaRPr lang="it-IT" sz="3000" i="1" dirty="0">
              <a:solidFill>
                <a:srgbClr val="005EB8"/>
              </a:solidFill>
            </a:endParaRPr>
          </a:p>
          <a:p>
            <a:pPr algn="just"/>
            <a:endParaRPr lang="it-IT" sz="2000" i="1" dirty="0">
              <a:solidFill>
                <a:srgbClr val="005EB8"/>
              </a:solidFill>
            </a:endParaRPr>
          </a:p>
          <a:p>
            <a:pPr algn="just"/>
            <a:r>
              <a:rPr lang="it-IT" sz="1900" dirty="0">
                <a:solidFill>
                  <a:srgbClr val="005EB8"/>
                </a:solidFill>
              </a:rPr>
              <a:t>Art. 83, par. 1, TFUE</a:t>
            </a:r>
          </a:p>
          <a:p>
            <a:pPr algn="just"/>
            <a:r>
              <a:rPr lang="it-IT" sz="1900" dirty="0">
                <a:solidFill>
                  <a:srgbClr val="005EB8"/>
                </a:solidFill>
              </a:rPr>
              <a:t>Direttive che stabiliscano norme minime relative alla definizione dei reati e delle sanzioni in sfere di </a:t>
            </a:r>
            <a:r>
              <a:rPr lang="it-IT" sz="1900" b="1" u="sng" dirty="0">
                <a:solidFill>
                  <a:srgbClr val="005EB8"/>
                </a:solidFill>
              </a:rPr>
              <a:t>criminalità particolarmente grave che presentano una dimensione transnazionale</a:t>
            </a:r>
            <a:r>
              <a:rPr lang="it-IT" sz="1900" dirty="0">
                <a:solidFill>
                  <a:srgbClr val="005EB8"/>
                </a:solidFill>
              </a:rPr>
              <a:t> (p.e., riciclaggio di denaro, corruzione, contraffazione di mezzi di pagamento)</a:t>
            </a:r>
          </a:p>
          <a:p>
            <a:pPr algn="just"/>
            <a:endParaRPr lang="it-IT" sz="1900" i="1" dirty="0">
              <a:solidFill>
                <a:srgbClr val="005EB8"/>
              </a:solidFill>
            </a:endParaRPr>
          </a:p>
          <a:p>
            <a:pPr algn="just"/>
            <a:r>
              <a:rPr lang="it-IT" sz="1900" dirty="0">
                <a:solidFill>
                  <a:srgbClr val="005EB8"/>
                </a:solidFill>
              </a:rPr>
              <a:t>Art. 83, par. 2, TFUE</a:t>
            </a:r>
          </a:p>
          <a:p>
            <a:pPr algn="just"/>
            <a:r>
              <a:rPr lang="it-IT" sz="1900" dirty="0">
                <a:solidFill>
                  <a:srgbClr val="005EB8"/>
                </a:solidFill>
              </a:rPr>
              <a:t>Ravvicinamento delle disposizioni legislative e regolamentari degli Stati membri in materia penale indispensabile per l’attuazione efficace di una politica dell'Unione </a:t>
            </a:r>
            <a:r>
              <a:rPr lang="it-IT" sz="1900" b="1" u="sng" dirty="0">
                <a:solidFill>
                  <a:srgbClr val="005EB8"/>
                </a:solidFill>
              </a:rPr>
              <a:t>in un settore già oggetto di misure di armonizzazione</a:t>
            </a:r>
            <a:r>
              <a:rPr lang="it-IT" sz="1900" dirty="0">
                <a:solidFill>
                  <a:srgbClr val="005EB8"/>
                </a:solidFill>
              </a:rPr>
              <a:t>, norme minime relative alla definizione dei reati e delle sanzioni nel settore in questione possono essere stabilite tramite direttive </a:t>
            </a:r>
            <a:r>
              <a:rPr lang="it-IT" sz="1900" dirty="0">
                <a:solidFill>
                  <a:srgbClr val="005EB8"/>
                </a:solidFill>
                <a:sym typeface="Wingdings" panose="05000000000000000000" pitchFamily="2" charset="2"/>
              </a:rPr>
              <a:t> Direttiva 2017/1371 relativa alla lotta contro la frode che lede gli interessi finanziari dell'Unione mediante il diritto penale </a:t>
            </a:r>
            <a:endParaRPr lang="it-IT" sz="1900" dirty="0">
              <a:solidFill>
                <a:srgbClr val="005EB8"/>
              </a:solidFill>
            </a:endParaRPr>
          </a:p>
        </p:txBody>
      </p:sp>
    </p:spTree>
    <p:extLst>
      <p:ext uri="{BB962C8B-B14F-4D97-AF65-F5344CB8AC3E}">
        <p14:creationId xmlns:p14="http://schemas.microsoft.com/office/powerpoint/2010/main" val="4020321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845898-C7ED-FC39-8C2A-7D4B8865A8E5}"/>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F6D0632F-1C8E-0E8E-1DE4-963B5467A311}"/>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DE710A12-68A8-E287-61AA-5BEA47A3FE58}"/>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4D91AD7D-9D3F-6498-0695-D989ED9627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684FD53A-4141-EE29-AF8C-596750181953}"/>
              </a:ext>
            </a:extLst>
          </p:cNvPr>
          <p:cNvSpPr txBox="1"/>
          <p:nvPr/>
        </p:nvSpPr>
        <p:spPr>
          <a:xfrm>
            <a:off x="875322" y="567421"/>
            <a:ext cx="7393356" cy="5124480"/>
          </a:xfrm>
          <a:prstGeom prst="rect">
            <a:avLst/>
          </a:prstGeom>
          <a:noFill/>
        </p:spPr>
        <p:txBody>
          <a:bodyPr wrap="square" rtlCol="0">
            <a:spAutoFit/>
          </a:bodyPr>
          <a:lstStyle/>
          <a:p>
            <a:pPr algn="ctr"/>
            <a:r>
              <a:rPr lang="it-IT" sz="3000" dirty="0">
                <a:solidFill>
                  <a:srgbClr val="005EB8"/>
                </a:solidFill>
              </a:rPr>
              <a:t>La tutela degli interessi finanziari dell’Unione alla luce del Trattato di Lisbona</a:t>
            </a:r>
            <a:endParaRPr lang="it-IT" sz="3000" i="1" dirty="0">
              <a:solidFill>
                <a:srgbClr val="005EB8"/>
              </a:solidFill>
            </a:endParaRPr>
          </a:p>
          <a:p>
            <a:pPr algn="just"/>
            <a:endParaRPr lang="it-IT" sz="2000" i="1" dirty="0">
              <a:solidFill>
                <a:srgbClr val="005EB8"/>
              </a:solidFill>
            </a:endParaRPr>
          </a:p>
          <a:p>
            <a:pPr algn="just"/>
            <a:r>
              <a:rPr lang="it-IT" sz="1900" dirty="0">
                <a:solidFill>
                  <a:srgbClr val="005EB8"/>
                </a:solidFill>
              </a:rPr>
              <a:t>Art. 86, par. 1, TFUE</a:t>
            </a:r>
          </a:p>
          <a:p>
            <a:pPr algn="just"/>
            <a:r>
              <a:rPr lang="it-IT" sz="1900" b="1" u="sng" dirty="0">
                <a:solidFill>
                  <a:srgbClr val="005EB8"/>
                </a:solidFill>
              </a:rPr>
              <a:t>Per combattere i reati che ledono gli interessi finanziari dell’Unione</a:t>
            </a:r>
            <a:r>
              <a:rPr lang="it-IT" sz="1900" dirty="0">
                <a:solidFill>
                  <a:srgbClr val="005EB8"/>
                </a:solidFill>
              </a:rPr>
              <a:t>, il Consiglio, deliberando mediante regolamenti secondo una procedura legislativa speciale, può istituire una </a:t>
            </a:r>
            <a:r>
              <a:rPr lang="it-IT" sz="1900" b="1" u="sng" dirty="0">
                <a:solidFill>
                  <a:srgbClr val="005EB8"/>
                </a:solidFill>
              </a:rPr>
              <a:t>Procura europea</a:t>
            </a:r>
            <a:r>
              <a:rPr lang="it-IT" sz="1900" dirty="0">
                <a:solidFill>
                  <a:srgbClr val="005EB8"/>
                </a:solidFill>
              </a:rPr>
              <a:t> a partire da Eurojust</a:t>
            </a:r>
          </a:p>
          <a:p>
            <a:pPr algn="just"/>
            <a:endParaRPr lang="it-IT" sz="1900" i="1" dirty="0">
              <a:solidFill>
                <a:srgbClr val="005EB8"/>
              </a:solidFill>
            </a:endParaRPr>
          </a:p>
          <a:p>
            <a:pPr algn="just"/>
            <a:r>
              <a:rPr lang="it-IT" sz="1900" dirty="0">
                <a:solidFill>
                  <a:srgbClr val="005EB8"/>
                </a:solidFill>
              </a:rPr>
              <a:t>Art. 325 TFUE</a:t>
            </a:r>
          </a:p>
          <a:p>
            <a:pPr algn="just"/>
            <a:r>
              <a:rPr lang="it-IT" sz="1900" dirty="0">
                <a:solidFill>
                  <a:srgbClr val="005EB8"/>
                </a:solidFill>
              </a:rPr>
              <a:t>L'Unione e gli Stati membri combattono contro la frode e le altre attività illegali che ledono gli interessi finanziari dell’Unione</a:t>
            </a:r>
          </a:p>
          <a:p>
            <a:pPr algn="just"/>
            <a:r>
              <a:rPr lang="it-IT" sz="1900" dirty="0">
                <a:solidFill>
                  <a:srgbClr val="005EB8"/>
                </a:solidFill>
              </a:rPr>
              <a:t>Gli Stati membri adottano, per combattere contro la frode che lede gli interessi finanziari dell’Unione, le </a:t>
            </a:r>
            <a:r>
              <a:rPr lang="it-IT" sz="1900" b="1" u="sng" dirty="0">
                <a:solidFill>
                  <a:srgbClr val="005EB8"/>
                </a:solidFill>
              </a:rPr>
              <a:t>stesse misure che adottano per combattere contro la frode che lede i loro interessi finanziari</a:t>
            </a:r>
          </a:p>
          <a:p>
            <a:pPr algn="just"/>
            <a:r>
              <a:rPr lang="it-IT" sz="1900" dirty="0">
                <a:solidFill>
                  <a:srgbClr val="005EB8"/>
                </a:solidFill>
              </a:rPr>
              <a:t>…</a:t>
            </a:r>
          </a:p>
        </p:txBody>
      </p:sp>
    </p:spTree>
    <p:extLst>
      <p:ext uri="{BB962C8B-B14F-4D97-AF65-F5344CB8AC3E}">
        <p14:creationId xmlns:p14="http://schemas.microsoft.com/office/powerpoint/2010/main" val="2780906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35A8E-C5F4-FE35-691D-274791ABC14D}"/>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C92B8CAD-A373-EA17-1E18-355D14534912}"/>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5329066C-6C8C-E69C-C7E9-EFE7378943D9}"/>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C73A83B6-89D7-5968-A9A7-D490F0BBEC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D1495EF2-1526-29DB-95BE-ADA87E3736D5}"/>
              </a:ext>
            </a:extLst>
          </p:cNvPr>
          <p:cNvSpPr txBox="1"/>
          <p:nvPr/>
        </p:nvSpPr>
        <p:spPr>
          <a:xfrm>
            <a:off x="875322" y="567421"/>
            <a:ext cx="7393356" cy="5078313"/>
          </a:xfrm>
          <a:prstGeom prst="rect">
            <a:avLst/>
          </a:prstGeom>
          <a:noFill/>
        </p:spPr>
        <p:txBody>
          <a:bodyPr wrap="square" rtlCol="0">
            <a:spAutoFit/>
          </a:bodyPr>
          <a:lstStyle/>
          <a:p>
            <a:pPr algn="ctr"/>
            <a:r>
              <a:rPr lang="it-IT" sz="3200" dirty="0">
                <a:solidFill>
                  <a:srgbClr val="005EB8"/>
                </a:solidFill>
              </a:rPr>
              <a:t>La tutela degli interessi finanziari dell’Unione alla luce del Trattato di Lisbona</a:t>
            </a:r>
            <a:endParaRPr lang="it-IT" sz="3200" i="1" dirty="0">
              <a:solidFill>
                <a:srgbClr val="005EB8"/>
              </a:solidFill>
            </a:endParaRPr>
          </a:p>
          <a:p>
            <a:pPr algn="just"/>
            <a:endParaRPr lang="it-IT" sz="2000" i="1" dirty="0">
              <a:solidFill>
                <a:srgbClr val="005EB8"/>
              </a:solidFill>
            </a:endParaRPr>
          </a:p>
          <a:p>
            <a:pPr algn="just"/>
            <a:r>
              <a:rPr lang="it-IT" sz="2000" dirty="0">
                <a:solidFill>
                  <a:srgbClr val="005EB8"/>
                </a:solidFill>
              </a:rPr>
              <a:t>Art. 51, par. 1, Carta dei diritti fondamentali dell’Unione europea</a:t>
            </a:r>
          </a:p>
          <a:p>
            <a:pPr algn="just"/>
            <a:r>
              <a:rPr lang="it-IT" sz="2000" dirty="0">
                <a:solidFill>
                  <a:srgbClr val="005EB8"/>
                </a:solidFill>
              </a:rPr>
              <a:t>Le disposizioni della presente Carta si applicano alle istituzioni e agli organi dell’Unione nel rispetto del principio di sussidiarietà come pure agli Stati membri </a:t>
            </a:r>
            <a:r>
              <a:rPr lang="it-IT" sz="2000" b="1" u="sng" dirty="0">
                <a:solidFill>
                  <a:srgbClr val="005EB8"/>
                </a:solidFill>
              </a:rPr>
              <a:t>esclusivamente nell’attuazione del diritto dell’Unione</a:t>
            </a:r>
            <a:r>
              <a:rPr lang="it-IT" sz="2000" dirty="0">
                <a:solidFill>
                  <a:srgbClr val="005EB8"/>
                </a:solidFill>
              </a:rPr>
              <a:t>. Pertanto, </a:t>
            </a:r>
            <a:r>
              <a:rPr lang="it-IT" sz="2000" b="1" u="sng" dirty="0">
                <a:solidFill>
                  <a:srgbClr val="005EB8"/>
                </a:solidFill>
              </a:rPr>
              <a:t>i suddetti soggetti rispettano i diritti</a:t>
            </a:r>
            <a:r>
              <a:rPr lang="it-IT" sz="2000" dirty="0">
                <a:solidFill>
                  <a:srgbClr val="005EB8"/>
                </a:solidFill>
              </a:rPr>
              <a:t>, osservano i principi e ne promuovono l’applicazione secondo le rispettive competenze.</a:t>
            </a:r>
          </a:p>
          <a:p>
            <a:pPr algn="just"/>
            <a:endParaRPr lang="it-IT" sz="2000" dirty="0">
              <a:solidFill>
                <a:srgbClr val="005EB8"/>
              </a:solidFill>
            </a:endParaRPr>
          </a:p>
          <a:p>
            <a:pPr algn="just"/>
            <a:r>
              <a:rPr lang="it-IT" sz="2000" dirty="0">
                <a:solidFill>
                  <a:srgbClr val="005EB8"/>
                </a:solidFill>
              </a:rPr>
              <a:t>Corte </a:t>
            </a:r>
            <a:r>
              <a:rPr lang="it-IT" sz="2000" dirty="0" err="1">
                <a:solidFill>
                  <a:srgbClr val="005EB8"/>
                </a:solidFill>
              </a:rPr>
              <a:t>giust</a:t>
            </a:r>
            <a:r>
              <a:rPr lang="it-IT" sz="2000" dirty="0">
                <a:solidFill>
                  <a:srgbClr val="005EB8"/>
                </a:solidFill>
              </a:rPr>
              <a:t>. 26 febbraio 2013, C-617/10, </a:t>
            </a:r>
            <a:r>
              <a:rPr lang="it-IT" sz="2000" i="1" dirty="0" err="1">
                <a:solidFill>
                  <a:srgbClr val="005EB8"/>
                </a:solidFill>
              </a:rPr>
              <a:t>Åkerberg</a:t>
            </a:r>
            <a:r>
              <a:rPr lang="it-IT" sz="2000" i="1" dirty="0">
                <a:solidFill>
                  <a:srgbClr val="005EB8"/>
                </a:solidFill>
              </a:rPr>
              <a:t> </a:t>
            </a:r>
            <a:r>
              <a:rPr lang="it-IT" sz="2000" i="1" dirty="0" err="1">
                <a:solidFill>
                  <a:srgbClr val="005EB8"/>
                </a:solidFill>
              </a:rPr>
              <a:t>Fransson</a:t>
            </a:r>
            <a:endParaRPr lang="it-IT" sz="2000" i="1" dirty="0">
              <a:solidFill>
                <a:srgbClr val="005EB8"/>
              </a:solidFill>
            </a:endParaRPr>
          </a:p>
          <a:p>
            <a:pPr algn="just"/>
            <a:r>
              <a:rPr lang="it-IT" sz="2000" dirty="0">
                <a:solidFill>
                  <a:srgbClr val="005EB8"/>
                </a:solidFill>
              </a:rPr>
              <a:t>Gli Stati membri, nell’ottemperare agli obblighi connessi alla salvaguardia degli interessi finanziari dell’Unione, devono altresì rispettare i diritti fondamentali</a:t>
            </a:r>
          </a:p>
        </p:txBody>
      </p:sp>
    </p:spTree>
    <p:extLst>
      <p:ext uri="{BB962C8B-B14F-4D97-AF65-F5344CB8AC3E}">
        <p14:creationId xmlns:p14="http://schemas.microsoft.com/office/powerpoint/2010/main" val="2856281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BBB568-B26F-4718-B0C2-BD1A08AEAB19}"/>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5916304D-EE0E-EF5B-B646-109033B4E527}"/>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14C21DF5-310A-BFAA-0B57-1DAF946D976D}"/>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A68BD471-DE67-D84B-6682-CD64AC1905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FD8BD808-1833-68B3-C4F6-31D4C60308C1}"/>
              </a:ext>
            </a:extLst>
          </p:cNvPr>
          <p:cNvSpPr txBox="1"/>
          <p:nvPr/>
        </p:nvSpPr>
        <p:spPr>
          <a:xfrm>
            <a:off x="875322" y="567421"/>
            <a:ext cx="7393356" cy="5570756"/>
          </a:xfrm>
          <a:prstGeom prst="rect">
            <a:avLst/>
          </a:prstGeom>
          <a:noFill/>
        </p:spPr>
        <p:txBody>
          <a:bodyPr wrap="square" rtlCol="0">
            <a:spAutoFit/>
          </a:bodyPr>
          <a:lstStyle/>
          <a:p>
            <a:pPr algn="ctr"/>
            <a:r>
              <a:rPr lang="it-IT" sz="3200" dirty="0">
                <a:solidFill>
                  <a:srgbClr val="005EB8"/>
                </a:solidFill>
              </a:rPr>
              <a:t>Tutela degli interessi finanziari dell’Unione e tutela dei diritti fondamentali </a:t>
            </a:r>
          </a:p>
          <a:p>
            <a:pPr algn="just"/>
            <a:endParaRPr lang="it-IT" sz="2000" dirty="0">
              <a:solidFill>
                <a:srgbClr val="005EB8"/>
              </a:solidFill>
            </a:endParaRPr>
          </a:p>
          <a:p>
            <a:pPr algn="just"/>
            <a:r>
              <a:rPr lang="it-IT" sz="2000" dirty="0">
                <a:solidFill>
                  <a:srgbClr val="005EB8"/>
                </a:solidFill>
              </a:rPr>
              <a:t>Corte </a:t>
            </a:r>
            <a:r>
              <a:rPr lang="it-IT" sz="2000" dirty="0" err="1">
                <a:solidFill>
                  <a:srgbClr val="005EB8"/>
                </a:solidFill>
              </a:rPr>
              <a:t>giust</a:t>
            </a:r>
            <a:r>
              <a:rPr lang="it-IT" sz="2000" dirty="0">
                <a:solidFill>
                  <a:srgbClr val="005EB8"/>
                </a:solidFill>
              </a:rPr>
              <a:t>. 17 dicembre 2015, C-419/14, </a:t>
            </a:r>
            <a:r>
              <a:rPr lang="it-IT" sz="2000" i="1" dirty="0" err="1">
                <a:solidFill>
                  <a:srgbClr val="005EB8"/>
                </a:solidFill>
              </a:rPr>
              <a:t>WebMindLicenses</a:t>
            </a:r>
            <a:endParaRPr lang="it-IT" sz="2000" dirty="0">
              <a:solidFill>
                <a:srgbClr val="005EB8"/>
              </a:solidFill>
            </a:endParaRPr>
          </a:p>
          <a:p>
            <a:pPr algn="just"/>
            <a:endParaRPr lang="it-IT" sz="2000" dirty="0">
              <a:solidFill>
                <a:srgbClr val="005EB8"/>
              </a:solidFill>
            </a:endParaRPr>
          </a:p>
          <a:p>
            <a:pPr algn="just"/>
            <a:r>
              <a:rPr lang="it-IT" sz="2000" dirty="0">
                <a:solidFill>
                  <a:srgbClr val="005EB8"/>
                </a:solidFill>
              </a:rPr>
              <a:t>Un’amministrazione tributaria, per verificare la sussistenza di una pratica abusiva in materia di IVA, può ricorrere a prove ottenute in un procedimento penale parallelo non ancora conclusosi, all’insaputa del soggetto passivo, attraverso, per esempio, intercettazioni di telecomunicazioni e sequestri di e-mail? </a:t>
            </a:r>
          </a:p>
          <a:p>
            <a:pPr algn="just"/>
            <a:r>
              <a:rPr lang="it-IT" sz="2000" dirty="0">
                <a:solidFill>
                  <a:srgbClr val="005EB8"/>
                </a:solidFill>
              </a:rPr>
              <a:t>Limitazioni al diritto al rispetto della vita privata e familiare come quelle scaturenti da intercettazioni di telecomunicazioni e sequestri di e-mail </a:t>
            </a:r>
            <a:r>
              <a:rPr lang="it-IT" sz="2000" b="1" u="sng" dirty="0">
                <a:solidFill>
                  <a:srgbClr val="005EB8"/>
                </a:solidFill>
              </a:rPr>
              <a:t>sono ammissibili solamente se previste dalla legge e se nel rispetto del principio di proporzionalità, siano necessarie e rispondano effettivamente a finalità di interesse generale riconosciute dall’Unione</a:t>
            </a:r>
          </a:p>
        </p:txBody>
      </p:sp>
    </p:spTree>
    <p:extLst>
      <p:ext uri="{BB962C8B-B14F-4D97-AF65-F5344CB8AC3E}">
        <p14:creationId xmlns:p14="http://schemas.microsoft.com/office/powerpoint/2010/main" val="1165067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815E2F-7125-A868-4CBC-84B4DEBFBBD8}"/>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A3E4A0D9-358A-B31A-3066-D2B77B126389}"/>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63B33BA4-328C-884C-7570-97A1504955F7}"/>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4B3ADDCB-82C6-B273-F2B2-5DB10BF410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459C6743-2627-8412-69C9-5756F628E64F}"/>
              </a:ext>
            </a:extLst>
          </p:cNvPr>
          <p:cNvSpPr txBox="1"/>
          <p:nvPr/>
        </p:nvSpPr>
        <p:spPr>
          <a:xfrm>
            <a:off x="0" y="129749"/>
            <a:ext cx="9144000" cy="6124754"/>
          </a:xfrm>
          <a:prstGeom prst="rect">
            <a:avLst/>
          </a:prstGeom>
          <a:noFill/>
        </p:spPr>
        <p:txBody>
          <a:bodyPr wrap="square" rtlCol="0">
            <a:spAutoFit/>
          </a:bodyPr>
          <a:lstStyle/>
          <a:p>
            <a:pPr algn="ctr"/>
            <a:r>
              <a:rPr lang="it-IT" sz="3200" dirty="0">
                <a:solidFill>
                  <a:srgbClr val="005EB8"/>
                </a:solidFill>
              </a:rPr>
              <a:t>Tutela degli interessi finanziari dell’Unione e tutela dei diritti fondamentali </a:t>
            </a:r>
          </a:p>
          <a:p>
            <a:pPr algn="just"/>
            <a:endParaRPr lang="it-IT" sz="2000" dirty="0">
              <a:solidFill>
                <a:srgbClr val="005EB8"/>
              </a:solidFill>
            </a:endParaRPr>
          </a:p>
          <a:p>
            <a:pPr algn="just"/>
            <a:r>
              <a:rPr lang="it-IT" dirty="0">
                <a:solidFill>
                  <a:srgbClr val="005EB8"/>
                </a:solidFill>
              </a:rPr>
              <a:t>Corte </a:t>
            </a:r>
            <a:r>
              <a:rPr lang="it-IT" dirty="0" err="1">
                <a:solidFill>
                  <a:srgbClr val="005EB8"/>
                </a:solidFill>
              </a:rPr>
              <a:t>giust</a:t>
            </a:r>
            <a:r>
              <a:rPr lang="it-IT" dirty="0">
                <a:solidFill>
                  <a:srgbClr val="005EB8"/>
                </a:solidFill>
              </a:rPr>
              <a:t>. 5 giugno 2018, C-612/15, </a:t>
            </a:r>
            <a:r>
              <a:rPr lang="it-IT" i="1" dirty="0" err="1">
                <a:solidFill>
                  <a:srgbClr val="005EB8"/>
                </a:solidFill>
              </a:rPr>
              <a:t>Kolev</a:t>
            </a:r>
            <a:endParaRPr lang="it-IT" i="1" dirty="0">
              <a:solidFill>
                <a:srgbClr val="005EB8"/>
              </a:solidFill>
            </a:endParaRPr>
          </a:p>
          <a:p>
            <a:pPr algn="just"/>
            <a:endParaRPr lang="it-IT" dirty="0">
              <a:solidFill>
                <a:srgbClr val="005EB8"/>
              </a:solidFill>
            </a:endParaRPr>
          </a:p>
          <a:p>
            <a:pPr algn="just"/>
            <a:r>
              <a:rPr lang="it-IT" dirty="0">
                <a:solidFill>
                  <a:srgbClr val="005EB8"/>
                </a:solidFill>
              </a:rPr>
              <a:t>La (vecchia) disciplina bulgara relativa all’archiviazione dei procedimenti penali è compatibile con le esigenze di tutela degli interessi finanziari?</a:t>
            </a:r>
          </a:p>
          <a:p>
            <a:pPr marL="457200" indent="-457200" algn="just">
              <a:buAutoNum type="arabicParenR"/>
            </a:pPr>
            <a:r>
              <a:rPr lang="it-IT" b="1" u="sng" dirty="0">
                <a:solidFill>
                  <a:srgbClr val="005EB8"/>
                </a:solidFill>
              </a:rPr>
              <a:t>Responsabilità del legislatore</a:t>
            </a:r>
            <a:r>
              <a:rPr lang="it-IT" dirty="0">
                <a:solidFill>
                  <a:srgbClr val="005EB8"/>
                </a:solidFill>
              </a:rPr>
              <a:t>: modificare la legislazione in materia, garantendo che il regime applicabile al perseguimento dei reati lesivi degli interessi finanziari dell’Unione non comporti un rischio sistemico di impunità</a:t>
            </a:r>
          </a:p>
          <a:p>
            <a:pPr marL="457200" indent="-457200" algn="just">
              <a:buAutoNum type="arabicParenR"/>
            </a:pPr>
            <a:r>
              <a:rPr lang="it-IT" b="1" u="sng" dirty="0">
                <a:solidFill>
                  <a:srgbClr val="005EB8"/>
                </a:solidFill>
              </a:rPr>
              <a:t>Responsabilità del giudice</a:t>
            </a:r>
            <a:r>
              <a:rPr lang="it-IT" dirty="0">
                <a:solidFill>
                  <a:srgbClr val="005EB8"/>
                </a:solidFill>
              </a:rPr>
              <a:t>: interpretare la normativa vigente alla luce dell’art. 325 TFUE o disapplicarla, assicurandosi però del fatto che i diritti fondamentali siano rispettati</a:t>
            </a:r>
          </a:p>
          <a:p>
            <a:pPr marL="457200" indent="-457200" algn="just">
              <a:buAutoNum type="arabicParenR"/>
            </a:pPr>
            <a:r>
              <a:rPr lang="it-IT" dirty="0">
                <a:solidFill>
                  <a:srgbClr val="005EB8"/>
                </a:solidFill>
              </a:rPr>
              <a:t>Il giudice del rinvio non può disporre l’archiviazione del procedimento penale (…) per il solo motivo che tale archiviazione costituirebbe, come asserito, la soluzione più favorevole per gli imputati per quanto riguarda il diritto di questi ultimi a che la loro causa sia esaminata entro un termine ragionevole e il loro diritto di difesa. Infatti, </a:t>
            </a:r>
            <a:r>
              <a:rPr lang="it-IT" b="1" u="sng" dirty="0">
                <a:solidFill>
                  <a:srgbClr val="005EB8"/>
                </a:solidFill>
              </a:rPr>
              <a:t>è consentito ai giudici nazionali applicare standard nazionali di tutela dei diritti fondamentali, ma a condizione che tale applicazione non comprometta, segnatamente, il primato, l’unità e l’effettività del diritto dell’Unione</a:t>
            </a:r>
            <a:r>
              <a:rPr lang="it-IT" dirty="0">
                <a:solidFill>
                  <a:srgbClr val="005EB8"/>
                </a:solidFill>
              </a:rPr>
              <a:t> (formula ripresa da Corte </a:t>
            </a:r>
            <a:r>
              <a:rPr lang="it-IT" dirty="0" err="1">
                <a:solidFill>
                  <a:srgbClr val="005EB8"/>
                </a:solidFill>
              </a:rPr>
              <a:t>giust</a:t>
            </a:r>
            <a:r>
              <a:rPr lang="it-IT" dirty="0">
                <a:solidFill>
                  <a:srgbClr val="005EB8"/>
                </a:solidFill>
              </a:rPr>
              <a:t>. 26 febbraio 2013, C-399/11, </a:t>
            </a:r>
            <a:r>
              <a:rPr lang="it-IT" i="1" dirty="0">
                <a:solidFill>
                  <a:srgbClr val="005EB8"/>
                </a:solidFill>
              </a:rPr>
              <a:t>Melloni</a:t>
            </a:r>
            <a:r>
              <a:rPr lang="it-IT" dirty="0">
                <a:solidFill>
                  <a:srgbClr val="005EB8"/>
                </a:solidFill>
              </a:rPr>
              <a:t>)</a:t>
            </a:r>
            <a:endParaRPr lang="it-IT" b="1" u="sng" dirty="0">
              <a:solidFill>
                <a:srgbClr val="005EB8"/>
              </a:solidFill>
            </a:endParaRPr>
          </a:p>
          <a:p>
            <a:pPr marL="457200" indent="-457200" algn="just">
              <a:buAutoNum type="arabicParenR"/>
            </a:pPr>
            <a:endParaRPr lang="it-IT" sz="2000" dirty="0">
              <a:solidFill>
                <a:srgbClr val="005EB8"/>
              </a:solidFill>
            </a:endParaRPr>
          </a:p>
        </p:txBody>
      </p:sp>
    </p:spTree>
    <p:extLst>
      <p:ext uri="{BB962C8B-B14F-4D97-AF65-F5344CB8AC3E}">
        <p14:creationId xmlns:p14="http://schemas.microsoft.com/office/powerpoint/2010/main" val="5820739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8756A1-BB13-548D-BEBB-79F7AAA5CCD5}"/>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8B4FCEFA-E977-4A24-EF92-CF1363F30154}"/>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D4BF3AA4-B7CF-5250-96FA-70F252BA7ADA}"/>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D07D65A4-9A1F-8A5D-FBB4-3F9D629278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03460109-B7B7-3739-877F-AE5164EBFD16}"/>
              </a:ext>
            </a:extLst>
          </p:cNvPr>
          <p:cNvSpPr txBox="1"/>
          <p:nvPr/>
        </p:nvSpPr>
        <p:spPr>
          <a:xfrm>
            <a:off x="875322" y="888434"/>
            <a:ext cx="7393356" cy="4462760"/>
          </a:xfrm>
          <a:prstGeom prst="rect">
            <a:avLst/>
          </a:prstGeom>
          <a:noFill/>
        </p:spPr>
        <p:txBody>
          <a:bodyPr wrap="square" rtlCol="0">
            <a:spAutoFit/>
          </a:bodyPr>
          <a:lstStyle/>
          <a:p>
            <a:pPr algn="ctr"/>
            <a:r>
              <a:rPr lang="it-IT" sz="3200" dirty="0">
                <a:solidFill>
                  <a:srgbClr val="005EB8"/>
                </a:solidFill>
              </a:rPr>
              <a:t>Tutela degli interessi finanziari dell’Unione e tutela dei diritti fondamentali </a:t>
            </a:r>
          </a:p>
          <a:p>
            <a:pPr algn="just"/>
            <a:endParaRPr lang="it-IT" sz="2000" dirty="0">
              <a:solidFill>
                <a:srgbClr val="005EB8"/>
              </a:solidFill>
            </a:endParaRPr>
          </a:p>
          <a:p>
            <a:pPr algn="just"/>
            <a:r>
              <a:rPr lang="it-IT" sz="2000" dirty="0">
                <a:solidFill>
                  <a:srgbClr val="005EB8"/>
                </a:solidFill>
              </a:rPr>
              <a:t>Corte </a:t>
            </a:r>
            <a:r>
              <a:rPr lang="it-IT" sz="2000" dirty="0" err="1">
                <a:solidFill>
                  <a:srgbClr val="005EB8"/>
                </a:solidFill>
              </a:rPr>
              <a:t>giust</a:t>
            </a:r>
            <a:r>
              <a:rPr lang="it-IT" sz="2000" dirty="0">
                <a:solidFill>
                  <a:srgbClr val="005EB8"/>
                </a:solidFill>
              </a:rPr>
              <a:t>. 17 gennaio 2019, C-310/16, </a:t>
            </a:r>
            <a:r>
              <a:rPr lang="it-IT" sz="2000" i="1" dirty="0" err="1">
                <a:solidFill>
                  <a:srgbClr val="005EB8"/>
                </a:solidFill>
              </a:rPr>
              <a:t>Dzivev</a:t>
            </a:r>
            <a:endParaRPr lang="it-IT" sz="2000" i="1" dirty="0">
              <a:solidFill>
                <a:srgbClr val="005EB8"/>
              </a:solidFill>
            </a:endParaRPr>
          </a:p>
          <a:p>
            <a:pPr algn="just"/>
            <a:endParaRPr lang="it-IT" sz="2000" dirty="0">
              <a:solidFill>
                <a:srgbClr val="005EB8"/>
              </a:solidFill>
            </a:endParaRPr>
          </a:p>
          <a:p>
            <a:pPr algn="just"/>
            <a:r>
              <a:rPr lang="it-IT" sz="2000" dirty="0">
                <a:solidFill>
                  <a:srgbClr val="005EB8"/>
                </a:solidFill>
              </a:rPr>
              <a:t>Devono essere esclusi da un procedimento penale elementi di prova che richiedono un’autorizzazione giudiziaria se l’autorizzazione è stata concessa da un’autorità giudiziaria mancante di competenza?</a:t>
            </a:r>
          </a:p>
          <a:p>
            <a:pPr algn="just"/>
            <a:r>
              <a:rPr lang="it-IT" sz="2000" dirty="0">
                <a:solidFill>
                  <a:srgbClr val="005EB8"/>
                </a:solidFill>
              </a:rPr>
              <a:t>La lotta contro la frode e le altre attività lesive degli interessi finanziari dell’Unione deve sempre essere condotta nel rispetto del </a:t>
            </a:r>
            <a:r>
              <a:rPr lang="it-IT" sz="2000" b="1" u="sng" dirty="0">
                <a:solidFill>
                  <a:srgbClr val="005EB8"/>
                </a:solidFill>
              </a:rPr>
              <a:t>principio di legalità e del valore dello Stato di diritto</a:t>
            </a:r>
            <a:r>
              <a:rPr lang="it-IT" sz="2000" dirty="0">
                <a:solidFill>
                  <a:srgbClr val="005EB8"/>
                </a:solidFill>
              </a:rPr>
              <a:t>. Questo implica che il potere repressivo non possa essere esercitato al di fuori dei limiti legali entro cui un’autorità giudiziaria può agire</a:t>
            </a:r>
          </a:p>
        </p:txBody>
      </p:sp>
    </p:spTree>
    <p:extLst>
      <p:ext uri="{BB962C8B-B14F-4D97-AF65-F5344CB8AC3E}">
        <p14:creationId xmlns:p14="http://schemas.microsoft.com/office/powerpoint/2010/main" val="3737105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8BFD9B-5807-DBC0-5D57-79FA44AAEFA3}"/>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4B012C8C-4F7F-57F7-286D-B37D0A78FF05}"/>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BB2F6D06-B6BB-2BEB-0319-8AAE6A65FCB1}"/>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81B4811D-F811-8FA3-C6E6-9AA3B86666F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74900AEB-84C3-0E2F-7486-774DDEF69D9B}"/>
              </a:ext>
            </a:extLst>
          </p:cNvPr>
          <p:cNvSpPr txBox="1"/>
          <p:nvPr/>
        </p:nvSpPr>
        <p:spPr>
          <a:xfrm>
            <a:off x="875322" y="1077550"/>
            <a:ext cx="7393356" cy="3847207"/>
          </a:xfrm>
          <a:prstGeom prst="rect">
            <a:avLst/>
          </a:prstGeom>
          <a:noFill/>
        </p:spPr>
        <p:txBody>
          <a:bodyPr wrap="square" rtlCol="0">
            <a:spAutoFit/>
          </a:bodyPr>
          <a:lstStyle/>
          <a:p>
            <a:pPr algn="ctr"/>
            <a:r>
              <a:rPr lang="it-IT" sz="3200" dirty="0">
                <a:solidFill>
                  <a:srgbClr val="005EB8"/>
                </a:solidFill>
              </a:rPr>
              <a:t>Tutela degli interessi finanziari dell’Unione e tutela dei diritti fondamentali </a:t>
            </a:r>
          </a:p>
          <a:p>
            <a:pPr algn="just"/>
            <a:endParaRPr lang="it-IT" sz="2000" dirty="0">
              <a:solidFill>
                <a:srgbClr val="005EB8"/>
              </a:solidFill>
            </a:endParaRPr>
          </a:p>
          <a:p>
            <a:pPr algn="just"/>
            <a:r>
              <a:rPr lang="it-IT" sz="2000" dirty="0">
                <a:solidFill>
                  <a:srgbClr val="005EB8"/>
                </a:solidFill>
              </a:rPr>
              <a:t>Corte </a:t>
            </a:r>
            <a:r>
              <a:rPr lang="it-IT" sz="2000" dirty="0" err="1">
                <a:solidFill>
                  <a:srgbClr val="005EB8"/>
                </a:solidFill>
              </a:rPr>
              <a:t>giust</a:t>
            </a:r>
            <a:r>
              <a:rPr lang="it-IT" sz="2000" dirty="0">
                <a:solidFill>
                  <a:srgbClr val="005EB8"/>
                </a:solidFill>
              </a:rPr>
              <a:t>. 1° ottobre 2019, C-603/19, </a:t>
            </a:r>
            <a:r>
              <a:rPr lang="it-IT" sz="2000" i="1" dirty="0" err="1">
                <a:solidFill>
                  <a:srgbClr val="005EB8"/>
                </a:solidFill>
              </a:rPr>
              <a:t>Úrad</a:t>
            </a:r>
            <a:r>
              <a:rPr lang="it-IT" sz="2000" i="1" dirty="0">
                <a:solidFill>
                  <a:srgbClr val="005EB8"/>
                </a:solidFill>
              </a:rPr>
              <a:t> </a:t>
            </a:r>
            <a:r>
              <a:rPr lang="it-IT" sz="2000" i="1" dirty="0" err="1">
                <a:solidFill>
                  <a:srgbClr val="005EB8"/>
                </a:solidFill>
              </a:rPr>
              <a:t>špeciálnej</a:t>
            </a:r>
            <a:r>
              <a:rPr lang="it-IT" sz="2000" i="1" dirty="0">
                <a:solidFill>
                  <a:srgbClr val="005EB8"/>
                </a:solidFill>
              </a:rPr>
              <a:t> </a:t>
            </a:r>
            <a:r>
              <a:rPr lang="it-IT" sz="2000" i="1" dirty="0" err="1">
                <a:solidFill>
                  <a:srgbClr val="005EB8"/>
                </a:solidFill>
              </a:rPr>
              <a:t>prokuratúry</a:t>
            </a:r>
            <a:endParaRPr lang="it-IT" sz="2000" i="1" dirty="0">
              <a:solidFill>
                <a:srgbClr val="005EB8"/>
              </a:solidFill>
            </a:endParaRPr>
          </a:p>
          <a:p>
            <a:pPr algn="just"/>
            <a:endParaRPr lang="it-IT" sz="2000" dirty="0">
              <a:solidFill>
                <a:srgbClr val="005EB8"/>
              </a:solidFill>
            </a:endParaRPr>
          </a:p>
          <a:p>
            <a:pPr algn="just"/>
            <a:r>
              <a:rPr lang="it-IT" sz="2000" dirty="0">
                <a:solidFill>
                  <a:srgbClr val="005EB8"/>
                </a:solidFill>
              </a:rPr>
              <a:t>Va bene se la normativa statale, come interpretata dalla Corte suprema, non permette a enti pubblici di costituirsi come parti danneggiate in procedimenti per reati lesivi di interessi finanziari dell’Unione, ma devono essere previsti procedimenti efficaci per consentire il recupero dei contributi del bilancio dell’Unione europea indebitamente percepiti</a:t>
            </a:r>
          </a:p>
        </p:txBody>
      </p:sp>
    </p:spTree>
    <p:extLst>
      <p:ext uri="{BB962C8B-B14F-4D97-AF65-F5344CB8AC3E}">
        <p14:creationId xmlns:p14="http://schemas.microsoft.com/office/powerpoint/2010/main" val="3266009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56E1C0-3B41-EB23-9EEC-B2765785283E}"/>
            </a:ext>
          </a:extLst>
        </p:cNvPr>
        <p:cNvGrpSpPr/>
        <p:nvPr/>
      </p:nvGrpSpPr>
      <p:grpSpPr>
        <a:xfrm>
          <a:off x="0" y="0"/>
          <a:ext cx="0" cy="0"/>
          <a:chOff x="0" y="0"/>
          <a:chExt cx="0" cy="0"/>
        </a:xfrm>
      </p:grpSpPr>
      <p:grpSp>
        <p:nvGrpSpPr>
          <p:cNvPr id="13" name="Gruppo 12">
            <a:extLst>
              <a:ext uri="{FF2B5EF4-FFF2-40B4-BE49-F238E27FC236}">
                <a16:creationId xmlns:a16="http://schemas.microsoft.com/office/drawing/2014/main" id="{C25D27C0-79FA-704F-EA4F-06CDDC6E3B9B}"/>
              </a:ext>
            </a:extLst>
          </p:cNvPr>
          <p:cNvGrpSpPr/>
          <p:nvPr/>
        </p:nvGrpSpPr>
        <p:grpSpPr>
          <a:xfrm>
            <a:off x="0" y="6150708"/>
            <a:ext cx="9144000" cy="765907"/>
            <a:chOff x="0" y="6150708"/>
            <a:chExt cx="9144000" cy="765907"/>
          </a:xfrm>
        </p:grpSpPr>
        <p:sp>
          <p:nvSpPr>
            <p:cNvPr id="5" name="Rettangolo 4">
              <a:extLst>
                <a:ext uri="{FF2B5EF4-FFF2-40B4-BE49-F238E27FC236}">
                  <a16:creationId xmlns:a16="http://schemas.microsoft.com/office/drawing/2014/main" id="{E9F4B2DA-3DC3-CA3B-1C08-8D0EBBEA4840}"/>
                </a:ext>
              </a:extLst>
            </p:cNvPr>
            <p:cNvSpPr/>
            <p:nvPr/>
          </p:nvSpPr>
          <p:spPr>
            <a:xfrm>
              <a:off x="0" y="6150708"/>
              <a:ext cx="9144000" cy="76590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a:extLst>
                <a:ext uri="{FF2B5EF4-FFF2-40B4-BE49-F238E27FC236}">
                  <a16:creationId xmlns:a16="http://schemas.microsoft.com/office/drawing/2014/main" id="{88CB1E98-6C5C-0A3F-3D5D-839286D108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9323" y="6287216"/>
              <a:ext cx="1547446" cy="492890"/>
            </a:xfrm>
            <a:prstGeom prst="rect">
              <a:avLst/>
            </a:prstGeom>
          </p:spPr>
        </p:pic>
      </p:grpSp>
      <p:sp>
        <p:nvSpPr>
          <p:cNvPr id="3" name="CasellaDiTesto 2">
            <a:extLst>
              <a:ext uri="{FF2B5EF4-FFF2-40B4-BE49-F238E27FC236}">
                <a16:creationId xmlns:a16="http://schemas.microsoft.com/office/drawing/2014/main" id="{78930859-6C00-DD13-8250-544E254CF020}"/>
              </a:ext>
            </a:extLst>
          </p:cNvPr>
          <p:cNvSpPr txBox="1"/>
          <p:nvPr/>
        </p:nvSpPr>
        <p:spPr>
          <a:xfrm>
            <a:off x="875322" y="775992"/>
            <a:ext cx="7393356" cy="4770537"/>
          </a:xfrm>
          <a:prstGeom prst="rect">
            <a:avLst/>
          </a:prstGeom>
          <a:noFill/>
        </p:spPr>
        <p:txBody>
          <a:bodyPr wrap="square" rtlCol="0">
            <a:spAutoFit/>
          </a:bodyPr>
          <a:lstStyle/>
          <a:p>
            <a:pPr algn="ctr"/>
            <a:r>
              <a:rPr lang="it-IT" sz="3200" dirty="0">
                <a:solidFill>
                  <a:srgbClr val="005EB8"/>
                </a:solidFill>
              </a:rPr>
              <a:t>Tutela degli interessi finanziari dell’Unione e tutela dei diritti fondamentali </a:t>
            </a:r>
          </a:p>
          <a:p>
            <a:pPr algn="just"/>
            <a:endParaRPr lang="it-IT" sz="2000" dirty="0">
              <a:solidFill>
                <a:srgbClr val="005EB8"/>
              </a:solidFill>
            </a:endParaRPr>
          </a:p>
          <a:p>
            <a:pPr algn="just"/>
            <a:r>
              <a:rPr lang="it-IT" sz="2000" dirty="0">
                <a:solidFill>
                  <a:srgbClr val="005EB8"/>
                </a:solidFill>
              </a:rPr>
              <a:t>Corte </a:t>
            </a:r>
            <a:r>
              <a:rPr lang="it-IT" sz="2000" dirty="0" err="1">
                <a:solidFill>
                  <a:srgbClr val="005EB8"/>
                </a:solidFill>
              </a:rPr>
              <a:t>giust</a:t>
            </a:r>
            <a:r>
              <a:rPr lang="it-IT" sz="2000" dirty="0">
                <a:solidFill>
                  <a:srgbClr val="005EB8"/>
                </a:solidFill>
              </a:rPr>
              <a:t>. 14 ottobre 2021, C-360/20, </a:t>
            </a:r>
            <a:r>
              <a:rPr lang="it-IT" sz="2000" i="1" dirty="0" err="1">
                <a:solidFill>
                  <a:srgbClr val="005EB8"/>
                </a:solidFill>
              </a:rPr>
              <a:t>Ministerul</a:t>
            </a:r>
            <a:r>
              <a:rPr lang="it-IT" sz="2000" i="1" dirty="0">
                <a:solidFill>
                  <a:srgbClr val="005EB8"/>
                </a:solidFill>
              </a:rPr>
              <a:t> </a:t>
            </a:r>
            <a:r>
              <a:rPr lang="it-IT" sz="2000" i="1" dirty="0" err="1">
                <a:solidFill>
                  <a:srgbClr val="005EB8"/>
                </a:solidFill>
              </a:rPr>
              <a:t>Lucrărilor</a:t>
            </a:r>
            <a:r>
              <a:rPr lang="it-IT" sz="2000" i="1" dirty="0">
                <a:solidFill>
                  <a:srgbClr val="005EB8"/>
                </a:solidFill>
              </a:rPr>
              <a:t> </a:t>
            </a:r>
            <a:r>
              <a:rPr lang="it-IT" sz="2000" i="1" dirty="0" err="1">
                <a:solidFill>
                  <a:srgbClr val="005EB8"/>
                </a:solidFill>
              </a:rPr>
              <a:t>Publice</a:t>
            </a:r>
            <a:endParaRPr lang="it-IT" sz="2000" i="1" dirty="0">
              <a:solidFill>
                <a:srgbClr val="005EB8"/>
              </a:solidFill>
            </a:endParaRPr>
          </a:p>
          <a:p>
            <a:pPr algn="just"/>
            <a:endParaRPr lang="it-IT" sz="2000" dirty="0">
              <a:solidFill>
                <a:srgbClr val="005EB8"/>
              </a:solidFill>
            </a:endParaRPr>
          </a:p>
          <a:p>
            <a:pPr algn="just"/>
            <a:r>
              <a:rPr lang="it-IT" sz="2000" dirty="0">
                <a:solidFill>
                  <a:srgbClr val="005EB8"/>
                </a:solidFill>
              </a:rPr>
              <a:t>Progetto cofinanziato da fondi europei. Il beneficiario presenta, dopo la conclusione del progetto (cd. periodo di sostenibilità), documenti falsi o inesatti per dimostrare il rispetto degli obblighi di sostenibilità (es. distribuzione di materiale promozionale). Il concetto di frode comprende anche l’indebita ritenzione di fondi (connessa, appunto, alla fase successiva alla realizzazione del progetto), o solamente che l’indebita percezione (attinente alla fase dell’esecuzione del progetto)</a:t>
            </a:r>
          </a:p>
          <a:p>
            <a:pPr algn="just"/>
            <a:r>
              <a:rPr lang="it-IT" sz="2000" b="1" u="sng" dirty="0">
                <a:solidFill>
                  <a:srgbClr val="005EB8"/>
                </a:solidFill>
              </a:rPr>
              <a:t>Frode: anche indebita ritenzione. Tuttavia, rispetto del principio di legalità dei reati e delle pene</a:t>
            </a:r>
          </a:p>
        </p:txBody>
      </p:sp>
    </p:spTree>
    <p:extLst>
      <p:ext uri="{BB962C8B-B14F-4D97-AF65-F5344CB8AC3E}">
        <p14:creationId xmlns:p14="http://schemas.microsoft.com/office/powerpoint/2010/main" val="1436621355"/>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2159</TotalTime>
  <Words>1889</Words>
  <Application>Microsoft Office PowerPoint</Application>
  <PresentationFormat>Presentazione su schermo (4:3)</PresentationFormat>
  <Paragraphs>133</Paragraphs>
  <Slides>18</Slides>
  <Notes>16</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18</vt:i4>
      </vt:variant>
    </vt:vector>
  </HeadingPairs>
  <TitlesOfParts>
    <vt:vector size="23" baseType="lpstr">
      <vt:lpstr>Arial</vt:lpstr>
      <vt:lpstr>Calibri</vt:lpstr>
      <vt:lpstr>Calibri Light</vt:lpstr>
      <vt:lpstr>Wingdings</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Utente di Microsoft Office</dc:creator>
  <cp:lastModifiedBy>Reviewer</cp:lastModifiedBy>
  <cp:revision>101</cp:revision>
  <dcterms:created xsi:type="dcterms:W3CDTF">2016-12-13T13:19:46Z</dcterms:created>
  <dcterms:modified xsi:type="dcterms:W3CDTF">2025-05-15T06:49:21Z</dcterms:modified>
</cp:coreProperties>
</file>