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63" r:id="rId2"/>
    <p:sldId id="264" r:id="rId3"/>
    <p:sldId id="257" r:id="rId4"/>
    <p:sldId id="259" r:id="rId5"/>
    <p:sldId id="323" r:id="rId6"/>
    <p:sldId id="294" r:id="rId7"/>
    <p:sldId id="308" r:id="rId8"/>
    <p:sldId id="309" r:id="rId9"/>
    <p:sldId id="310" r:id="rId10"/>
    <p:sldId id="322" r:id="rId11"/>
    <p:sldId id="312" r:id="rId12"/>
    <p:sldId id="313" r:id="rId13"/>
    <p:sldId id="324" r:id="rId14"/>
    <p:sldId id="314" r:id="rId15"/>
    <p:sldId id="326" r:id="rId16"/>
    <p:sldId id="337" r:id="rId17"/>
    <p:sldId id="316" r:id="rId18"/>
    <p:sldId id="296" r:id="rId19"/>
    <p:sldId id="300" r:id="rId20"/>
    <p:sldId id="301" r:id="rId21"/>
    <p:sldId id="304" r:id="rId22"/>
    <p:sldId id="302" r:id="rId23"/>
    <p:sldId id="327" r:id="rId24"/>
    <p:sldId id="329" r:id="rId25"/>
    <p:sldId id="332" r:id="rId26"/>
    <p:sldId id="335" r:id="rId27"/>
    <p:sldId id="331" r:id="rId28"/>
    <p:sldId id="330" r:id="rId29"/>
    <p:sldId id="334" r:id="rId30"/>
    <p:sldId id="30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1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772E2-5BB7-483B-B310-6444385B510F}" type="datetimeFigureOut">
              <a:rPr lang="it-IT" smtClean="0"/>
              <a:t>07/01/2023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93D0-2828-4225-BE05-D1111565E14F}" type="slidenum">
              <a:rPr lang="it-IT" smtClean="0"/>
              <a:t>‹N›</a:t>
            </a:fld>
            <a:endParaRPr lang="it-IT"/>
          </a:p>
        </p:txBody>
      </p:sp>
    </p:spTree>
    <p:extLst>
      <p:ext uri="{BB962C8B-B14F-4D97-AF65-F5344CB8AC3E}">
        <p14:creationId xmlns:p14="http://schemas.microsoft.com/office/powerpoint/2010/main" val="381203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29E0D-586D-4FB2-9C93-9B87EFCB617D}" type="slidenum">
              <a:rPr lang="it-IT"/>
              <a:pPr/>
              <a:t>3</a:t>
            </a:fld>
            <a:endParaRPr lang="it-IT"/>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093FC-E458-4B2D-BA01-2A6271F5496C}" type="slidenum">
              <a:rPr lang="it-IT"/>
              <a:pPr/>
              <a:t>4</a:t>
            </a:fld>
            <a:endParaRPr lang="it-IT"/>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36F5C-7A63-46DD-BCA4-B726F8E79D93}" type="slidenum">
              <a:rPr lang="it-IT"/>
              <a:pPr/>
              <a:t>7</a:t>
            </a:fld>
            <a:endParaRPr lang="it-IT"/>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8090-9D6A-4780-97D9-108D94D29383}" type="slidenum">
              <a:rPr lang="it-IT"/>
              <a:pPr/>
              <a:t>8</a:t>
            </a:fld>
            <a:endParaRPr lang="it-IT"/>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A2739-EC03-4C66-B32E-0C48A6C2A0F9}" type="slidenum">
              <a:rPr lang="it-IT"/>
              <a:pPr/>
              <a:t>9</a:t>
            </a:fld>
            <a:endParaRPr lang="it-IT"/>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D50A-4849-4AC6-B001-8E968A9EBBB8}" type="slidenum">
              <a:rPr lang="it-IT"/>
              <a:pPr/>
              <a:t>11</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39BA5-F749-4B58-A2D1-25EAE9F133DC}" type="slidenum">
              <a:rPr lang="it-IT"/>
              <a:pPr/>
              <a:t>12</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E5C2-0964-409C-8A92-D735A7FB18CC}" type="slidenum">
              <a:rPr lang="it-IT"/>
              <a:pPr/>
              <a:t>14</a:t>
            </a:fld>
            <a:endParaRPr 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D499F-472E-4086-9D74-9379DF19A84A}" type="slidenum">
              <a:rPr lang="it-IT"/>
              <a:pPr/>
              <a:t>17</a:t>
            </a:fld>
            <a:endParaRPr lang="it-IT"/>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609600" y="6248400"/>
            <a:ext cx="2844800" cy="457200"/>
          </a:xfrm>
        </p:spPr>
        <p:txBody>
          <a:bodyPr/>
          <a:lstStyle>
            <a:lvl1pPr>
              <a:defRPr/>
            </a:lvl1pPr>
          </a:lstStyle>
          <a:p>
            <a:endParaRPr lang="it-IT"/>
          </a:p>
        </p:txBody>
      </p:sp>
      <p:sp>
        <p:nvSpPr>
          <p:cNvPr id="4" name="Segnaposto piè di pagina 3"/>
          <p:cNvSpPr>
            <a:spLocks noGrp="1"/>
          </p:cNvSpPr>
          <p:nvPr>
            <p:ph type="ftr" sz="quarter" idx="11"/>
          </p:nvPr>
        </p:nvSpPr>
        <p:spPr>
          <a:xfrm>
            <a:off x="4165600" y="6248400"/>
            <a:ext cx="3860800" cy="457200"/>
          </a:xfrm>
        </p:spPr>
        <p:txBody>
          <a:bodyPr/>
          <a:lstStyle>
            <a:lvl1pPr>
              <a:defRPr/>
            </a:lvl1pPr>
          </a:lstStyle>
          <a:p>
            <a:endParaRPr lang="it-IT"/>
          </a:p>
        </p:txBody>
      </p:sp>
      <p:sp>
        <p:nvSpPr>
          <p:cNvPr id="5" name="Segnaposto numero diapositiva 4"/>
          <p:cNvSpPr>
            <a:spLocks noGrp="1"/>
          </p:cNvSpPr>
          <p:nvPr>
            <p:ph type="sldNum" sz="quarter" idx="12"/>
          </p:nvPr>
        </p:nvSpPr>
        <p:spPr>
          <a:xfrm>
            <a:off x="8737600" y="6248400"/>
            <a:ext cx="2844800" cy="457200"/>
          </a:xfrm>
        </p:spPr>
        <p:txBody>
          <a:bodyPr/>
          <a:lstStyle>
            <a:lvl1pPr>
              <a:defRPr/>
            </a:lvl1pPr>
          </a:lstStyle>
          <a:p>
            <a:fld id="{82FC8B0D-BA13-4D7F-ABBB-99F62DD5CE3B}" type="slidenum">
              <a:rPr lang="it-IT"/>
              <a:pPr/>
              <a:t>‹N›</a:t>
            </a:fld>
            <a:endParaRPr lang="it-IT"/>
          </a:p>
        </p:txBody>
      </p:sp>
    </p:spTree>
    <p:extLst>
      <p:ext uri="{BB962C8B-B14F-4D97-AF65-F5344CB8AC3E}">
        <p14:creationId xmlns:p14="http://schemas.microsoft.com/office/powerpoint/2010/main" val="288730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t.wikipedia.org/wiki/Immagine:Missili-cubani.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p:nvPr>
        </p:nvSpPr>
        <p:spPr/>
        <p:txBody>
          <a:bodyPr/>
          <a:lstStyle/>
          <a:p>
            <a:r>
              <a:rPr lang="it-IT" dirty="0"/>
              <a:t>La guerra fredda 1956-1970</a:t>
            </a:r>
          </a:p>
        </p:txBody>
      </p:sp>
      <p:sp>
        <p:nvSpPr>
          <p:cNvPr id="3" name="Sottotitolo 2"/>
          <p:cNvSpPr>
            <a:spLocks noGrp="1"/>
          </p:cNvSpPr>
          <p:nvPr>
            <p:ph type="subTitle" idx="1"/>
          </p:nvPr>
        </p:nvSpPr>
        <p:spPr/>
        <p:txBody>
          <a:bodyPr>
            <a:normAutofit fontScale="62500" lnSpcReduction="20000"/>
          </a:bodyPr>
          <a:lstStyle/>
          <a:p>
            <a:pPr>
              <a:defRPr/>
            </a:pPr>
            <a:endParaRPr lang="it-IT" sz="2000" b="1" dirty="0">
              <a:latin typeface="Times New Roman" pitchFamily="18" charset="0"/>
              <a:cs typeface="Times New Roman" pitchFamily="18" charset="0"/>
            </a:endParaRPr>
          </a:p>
          <a:p>
            <a:pPr>
              <a:defRPr/>
            </a:pPr>
            <a:r>
              <a:rPr lang="it-IT" sz="2000" b="1" dirty="0">
                <a:solidFill>
                  <a:schemeClr val="tx1"/>
                </a:solidFill>
                <a:latin typeface="Times New Roman" pitchFamily="18" charset="0"/>
                <a:cs typeface="Times New Roman" pitchFamily="18" charset="0"/>
              </a:rPr>
              <a:t>Prof. Pasquale </a:t>
            </a:r>
            <a:r>
              <a:rPr lang="it-IT" sz="2000" b="1" dirty="0" err="1">
                <a:solidFill>
                  <a:schemeClr val="tx1"/>
                </a:solidFill>
                <a:latin typeface="Times New Roman" pitchFamily="18" charset="0"/>
                <a:cs typeface="Times New Roman" pitchFamily="18" charset="0"/>
              </a:rPr>
              <a:t>Iuso</a:t>
            </a:r>
            <a:endParaRPr lang="it-IT" sz="2000" b="1" dirty="0">
              <a:solidFill>
                <a:schemeClr val="tx1"/>
              </a:solidFill>
              <a:latin typeface="Times New Roman" pitchFamily="18" charset="0"/>
              <a:cs typeface="Times New Roman" pitchFamily="18" charset="0"/>
            </a:endParaRPr>
          </a:p>
          <a:p>
            <a:pPr marL="514350" indent="-514350">
              <a:defRPr/>
            </a:pPr>
            <a:r>
              <a:rPr lang="it-IT" sz="2000" b="1" dirty="0">
                <a:solidFill>
                  <a:schemeClr val="tx1"/>
                </a:solidFill>
                <a:latin typeface="Times New Roman" pitchFamily="18" charset="0"/>
                <a:cs typeface="Times New Roman" pitchFamily="18" charset="0"/>
              </a:rPr>
              <a:t>Corso di laurea in Politiche Internazionali e della Sostenibilità</a:t>
            </a:r>
          </a:p>
          <a:p>
            <a:pPr marL="514350" indent="-514350">
              <a:defRPr/>
            </a:pPr>
            <a:r>
              <a:rPr lang="it-IT" sz="2000" b="1" dirty="0">
                <a:solidFill>
                  <a:schemeClr val="tx1"/>
                </a:solidFill>
                <a:latin typeface="Times New Roman" pitchFamily="18" charset="0"/>
                <a:cs typeface="Times New Roman" pitchFamily="18" charset="0"/>
              </a:rPr>
              <a:t>Storia e geopolitica del Novecento</a:t>
            </a:r>
          </a:p>
          <a:p>
            <a:pPr>
              <a:defRP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0A8FD4-592C-4261-A38B-3C2B6BAE7108}"/>
              </a:ext>
            </a:extLst>
          </p:cNvPr>
          <p:cNvSpPr>
            <a:spLocks noGrp="1"/>
          </p:cNvSpPr>
          <p:nvPr>
            <p:ph type="title"/>
          </p:nvPr>
        </p:nvSpPr>
        <p:spPr>
          <a:xfrm>
            <a:off x="2592925" y="624110"/>
            <a:ext cx="8911687" cy="967623"/>
          </a:xfrm>
        </p:spPr>
        <p:txBody>
          <a:bodyPr>
            <a:normAutofit/>
          </a:bodyPr>
          <a:lstStyle/>
          <a:p>
            <a:pPr algn="ctr"/>
            <a:r>
              <a:rPr lang="it-IT" sz="2400" dirty="0"/>
              <a:t>Il sistema orientale dopo il 1956. </a:t>
            </a:r>
            <a:br>
              <a:rPr lang="it-IT" sz="2400" dirty="0"/>
            </a:br>
            <a:r>
              <a:rPr lang="it-IT" sz="2400" dirty="0"/>
              <a:t>Una progressiva normalizzazione</a:t>
            </a:r>
          </a:p>
        </p:txBody>
      </p:sp>
      <p:sp>
        <p:nvSpPr>
          <p:cNvPr id="3" name="Segnaposto contenuto 2">
            <a:extLst>
              <a:ext uri="{FF2B5EF4-FFF2-40B4-BE49-F238E27FC236}">
                <a16:creationId xmlns:a16="http://schemas.microsoft.com/office/drawing/2014/main" id="{068F9A3E-0D45-4923-A840-CB2B65E50DF9}"/>
              </a:ext>
            </a:extLst>
          </p:cNvPr>
          <p:cNvSpPr>
            <a:spLocks noGrp="1"/>
          </p:cNvSpPr>
          <p:nvPr>
            <p:ph idx="1"/>
          </p:nvPr>
        </p:nvSpPr>
        <p:spPr>
          <a:xfrm>
            <a:off x="2589212" y="1724025"/>
            <a:ext cx="8915400" cy="4509865"/>
          </a:xfrm>
        </p:spPr>
        <p:txBody>
          <a:bodyPr>
            <a:normAutofit fontScale="40000" lnSpcReduction="20000"/>
          </a:bodyPr>
          <a:lstStyle/>
          <a:p>
            <a:pPr>
              <a:lnSpc>
                <a:spcPct val="120000"/>
              </a:lnSpc>
            </a:pPr>
            <a:r>
              <a:rPr lang="it-IT" sz="4500" dirty="0">
                <a:solidFill>
                  <a:schemeClr val="tx1"/>
                </a:solidFill>
              </a:rPr>
              <a:t>1958 Riforme interne; Rilancio del </a:t>
            </a:r>
            <a:r>
              <a:rPr lang="it-IT" sz="4500" dirty="0" err="1">
                <a:solidFill>
                  <a:schemeClr val="tx1"/>
                </a:solidFill>
              </a:rPr>
              <a:t>Comecon</a:t>
            </a:r>
            <a:r>
              <a:rPr lang="it-IT" sz="4500" dirty="0">
                <a:solidFill>
                  <a:schemeClr val="tx1"/>
                </a:solidFill>
              </a:rPr>
              <a:t>  miglioramento dell’economia</a:t>
            </a:r>
          </a:p>
          <a:p>
            <a:pPr marL="0" indent="0">
              <a:lnSpc>
                <a:spcPct val="120000"/>
              </a:lnSpc>
              <a:buNone/>
            </a:pPr>
            <a:endParaRPr lang="it-IT" sz="4500" dirty="0">
              <a:solidFill>
                <a:schemeClr val="tx1"/>
              </a:solidFill>
            </a:endParaRPr>
          </a:p>
          <a:p>
            <a:pPr>
              <a:lnSpc>
                <a:spcPct val="120000"/>
              </a:lnSpc>
            </a:pPr>
            <a:r>
              <a:rPr lang="it-IT" sz="4500" dirty="0">
                <a:solidFill>
                  <a:schemeClr val="tx1"/>
                </a:solidFill>
              </a:rPr>
              <a:t>1959 Collaborazione multilaterale sostituisce la pratica degli accordi bilaterali 1959</a:t>
            </a:r>
          </a:p>
          <a:p>
            <a:pPr>
              <a:lnSpc>
                <a:spcPct val="120000"/>
              </a:lnSpc>
            </a:pPr>
            <a:endParaRPr lang="it-IT" sz="4500" dirty="0">
              <a:solidFill>
                <a:schemeClr val="tx1"/>
              </a:solidFill>
            </a:endParaRPr>
          </a:p>
          <a:p>
            <a:pPr>
              <a:lnSpc>
                <a:spcPct val="120000"/>
              </a:lnSpc>
            </a:pPr>
            <a:r>
              <a:rPr lang="it-IT" sz="4500" dirty="0">
                <a:solidFill>
                  <a:schemeClr val="tx1"/>
                </a:solidFill>
              </a:rPr>
              <a:t>1961 XXII congresso del PCUS : Rilancio della politica riformista, riabilitazioni di molti personaggi coinvolti nelle purghe staliniane; </a:t>
            </a:r>
          </a:p>
          <a:p>
            <a:pPr>
              <a:lnSpc>
                <a:spcPct val="120000"/>
              </a:lnSpc>
            </a:pPr>
            <a:endParaRPr lang="it-IT" sz="4500" dirty="0">
              <a:solidFill>
                <a:schemeClr val="tx1"/>
              </a:solidFill>
            </a:endParaRPr>
          </a:p>
          <a:p>
            <a:pPr>
              <a:lnSpc>
                <a:spcPct val="120000"/>
              </a:lnSpc>
            </a:pPr>
            <a:r>
              <a:rPr lang="it-IT" sz="4500" dirty="0">
                <a:solidFill>
                  <a:schemeClr val="tx1"/>
                </a:solidFill>
              </a:rPr>
              <a:t>1962: si acuisce il risentimento dei dogmatici. Il carattere imprevedibile di </a:t>
            </a:r>
            <a:r>
              <a:rPr lang="it-IT" sz="4500" dirty="0" err="1">
                <a:solidFill>
                  <a:schemeClr val="tx1"/>
                </a:solidFill>
              </a:rPr>
              <a:t>Chruscev</a:t>
            </a:r>
            <a:r>
              <a:rPr lang="it-IT" sz="4500" dirty="0">
                <a:solidFill>
                  <a:schemeClr val="tx1"/>
                </a:solidFill>
              </a:rPr>
              <a:t>  come l’apparente sconfitta durante la crisi cubana lo indebolisce fino ad essere estromesso nel 1964</a:t>
            </a:r>
            <a:endParaRPr lang="it-IT" sz="2000" dirty="0"/>
          </a:p>
          <a:p>
            <a:endParaRPr lang="it-IT" dirty="0"/>
          </a:p>
        </p:txBody>
      </p:sp>
    </p:spTree>
    <p:extLst>
      <p:ext uri="{BB962C8B-B14F-4D97-AF65-F5344CB8AC3E}">
        <p14:creationId xmlns:p14="http://schemas.microsoft.com/office/powerpoint/2010/main" val="210212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92314" y="641099"/>
            <a:ext cx="8911687" cy="688223"/>
          </a:xfrm>
        </p:spPr>
        <p:txBody>
          <a:bodyPr/>
          <a:lstStyle/>
          <a:p>
            <a:pPr algn="ctr"/>
            <a:r>
              <a:rPr lang="it-IT" sz="3200" dirty="0"/>
              <a:t> </a:t>
            </a:r>
            <a:r>
              <a:rPr lang="it-IT" sz="2800" dirty="0"/>
              <a:t>Il sistema USA dopo il 1956</a:t>
            </a:r>
            <a:endParaRPr lang="it-IT" sz="3200" dirty="0"/>
          </a:p>
        </p:txBody>
      </p:sp>
      <p:sp>
        <p:nvSpPr>
          <p:cNvPr id="28675" name="Rectangle 3"/>
          <p:cNvSpPr>
            <a:spLocks noGrp="1" noChangeArrowheads="1"/>
          </p:cNvSpPr>
          <p:nvPr>
            <p:ph type="body" idx="1"/>
          </p:nvPr>
        </p:nvSpPr>
        <p:spPr>
          <a:xfrm>
            <a:off x="1524000" y="2249488"/>
            <a:ext cx="5302250" cy="4235979"/>
          </a:xfrm>
        </p:spPr>
        <p:txBody>
          <a:bodyPr>
            <a:normAutofit/>
          </a:bodyPr>
          <a:lstStyle/>
          <a:p>
            <a:pPr>
              <a:lnSpc>
                <a:spcPct val="110000"/>
              </a:lnSpc>
            </a:pPr>
            <a:r>
              <a:rPr lang="it-IT" dirty="0"/>
              <a:t>Controverso e dinamico dialogo coi sovietici; dalla “rappresaglia massiccia”, sfumata nel 1957-1960, alla “risposta graduale”</a:t>
            </a:r>
          </a:p>
          <a:p>
            <a:pPr lvl="0">
              <a:buClr>
                <a:srgbClr val="A53010"/>
              </a:buClr>
            </a:pPr>
            <a:r>
              <a:rPr lang="it-IT" dirty="0">
                <a:solidFill>
                  <a:prstClr val="black">
                    <a:lumMod val="75000"/>
                    <a:lumOff val="25000"/>
                  </a:prstClr>
                </a:solidFill>
              </a:rPr>
              <a:t>Nuova frontiera: aiuti allo sviluppo; alleanze per il Progresso in America Latina (spazio di interesse prioritario USA); rigidità nei confronti dei sovietici</a:t>
            </a:r>
          </a:p>
          <a:p>
            <a:pPr>
              <a:lnSpc>
                <a:spcPct val="110000"/>
              </a:lnSpc>
            </a:pPr>
            <a:r>
              <a:rPr lang="it-IT" dirty="0"/>
              <a:t>Permanere di un forte apparato militare per la difesa dell’ovest</a:t>
            </a:r>
          </a:p>
          <a:p>
            <a:pPr>
              <a:lnSpc>
                <a:spcPct val="110000"/>
              </a:lnSpc>
            </a:pPr>
            <a:r>
              <a:rPr lang="it-IT" dirty="0"/>
              <a:t>Competizione spaziale (Programma Apollo e programma </a:t>
            </a:r>
            <a:r>
              <a:rPr lang="it-IT" dirty="0" err="1"/>
              <a:t>Soyouz</a:t>
            </a:r>
            <a:r>
              <a:rPr lang="it-IT" dirty="0"/>
              <a:t>)</a:t>
            </a:r>
          </a:p>
        </p:txBody>
      </p:sp>
      <p:pic>
        <p:nvPicPr>
          <p:cNvPr id="28676" name="Picture 4" descr="425d279287cde_big"/>
          <p:cNvPicPr>
            <a:picLocks noChangeAspect="1" noChangeArrowheads="1"/>
          </p:cNvPicPr>
          <p:nvPr/>
        </p:nvPicPr>
        <p:blipFill>
          <a:blip r:embed="rId3"/>
          <a:srcRect/>
          <a:stretch>
            <a:fillRect/>
          </a:stretch>
        </p:blipFill>
        <p:spPr bwMode="auto">
          <a:xfrm>
            <a:off x="7523692" y="2249488"/>
            <a:ext cx="3532188" cy="4076700"/>
          </a:xfrm>
          <a:prstGeom prst="rect">
            <a:avLst/>
          </a:prstGeom>
          <a:noFill/>
        </p:spPr>
      </p:pic>
      <p:sp>
        <p:nvSpPr>
          <p:cNvPr id="28677" name="Rectangle 5"/>
          <p:cNvSpPr>
            <a:spLocks noChangeArrowheads="1"/>
          </p:cNvSpPr>
          <p:nvPr/>
        </p:nvSpPr>
        <p:spPr bwMode="auto">
          <a:xfrm>
            <a:off x="1992314" y="1752600"/>
            <a:ext cx="7120154" cy="338554"/>
          </a:xfrm>
          <a:prstGeom prst="rect">
            <a:avLst/>
          </a:prstGeom>
          <a:noFill/>
          <a:ln w="9525">
            <a:noFill/>
            <a:miter lim="800000"/>
            <a:headEnd/>
            <a:tailEnd/>
          </a:ln>
          <a:effectLst/>
        </p:spPr>
        <p:txBody>
          <a:bodyPr wrap="none">
            <a:spAutoFit/>
          </a:bodyPr>
          <a:lstStyle/>
          <a:p>
            <a:pPr>
              <a:lnSpc>
                <a:spcPct val="80000"/>
              </a:lnSpc>
              <a:spcBef>
                <a:spcPct val="20000"/>
              </a:spcBef>
              <a:buClr>
                <a:schemeClr val="bg2"/>
              </a:buClr>
              <a:buSzPct val="75000"/>
              <a:buFont typeface="Wingdings" pitchFamily="2" charset="2"/>
              <a:buNone/>
            </a:pPr>
            <a:r>
              <a:rPr lang="it-IT" sz="2000" dirty="0">
                <a:latin typeface="Verdana" pitchFamily="34" charset="0"/>
              </a:rPr>
              <a:t>1961(elezioni ’60 vs Nixon): John Fitzgerald Kennedy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92314" y="624110"/>
            <a:ext cx="8911687" cy="661765"/>
          </a:xfrm>
        </p:spPr>
        <p:txBody>
          <a:bodyPr>
            <a:normAutofit fontScale="90000"/>
          </a:bodyPr>
          <a:lstStyle/>
          <a:p>
            <a:pPr algn="ctr"/>
            <a:r>
              <a:rPr lang="it-IT" sz="3200" dirty="0"/>
              <a:t>Crisi di Cuba</a:t>
            </a:r>
            <a:br>
              <a:rPr lang="it-IT" b="1" dirty="0"/>
            </a:br>
            <a:endParaRPr lang="it-IT" sz="1200" b="1" dirty="0"/>
          </a:p>
        </p:txBody>
      </p:sp>
      <p:sp>
        <p:nvSpPr>
          <p:cNvPr id="30723" name="Rectangle 3"/>
          <p:cNvSpPr>
            <a:spLocks noGrp="1" noChangeArrowheads="1"/>
          </p:cNvSpPr>
          <p:nvPr>
            <p:ph type="body" sz="half" idx="1"/>
          </p:nvPr>
        </p:nvSpPr>
        <p:spPr>
          <a:xfrm>
            <a:off x="1992314" y="1285875"/>
            <a:ext cx="9512297" cy="5095876"/>
          </a:xfrm>
        </p:spPr>
        <p:txBody>
          <a:bodyPr>
            <a:normAutofit/>
          </a:bodyPr>
          <a:lstStyle/>
          <a:p>
            <a:pPr>
              <a:lnSpc>
                <a:spcPct val="110000"/>
              </a:lnSpc>
            </a:pPr>
            <a:r>
              <a:rPr lang="it-IT" dirty="0">
                <a:solidFill>
                  <a:schemeClr val="tx1"/>
                </a:solidFill>
                <a:latin typeface="Verdana" pitchFamily="34" charset="0"/>
              </a:rPr>
              <a:t>Dopo la vittoria del 1959 della guerriglia castrista contro Batista </a:t>
            </a:r>
            <a:endParaRPr lang="it-IT" dirty="0">
              <a:solidFill>
                <a:schemeClr val="tx1"/>
              </a:solidFill>
            </a:endParaRPr>
          </a:p>
          <a:p>
            <a:pPr lvl="1">
              <a:lnSpc>
                <a:spcPct val="110000"/>
              </a:lnSpc>
            </a:pPr>
            <a:r>
              <a:rPr lang="it-IT" sz="1800" dirty="0">
                <a:solidFill>
                  <a:schemeClr val="tx1"/>
                </a:solidFill>
              </a:rPr>
              <a:t>Riforma agraria; </a:t>
            </a:r>
          </a:p>
          <a:p>
            <a:pPr lvl="1">
              <a:lnSpc>
                <a:spcPct val="110000"/>
              </a:lnSpc>
            </a:pPr>
            <a:r>
              <a:rPr lang="it-IT" sz="1800" dirty="0">
                <a:solidFill>
                  <a:schemeClr val="tx1"/>
                </a:solidFill>
              </a:rPr>
              <a:t>Nazionalizzazione delle raffinerie di zucchero anche di Proprietà USA</a:t>
            </a:r>
          </a:p>
          <a:p>
            <a:pPr lvl="1">
              <a:lnSpc>
                <a:spcPct val="110000"/>
              </a:lnSpc>
            </a:pPr>
            <a:r>
              <a:rPr lang="it-IT" sz="1800" dirty="0">
                <a:solidFill>
                  <a:schemeClr val="tx1"/>
                </a:solidFill>
              </a:rPr>
              <a:t>Nazionalizzazione delle raffinerie di petrolio</a:t>
            </a:r>
          </a:p>
          <a:p>
            <a:pPr>
              <a:lnSpc>
                <a:spcPct val="110000"/>
              </a:lnSpc>
            </a:pPr>
            <a:r>
              <a:rPr lang="it-IT" dirty="0">
                <a:solidFill>
                  <a:schemeClr val="tx1"/>
                </a:solidFill>
              </a:rPr>
              <a:t>RISPOSTA AMERICANA (Eisenhower):</a:t>
            </a:r>
          </a:p>
          <a:p>
            <a:pPr lvl="1">
              <a:lnSpc>
                <a:spcPct val="110000"/>
              </a:lnSpc>
            </a:pPr>
            <a:r>
              <a:rPr lang="it-IT" sz="1800" dirty="0">
                <a:solidFill>
                  <a:schemeClr val="tx1"/>
                </a:solidFill>
              </a:rPr>
              <a:t>blocco delle esportazioni delle zucchero cubano in tutto il continente</a:t>
            </a:r>
          </a:p>
          <a:p>
            <a:pPr>
              <a:lnSpc>
                <a:spcPct val="110000"/>
              </a:lnSpc>
            </a:pPr>
            <a:r>
              <a:rPr lang="it-IT" dirty="0">
                <a:solidFill>
                  <a:schemeClr val="tx1"/>
                </a:solidFill>
              </a:rPr>
              <a:t>AIUTI SOVIETICI:</a:t>
            </a:r>
          </a:p>
          <a:p>
            <a:pPr lvl="1">
              <a:lnSpc>
                <a:spcPct val="110000"/>
              </a:lnSpc>
            </a:pPr>
            <a:r>
              <a:rPr lang="it-IT" sz="1800" dirty="0">
                <a:solidFill>
                  <a:schemeClr val="tx1"/>
                </a:solidFill>
              </a:rPr>
              <a:t>Acquisto dello zucchero</a:t>
            </a:r>
          </a:p>
          <a:p>
            <a:pPr lvl="1">
              <a:lnSpc>
                <a:spcPct val="110000"/>
              </a:lnSpc>
            </a:pPr>
            <a:r>
              <a:rPr lang="it-IT" sz="1800" dirty="0">
                <a:solidFill>
                  <a:schemeClr val="tx1"/>
                </a:solidFill>
              </a:rPr>
              <a:t>Aiuto tecnico e finanziario</a:t>
            </a:r>
          </a:p>
          <a:p>
            <a:pPr>
              <a:lnSpc>
                <a:spcPct val="110000"/>
              </a:lnSpc>
            </a:pPr>
            <a:r>
              <a:rPr lang="it-IT" dirty="0">
                <a:solidFill>
                  <a:schemeClr val="tx1"/>
                </a:solidFill>
              </a:rPr>
              <a:t>Gennaio 1961:  rottura relazioni diplomatiche Usa-Cuba; la crisi aveva toccato uno dei perni del Sea Power USA istallando la potenza nemica all’interno della propria area prioritaria e di esclusivo interesse nazionale</a:t>
            </a:r>
          </a:p>
          <a:p>
            <a:pPr>
              <a:lnSpc>
                <a:spcPct val="90000"/>
              </a:lnSpc>
            </a:pPr>
            <a:endParaRPr lang="it-IT"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BDB5BD9-BDA2-46F6-A7CC-4490F0EBAD5D}"/>
              </a:ext>
            </a:extLst>
          </p:cNvPr>
          <p:cNvPicPr>
            <a:picLocks noChangeAspect="1"/>
          </p:cNvPicPr>
          <p:nvPr/>
        </p:nvPicPr>
        <p:blipFill>
          <a:blip r:embed="rId2"/>
          <a:stretch>
            <a:fillRect/>
          </a:stretch>
        </p:blipFill>
        <p:spPr>
          <a:xfrm>
            <a:off x="3538264" y="0"/>
            <a:ext cx="6206335" cy="6858000"/>
          </a:xfrm>
          <a:prstGeom prst="rect">
            <a:avLst/>
          </a:prstGeom>
        </p:spPr>
      </p:pic>
    </p:spTree>
    <p:extLst>
      <p:ext uri="{BB962C8B-B14F-4D97-AF65-F5344CB8AC3E}">
        <p14:creationId xmlns:p14="http://schemas.microsoft.com/office/powerpoint/2010/main" val="357766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92924" y="419100"/>
            <a:ext cx="8911687" cy="799068"/>
          </a:xfrm>
        </p:spPr>
        <p:txBody>
          <a:bodyPr>
            <a:normAutofit fontScale="90000"/>
          </a:bodyPr>
          <a:lstStyle/>
          <a:p>
            <a:r>
              <a:rPr lang="it-IT" dirty="0"/>
              <a:t>Crisi di Cuba </a:t>
            </a:r>
            <a:br>
              <a:rPr lang="it-IT" dirty="0"/>
            </a:br>
            <a:endParaRPr lang="it-IT" sz="1800" b="1" dirty="0"/>
          </a:p>
        </p:txBody>
      </p:sp>
      <p:sp>
        <p:nvSpPr>
          <p:cNvPr id="32771" name="Rectangle 3"/>
          <p:cNvSpPr>
            <a:spLocks noGrp="1" noChangeArrowheads="1"/>
          </p:cNvSpPr>
          <p:nvPr>
            <p:ph type="body" sz="half" idx="1"/>
          </p:nvPr>
        </p:nvSpPr>
        <p:spPr>
          <a:xfrm>
            <a:off x="2073277" y="1218168"/>
            <a:ext cx="4965698" cy="5354082"/>
          </a:xfrm>
        </p:spPr>
        <p:txBody>
          <a:bodyPr>
            <a:noAutofit/>
          </a:bodyPr>
          <a:lstStyle/>
          <a:p>
            <a:pPr>
              <a:lnSpc>
                <a:spcPct val="110000"/>
              </a:lnSpc>
            </a:pPr>
            <a:r>
              <a:rPr lang="it-IT" dirty="0">
                <a:solidFill>
                  <a:schemeClr val="tx1"/>
                </a:solidFill>
              </a:rPr>
              <a:t>17 aprile 1961: </a:t>
            </a:r>
            <a:r>
              <a:rPr lang="it-IT" sz="1800" dirty="0">
                <a:solidFill>
                  <a:schemeClr val="tx1"/>
                </a:solidFill>
              </a:rPr>
              <a:t> Baia dei Porci, un gruppo di esuli castristi in esecuzione di un piano ordito dalla CIA si risolse in un fallimento BRUTTO COLPO per l’AMMINISTRAZIONE KENNEDY</a:t>
            </a:r>
          </a:p>
          <a:p>
            <a:pPr>
              <a:lnSpc>
                <a:spcPct val="110000"/>
              </a:lnSpc>
            </a:pPr>
            <a:endParaRPr lang="it-IT" sz="1800" dirty="0">
              <a:solidFill>
                <a:schemeClr val="tx1"/>
              </a:solidFill>
            </a:endParaRPr>
          </a:p>
          <a:p>
            <a:pPr>
              <a:lnSpc>
                <a:spcPct val="110000"/>
              </a:lnSpc>
            </a:pPr>
            <a:r>
              <a:rPr lang="it-IT" dirty="0">
                <a:solidFill>
                  <a:schemeClr val="tx1"/>
                </a:solidFill>
              </a:rPr>
              <a:t>1 maggio 1961: proclamata la </a:t>
            </a:r>
            <a:r>
              <a:rPr lang="it-IT" sz="1800" dirty="0">
                <a:solidFill>
                  <a:schemeClr val="tx1"/>
                </a:solidFill>
              </a:rPr>
              <a:t>Repubblica socialista di Cuba Kennedy risponde con il piano ALIANZA PARA EL PROGRESO (agosto 196):aiuti allo sviluppo in AM. Latina tranne Cuba (isolamento)</a:t>
            </a:r>
          </a:p>
          <a:p>
            <a:pPr>
              <a:lnSpc>
                <a:spcPct val="110000"/>
              </a:lnSpc>
            </a:pPr>
            <a:endParaRPr lang="it-IT" sz="1800" dirty="0">
              <a:solidFill>
                <a:schemeClr val="tx1"/>
              </a:solidFill>
            </a:endParaRPr>
          </a:p>
          <a:p>
            <a:pPr>
              <a:lnSpc>
                <a:spcPct val="110000"/>
              </a:lnSpc>
            </a:pPr>
            <a:r>
              <a:rPr lang="it-IT" dirty="0">
                <a:solidFill>
                  <a:schemeClr val="tx1"/>
                </a:solidFill>
              </a:rPr>
              <a:t>Agosto 1962: </a:t>
            </a:r>
            <a:r>
              <a:rPr lang="it-IT" sz="1800" dirty="0">
                <a:solidFill>
                  <a:schemeClr val="tx1"/>
                </a:solidFill>
              </a:rPr>
              <a:t> installazioni missili sovietici a media gittata a Cuba</a:t>
            </a:r>
          </a:p>
        </p:txBody>
      </p:sp>
      <p:pic>
        <p:nvPicPr>
          <p:cNvPr id="32773" name="Picture 5" descr="Foto di una delle postazioni missilistiche sovietiche a Cuba">
            <a:hlinkClick r:id="rId3" tooltip="Foto di una delle postazioni missilistiche sovietiche a Cuba"/>
          </p:cNvPr>
          <p:cNvPicPr>
            <a:picLocks noChangeAspect="1" noChangeArrowheads="1"/>
          </p:cNvPicPr>
          <p:nvPr/>
        </p:nvPicPr>
        <p:blipFill>
          <a:blip r:embed="rId4"/>
          <a:srcRect/>
          <a:stretch>
            <a:fillRect/>
          </a:stretch>
        </p:blipFill>
        <p:spPr bwMode="auto">
          <a:xfrm>
            <a:off x="7182643" y="419100"/>
            <a:ext cx="4178300" cy="2571195"/>
          </a:xfrm>
          <a:prstGeom prst="rect">
            <a:avLst/>
          </a:prstGeom>
          <a:noFill/>
        </p:spPr>
      </p:pic>
      <p:sp>
        <p:nvSpPr>
          <p:cNvPr id="32774" name="Rectangle 6"/>
          <p:cNvSpPr>
            <a:spLocks noChangeArrowheads="1"/>
          </p:cNvSpPr>
          <p:nvPr/>
        </p:nvSpPr>
        <p:spPr bwMode="auto">
          <a:xfrm>
            <a:off x="7038975" y="3152775"/>
            <a:ext cx="4392613" cy="3444876"/>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it-IT" dirty="0"/>
              <a:t>16 ottobre: inizio crisi</a:t>
            </a:r>
          </a:p>
          <a:p>
            <a:pPr marL="342900" indent="-342900">
              <a:lnSpc>
                <a:spcPct val="80000"/>
              </a:lnSpc>
              <a:spcBef>
                <a:spcPct val="20000"/>
              </a:spcBef>
              <a:buFontTx/>
              <a:buChar char="•"/>
            </a:pPr>
            <a:r>
              <a:rPr lang="it-IT" dirty="0"/>
              <a:t>22 ottobre: </a:t>
            </a:r>
          </a:p>
          <a:p>
            <a:pPr marL="742950" lvl="1" indent="-285750">
              <a:lnSpc>
                <a:spcPct val="80000"/>
              </a:lnSpc>
              <a:spcBef>
                <a:spcPct val="20000"/>
              </a:spcBef>
              <a:buFontTx/>
              <a:buChar char="–"/>
            </a:pPr>
            <a:r>
              <a:rPr lang="it-IT" dirty="0"/>
              <a:t>discorso Kennedy alla nazione</a:t>
            </a:r>
          </a:p>
          <a:p>
            <a:pPr marL="742950" lvl="1" indent="-285750">
              <a:lnSpc>
                <a:spcPct val="80000"/>
              </a:lnSpc>
              <a:spcBef>
                <a:spcPct val="20000"/>
              </a:spcBef>
              <a:buFontTx/>
              <a:buChar char="–"/>
            </a:pPr>
            <a:r>
              <a:rPr lang="it-IT" dirty="0"/>
              <a:t>Ricorso all’Onu di A. Stevenson</a:t>
            </a:r>
          </a:p>
          <a:p>
            <a:pPr marL="742950" lvl="1" indent="-285750">
              <a:lnSpc>
                <a:spcPct val="80000"/>
              </a:lnSpc>
              <a:spcBef>
                <a:spcPct val="20000"/>
              </a:spcBef>
              <a:buFontTx/>
              <a:buChar char="–"/>
            </a:pPr>
            <a:r>
              <a:rPr lang="it-IT" dirty="0"/>
              <a:t>Lettera di Kennedy a </a:t>
            </a:r>
            <a:r>
              <a:rPr lang="it-IT" dirty="0" err="1"/>
              <a:t>Chruscev</a:t>
            </a:r>
            <a:endParaRPr lang="it-IT" dirty="0"/>
          </a:p>
          <a:p>
            <a:pPr marL="742950" lvl="1" indent="-285750">
              <a:lnSpc>
                <a:spcPct val="80000"/>
              </a:lnSpc>
              <a:spcBef>
                <a:spcPct val="20000"/>
              </a:spcBef>
            </a:pPr>
            <a:endParaRPr lang="it-IT" dirty="0"/>
          </a:p>
          <a:p>
            <a:pPr marL="342900" indent="-342900">
              <a:lnSpc>
                <a:spcPct val="80000"/>
              </a:lnSpc>
              <a:spcBef>
                <a:spcPct val="20000"/>
              </a:spcBef>
              <a:buFontTx/>
              <a:buChar char="•"/>
            </a:pPr>
            <a:r>
              <a:rPr lang="it-IT" dirty="0"/>
              <a:t>26-27 ottobre:  lettere di </a:t>
            </a:r>
            <a:r>
              <a:rPr lang="it-IT" dirty="0" err="1"/>
              <a:t>Chruscev</a:t>
            </a:r>
            <a:r>
              <a:rPr lang="it-IT" dirty="0"/>
              <a:t> a Kennedy (cuba vs missili </a:t>
            </a:r>
            <a:r>
              <a:rPr lang="it-IT" dirty="0" err="1"/>
              <a:t>jupiter</a:t>
            </a:r>
            <a:r>
              <a:rPr lang="it-IT" dirty="0"/>
              <a:t> in Turchia Italia senza sentire ONU)</a:t>
            </a:r>
          </a:p>
          <a:p>
            <a:pPr marL="342900" indent="-342900">
              <a:lnSpc>
                <a:spcPct val="80000"/>
              </a:lnSpc>
              <a:spcBef>
                <a:spcPct val="20000"/>
              </a:spcBef>
              <a:buFontTx/>
              <a:buChar char="•"/>
            </a:pPr>
            <a:endParaRPr lang="it-IT" dirty="0"/>
          </a:p>
          <a:p>
            <a:pPr marL="342900" indent="-342900">
              <a:lnSpc>
                <a:spcPct val="80000"/>
              </a:lnSpc>
              <a:spcBef>
                <a:spcPct val="20000"/>
              </a:spcBef>
              <a:buFontTx/>
              <a:buChar char="•"/>
            </a:pPr>
            <a:r>
              <a:rPr lang="it-IT" dirty="0"/>
              <a:t>28 ottobre:  rientro crisi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7722B-345C-4FBF-98D7-EBA85EBC756C}"/>
              </a:ext>
            </a:extLst>
          </p:cNvPr>
          <p:cNvSpPr>
            <a:spLocks noGrp="1"/>
          </p:cNvSpPr>
          <p:nvPr>
            <p:ph type="title"/>
          </p:nvPr>
        </p:nvSpPr>
        <p:spPr/>
        <p:txBody>
          <a:bodyPr/>
          <a:lstStyle/>
          <a:p>
            <a:r>
              <a:rPr lang="it-IT" dirty="0"/>
              <a:t>Il Muro di Berlino</a:t>
            </a:r>
          </a:p>
        </p:txBody>
      </p:sp>
      <p:sp>
        <p:nvSpPr>
          <p:cNvPr id="3" name="Segnaposto contenuto 2">
            <a:extLst>
              <a:ext uri="{FF2B5EF4-FFF2-40B4-BE49-F238E27FC236}">
                <a16:creationId xmlns:a16="http://schemas.microsoft.com/office/drawing/2014/main" id="{5AECA033-1506-40B2-9EF8-20F3698A630B}"/>
              </a:ext>
            </a:extLst>
          </p:cNvPr>
          <p:cNvSpPr>
            <a:spLocks noGrp="1"/>
          </p:cNvSpPr>
          <p:nvPr>
            <p:ph idx="1"/>
          </p:nvPr>
        </p:nvSpPr>
        <p:spPr/>
        <p:txBody>
          <a:bodyPr/>
          <a:lstStyle/>
          <a:p>
            <a:r>
              <a:rPr lang="it-IT" dirty="0"/>
              <a:t>Superfluo descrivere il muro di Berlino sorto a partire dal 15 agosto 1961 attorno alla zona occidentale della città, lungo 155 km ed alto circa 3,5 metri, dotato di molti sistemi di controllo e di alcuni punti di transito.</a:t>
            </a:r>
          </a:p>
          <a:p>
            <a:r>
              <a:rPr lang="it-IT" dirty="0"/>
              <a:t>Di fatto ha rappresentato il simbolo concreto della Guerra Fredda e della Cortina di Ferro che divideva l’Europa</a:t>
            </a:r>
          </a:p>
          <a:p>
            <a:r>
              <a:rPr lang="it-IT" dirty="0"/>
              <a:t>La sua costruzione segnò la cristallizzazione della Guerra Fredda europea</a:t>
            </a:r>
          </a:p>
          <a:p>
            <a:r>
              <a:rPr lang="it-IT" dirty="0"/>
              <a:t>Il suo crollo segnò la fine di un’epoca. 9 novembre 1989.</a:t>
            </a:r>
          </a:p>
          <a:p>
            <a:r>
              <a:rPr lang="it-IT" dirty="0"/>
              <a:t>La caduta del muro aprì la strada alla riunificazione tedesca conclusa il 3 ottobre 1990 ed alla fine della DDR.</a:t>
            </a:r>
          </a:p>
        </p:txBody>
      </p:sp>
    </p:spTree>
    <p:extLst>
      <p:ext uri="{BB962C8B-B14F-4D97-AF65-F5344CB8AC3E}">
        <p14:creationId xmlns:p14="http://schemas.microsoft.com/office/powerpoint/2010/main" val="347272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FF3C02D-3D0D-4892-97D7-B4F9DF0ACEE7}"/>
              </a:ext>
            </a:extLst>
          </p:cNvPr>
          <p:cNvPicPr>
            <a:picLocks noChangeAspect="1"/>
          </p:cNvPicPr>
          <p:nvPr/>
        </p:nvPicPr>
        <p:blipFill>
          <a:blip r:embed="rId2"/>
          <a:stretch>
            <a:fillRect/>
          </a:stretch>
        </p:blipFill>
        <p:spPr>
          <a:xfrm>
            <a:off x="1453814" y="3637403"/>
            <a:ext cx="5380122" cy="3014723"/>
          </a:xfrm>
          <a:prstGeom prst="rect">
            <a:avLst/>
          </a:prstGeom>
        </p:spPr>
      </p:pic>
      <p:pic>
        <p:nvPicPr>
          <p:cNvPr id="7" name="Immagine 6">
            <a:extLst>
              <a:ext uri="{FF2B5EF4-FFF2-40B4-BE49-F238E27FC236}">
                <a16:creationId xmlns:a16="http://schemas.microsoft.com/office/drawing/2014/main" id="{4D291BE9-2F57-4652-9921-469CC4A5B9EB}"/>
              </a:ext>
            </a:extLst>
          </p:cNvPr>
          <p:cNvPicPr>
            <a:picLocks noChangeAspect="1"/>
          </p:cNvPicPr>
          <p:nvPr/>
        </p:nvPicPr>
        <p:blipFill>
          <a:blip r:embed="rId3"/>
          <a:stretch>
            <a:fillRect/>
          </a:stretch>
        </p:blipFill>
        <p:spPr>
          <a:xfrm>
            <a:off x="1453814" y="254000"/>
            <a:ext cx="4762500" cy="3175000"/>
          </a:xfrm>
          <a:prstGeom prst="rect">
            <a:avLst/>
          </a:prstGeom>
        </p:spPr>
      </p:pic>
      <p:pic>
        <p:nvPicPr>
          <p:cNvPr id="9" name="Immagine 8">
            <a:extLst>
              <a:ext uri="{FF2B5EF4-FFF2-40B4-BE49-F238E27FC236}">
                <a16:creationId xmlns:a16="http://schemas.microsoft.com/office/drawing/2014/main" id="{BC962546-8A4C-42DF-A76D-E3D9CAA542A8}"/>
              </a:ext>
            </a:extLst>
          </p:cNvPr>
          <p:cNvPicPr>
            <a:picLocks noChangeAspect="1"/>
          </p:cNvPicPr>
          <p:nvPr/>
        </p:nvPicPr>
        <p:blipFill>
          <a:blip r:embed="rId4"/>
          <a:stretch>
            <a:fillRect/>
          </a:stretch>
        </p:blipFill>
        <p:spPr>
          <a:xfrm>
            <a:off x="6749485" y="254000"/>
            <a:ext cx="5181829" cy="2966597"/>
          </a:xfrm>
          <a:prstGeom prst="rect">
            <a:avLst/>
          </a:prstGeom>
        </p:spPr>
      </p:pic>
      <p:pic>
        <p:nvPicPr>
          <p:cNvPr id="11" name="Immagine 10">
            <a:extLst>
              <a:ext uri="{FF2B5EF4-FFF2-40B4-BE49-F238E27FC236}">
                <a16:creationId xmlns:a16="http://schemas.microsoft.com/office/drawing/2014/main" id="{F1FBF25C-CBFD-44C1-90D8-EA1DFA9EEDFE}"/>
              </a:ext>
            </a:extLst>
          </p:cNvPr>
          <p:cNvPicPr>
            <a:picLocks noChangeAspect="1"/>
          </p:cNvPicPr>
          <p:nvPr/>
        </p:nvPicPr>
        <p:blipFill>
          <a:blip r:embed="rId5"/>
          <a:stretch>
            <a:fillRect/>
          </a:stretch>
        </p:blipFill>
        <p:spPr>
          <a:xfrm>
            <a:off x="7121894" y="3523233"/>
            <a:ext cx="4809419" cy="3080767"/>
          </a:xfrm>
          <a:prstGeom prst="rect">
            <a:avLst/>
          </a:prstGeom>
        </p:spPr>
      </p:pic>
    </p:spTree>
    <p:extLst>
      <p:ext uri="{BB962C8B-B14F-4D97-AF65-F5344CB8AC3E}">
        <p14:creationId xmlns:p14="http://schemas.microsoft.com/office/powerpoint/2010/main" val="288830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92924" y="624110"/>
            <a:ext cx="8911687" cy="833215"/>
          </a:xfrm>
        </p:spPr>
        <p:txBody>
          <a:bodyPr>
            <a:normAutofit/>
          </a:bodyPr>
          <a:lstStyle/>
          <a:p>
            <a:r>
              <a:rPr lang="it-IT" sz="3200" dirty="0"/>
              <a:t>Distensione e nuovi equilibri regionali</a:t>
            </a:r>
          </a:p>
        </p:txBody>
      </p:sp>
      <p:sp>
        <p:nvSpPr>
          <p:cNvPr id="36867" name="Rectangle 3"/>
          <p:cNvSpPr>
            <a:spLocks noGrp="1" noChangeArrowheads="1"/>
          </p:cNvSpPr>
          <p:nvPr>
            <p:ph type="body" sz="half" idx="1"/>
          </p:nvPr>
        </p:nvSpPr>
        <p:spPr>
          <a:xfrm>
            <a:off x="1847851" y="1628776"/>
            <a:ext cx="4475163" cy="4530725"/>
          </a:xfrm>
        </p:spPr>
        <p:txBody>
          <a:bodyPr>
            <a:normAutofit/>
          </a:bodyPr>
          <a:lstStyle/>
          <a:p>
            <a:r>
              <a:rPr lang="it-IT" sz="2000" dirty="0">
                <a:solidFill>
                  <a:schemeClr val="tx1"/>
                </a:solidFill>
              </a:rPr>
              <a:t>URSS</a:t>
            </a:r>
            <a:r>
              <a:rPr lang="it-IT" sz="2000" dirty="0"/>
              <a:t> doveva far fronte a questioni economiche interne:</a:t>
            </a:r>
          </a:p>
          <a:p>
            <a:pPr lvl="1"/>
            <a:r>
              <a:rPr lang="it-IT" sz="2000" dirty="0"/>
              <a:t>Importazione di grano dai paesi occidentali</a:t>
            </a:r>
          </a:p>
          <a:p>
            <a:pPr lvl="1"/>
            <a:r>
              <a:rPr lang="it-IT" sz="2000" dirty="0"/>
              <a:t>Rinnovamento del proprio apparato industriale</a:t>
            </a:r>
          </a:p>
          <a:p>
            <a:pPr lvl="1"/>
            <a:r>
              <a:rPr lang="it-IT" sz="2000" dirty="0"/>
              <a:t>Necessità della riduzione delle spese militari</a:t>
            </a:r>
          </a:p>
          <a:p>
            <a:pPr lvl="1"/>
            <a:endParaRPr lang="it-IT" sz="2600" dirty="0"/>
          </a:p>
          <a:p>
            <a:endParaRPr lang="it-IT" dirty="0"/>
          </a:p>
        </p:txBody>
      </p:sp>
      <p:sp>
        <p:nvSpPr>
          <p:cNvPr id="36868" name="Rectangle 4"/>
          <p:cNvSpPr>
            <a:spLocks noGrp="1" noChangeArrowheads="1"/>
          </p:cNvSpPr>
          <p:nvPr>
            <p:ph type="body" sz="half" idx="2"/>
          </p:nvPr>
        </p:nvSpPr>
        <p:spPr>
          <a:xfrm>
            <a:off x="6240463" y="1628776"/>
            <a:ext cx="4248150" cy="3219449"/>
          </a:xfrm>
        </p:spPr>
        <p:txBody>
          <a:bodyPr>
            <a:normAutofit/>
          </a:bodyPr>
          <a:lstStyle/>
          <a:p>
            <a:pPr>
              <a:lnSpc>
                <a:spcPct val="90000"/>
              </a:lnSpc>
            </a:pPr>
            <a:r>
              <a:rPr lang="it-IT" sz="2000" dirty="0">
                <a:solidFill>
                  <a:schemeClr val="tx1"/>
                </a:solidFill>
              </a:rPr>
              <a:t>STATI UNITI</a:t>
            </a:r>
            <a:r>
              <a:rPr lang="it-IT" sz="2000" b="1" dirty="0">
                <a:solidFill>
                  <a:schemeClr val="tx2"/>
                </a:solidFill>
                <a:effectLst>
                  <a:outerShdw blurRad="38100" dist="38100" dir="2700000" algn="tl">
                    <a:srgbClr val="C0C0C0"/>
                  </a:outerShdw>
                </a:effectLst>
              </a:rPr>
              <a:t>:</a:t>
            </a:r>
          </a:p>
          <a:p>
            <a:pPr lvl="1">
              <a:lnSpc>
                <a:spcPct val="90000"/>
              </a:lnSpc>
            </a:pPr>
            <a:r>
              <a:rPr lang="it-IT" sz="2000" dirty="0"/>
              <a:t>Tagliare le spese militari per finanziarie i progetti di Welfare State di Kennedy</a:t>
            </a:r>
          </a:p>
          <a:p>
            <a:pPr lvl="1">
              <a:lnSpc>
                <a:spcPct val="90000"/>
              </a:lnSpc>
              <a:buFontTx/>
              <a:buNone/>
            </a:pPr>
            <a:endParaRPr lang="it-IT" sz="2000" dirty="0"/>
          </a:p>
          <a:p>
            <a:pPr lvl="1">
              <a:lnSpc>
                <a:spcPct val="90000"/>
              </a:lnSpc>
            </a:pPr>
            <a:r>
              <a:rPr lang="it-IT" sz="2000" dirty="0"/>
              <a:t>Concorrenza dell’Europa e del Giappone e la necessità di uno sbocco nel mercato socialista</a:t>
            </a:r>
          </a:p>
        </p:txBody>
      </p:sp>
      <p:sp>
        <p:nvSpPr>
          <p:cNvPr id="36869" name="Rectangle 5"/>
          <p:cNvSpPr>
            <a:spLocks noChangeArrowheads="1"/>
          </p:cNvSpPr>
          <p:nvPr/>
        </p:nvSpPr>
        <p:spPr bwMode="auto">
          <a:xfrm>
            <a:off x="2255045" y="5229224"/>
            <a:ext cx="8135937" cy="503237"/>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La linea telefonica rossa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92924" y="624110"/>
            <a:ext cx="8911687" cy="645397"/>
          </a:xfrm>
        </p:spPr>
        <p:txBody>
          <a:bodyPr>
            <a:normAutofit fontScale="90000"/>
          </a:bodyPr>
          <a:lstStyle/>
          <a:p>
            <a:r>
              <a:rPr lang="it-IT" dirty="0"/>
              <a:t>Coesistenza competitiva (1957-1963)</a:t>
            </a:r>
            <a:br>
              <a:rPr lang="it-IT" dirty="0"/>
            </a:br>
            <a:endParaRPr lang="it-IT" dirty="0"/>
          </a:p>
        </p:txBody>
      </p:sp>
      <p:sp>
        <p:nvSpPr>
          <p:cNvPr id="113667" name="Rectangle 3"/>
          <p:cNvSpPr>
            <a:spLocks noGrp="1" noChangeArrowheads="1"/>
          </p:cNvSpPr>
          <p:nvPr>
            <p:ph type="body" sz="half" idx="1"/>
          </p:nvPr>
        </p:nvSpPr>
        <p:spPr>
          <a:xfrm>
            <a:off x="1981199" y="1600201"/>
            <a:ext cx="4295775" cy="4530725"/>
          </a:xfrm>
        </p:spPr>
        <p:txBody>
          <a:bodyPr>
            <a:normAutofit/>
          </a:bodyPr>
          <a:lstStyle/>
          <a:p>
            <a:pPr>
              <a:lnSpc>
                <a:spcPct val="120000"/>
              </a:lnSpc>
            </a:pPr>
            <a:r>
              <a:rPr lang="it-IT" dirty="0"/>
              <a:t>1957 esordio gara spaziale</a:t>
            </a:r>
          </a:p>
          <a:p>
            <a:pPr>
              <a:lnSpc>
                <a:spcPct val="120000"/>
              </a:lnSpc>
            </a:pPr>
            <a:r>
              <a:rPr lang="it-IT" dirty="0"/>
              <a:t>1958  II° crisi di Berlino</a:t>
            </a:r>
          </a:p>
          <a:p>
            <a:pPr>
              <a:lnSpc>
                <a:spcPct val="120000"/>
              </a:lnSpc>
            </a:pPr>
            <a:r>
              <a:rPr lang="it-IT" dirty="0"/>
              <a:t>1959 Conferenza di Ginevra </a:t>
            </a:r>
            <a:r>
              <a:rPr lang="it-IT" dirty="0" err="1"/>
              <a:t>Chruscev</a:t>
            </a:r>
            <a:r>
              <a:rPr lang="it-IT" dirty="0"/>
              <a:t>-Kennedy</a:t>
            </a:r>
          </a:p>
          <a:p>
            <a:pPr>
              <a:lnSpc>
                <a:spcPct val="120000"/>
              </a:lnSpc>
            </a:pPr>
            <a:r>
              <a:rPr lang="it-IT" dirty="0"/>
              <a:t>1960 Vertice di Parigi e U2</a:t>
            </a:r>
          </a:p>
          <a:p>
            <a:pPr>
              <a:lnSpc>
                <a:spcPct val="120000"/>
              </a:lnSpc>
            </a:pPr>
            <a:r>
              <a:rPr lang="it-IT" dirty="0"/>
              <a:t>1961  muro di Berlino</a:t>
            </a:r>
          </a:p>
          <a:p>
            <a:pPr>
              <a:lnSpc>
                <a:spcPct val="120000"/>
              </a:lnSpc>
            </a:pPr>
            <a:r>
              <a:rPr lang="it-IT" dirty="0"/>
              <a:t>1962  crisi di Cuba</a:t>
            </a:r>
          </a:p>
          <a:p>
            <a:pPr>
              <a:lnSpc>
                <a:spcPct val="120000"/>
              </a:lnSpc>
            </a:pPr>
            <a:r>
              <a:rPr lang="it-IT" dirty="0"/>
              <a:t>1963  Trattato di limitazione dei test nucleari</a:t>
            </a:r>
          </a:p>
          <a:p>
            <a:pPr>
              <a:lnSpc>
                <a:spcPct val="80000"/>
              </a:lnSpc>
              <a:buFont typeface="Wingdings" pitchFamily="2" charset="2"/>
              <a:buNone/>
            </a:pPr>
            <a:endParaRPr lang="it-IT" i="1" dirty="0"/>
          </a:p>
        </p:txBody>
      </p:sp>
      <p:pic>
        <p:nvPicPr>
          <p:cNvPr id="113668" name="Picture 4" descr="germania"/>
          <p:cNvPicPr>
            <a:picLocks noGrp="1" noChangeAspect="1" noChangeArrowheads="1"/>
          </p:cNvPicPr>
          <p:nvPr>
            <p:ph type="body" sz="half" idx="2"/>
          </p:nvPr>
        </p:nvPicPr>
        <p:blipFill>
          <a:blip r:embed="rId2"/>
          <a:srcRect/>
          <a:stretch>
            <a:fillRect/>
          </a:stretch>
        </p:blipFill>
        <p:spPr>
          <a:xfrm>
            <a:off x="7086599" y="1600201"/>
            <a:ext cx="4295775" cy="4372252"/>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592924" y="624110"/>
            <a:ext cx="8911687" cy="544290"/>
          </a:xfrm>
        </p:spPr>
        <p:txBody>
          <a:bodyPr>
            <a:normAutofit/>
          </a:bodyPr>
          <a:lstStyle/>
          <a:p>
            <a:pPr algn="ctr"/>
            <a:r>
              <a:rPr lang="it-IT" sz="2800" dirty="0"/>
              <a:t>Distensione e nuovi equilibri regionali (1968-1974)</a:t>
            </a:r>
          </a:p>
        </p:txBody>
      </p:sp>
      <p:sp>
        <p:nvSpPr>
          <p:cNvPr id="118787" name="Rectangle 3"/>
          <p:cNvSpPr>
            <a:spLocks noGrp="1" noChangeArrowheads="1"/>
          </p:cNvSpPr>
          <p:nvPr>
            <p:ph type="body" sz="half" idx="1"/>
          </p:nvPr>
        </p:nvSpPr>
        <p:spPr>
          <a:xfrm>
            <a:off x="1390650" y="1371600"/>
            <a:ext cx="6017683" cy="5232399"/>
          </a:xfrm>
        </p:spPr>
        <p:txBody>
          <a:bodyPr>
            <a:normAutofit fontScale="40000" lnSpcReduction="20000"/>
          </a:bodyPr>
          <a:lstStyle/>
          <a:p>
            <a:pPr algn="just">
              <a:lnSpc>
                <a:spcPct val="120000"/>
              </a:lnSpc>
            </a:pPr>
            <a:r>
              <a:rPr lang="it-IT" sz="4000" dirty="0"/>
              <a:t>Europa:</a:t>
            </a:r>
          </a:p>
          <a:p>
            <a:pPr lvl="1" algn="just">
              <a:lnSpc>
                <a:spcPct val="120000"/>
              </a:lnSpc>
            </a:pPr>
            <a:r>
              <a:rPr lang="it-IT" sz="4000" dirty="0"/>
              <a:t>1957 </a:t>
            </a:r>
            <a:r>
              <a:rPr lang="it-IT" sz="4000" dirty="0" err="1"/>
              <a:t>Mec</a:t>
            </a:r>
            <a:endParaRPr lang="it-IT" sz="4000" dirty="0"/>
          </a:p>
          <a:p>
            <a:pPr lvl="1" algn="just">
              <a:lnSpc>
                <a:spcPct val="120000"/>
              </a:lnSpc>
            </a:pPr>
            <a:r>
              <a:rPr lang="it-IT" sz="4000" dirty="0"/>
              <a:t>1959: </a:t>
            </a:r>
            <a:r>
              <a:rPr lang="it-IT" sz="4000" dirty="0" err="1"/>
              <a:t>Efta</a:t>
            </a:r>
            <a:endParaRPr lang="it-IT" sz="4000" dirty="0"/>
          </a:p>
          <a:p>
            <a:pPr lvl="1" algn="just">
              <a:lnSpc>
                <a:spcPct val="120000"/>
              </a:lnSpc>
            </a:pPr>
            <a:r>
              <a:rPr lang="it-IT" sz="4000" dirty="0"/>
              <a:t>1960: Francia fuori dalla Nato</a:t>
            </a:r>
          </a:p>
          <a:p>
            <a:pPr lvl="1" algn="just">
              <a:lnSpc>
                <a:spcPct val="120000"/>
              </a:lnSpc>
            </a:pPr>
            <a:r>
              <a:rPr lang="it-IT" sz="4000" dirty="0"/>
              <a:t>1961: Piano </a:t>
            </a:r>
            <a:r>
              <a:rPr lang="it-IT" sz="4000" dirty="0" err="1"/>
              <a:t>Fouchet</a:t>
            </a:r>
            <a:r>
              <a:rPr lang="it-IT" sz="4000" dirty="0"/>
              <a:t>: negoziato sull'unione politica voluto da De Gaulle; prevedeva un Consiglio dei ministri che deliberava solo all'unanimità, una Assemblea parlamentare, un Comitato dei ministri della difesa ed una Commissione esecutiva. Se questo piano fosse stato accettato si sarebbe verificata la presenza di due concezioni diverse di unità europea: quella funzionalista di </a:t>
            </a:r>
            <a:r>
              <a:rPr lang="it-IT" sz="4000" dirty="0" err="1"/>
              <a:t>Monnet</a:t>
            </a:r>
            <a:r>
              <a:rPr lang="it-IT" sz="4000" dirty="0"/>
              <a:t> e quella federalista di De Gaulle. Il progetto non fu approvato dagli altri stati che preferirono non modificare il trattato in vista dell'adesione della Gran Bretagna.</a:t>
            </a:r>
          </a:p>
          <a:p>
            <a:pPr lvl="1" algn="just">
              <a:lnSpc>
                <a:spcPct val="120000"/>
              </a:lnSpc>
            </a:pPr>
            <a:r>
              <a:rPr lang="it-IT" sz="4000" dirty="0"/>
              <a:t>1966: Ostpolitik (Willy Brandt)</a:t>
            </a:r>
            <a:endParaRPr lang="it-IT" sz="2900" dirty="0"/>
          </a:p>
        </p:txBody>
      </p:sp>
      <p:sp>
        <p:nvSpPr>
          <p:cNvPr id="118788" name="Rectangle 4"/>
          <p:cNvSpPr>
            <a:spLocks noGrp="1" noChangeArrowheads="1"/>
          </p:cNvSpPr>
          <p:nvPr>
            <p:ph type="body" sz="half" idx="2"/>
          </p:nvPr>
        </p:nvSpPr>
        <p:spPr>
          <a:xfrm>
            <a:off x="7810757" y="1845733"/>
            <a:ext cx="4033837" cy="4862290"/>
          </a:xfrm>
        </p:spPr>
        <p:txBody>
          <a:bodyPr>
            <a:noAutofit/>
          </a:bodyPr>
          <a:lstStyle/>
          <a:p>
            <a:pPr>
              <a:lnSpc>
                <a:spcPct val="90000"/>
              </a:lnSpc>
            </a:pPr>
            <a:r>
              <a:rPr lang="it-IT" sz="1600" dirty="0"/>
              <a:t>Asia e America Latina:</a:t>
            </a:r>
          </a:p>
          <a:p>
            <a:pPr lvl="1">
              <a:lnSpc>
                <a:spcPct val="90000"/>
              </a:lnSpc>
            </a:pPr>
            <a:r>
              <a:rPr lang="it-IT" dirty="0"/>
              <a:t>Crescita Giappone (10% annuo) che di fatto assume la leadership commerciale in Asia (la Cina è «chiusa»)</a:t>
            </a:r>
          </a:p>
          <a:p>
            <a:pPr lvl="1">
              <a:lnSpc>
                <a:spcPct val="90000"/>
              </a:lnSpc>
            </a:pPr>
            <a:r>
              <a:rPr lang="it-IT" dirty="0"/>
              <a:t>In America Latina dal 1961 si inaugura l’alleanza per il progresso a guida (USA – Kennedy) che di fatto inserisce il continente sudamericano in </a:t>
            </a:r>
            <a:r>
              <a:rPr lang="it-IT" dirty="0" err="1"/>
              <a:t>orbia</a:t>
            </a:r>
            <a:r>
              <a:rPr lang="it-IT" dirty="0"/>
              <a:t> USA) 1961 Kennedy:</a:t>
            </a:r>
          </a:p>
          <a:p>
            <a:pPr lvl="1">
              <a:lnSpc>
                <a:spcPct val="90000"/>
              </a:lnSpc>
            </a:pPr>
            <a:r>
              <a:rPr lang="it-IT" dirty="0"/>
              <a:t>1965: “Molti Vietnam”: Brasile, Uruguay, Argentina</a:t>
            </a:r>
          </a:p>
          <a:p>
            <a:pPr lvl="1">
              <a:lnSpc>
                <a:spcPct val="90000"/>
              </a:lnSpc>
            </a:pPr>
            <a:r>
              <a:rPr lang="it-IT" dirty="0"/>
              <a:t>1973: </a:t>
            </a:r>
            <a:r>
              <a:rPr lang="it-IT" dirty="0" err="1"/>
              <a:t>Cile-Pinochet</a:t>
            </a:r>
            <a:endParaRPr lang="it-I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81357"/>
          </a:xfrm>
        </p:spPr>
        <p:txBody>
          <a:bodyPr>
            <a:normAutofit/>
          </a:bodyPr>
          <a:lstStyle/>
          <a:p>
            <a:r>
              <a:rPr lang="it-IT" sz="3200" dirty="0"/>
              <a:t>Dal disgelo alla coesistenza competitiva</a:t>
            </a:r>
          </a:p>
        </p:txBody>
      </p:sp>
      <p:sp>
        <p:nvSpPr>
          <p:cNvPr id="3" name="Segnaposto contenuto 2"/>
          <p:cNvSpPr>
            <a:spLocks noGrp="1"/>
          </p:cNvSpPr>
          <p:nvPr>
            <p:ph idx="1"/>
          </p:nvPr>
        </p:nvSpPr>
        <p:spPr>
          <a:xfrm>
            <a:off x="2589212" y="1693333"/>
            <a:ext cx="8915400" cy="4217889"/>
          </a:xfrm>
        </p:spPr>
        <p:txBody>
          <a:bodyPr>
            <a:normAutofit lnSpcReduction="10000"/>
          </a:bodyPr>
          <a:lstStyle/>
          <a:p>
            <a:r>
              <a:rPr lang="it-IT" dirty="0"/>
              <a:t>Seconda e terza fase della guerra fredda</a:t>
            </a:r>
          </a:p>
          <a:p>
            <a:pPr lvl="1"/>
            <a:r>
              <a:rPr lang="it-IT" sz="1800" dirty="0"/>
              <a:t>“Disgelo” 1955-1964 </a:t>
            </a:r>
          </a:p>
          <a:p>
            <a:pPr lvl="1"/>
            <a:r>
              <a:rPr lang="it-IT" sz="1800" dirty="0"/>
              <a:t>“Coesistenza competitiva” 1965-1975</a:t>
            </a:r>
          </a:p>
          <a:p>
            <a:r>
              <a:rPr lang="it-IT" dirty="0"/>
              <a:t>Fasi in cui il confronto comunque non cessa:</a:t>
            </a:r>
          </a:p>
          <a:p>
            <a:pPr lvl="1"/>
            <a:r>
              <a:rPr lang="it-IT" sz="1800" dirty="0"/>
              <a:t>Rivoluzione Castrista, Crisi missilistica a Cuba, Muro di Berlino,  mutamento degli interessi USA (Brasile Argentina) e – anni 70 - Operazione Condor </a:t>
            </a:r>
          </a:p>
          <a:p>
            <a:pPr lvl="1"/>
            <a:r>
              <a:rPr lang="it-IT" sz="1800" dirty="0"/>
              <a:t>La competizione diventa globale: dalla terra allo spazio</a:t>
            </a:r>
          </a:p>
          <a:p>
            <a:r>
              <a:rPr lang="it-IT" dirty="0"/>
              <a:t>I mutamenti più interessanti nel quadro delle relazioni bipolari e del gioco delle superpotenze si registrano ad est (Kruscev e la «coesistenza pacifica»). Poi con la fine del decennio (avvio MEC, Kennedy, Papa Giovanni XXIII)sembra aprirsi uno spiraglio di coesistenza che precipita nuovamente nella crisi del Muro e in quella di Cuba.</a:t>
            </a:r>
          </a:p>
          <a:p>
            <a:pPr lvl="1"/>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592925" y="624110"/>
            <a:ext cx="45719" cy="61690"/>
          </a:xfrm>
        </p:spPr>
        <p:txBody>
          <a:bodyPr>
            <a:normAutofit fontScale="90000"/>
          </a:bodyPr>
          <a:lstStyle/>
          <a:p>
            <a:endParaRPr lang="it-IT" dirty="0"/>
          </a:p>
        </p:txBody>
      </p:sp>
      <p:pic>
        <p:nvPicPr>
          <p:cNvPr id="119811" name="Picture 3"/>
          <p:cNvPicPr>
            <a:picLocks noGrp="1" noChangeAspect="1" noChangeArrowheads="1"/>
          </p:cNvPicPr>
          <p:nvPr>
            <p:ph type="body" idx="1"/>
          </p:nvPr>
        </p:nvPicPr>
        <p:blipFill>
          <a:blip r:embed="rId2"/>
          <a:srcRect l="11279" t="17490" r="27055" b="20232"/>
          <a:stretch>
            <a:fillRect/>
          </a:stretch>
        </p:blipFill>
        <p:spPr>
          <a:xfrm>
            <a:off x="2432346" y="312055"/>
            <a:ext cx="8311853" cy="6233890"/>
          </a:xfrm>
          <a:noFill/>
          <a:ln/>
        </p:spPr>
      </p:pic>
    </p:spTree>
    <p:extLst>
      <p:ext uri="{BB962C8B-B14F-4D97-AF65-F5344CB8AC3E}">
        <p14:creationId xmlns:p14="http://schemas.microsoft.com/office/powerpoint/2010/main" val="386124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92924" y="624110"/>
            <a:ext cx="8911687" cy="739023"/>
          </a:xfrm>
        </p:spPr>
        <p:txBody>
          <a:bodyPr/>
          <a:lstStyle/>
          <a:p>
            <a:pPr algn="ctr"/>
            <a:r>
              <a:rPr lang="it-IT"/>
              <a:t>1968: Primavera di Praga</a:t>
            </a:r>
          </a:p>
        </p:txBody>
      </p:sp>
      <p:sp>
        <p:nvSpPr>
          <p:cNvPr id="120835" name="Rectangle 3"/>
          <p:cNvSpPr>
            <a:spLocks noGrp="1" noChangeArrowheads="1"/>
          </p:cNvSpPr>
          <p:nvPr>
            <p:ph type="body" sz="half" idx="1"/>
          </p:nvPr>
        </p:nvSpPr>
        <p:spPr>
          <a:xfrm>
            <a:off x="2062162" y="1524001"/>
            <a:ext cx="4033838" cy="4530725"/>
          </a:xfrm>
        </p:spPr>
        <p:txBody>
          <a:bodyPr>
            <a:normAutofit fontScale="85000" lnSpcReduction="20000"/>
          </a:bodyPr>
          <a:lstStyle/>
          <a:p>
            <a:pPr>
              <a:lnSpc>
                <a:spcPct val="110000"/>
              </a:lnSpc>
            </a:pPr>
            <a:r>
              <a:rPr lang="it-IT" sz="1900" dirty="0"/>
              <a:t>Cecoslovacchia. A. Dubcek:  Allentamento cesura ideologica; Decentramento economico; Affermazione della libera dialettica politica nelle cariche; Autonomia dei partiti comunisti</a:t>
            </a:r>
          </a:p>
          <a:p>
            <a:pPr>
              <a:lnSpc>
                <a:spcPct val="110000"/>
              </a:lnSpc>
            </a:pPr>
            <a:endParaRPr lang="it-IT" sz="1900" dirty="0"/>
          </a:p>
          <a:p>
            <a:pPr>
              <a:lnSpc>
                <a:spcPct val="110000"/>
              </a:lnSpc>
            </a:pPr>
            <a:r>
              <a:rPr lang="it-IT" sz="1900" dirty="0"/>
              <a:t>1964 </a:t>
            </a:r>
            <a:r>
              <a:rPr lang="it-IT" sz="1900" dirty="0" err="1"/>
              <a:t>Breznev</a:t>
            </a:r>
            <a:r>
              <a:rPr lang="it-IT" sz="1900" dirty="0"/>
              <a:t>: lancia la dottrina della sovranità limitata che rimarrà di fatto in campo fino alla sua morte; Crescita spesa militare: 4-5% annui</a:t>
            </a:r>
          </a:p>
          <a:p>
            <a:pPr marL="0" indent="0">
              <a:lnSpc>
                <a:spcPct val="110000"/>
              </a:lnSpc>
              <a:buNone/>
            </a:pPr>
            <a:endParaRPr lang="it-IT" sz="1900" dirty="0"/>
          </a:p>
          <a:p>
            <a:pPr>
              <a:lnSpc>
                <a:spcPct val="110000"/>
              </a:lnSpc>
            </a:pPr>
            <a:r>
              <a:rPr lang="it-IT" sz="1900" dirty="0"/>
              <a:t>Praga ultimo episodio della GF in Europa fino al 1989. Anche in questo caso non l’Ovest non interviene</a:t>
            </a:r>
          </a:p>
          <a:p>
            <a:pPr>
              <a:lnSpc>
                <a:spcPct val="90000"/>
              </a:lnSpc>
              <a:buFont typeface="Wingdings" pitchFamily="2" charset="2"/>
              <a:buNone/>
            </a:pPr>
            <a:endParaRPr lang="it-IT" dirty="0"/>
          </a:p>
          <a:p>
            <a:pPr>
              <a:lnSpc>
                <a:spcPct val="90000"/>
              </a:lnSpc>
            </a:pPr>
            <a:endParaRPr lang="it-IT" sz="2000" dirty="0"/>
          </a:p>
        </p:txBody>
      </p:sp>
      <p:pic>
        <p:nvPicPr>
          <p:cNvPr id="120836" name="Picture 4" descr="praga"/>
          <p:cNvPicPr>
            <a:picLocks noGrp="1" noChangeAspect="1" noChangeArrowheads="1"/>
          </p:cNvPicPr>
          <p:nvPr>
            <p:ph type="body" sz="half" idx="2"/>
          </p:nvPr>
        </p:nvPicPr>
        <p:blipFill>
          <a:blip r:embed="rId2"/>
          <a:srcRect/>
          <a:stretch>
            <a:fillRect/>
          </a:stretch>
        </p:blipFill>
        <p:spPr>
          <a:xfrm>
            <a:off x="6389823" y="1597505"/>
            <a:ext cx="5576906" cy="4379962"/>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43100" y="214103"/>
            <a:ext cx="8911687" cy="690339"/>
          </a:xfrm>
        </p:spPr>
        <p:txBody>
          <a:bodyPr/>
          <a:lstStyle/>
          <a:p>
            <a:r>
              <a:rPr lang="it-IT" dirty="0"/>
              <a:t>Distensione </a:t>
            </a:r>
          </a:p>
        </p:txBody>
      </p:sp>
      <p:sp>
        <p:nvSpPr>
          <p:cNvPr id="121859" name="Rectangle 3"/>
          <p:cNvSpPr>
            <a:spLocks noGrp="1" noChangeArrowheads="1"/>
          </p:cNvSpPr>
          <p:nvPr>
            <p:ph type="body" sz="half" idx="1"/>
          </p:nvPr>
        </p:nvSpPr>
        <p:spPr>
          <a:xfrm>
            <a:off x="1354667" y="1314450"/>
            <a:ext cx="5548409" cy="5128684"/>
          </a:xfrm>
          <a:noFill/>
          <a:ln/>
        </p:spPr>
        <p:txBody>
          <a:bodyPr>
            <a:normAutofit fontScale="47500" lnSpcReduction="20000"/>
          </a:bodyPr>
          <a:lstStyle/>
          <a:p>
            <a:pPr>
              <a:lnSpc>
                <a:spcPct val="120000"/>
              </a:lnSpc>
            </a:pPr>
            <a:r>
              <a:rPr lang="it-IT" sz="3400" dirty="0"/>
              <a:t>1963: Limited Test </a:t>
            </a:r>
            <a:r>
              <a:rPr lang="it-IT" sz="3400" dirty="0" err="1"/>
              <a:t>Ban</a:t>
            </a:r>
            <a:r>
              <a:rPr lang="it-IT" sz="3400" dirty="0"/>
              <a:t> Treaty (MOSCA) impediva gli esperimenti atomici nell’atmosfera. </a:t>
            </a:r>
            <a:r>
              <a:rPr lang="it-IT" sz="3400" dirty="0" err="1"/>
              <a:t>Pres</a:t>
            </a:r>
            <a:r>
              <a:rPr lang="it-IT" sz="3400" dirty="0"/>
              <a:t>. Johnson e </a:t>
            </a:r>
            <a:r>
              <a:rPr lang="it-IT" sz="3400" dirty="0" err="1"/>
              <a:t>Segr</a:t>
            </a:r>
            <a:r>
              <a:rPr lang="it-IT" sz="3400" dirty="0"/>
              <a:t>. Kruscev </a:t>
            </a:r>
          </a:p>
          <a:p>
            <a:pPr>
              <a:lnSpc>
                <a:spcPct val="120000"/>
              </a:lnSpc>
            </a:pPr>
            <a:r>
              <a:rPr lang="it-IT" sz="3400" dirty="0"/>
              <a:t>1968: Non </a:t>
            </a:r>
            <a:r>
              <a:rPr lang="it-IT" sz="3400" dirty="0" err="1"/>
              <a:t>Proliferation</a:t>
            </a:r>
            <a:r>
              <a:rPr lang="it-IT" sz="3400" dirty="0"/>
              <a:t> Treaty (NO: </a:t>
            </a:r>
            <a:r>
              <a:rPr lang="it-IT" sz="3400" dirty="0" err="1"/>
              <a:t>Fr</a:t>
            </a:r>
            <a:r>
              <a:rPr lang="it-IT" sz="3400" dirty="0"/>
              <a:t>-Cina); </a:t>
            </a:r>
            <a:r>
              <a:rPr lang="it-IT" sz="3400" dirty="0" err="1"/>
              <a:t>Pres</a:t>
            </a:r>
            <a:r>
              <a:rPr lang="it-IT" sz="3400" dirty="0"/>
              <a:t>. Johnson, </a:t>
            </a:r>
            <a:r>
              <a:rPr lang="it-IT" sz="3400" dirty="0" err="1"/>
              <a:t>Segret</a:t>
            </a:r>
            <a:r>
              <a:rPr lang="it-IT" sz="3400" dirty="0"/>
              <a:t>. </a:t>
            </a:r>
            <a:r>
              <a:rPr lang="it-IT" sz="3400" dirty="0" err="1"/>
              <a:t>Breznev</a:t>
            </a:r>
            <a:r>
              <a:rPr lang="it-IT" sz="3400" dirty="0"/>
              <a:t> </a:t>
            </a:r>
          </a:p>
          <a:p>
            <a:pPr>
              <a:lnSpc>
                <a:spcPct val="120000"/>
              </a:lnSpc>
            </a:pPr>
            <a:r>
              <a:rPr lang="it-IT" sz="3400" dirty="0"/>
              <a:t>1972: Salt I, </a:t>
            </a:r>
            <a:r>
              <a:rPr lang="it-IT" sz="3400" dirty="0" err="1"/>
              <a:t>Pres</a:t>
            </a:r>
            <a:r>
              <a:rPr lang="it-IT" sz="3400" dirty="0"/>
              <a:t>. Nixon, </a:t>
            </a:r>
            <a:r>
              <a:rPr lang="it-IT" sz="3400" dirty="0" err="1"/>
              <a:t>Segr</a:t>
            </a:r>
            <a:r>
              <a:rPr lang="it-IT" sz="3400" dirty="0"/>
              <a:t>. </a:t>
            </a:r>
            <a:r>
              <a:rPr lang="it-IT" sz="3400" dirty="0" err="1"/>
              <a:t>Breznev</a:t>
            </a:r>
            <a:r>
              <a:rPr lang="it-IT" sz="3400" dirty="0"/>
              <a:t>. Congelamento del numero di missili strategici posseduti.</a:t>
            </a:r>
          </a:p>
          <a:p>
            <a:pPr>
              <a:lnSpc>
                <a:spcPct val="120000"/>
              </a:lnSpc>
            </a:pPr>
            <a:r>
              <a:rPr lang="it-IT" sz="3400" dirty="0"/>
              <a:t>1972 Protocolli </a:t>
            </a:r>
            <a:r>
              <a:rPr lang="it-IT" sz="3400" dirty="0" err="1"/>
              <a:t>Breznev</a:t>
            </a:r>
            <a:r>
              <a:rPr lang="it-IT" sz="3400" dirty="0"/>
              <a:t>-Nixon definiscono i “Principi fondamentali delle relazioni Usa-Urss”:  Coesistenza pacifica; Scambi commerciali; Urss clausola della nazione più favorita</a:t>
            </a:r>
          </a:p>
          <a:p>
            <a:pPr>
              <a:lnSpc>
                <a:spcPct val="120000"/>
              </a:lnSpc>
            </a:pPr>
            <a:r>
              <a:rPr lang="it-IT" sz="3400" dirty="0"/>
              <a:t>1973:  visita Nixon a Mosca</a:t>
            </a:r>
          </a:p>
          <a:p>
            <a:pPr>
              <a:lnSpc>
                <a:spcPct val="120000"/>
              </a:lnSpc>
            </a:pPr>
            <a:r>
              <a:rPr lang="it-IT" sz="3400" dirty="0"/>
              <a:t>1974 </a:t>
            </a:r>
            <a:r>
              <a:rPr lang="it-IT" sz="3400" dirty="0" err="1"/>
              <a:t>Vladivostock</a:t>
            </a:r>
            <a:r>
              <a:rPr lang="it-IT" sz="3400" dirty="0"/>
              <a:t>, vertice Ford-</a:t>
            </a:r>
            <a:r>
              <a:rPr lang="it-IT" sz="3400" dirty="0" err="1"/>
              <a:t>Breznev</a:t>
            </a:r>
            <a:r>
              <a:rPr lang="it-IT" sz="3400" dirty="0"/>
              <a:t>:  accordo interinale Salt II</a:t>
            </a:r>
          </a:p>
          <a:p>
            <a:pPr>
              <a:lnSpc>
                <a:spcPct val="120000"/>
              </a:lnSpc>
            </a:pPr>
            <a:r>
              <a:rPr lang="it-IT" sz="3400" dirty="0"/>
              <a:t>1975: Conferenza di Helsinki “cooperazione e sicurezza in Europa”</a:t>
            </a:r>
          </a:p>
        </p:txBody>
      </p:sp>
      <p:sp>
        <p:nvSpPr>
          <p:cNvPr id="121860" name="Rectangle 4"/>
          <p:cNvSpPr>
            <a:spLocks noGrp="1" noChangeArrowheads="1"/>
          </p:cNvSpPr>
          <p:nvPr>
            <p:ph type="body" sz="half" idx="2"/>
          </p:nvPr>
        </p:nvSpPr>
        <p:spPr>
          <a:xfrm>
            <a:off x="7302352" y="2032001"/>
            <a:ext cx="4313864" cy="4492624"/>
          </a:xfrm>
        </p:spPr>
        <p:txBody>
          <a:bodyPr/>
          <a:lstStyle/>
          <a:p>
            <a:r>
              <a:rPr lang="it-IT" sz="1600" dirty="0"/>
              <a:t>1969 Nixon Presidenza Usa: Calmierare corsa armamenti; Limitare impegni militari fuori dell’area geografica continentale e atlantica</a:t>
            </a:r>
          </a:p>
          <a:p>
            <a:r>
              <a:rPr lang="it-IT" sz="1600" dirty="0"/>
              <a:t>5 poli di riferimento mondiali: Usa-Urss-Cina-Europa-Giappone</a:t>
            </a:r>
          </a:p>
          <a:p>
            <a:r>
              <a:rPr lang="it-IT" sz="1600" dirty="0"/>
              <a:t>1969: scontri Cina-Urss nell’Ussuri</a:t>
            </a:r>
          </a:p>
          <a:p>
            <a:r>
              <a:rPr lang="it-IT" sz="1600" dirty="0"/>
              <a:t>Avvicinamento Usa-Cina “diplomazia del </a:t>
            </a:r>
            <a:r>
              <a:rPr lang="it-IT" sz="1600" dirty="0" err="1"/>
              <a:t>ping</a:t>
            </a:r>
            <a:r>
              <a:rPr lang="it-IT" sz="1600" dirty="0"/>
              <a:t> </a:t>
            </a:r>
            <a:r>
              <a:rPr lang="it-IT" sz="1600" dirty="0" err="1"/>
              <a:t>pong</a:t>
            </a:r>
            <a:r>
              <a:rPr lang="it-IT" sz="1600" dirty="0"/>
              <a:t>”: 1971: riconoscimento diplomatico Cina; 1972: visita Nixon in Cina</a:t>
            </a:r>
          </a:p>
          <a:p>
            <a:r>
              <a:rPr lang="it-IT" sz="1600" dirty="0"/>
              <a:t>1973: Usa ritira truppe dal Vietnam</a:t>
            </a:r>
          </a:p>
          <a:p>
            <a:r>
              <a:rPr lang="it-IT" sz="1600" dirty="0"/>
              <a:t>1974: dimissioni Nixon (</a:t>
            </a:r>
            <a:r>
              <a:rPr lang="it-IT" sz="1600" dirty="0" err="1"/>
              <a:t>Watergate</a:t>
            </a:r>
            <a:r>
              <a:rPr lang="it-IT" sz="1600" dirty="0"/>
              <a:t>)</a:t>
            </a:r>
          </a:p>
          <a:p>
            <a:pPr>
              <a:lnSpc>
                <a:spcPct val="80000"/>
              </a:lnSpc>
            </a:pPr>
            <a:endParaRPr lang="it-IT" sz="1200" dirty="0"/>
          </a:p>
        </p:txBody>
      </p:sp>
      <p:sp>
        <p:nvSpPr>
          <p:cNvPr id="121861" name="Oval 5"/>
          <p:cNvSpPr>
            <a:spLocks noChangeArrowheads="1"/>
          </p:cNvSpPr>
          <p:nvPr/>
        </p:nvSpPr>
        <p:spPr bwMode="auto">
          <a:xfrm>
            <a:off x="7079141" y="183468"/>
            <a:ext cx="4537075" cy="1628399"/>
          </a:xfrm>
          <a:prstGeom prst="ellipse">
            <a:avLst/>
          </a:prstGeom>
          <a:solidFill>
            <a:schemeClr val="accent1"/>
          </a:solidFill>
          <a:ln w="9525">
            <a:solidFill>
              <a:schemeClr val="tx1"/>
            </a:solidFill>
            <a:round/>
            <a:headEnd/>
            <a:tailEnd/>
          </a:ln>
          <a:effectLst/>
        </p:spPr>
        <p:txBody>
          <a:bodyPr wrap="none" anchor="ctr"/>
          <a:lstStyle/>
          <a:p>
            <a:pPr algn="ctr"/>
            <a:r>
              <a:rPr lang="it-IT" b="1" u="sng" dirty="0"/>
              <a:t>Distensione</a:t>
            </a:r>
          </a:p>
          <a:p>
            <a:pPr algn="ctr"/>
            <a:r>
              <a:rPr lang="it-IT" dirty="0"/>
              <a:t>Uso della diplomazia per frenare i </a:t>
            </a:r>
          </a:p>
          <a:p>
            <a:pPr algn="ctr"/>
            <a:r>
              <a:rPr lang="it-IT" dirty="0"/>
              <a:t>costi economici</a:t>
            </a:r>
          </a:p>
          <a:p>
            <a:pPr algn="ctr"/>
            <a:r>
              <a:rPr lang="it-IT" dirty="0"/>
              <a:t>della gara nucleare e spaziale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E53C9-ED68-4BBE-B81E-B39C1204C98E}"/>
              </a:ext>
            </a:extLst>
          </p:cNvPr>
          <p:cNvSpPr>
            <a:spLocks noGrp="1"/>
          </p:cNvSpPr>
          <p:nvPr>
            <p:ph type="title"/>
          </p:nvPr>
        </p:nvSpPr>
        <p:spPr/>
        <p:txBody>
          <a:bodyPr>
            <a:normAutofit/>
          </a:bodyPr>
          <a:lstStyle/>
          <a:p>
            <a:pPr algn="ctr"/>
            <a:r>
              <a:rPr lang="it-IT" sz="3200" dirty="0"/>
              <a:t>Nuovi e vecchi punti di attrito</a:t>
            </a:r>
          </a:p>
        </p:txBody>
      </p:sp>
      <p:sp>
        <p:nvSpPr>
          <p:cNvPr id="3" name="Segnaposto contenuto 2">
            <a:extLst>
              <a:ext uri="{FF2B5EF4-FFF2-40B4-BE49-F238E27FC236}">
                <a16:creationId xmlns:a16="http://schemas.microsoft.com/office/drawing/2014/main" id="{170B84F7-D7A5-44A4-AF38-6FA177F742FE}"/>
              </a:ext>
            </a:extLst>
          </p:cNvPr>
          <p:cNvSpPr>
            <a:spLocks noGrp="1"/>
          </p:cNvSpPr>
          <p:nvPr>
            <p:ph idx="1"/>
          </p:nvPr>
        </p:nvSpPr>
        <p:spPr/>
        <p:txBody>
          <a:bodyPr/>
          <a:lstStyle/>
          <a:p>
            <a:r>
              <a:rPr lang="it-IT" dirty="0"/>
              <a:t>Con l’ingresso negli anni 70 possiamo fissare tre nuovi e vecchi punti di attrito. </a:t>
            </a:r>
          </a:p>
          <a:p>
            <a:r>
              <a:rPr lang="it-IT" dirty="0"/>
              <a:t>Il primo è in continente sud-americano investito dalle operazioni della CIA (Condor) che di fatto favoriscono l’instaurazione di dittature militari </a:t>
            </a:r>
          </a:p>
          <a:p>
            <a:r>
              <a:rPr lang="it-IT" dirty="0"/>
              <a:t>Il secondo è la crisi economica mondiale che si innesca dal 1971 per il crollo della convertibilità dell’oro. </a:t>
            </a:r>
          </a:p>
          <a:p>
            <a:r>
              <a:rPr lang="it-IT" dirty="0"/>
              <a:t>Il terzo è la guerra dello Yom Kippur (6 ottobre 1973-18 gennaio 1974 – si </a:t>
            </a:r>
            <a:r>
              <a:rPr lang="it-IT" dirty="0" err="1"/>
              <a:t>svlge</a:t>
            </a:r>
            <a:r>
              <a:rPr lang="it-IT" dirty="0"/>
              <a:t> sul fronte siriano e sul fronte egiziano) che investe ancora una volta le relazioni arabo-israeliane. Il Medio Oriente diventa protagonista degli equilibri geopolitici, terreno del conflitto fra le due superpotenze.  </a:t>
            </a:r>
          </a:p>
        </p:txBody>
      </p:sp>
    </p:spTree>
    <p:extLst>
      <p:ext uri="{BB962C8B-B14F-4D97-AF65-F5344CB8AC3E}">
        <p14:creationId xmlns:p14="http://schemas.microsoft.com/office/powerpoint/2010/main" val="791257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4A559-E1BA-4C4C-B1E1-029F6FE71222}"/>
              </a:ext>
            </a:extLst>
          </p:cNvPr>
          <p:cNvSpPr>
            <a:spLocks noGrp="1"/>
          </p:cNvSpPr>
          <p:nvPr>
            <p:ph type="title"/>
          </p:nvPr>
        </p:nvSpPr>
        <p:spPr>
          <a:xfrm>
            <a:off x="2887133" y="624110"/>
            <a:ext cx="8617479" cy="620490"/>
          </a:xfrm>
        </p:spPr>
        <p:txBody>
          <a:bodyPr>
            <a:normAutofit/>
          </a:bodyPr>
          <a:lstStyle/>
          <a:p>
            <a:r>
              <a:rPr lang="it-IT" sz="2800" dirty="0"/>
              <a:t>Sintesi del conflitto arabo-israeliano: 1948 1973</a:t>
            </a:r>
          </a:p>
        </p:txBody>
      </p:sp>
      <p:sp>
        <p:nvSpPr>
          <p:cNvPr id="3" name="Segnaposto contenuto 2">
            <a:extLst>
              <a:ext uri="{FF2B5EF4-FFF2-40B4-BE49-F238E27FC236}">
                <a16:creationId xmlns:a16="http://schemas.microsoft.com/office/drawing/2014/main" id="{4BA34077-CE19-4165-A82B-5137D7D82A2B}"/>
              </a:ext>
            </a:extLst>
          </p:cNvPr>
          <p:cNvSpPr>
            <a:spLocks noGrp="1"/>
          </p:cNvSpPr>
          <p:nvPr>
            <p:ph idx="1"/>
          </p:nvPr>
        </p:nvSpPr>
        <p:spPr>
          <a:xfrm>
            <a:off x="2589212" y="1337733"/>
            <a:ext cx="8915400" cy="4896157"/>
          </a:xfrm>
        </p:spPr>
        <p:txBody>
          <a:bodyPr>
            <a:normAutofit fontScale="92500" lnSpcReduction="20000"/>
          </a:bodyPr>
          <a:lstStyle/>
          <a:p>
            <a:pPr>
              <a:lnSpc>
                <a:spcPct val="120000"/>
              </a:lnSpc>
            </a:pPr>
            <a:r>
              <a:rPr lang="it-IT" dirty="0"/>
              <a:t>La zona – rimasta per secoli nell’orbita dell’Impero Ottomano - assunse grande valore strategico (economico e militare) a partire dal 1869, anno in cui fu aperto il canale di Suez, cui si aggiunse la scoperta dei giacimenti petroliferi che entrarono negli interessi del sistema di potenza europeo prima e dopo la guerra 14-18. </a:t>
            </a:r>
          </a:p>
          <a:p>
            <a:pPr>
              <a:lnSpc>
                <a:spcPct val="120000"/>
              </a:lnSpc>
            </a:pPr>
            <a:r>
              <a:rPr lang="it-IT" dirty="0"/>
              <a:t>Inizia la fase di occupazione imperiale che stimola i popoli, già uniti in parte dalla comune religione islamica, ad una forte identità nazionale </a:t>
            </a:r>
          </a:p>
          <a:p>
            <a:pPr>
              <a:lnSpc>
                <a:spcPct val="120000"/>
              </a:lnSpc>
            </a:pPr>
            <a:r>
              <a:rPr lang="it-IT" dirty="0"/>
              <a:t>Le popolazioni erano a forte maggioranza araba. Alla fine dell’800 e poi lungo i primi decenni del 900 iniziò un flusso di popolazioni ebraiche, favorito sia dagli Ottomani che da Londra, che alterò la composizione demografica della zona innalzando la componente ebraica al 33% nel 1947. </a:t>
            </a:r>
          </a:p>
          <a:p>
            <a:pPr>
              <a:lnSpc>
                <a:spcPct val="120000"/>
              </a:lnSpc>
            </a:pPr>
            <a:r>
              <a:rPr lang="it-IT" dirty="0"/>
              <a:t>La nascita dello stato di Israele nel 1948 (risoluzione ONU) produsse un ulteriore spostamento di popolazioni arabo-palestinesi verso gli stati confinanti che crebbe dopo la sconfitta degli stati arabi (Egitto, Siria, Libano, Iraq e Transgiordania) nella prima guerra iniziata all’indomani della dichiarazione di indipendenza di Israele.</a:t>
            </a:r>
          </a:p>
          <a:p>
            <a:endParaRPr lang="it-IT" dirty="0"/>
          </a:p>
        </p:txBody>
      </p:sp>
    </p:spTree>
    <p:extLst>
      <p:ext uri="{BB962C8B-B14F-4D97-AF65-F5344CB8AC3E}">
        <p14:creationId xmlns:p14="http://schemas.microsoft.com/office/powerpoint/2010/main" val="152288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4EF83-A390-4CDD-85BF-4D7409CAB254}"/>
              </a:ext>
            </a:extLst>
          </p:cNvPr>
          <p:cNvSpPr>
            <a:spLocks noGrp="1"/>
          </p:cNvSpPr>
          <p:nvPr>
            <p:ph type="title"/>
          </p:nvPr>
        </p:nvSpPr>
        <p:spPr/>
        <p:txBody>
          <a:bodyPr/>
          <a:lstStyle/>
          <a:p>
            <a:pPr algn="ctr"/>
            <a:r>
              <a:rPr lang="it-IT" sz="2800" dirty="0">
                <a:solidFill>
                  <a:prstClr val="black">
                    <a:lumMod val="85000"/>
                    <a:lumOff val="15000"/>
                  </a:prstClr>
                </a:solidFill>
              </a:rPr>
              <a:t>Sintesi del conflitto arabo-israeliano: 1948 1973</a:t>
            </a:r>
            <a:endParaRPr lang="it-IT" dirty="0"/>
          </a:p>
        </p:txBody>
      </p:sp>
      <p:sp>
        <p:nvSpPr>
          <p:cNvPr id="3" name="Segnaposto contenuto 2">
            <a:extLst>
              <a:ext uri="{FF2B5EF4-FFF2-40B4-BE49-F238E27FC236}">
                <a16:creationId xmlns:a16="http://schemas.microsoft.com/office/drawing/2014/main" id="{E997DAB5-998F-42D3-AD9A-00F087A66DA1}"/>
              </a:ext>
            </a:extLst>
          </p:cNvPr>
          <p:cNvSpPr>
            <a:spLocks noGrp="1"/>
          </p:cNvSpPr>
          <p:nvPr>
            <p:ph idx="1"/>
          </p:nvPr>
        </p:nvSpPr>
        <p:spPr>
          <a:xfrm>
            <a:off x="2592925" y="1736601"/>
            <a:ext cx="8915400" cy="4497289"/>
          </a:xfrm>
        </p:spPr>
        <p:txBody>
          <a:bodyPr/>
          <a:lstStyle/>
          <a:p>
            <a:r>
              <a:rPr lang="it-IT" dirty="0"/>
              <a:t>I conflitti arabo-israeliani sono 4: 1948-49 (cosiddetta di indipendenza israeliana); guerra con l’Egitto del 1956 (crisi di Suez); Guerra dei Sei giorni (1967); Guerra dello Yom Kippur (1973)</a:t>
            </a:r>
          </a:p>
          <a:p>
            <a:r>
              <a:rPr lang="it-IT" dirty="0"/>
              <a:t>A parte la prima che possiamo considerare di assestamento del disegno postbellico e fortemente legata alle dinamiche postbelliche, la seconda investì in pieno le grandi potenze. </a:t>
            </a:r>
          </a:p>
          <a:p>
            <a:r>
              <a:rPr lang="it-IT" dirty="0"/>
              <a:t>Il controllo del Canale di Suez era (ed è ) uno dei punti di maggior attrito strategico sia dal punto di vista militare (arabo e israeliano) sia – soprattutto – dal punto di vista economico commerciale (stretti e corridoi).  Un problema globale</a:t>
            </a:r>
          </a:p>
          <a:p>
            <a:r>
              <a:rPr lang="it-IT" dirty="0"/>
              <a:t>La terza e la quarta guerra  portano ancora oggi conseguenze negli equilibri geopolitici regionali.</a:t>
            </a:r>
          </a:p>
        </p:txBody>
      </p:sp>
    </p:spTree>
    <p:extLst>
      <p:ext uri="{BB962C8B-B14F-4D97-AF65-F5344CB8AC3E}">
        <p14:creationId xmlns:p14="http://schemas.microsoft.com/office/powerpoint/2010/main" val="51547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7E2AF-60A4-46EC-8998-1D2F3FB624A8}"/>
              </a:ext>
            </a:extLst>
          </p:cNvPr>
          <p:cNvSpPr>
            <a:spLocks noGrp="1"/>
          </p:cNvSpPr>
          <p:nvPr>
            <p:ph type="title"/>
          </p:nvPr>
        </p:nvSpPr>
        <p:spPr/>
        <p:txBody>
          <a:bodyPr>
            <a:normAutofit/>
          </a:bodyPr>
          <a:lstStyle/>
          <a:p>
            <a:pPr algn="ctr"/>
            <a:r>
              <a:rPr lang="it-IT" sz="3200" dirty="0"/>
              <a:t>Palestina e Israele 1945-1949</a:t>
            </a:r>
          </a:p>
        </p:txBody>
      </p:sp>
      <p:pic>
        <p:nvPicPr>
          <p:cNvPr id="5" name="Segnaposto contenuto 4">
            <a:extLst>
              <a:ext uri="{FF2B5EF4-FFF2-40B4-BE49-F238E27FC236}">
                <a16:creationId xmlns:a16="http://schemas.microsoft.com/office/drawing/2014/main" id="{E8F737C0-E2C4-46C5-8DB9-14B6B6740EEF}"/>
              </a:ext>
            </a:extLst>
          </p:cNvPr>
          <p:cNvPicPr>
            <a:picLocks noGrp="1" noChangeAspect="1"/>
          </p:cNvPicPr>
          <p:nvPr>
            <p:ph idx="1"/>
          </p:nvPr>
        </p:nvPicPr>
        <p:blipFill>
          <a:blip r:embed="rId2"/>
          <a:stretch>
            <a:fillRect/>
          </a:stretch>
        </p:blipFill>
        <p:spPr>
          <a:xfrm>
            <a:off x="3220126" y="1461104"/>
            <a:ext cx="7642907" cy="5111751"/>
          </a:xfrm>
        </p:spPr>
      </p:pic>
      <p:sp>
        <p:nvSpPr>
          <p:cNvPr id="6" name="CasellaDiTesto 5">
            <a:extLst>
              <a:ext uri="{FF2B5EF4-FFF2-40B4-BE49-F238E27FC236}">
                <a16:creationId xmlns:a16="http://schemas.microsoft.com/office/drawing/2014/main" id="{56320B5F-4EB2-447B-BE7F-5181A4F0F500}"/>
              </a:ext>
            </a:extLst>
          </p:cNvPr>
          <p:cNvSpPr txBox="1"/>
          <p:nvPr/>
        </p:nvSpPr>
        <p:spPr>
          <a:xfrm>
            <a:off x="1328967" y="5649525"/>
            <a:ext cx="1898347" cy="923330"/>
          </a:xfrm>
          <a:prstGeom prst="rect">
            <a:avLst/>
          </a:prstGeom>
          <a:noFill/>
        </p:spPr>
        <p:txBody>
          <a:bodyPr wrap="square" rtlCol="0">
            <a:spAutoFit/>
          </a:bodyPr>
          <a:lstStyle/>
          <a:p>
            <a:r>
              <a:rPr lang="it-IT" dirty="0"/>
              <a:t>Limes 2/2002, Guerra Santa in Terra Santa</a:t>
            </a:r>
          </a:p>
        </p:txBody>
      </p:sp>
    </p:spTree>
    <p:extLst>
      <p:ext uri="{BB962C8B-B14F-4D97-AF65-F5344CB8AC3E}">
        <p14:creationId xmlns:p14="http://schemas.microsoft.com/office/powerpoint/2010/main" val="371284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0DBA05-2C35-4114-AA87-A02D355E4437}"/>
              </a:ext>
            </a:extLst>
          </p:cNvPr>
          <p:cNvPicPr>
            <a:picLocks noChangeAspect="1"/>
          </p:cNvPicPr>
          <p:nvPr/>
        </p:nvPicPr>
        <p:blipFill>
          <a:blip r:embed="rId2"/>
          <a:stretch>
            <a:fillRect/>
          </a:stretch>
        </p:blipFill>
        <p:spPr>
          <a:xfrm>
            <a:off x="3062989" y="332794"/>
            <a:ext cx="6699078" cy="6353975"/>
          </a:xfrm>
          <a:prstGeom prst="rect">
            <a:avLst/>
          </a:prstGeom>
        </p:spPr>
      </p:pic>
    </p:spTree>
    <p:extLst>
      <p:ext uri="{BB962C8B-B14F-4D97-AF65-F5344CB8AC3E}">
        <p14:creationId xmlns:p14="http://schemas.microsoft.com/office/powerpoint/2010/main" val="311930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C860208F-1A2E-475D-B44A-CD1D535B08D7}"/>
              </a:ext>
            </a:extLst>
          </p:cNvPr>
          <p:cNvPicPr>
            <a:picLocks noGrp="1" noChangeAspect="1"/>
          </p:cNvPicPr>
          <p:nvPr>
            <p:ph/>
          </p:nvPr>
        </p:nvPicPr>
        <p:blipFill>
          <a:blip r:embed="rId2"/>
          <a:stretch>
            <a:fillRect/>
          </a:stretch>
        </p:blipFill>
        <p:spPr>
          <a:xfrm>
            <a:off x="2761192" y="502444"/>
            <a:ext cx="7804149" cy="5853112"/>
          </a:xfrm>
        </p:spPr>
      </p:pic>
    </p:spTree>
    <p:extLst>
      <p:ext uri="{BB962C8B-B14F-4D97-AF65-F5344CB8AC3E}">
        <p14:creationId xmlns:p14="http://schemas.microsoft.com/office/powerpoint/2010/main" val="1499290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A369F23-702B-4B99-9482-182134ADEC5A}"/>
              </a:ext>
            </a:extLst>
          </p:cNvPr>
          <p:cNvPicPr>
            <a:picLocks noChangeAspect="1"/>
          </p:cNvPicPr>
          <p:nvPr/>
        </p:nvPicPr>
        <p:blipFill>
          <a:blip r:embed="rId2"/>
          <a:stretch>
            <a:fillRect/>
          </a:stretch>
        </p:blipFill>
        <p:spPr>
          <a:xfrm>
            <a:off x="3538286" y="823912"/>
            <a:ext cx="7810500" cy="5210175"/>
          </a:xfrm>
          <a:prstGeom prst="rect">
            <a:avLst/>
          </a:prstGeom>
        </p:spPr>
      </p:pic>
      <p:sp>
        <p:nvSpPr>
          <p:cNvPr id="4" name="CasellaDiTesto 3">
            <a:extLst>
              <a:ext uri="{FF2B5EF4-FFF2-40B4-BE49-F238E27FC236}">
                <a16:creationId xmlns:a16="http://schemas.microsoft.com/office/drawing/2014/main" id="{AF8033C2-942B-4A3A-BF72-8EA626D7CE7C}"/>
              </a:ext>
            </a:extLst>
          </p:cNvPr>
          <p:cNvSpPr txBox="1"/>
          <p:nvPr/>
        </p:nvSpPr>
        <p:spPr>
          <a:xfrm>
            <a:off x="1430867" y="4639733"/>
            <a:ext cx="1828800" cy="923330"/>
          </a:xfrm>
          <a:prstGeom prst="rect">
            <a:avLst/>
          </a:prstGeom>
          <a:noFill/>
        </p:spPr>
        <p:txBody>
          <a:bodyPr wrap="square" rtlCol="0">
            <a:spAutoFit/>
          </a:bodyPr>
          <a:lstStyle/>
          <a:p>
            <a:r>
              <a:rPr lang="it-IT" dirty="0"/>
              <a:t>Limes 5/2007 La Palestina impossibile</a:t>
            </a:r>
          </a:p>
        </p:txBody>
      </p:sp>
    </p:spTree>
    <p:extLst>
      <p:ext uri="{BB962C8B-B14F-4D97-AF65-F5344CB8AC3E}">
        <p14:creationId xmlns:p14="http://schemas.microsoft.com/office/powerpoint/2010/main" val="248753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144713" y="404815"/>
            <a:ext cx="8523288" cy="711198"/>
          </a:xfrm>
        </p:spPr>
        <p:txBody>
          <a:bodyPr>
            <a:normAutofit fontScale="90000"/>
          </a:bodyPr>
          <a:lstStyle/>
          <a:p>
            <a:r>
              <a:rPr lang="it-IT" dirty="0"/>
              <a:t>Tra competizione e distensione: 1955-1964</a:t>
            </a:r>
            <a:endParaRPr lang="it-IT" sz="1800" dirty="0"/>
          </a:p>
        </p:txBody>
      </p:sp>
      <p:sp>
        <p:nvSpPr>
          <p:cNvPr id="140291" name="Rectangle 3"/>
          <p:cNvSpPr>
            <a:spLocks noGrp="1" noChangeArrowheads="1"/>
          </p:cNvSpPr>
          <p:nvPr>
            <p:ph type="body" sz="half" idx="1"/>
          </p:nvPr>
        </p:nvSpPr>
        <p:spPr>
          <a:xfrm>
            <a:off x="6265864" y="3284538"/>
            <a:ext cx="4402137" cy="2582862"/>
          </a:xfrm>
        </p:spPr>
        <p:txBody>
          <a:bodyPr>
            <a:normAutofit fontScale="77500" lnSpcReduction="20000"/>
          </a:bodyPr>
          <a:lstStyle/>
          <a:p>
            <a:pPr>
              <a:lnSpc>
                <a:spcPct val="120000"/>
              </a:lnSpc>
            </a:pPr>
            <a:r>
              <a:rPr lang="it-IT" sz="2400" dirty="0"/>
              <a:t>Coesistenza competitiva:</a:t>
            </a:r>
          </a:p>
          <a:p>
            <a:pPr lvl="2">
              <a:lnSpc>
                <a:spcPct val="120000"/>
              </a:lnSpc>
            </a:pPr>
            <a:r>
              <a:rPr lang="it-IT" sz="2200" dirty="0"/>
              <a:t>Centralità temi economici</a:t>
            </a:r>
          </a:p>
          <a:p>
            <a:pPr lvl="2">
              <a:lnSpc>
                <a:spcPct val="120000"/>
              </a:lnSpc>
            </a:pPr>
            <a:r>
              <a:rPr lang="it-IT" sz="2200" dirty="0"/>
              <a:t>investimenti</a:t>
            </a:r>
          </a:p>
          <a:p>
            <a:pPr lvl="2">
              <a:lnSpc>
                <a:spcPct val="120000"/>
              </a:lnSpc>
            </a:pPr>
            <a:r>
              <a:rPr lang="it-IT" sz="2200" dirty="0"/>
              <a:t>Trasferimenti risorse</a:t>
            </a:r>
          </a:p>
          <a:p>
            <a:pPr lvl="2">
              <a:lnSpc>
                <a:spcPct val="120000"/>
              </a:lnSpc>
            </a:pPr>
            <a:r>
              <a:rPr lang="it-IT" sz="2200" dirty="0"/>
              <a:t>Regole commercio internazionale</a:t>
            </a:r>
          </a:p>
          <a:p>
            <a:pPr lvl="2">
              <a:lnSpc>
                <a:spcPct val="120000"/>
              </a:lnSpc>
            </a:pPr>
            <a:r>
              <a:rPr lang="it-IT" sz="2200" dirty="0"/>
              <a:t>Movimenti finanziari</a:t>
            </a:r>
          </a:p>
        </p:txBody>
      </p:sp>
      <p:sp>
        <p:nvSpPr>
          <p:cNvPr id="140292" name="Rectangle 4"/>
          <p:cNvSpPr>
            <a:spLocks noGrp="1" noChangeArrowheads="1"/>
          </p:cNvSpPr>
          <p:nvPr>
            <p:ph type="body" sz="half" idx="2"/>
          </p:nvPr>
        </p:nvSpPr>
        <p:spPr>
          <a:xfrm>
            <a:off x="2144713" y="3284538"/>
            <a:ext cx="4033837" cy="2823633"/>
          </a:xfrm>
        </p:spPr>
        <p:txBody>
          <a:bodyPr>
            <a:normAutofit/>
          </a:bodyPr>
          <a:lstStyle/>
          <a:p>
            <a:r>
              <a:rPr lang="it-IT" sz="1900" dirty="0"/>
              <a:t>Competizione:</a:t>
            </a:r>
          </a:p>
          <a:p>
            <a:pPr lvl="1"/>
            <a:r>
              <a:rPr lang="it-IT" sz="1700" dirty="0"/>
              <a:t>Nucleare</a:t>
            </a:r>
          </a:p>
          <a:p>
            <a:pPr lvl="1"/>
            <a:r>
              <a:rPr lang="it-IT" sz="1700" dirty="0"/>
              <a:t>Missilistica e spaziale</a:t>
            </a:r>
          </a:p>
          <a:p>
            <a:pPr lvl="1"/>
            <a:r>
              <a:rPr lang="it-IT" sz="1700" dirty="0"/>
              <a:t>Paesi di recente indipendenza e globalizzazione del bipolarismo </a:t>
            </a:r>
          </a:p>
        </p:txBody>
      </p:sp>
      <p:sp>
        <p:nvSpPr>
          <p:cNvPr id="140293" name="Rectangle 5"/>
          <p:cNvSpPr>
            <a:spLocks noChangeArrowheads="1"/>
          </p:cNvSpPr>
          <p:nvPr/>
        </p:nvSpPr>
        <p:spPr bwMode="auto">
          <a:xfrm>
            <a:off x="1992314" y="1350962"/>
            <a:ext cx="8997419" cy="1420813"/>
          </a:xfrm>
          <a:prstGeom prst="rect">
            <a:avLst/>
          </a:prstGeom>
          <a:solidFill>
            <a:schemeClr val="accent2"/>
          </a:solidFill>
          <a:ln w="9525">
            <a:solidFill>
              <a:schemeClr val="tx1"/>
            </a:solidFill>
            <a:miter lim="800000"/>
            <a:headEnd/>
            <a:tailEnd/>
          </a:ln>
          <a:effectLst/>
        </p:spPr>
        <p:txBody>
          <a:bodyPr wrap="none" anchor="ctr"/>
          <a:lstStyle/>
          <a:p>
            <a:pPr algn="ctr"/>
            <a:r>
              <a:rPr lang="it-IT" sz="2400" dirty="0">
                <a:latin typeface="Arial" charset="0"/>
              </a:rPr>
              <a:t>Definizione delle regole di coesistenza di un </a:t>
            </a:r>
          </a:p>
          <a:p>
            <a:pPr algn="ctr"/>
            <a:r>
              <a:rPr lang="it-IT" sz="2400" dirty="0">
                <a:latin typeface="Arial" charset="0"/>
              </a:rPr>
              <a:t>sistema bipolare competitivo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92924" y="624110"/>
            <a:ext cx="8911687" cy="640445"/>
          </a:xfrm>
        </p:spPr>
        <p:txBody>
          <a:bodyPr>
            <a:normAutofit/>
          </a:bodyPr>
          <a:lstStyle/>
          <a:p>
            <a:pPr algn="ctr"/>
            <a:r>
              <a:rPr lang="it-IT" sz="3200" dirty="0"/>
              <a:t>La crisi economica: 1973</a:t>
            </a:r>
          </a:p>
        </p:txBody>
      </p:sp>
      <p:sp>
        <p:nvSpPr>
          <p:cNvPr id="123907" name="Rectangle 3"/>
          <p:cNvSpPr>
            <a:spLocks noGrp="1" noChangeArrowheads="1"/>
          </p:cNvSpPr>
          <p:nvPr>
            <p:ph type="body" sz="half" idx="1"/>
          </p:nvPr>
        </p:nvSpPr>
        <p:spPr>
          <a:xfrm>
            <a:off x="1657350" y="1600200"/>
            <a:ext cx="5527674" cy="5068888"/>
          </a:xfrm>
        </p:spPr>
        <p:txBody>
          <a:bodyPr>
            <a:noAutofit/>
          </a:bodyPr>
          <a:lstStyle/>
          <a:p>
            <a:pPr>
              <a:lnSpc>
                <a:spcPct val="110000"/>
              </a:lnSpc>
            </a:pPr>
            <a:r>
              <a:rPr lang="it-IT" dirty="0"/>
              <a:t>1971 rottura sistema di </a:t>
            </a:r>
            <a:r>
              <a:rPr lang="it-IT" dirty="0" err="1"/>
              <a:t>Bretton</a:t>
            </a:r>
            <a:r>
              <a:rPr lang="it-IT" dirty="0"/>
              <a:t> </a:t>
            </a:r>
            <a:r>
              <a:rPr lang="it-IT" dirty="0" err="1"/>
              <a:t>Wodds</a:t>
            </a:r>
            <a:r>
              <a:rPr lang="it-IT" dirty="0"/>
              <a:t>: svalutazione del dollaro; Incertezza dei mercati finanziari internazionali; esplosione dei tassi salariali europei; eccesso di offerta sul mercato del lavoro; rapido declino profitti </a:t>
            </a:r>
          </a:p>
          <a:p>
            <a:pPr>
              <a:lnSpc>
                <a:spcPct val="110000"/>
              </a:lnSpc>
            </a:pPr>
            <a:r>
              <a:rPr lang="it-IT" dirty="0"/>
              <a:t>1973: Guerra Yom Kippur; Trattato di pace Camp David (marzo 1979)</a:t>
            </a:r>
          </a:p>
          <a:p>
            <a:pPr>
              <a:lnSpc>
                <a:spcPct val="110000"/>
              </a:lnSpc>
            </a:pPr>
            <a:r>
              <a:rPr lang="it-IT" dirty="0"/>
              <a:t>Crisi petrolifera: Quadruplicazione prezzi petrolio; Contingentamento vendite; </a:t>
            </a:r>
          </a:p>
          <a:p>
            <a:pPr>
              <a:lnSpc>
                <a:spcPct val="110000"/>
              </a:lnSpc>
            </a:pPr>
            <a:r>
              <a:rPr lang="it-IT" u="sng" dirty="0"/>
              <a:t>Italia</a:t>
            </a:r>
            <a:r>
              <a:rPr lang="it-IT" dirty="0"/>
              <a:t>:  Alto tasso di inflazione; crescita del settore “sommerso” dell’economia; diminuzione della produzione; aumento disavanzo pubblico: 1970: 38%; 1973: 43.5%; 1982:55 %</a:t>
            </a:r>
          </a:p>
        </p:txBody>
      </p:sp>
      <p:pic>
        <p:nvPicPr>
          <p:cNvPr id="123909" name="Picture 5" descr="a1973a"/>
          <p:cNvPicPr>
            <a:picLocks noChangeAspect="1" noChangeArrowheads="1"/>
          </p:cNvPicPr>
          <p:nvPr/>
        </p:nvPicPr>
        <p:blipFill>
          <a:blip r:embed="rId2"/>
          <a:srcRect/>
          <a:stretch>
            <a:fillRect/>
          </a:stretch>
        </p:blipFill>
        <p:spPr bwMode="auto">
          <a:xfrm>
            <a:off x="7677417" y="1264555"/>
            <a:ext cx="4319587" cy="3311525"/>
          </a:xfrm>
          <a:prstGeom prst="rect">
            <a:avLst/>
          </a:prstGeom>
          <a:noFill/>
        </p:spPr>
      </p:pic>
      <p:sp>
        <p:nvSpPr>
          <p:cNvPr id="123910" name="Oval 6"/>
          <p:cNvSpPr>
            <a:spLocks noChangeArrowheads="1"/>
          </p:cNvSpPr>
          <p:nvPr/>
        </p:nvSpPr>
        <p:spPr bwMode="auto">
          <a:xfrm>
            <a:off x="7789994" y="4868863"/>
            <a:ext cx="3960813" cy="1800225"/>
          </a:xfrm>
          <a:prstGeom prst="ellipse">
            <a:avLst/>
          </a:prstGeom>
          <a:solidFill>
            <a:schemeClr val="accent1"/>
          </a:solidFill>
          <a:ln w="9525">
            <a:solidFill>
              <a:schemeClr val="tx1"/>
            </a:solidFill>
            <a:round/>
            <a:headEnd/>
            <a:tailEnd/>
          </a:ln>
          <a:effectLst/>
        </p:spPr>
        <p:txBody>
          <a:bodyPr wrap="none" anchor="ctr"/>
          <a:lstStyle/>
          <a:p>
            <a:pPr algn="ctr"/>
            <a:r>
              <a:rPr lang="it-IT" dirty="0"/>
              <a:t>1974-1979</a:t>
            </a:r>
          </a:p>
          <a:p>
            <a:pPr algn="ctr"/>
            <a:r>
              <a:rPr lang="it-IT" dirty="0"/>
              <a:t>Recessione e inflazione</a:t>
            </a:r>
          </a:p>
          <a:p>
            <a:pPr algn="ctr"/>
            <a:r>
              <a:rPr lang="it-IT" dirty="0"/>
              <a:t>Colpiscono il mondo</a:t>
            </a:r>
          </a:p>
          <a:p>
            <a:pPr algn="ctr"/>
            <a:r>
              <a:rPr lang="it-IT" dirty="0"/>
              <a:t>industrializzato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20384" y="319618"/>
            <a:ext cx="8820150" cy="571500"/>
          </a:xfrm>
        </p:spPr>
        <p:txBody>
          <a:bodyPr>
            <a:noAutofit/>
          </a:bodyPr>
          <a:lstStyle/>
          <a:p>
            <a:r>
              <a:rPr lang="it-IT" sz="2400" dirty="0"/>
              <a:t>Il clima iniziale: nuove armi, spionaggio, propaganda</a:t>
            </a:r>
          </a:p>
        </p:txBody>
      </p:sp>
      <p:sp>
        <p:nvSpPr>
          <p:cNvPr id="144387" name="Rectangle 3"/>
          <p:cNvSpPr>
            <a:spLocks noGrp="1" noChangeArrowheads="1"/>
          </p:cNvSpPr>
          <p:nvPr>
            <p:ph type="body" sz="half" idx="1"/>
          </p:nvPr>
        </p:nvSpPr>
        <p:spPr>
          <a:xfrm>
            <a:off x="1405466" y="1557338"/>
            <a:ext cx="8195733" cy="5040312"/>
          </a:xfrm>
        </p:spPr>
        <p:txBody>
          <a:bodyPr>
            <a:normAutofit fontScale="40000" lnSpcReduction="20000"/>
          </a:bodyPr>
          <a:lstStyle/>
          <a:p>
            <a:pPr marL="457200" indent="-457200">
              <a:lnSpc>
                <a:spcPct val="120000"/>
              </a:lnSpc>
            </a:pPr>
            <a:r>
              <a:rPr lang="it-IT" sz="3800" dirty="0"/>
              <a:t>Pareggio atomico URSS - 1949. </a:t>
            </a:r>
          </a:p>
          <a:p>
            <a:pPr marL="457200" indent="-457200">
              <a:lnSpc>
                <a:spcPct val="120000"/>
              </a:lnSpc>
            </a:pPr>
            <a:r>
              <a:rPr lang="it-IT" sz="3800" dirty="0"/>
              <a:t>Si dilata la ricerca di nuovi armamenti:</a:t>
            </a:r>
          </a:p>
          <a:p>
            <a:pPr marL="838200" lvl="1" indent="-366713">
              <a:lnSpc>
                <a:spcPct val="120000"/>
              </a:lnSpc>
            </a:pPr>
            <a:r>
              <a:rPr lang="it-IT" sz="3800" dirty="0"/>
              <a:t>La bomba all’idrogeno (o termonucleare) (USA 1952; URSS 1953</a:t>
            </a:r>
          </a:p>
          <a:p>
            <a:pPr marL="838200" lvl="1" indent="-366713">
              <a:lnSpc>
                <a:spcPct val="120000"/>
              </a:lnSpc>
            </a:pPr>
            <a:r>
              <a:rPr lang="it-IT" sz="3800" dirty="0"/>
              <a:t>La ricerca sui missili balistici da parte di entrambe le potenze prosegue senza sosta</a:t>
            </a:r>
          </a:p>
          <a:p>
            <a:pPr marL="438150" indent="-366713">
              <a:lnSpc>
                <a:spcPct val="120000"/>
              </a:lnSpc>
            </a:pPr>
            <a:r>
              <a:rPr lang="it-IT" sz="3800" dirty="0"/>
              <a:t>Ruolo dello spionaggio che determina un diffuso clima di sospetto e terrore </a:t>
            </a:r>
          </a:p>
          <a:p>
            <a:pPr marL="438150" indent="-366713">
              <a:lnSpc>
                <a:spcPct val="120000"/>
              </a:lnSpc>
            </a:pPr>
            <a:r>
              <a:rPr lang="it-IT" sz="3800" dirty="0"/>
              <a:t>Propaganda</a:t>
            </a:r>
          </a:p>
          <a:p>
            <a:pPr marL="838200" lvl="1" indent="-366713">
              <a:lnSpc>
                <a:spcPct val="120000"/>
              </a:lnSpc>
            </a:pPr>
            <a:r>
              <a:rPr lang="it-IT" sz="3800" dirty="0">
                <a:solidFill>
                  <a:schemeClr val="tx1"/>
                </a:solidFill>
              </a:rPr>
              <a:t>Campagne antiamericane nei paesi comunisti o attraverso i partiti comunisti</a:t>
            </a:r>
          </a:p>
          <a:p>
            <a:pPr marL="838200" lvl="1" indent="-366713">
              <a:lnSpc>
                <a:spcPct val="120000"/>
              </a:lnSpc>
            </a:pPr>
            <a:r>
              <a:rPr lang="it-IT" sz="3800" dirty="0">
                <a:solidFill>
                  <a:schemeClr val="tx1"/>
                </a:solidFill>
              </a:rPr>
              <a:t>Maccartismo: </a:t>
            </a:r>
            <a:r>
              <a:rPr lang="it-IT" sz="3800" dirty="0">
                <a:solidFill>
                  <a:srgbClr val="202122"/>
                </a:solidFill>
              </a:rPr>
              <a:t>un atteggiamento politico-amministrativo che caratterizzò gli USA negli anni 50; caratterizzato da un’esasperata contrapposizione nei confronti di persone, gruppi e comportamenti ritenuti filo </a:t>
            </a:r>
            <a:r>
              <a:rPr lang="it-IT" sz="3800" dirty="0">
                <a:solidFill>
                  <a:schemeClr val="tx1"/>
                </a:solidFill>
              </a:rPr>
              <a:t>comunisti. Deve il suo nome al senatore Joseph McCarthy (1908-1957), che diresse la principale commissione per la repressione </a:t>
            </a:r>
            <a:r>
              <a:rPr lang="it-IT" sz="3800" dirty="0">
                <a:solidFill>
                  <a:srgbClr val="202122"/>
                </a:solidFill>
              </a:rPr>
              <a:t>delle attività antiamericane operando attacchi personali, spesso privi di fondamento, nei confronti di funzionari governativi, uomini di spettacolo e di cultura, ecc. da lui considerati comunisti e quindi pericolosi per lo stile di vita USA  </a:t>
            </a:r>
            <a:endParaRPr lang="it-IT" sz="3800" dirty="0"/>
          </a:p>
          <a:p>
            <a:pPr marL="1257300" lvl="2" indent="-347663">
              <a:lnSpc>
                <a:spcPct val="80000"/>
              </a:lnSpc>
            </a:pPr>
            <a:endParaRPr lang="it-IT" sz="1800" dirty="0"/>
          </a:p>
        </p:txBody>
      </p:sp>
      <p:sp>
        <p:nvSpPr>
          <p:cNvPr id="144389" name="Rectangle 5"/>
          <p:cNvSpPr>
            <a:spLocks noChangeArrowheads="1"/>
          </p:cNvSpPr>
          <p:nvPr/>
        </p:nvSpPr>
        <p:spPr bwMode="auto">
          <a:xfrm>
            <a:off x="9889066" y="1550989"/>
            <a:ext cx="1973278" cy="4324349"/>
          </a:xfrm>
          <a:prstGeom prst="rect">
            <a:avLst/>
          </a:prstGeom>
          <a:solidFill>
            <a:schemeClr val="accent2"/>
          </a:solidFill>
          <a:ln w="9525">
            <a:solidFill>
              <a:schemeClr val="tx1"/>
            </a:solidFill>
            <a:miter lim="800000"/>
            <a:headEnd/>
            <a:tailEnd/>
          </a:ln>
          <a:effectLst/>
        </p:spPr>
        <p:txBody>
          <a:bodyPr wrap="none" anchor="ctr"/>
          <a:lstStyle/>
          <a:p>
            <a:pPr algn="ctr"/>
            <a:r>
              <a:rPr lang="it-IT" sz="1600" b="1" dirty="0">
                <a:latin typeface="Arial" charset="0"/>
              </a:rPr>
              <a:t>Gli STATI UNITI </a:t>
            </a:r>
            <a:endParaRPr lang="it-IT" sz="1600" dirty="0">
              <a:latin typeface="Arial" charset="0"/>
            </a:endParaRPr>
          </a:p>
          <a:p>
            <a:pPr algn="ctr"/>
            <a:r>
              <a:rPr lang="it-IT" sz="1600" dirty="0">
                <a:latin typeface="Arial" charset="0"/>
              </a:rPr>
              <a:t>erano la </a:t>
            </a:r>
          </a:p>
          <a:p>
            <a:pPr algn="ctr"/>
            <a:r>
              <a:rPr lang="it-IT" sz="1600" dirty="0">
                <a:latin typeface="Arial" charset="0"/>
              </a:rPr>
              <a:t>vera potenza </a:t>
            </a:r>
          </a:p>
          <a:p>
            <a:pPr algn="ctr"/>
            <a:r>
              <a:rPr lang="it-IT" sz="1600" dirty="0">
                <a:latin typeface="Arial" charset="0"/>
              </a:rPr>
              <a:t>mondiale</a:t>
            </a:r>
          </a:p>
          <a:p>
            <a:pPr algn="ctr"/>
            <a:r>
              <a:rPr lang="it-IT" sz="1600" dirty="0">
                <a:latin typeface="Arial" charset="0"/>
              </a:rPr>
              <a:t>ma</a:t>
            </a:r>
          </a:p>
          <a:p>
            <a:pPr algn="ctr"/>
            <a:r>
              <a:rPr lang="it-IT" sz="1600" b="1" dirty="0">
                <a:latin typeface="Arial" charset="0"/>
              </a:rPr>
              <a:t>URSS </a:t>
            </a:r>
            <a:r>
              <a:rPr lang="it-IT" sz="1600" dirty="0">
                <a:latin typeface="Arial" charset="0"/>
              </a:rPr>
              <a:t>pur </a:t>
            </a:r>
          </a:p>
          <a:p>
            <a:pPr algn="ctr"/>
            <a:r>
              <a:rPr lang="it-IT" sz="1600" dirty="0">
                <a:latin typeface="Arial" charset="0"/>
              </a:rPr>
              <a:t>rimanendo </a:t>
            </a:r>
          </a:p>
          <a:p>
            <a:pPr algn="ctr"/>
            <a:r>
              <a:rPr lang="it-IT" sz="1600" dirty="0">
                <a:latin typeface="Arial" charset="0"/>
              </a:rPr>
              <a:t>una potenza</a:t>
            </a:r>
          </a:p>
          <a:p>
            <a:pPr algn="ctr"/>
            <a:r>
              <a:rPr lang="it-IT" sz="1600" dirty="0">
                <a:latin typeface="Arial" charset="0"/>
              </a:rPr>
              <a:t>continentale</a:t>
            </a:r>
          </a:p>
          <a:p>
            <a:pPr algn="ctr"/>
            <a:r>
              <a:rPr lang="it-IT" sz="1600" dirty="0">
                <a:latin typeface="Arial" charset="0"/>
              </a:rPr>
              <a:t>possedeva una</a:t>
            </a:r>
          </a:p>
          <a:p>
            <a:pPr algn="ctr"/>
            <a:r>
              <a:rPr lang="it-IT" sz="1600" dirty="0">
                <a:latin typeface="Arial" charset="0"/>
              </a:rPr>
              <a:t> </a:t>
            </a:r>
            <a:r>
              <a:rPr lang="it-IT" sz="1600" b="1" i="1" dirty="0">
                <a:latin typeface="Arial" charset="0"/>
              </a:rPr>
              <a:t>parità strategica</a:t>
            </a:r>
            <a:r>
              <a:rPr lang="it-IT" sz="1600" dirty="0">
                <a:latin typeface="Arial" charset="0"/>
              </a:rPr>
              <a:t>:</a:t>
            </a:r>
          </a:p>
          <a:p>
            <a:pPr algn="ctr"/>
            <a:r>
              <a:rPr lang="it-IT" sz="1600" dirty="0">
                <a:latin typeface="Arial" charset="0"/>
              </a:rPr>
              <a:t>entrambe erano </a:t>
            </a:r>
          </a:p>
          <a:p>
            <a:pPr algn="ctr"/>
            <a:r>
              <a:rPr lang="it-IT" sz="1600" dirty="0">
                <a:latin typeface="Arial" charset="0"/>
              </a:rPr>
              <a:t>in grado di </a:t>
            </a:r>
          </a:p>
          <a:p>
            <a:pPr algn="ctr"/>
            <a:r>
              <a:rPr lang="it-IT" sz="1600" dirty="0">
                <a:latin typeface="Arial" charset="0"/>
              </a:rPr>
              <a:t>annientarsi</a:t>
            </a:r>
          </a:p>
          <a:p>
            <a:pPr algn="ctr"/>
            <a:r>
              <a:rPr lang="it-IT" sz="1600" dirty="0">
                <a:latin typeface="Arial" charset="0"/>
              </a:rPr>
              <a:t>reciprocamente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CC10A-509D-413D-8E09-2DB43F2B077F}"/>
              </a:ext>
            </a:extLst>
          </p:cNvPr>
          <p:cNvSpPr>
            <a:spLocks noGrp="1"/>
          </p:cNvSpPr>
          <p:nvPr>
            <p:ph type="title"/>
          </p:nvPr>
        </p:nvSpPr>
        <p:spPr>
          <a:xfrm>
            <a:off x="2592925" y="624110"/>
            <a:ext cx="8911687" cy="659258"/>
          </a:xfrm>
        </p:spPr>
        <p:txBody>
          <a:bodyPr>
            <a:normAutofit/>
          </a:bodyPr>
          <a:lstStyle/>
          <a:p>
            <a:pPr algn="ctr"/>
            <a:r>
              <a:rPr lang="it-IT" sz="3200" dirty="0"/>
              <a:t>Il XX Congresso del PCUS</a:t>
            </a:r>
          </a:p>
        </p:txBody>
      </p:sp>
      <p:sp>
        <p:nvSpPr>
          <p:cNvPr id="3" name="Segnaposto contenuto 2">
            <a:extLst>
              <a:ext uri="{FF2B5EF4-FFF2-40B4-BE49-F238E27FC236}">
                <a16:creationId xmlns:a16="http://schemas.microsoft.com/office/drawing/2014/main" id="{5B2B0DD0-4E10-405F-9A14-78E27BF7113C}"/>
              </a:ext>
            </a:extLst>
          </p:cNvPr>
          <p:cNvSpPr>
            <a:spLocks noGrp="1"/>
          </p:cNvSpPr>
          <p:nvPr>
            <p:ph idx="1"/>
          </p:nvPr>
        </p:nvSpPr>
        <p:spPr>
          <a:xfrm>
            <a:off x="2692400" y="1556084"/>
            <a:ext cx="8602133" cy="4355138"/>
          </a:xfrm>
        </p:spPr>
        <p:txBody>
          <a:bodyPr/>
          <a:lstStyle/>
          <a:p>
            <a:endParaRPr lang="it-IT" dirty="0"/>
          </a:p>
          <a:p>
            <a:r>
              <a:rPr lang="it-IT" dirty="0"/>
              <a:t>Si apre a Mosca il 14 febbraio 1956 e passa alla storia come il momento in cui il Segretario Kruscev denunciò il culto della personalità del suo predecessore, aprendo il processo di destalinizzazione</a:t>
            </a:r>
          </a:p>
          <a:p>
            <a:r>
              <a:rPr lang="it-IT" dirty="0"/>
              <a:t>In quell’occasione Kruscev illustrò la sua proposta di «coesistenza pacifica» e, nel rapporto segreto tenuto al solo PCUS, elencò i crimini e le illegalità compiute da Stalin.</a:t>
            </a:r>
          </a:p>
          <a:p>
            <a:r>
              <a:rPr lang="it-IT" dirty="0"/>
              <a:t>Una copia sintetica venne inviata ai PC occidentali e un mese dopo il rapporto venne desegretato dal Presidium del Soviet Supremo e poco dopo pubblicato clandestinamente in USA</a:t>
            </a:r>
          </a:p>
          <a:p>
            <a:r>
              <a:rPr lang="it-IT" dirty="0"/>
              <a:t>Questo passaggio segna l’inizio di un anno, 1956, decisivo nella storia della guerra fredda.</a:t>
            </a:r>
          </a:p>
        </p:txBody>
      </p:sp>
    </p:spTree>
    <p:extLst>
      <p:ext uri="{BB962C8B-B14F-4D97-AF65-F5344CB8AC3E}">
        <p14:creationId xmlns:p14="http://schemas.microsoft.com/office/powerpoint/2010/main" val="25594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592925" y="624110"/>
            <a:ext cx="8911687" cy="1109440"/>
          </a:xfrm>
        </p:spPr>
        <p:txBody>
          <a:bodyPr>
            <a:normAutofit fontScale="90000"/>
          </a:bodyPr>
          <a:lstStyle/>
          <a:p>
            <a:br>
              <a:rPr lang="it-IT" sz="2700" dirty="0"/>
            </a:br>
            <a:r>
              <a:rPr lang="it-IT" sz="2700" dirty="0"/>
              <a:t>Discorso di Nikita Kruscev alle Nazioni Unite 18/9/1958</a:t>
            </a:r>
            <a:endParaRPr lang="it-IT" sz="4000" dirty="0"/>
          </a:p>
        </p:txBody>
      </p:sp>
      <p:sp>
        <p:nvSpPr>
          <p:cNvPr id="115715" name="Rectangle 3"/>
          <p:cNvSpPr>
            <a:spLocks noGrp="1" noChangeArrowheads="1"/>
          </p:cNvSpPr>
          <p:nvPr>
            <p:ph type="body" idx="1"/>
          </p:nvPr>
        </p:nvSpPr>
        <p:spPr>
          <a:xfrm>
            <a:off x="2589212" y="1733550"/>
            <a:ext cx="8915400" cy="4500340"/>
          </a:xfrm>
        </p:spPr>
        <p:txBody>
          <a:bodyPr>
            <a:normAutofit fontScale="85000" lnSpcReduction="20000"/>
          </a:bodyPr>
          <a:lstStyle/>
          <a:p>
            <a:pPr algn="just">
              <a:lnSpc>
                <a:spcPct val="120000"/>
              </a:lnSpc>
              <a:buFont typeface="Wingdings" pitchFamily="2" charset="2"/>
              <a:buNone/>
            </a:pPr>
            <a:r>
              <a:rPr lang="it-IT" sz="2000" dirty="0"/>
              <a:t>"</a:t>
            </a:r>
            <a:r>
              <a:rPr lang="it-IT" sz="2400" dirty="0"/>
              <a:t>Che </a:t>
            </a:r>
            <a:r>
              <a:rPr lang="it-IT" sz="2400" u="sng" dirty="0"/>
              <a:t>cos’è la politica di coesistenza pacifica</a:t>
            </a:r>
            <a:r>
              <a:rPr lang="it-IT" sz="2400" dirty="0"/>
              <a:t>? Nella sua espressione più semplice </a:t>
            </a:r>
            <a:r>
              <a:rPr lang="it-IT" sz="2400" u="sng" dirty="0"/>
              <a:t>è la rinuncia alla guerra come mezzo di risoluzione </a:t>
            </a:r>
            <a:r>
              <a:rPr lang="it-IT" sz="2400" dirty="0"/>
              <a:t>delle controversie internazionali. Ma ciò non esaurisce il concetto di coesistenza pacifica. Oltre all’impegno di rinunciare all’aggressione, la </a:t>
            </a:r>
            <a:r>
              <a:rPr lang="it-IT" sz="2400" u="sng" dirty="0"/>
              <a:t>coesistenza pacifica sottintende per ogni Stato l’obbligo di rispettare l’integrità territoriale e la sovranità di ogni altro Stato </a:t>
            </a:r>
            <a:r>
              <a:rPr lang="it-IT" sz="2400" dirty="0"/>
              <a:t>e di non violarla sotto qualsiasi forma e pretesto. Prevede inoltre </a:t>
            </a:r>
            <a:r>
              <a:rPr lang="it-IT" sz="2400" u="sng" dirty="0"/>
              <a:t>la rinuncia a interferire negli affari interni degli altri paesi </a:t>
            </a:r>
            <a:r>
              <a:rPr lang="it-IT" sz="2400" dirty="0"/>
              <a:t>per modificarne il regime, il modo di vita o per altri motivi. Implica, per di più, il dovere di basare i rapporti economici e politici tra gli Stati sul principio dell’assoluta eguaglianza e del mutuo vantaggio. (...) La coesistenza pacifica può e deve assumere la forma di una </a:t>
            </a:r>
            <a:r>
              <a:rPr lang="it-IT" sz="2400" u="sng" dirty="0"/>
              <a:t>pacifica competizione per il migliore soddisfacimento di tutti i bisogni degli uomini</a:t>
            </a:r>
            <a:r>
              <a:rPr lang="it-IT" sz="2400" dirty="0"/>
              <a:t>". </a:t>
            </a:r>
          </a:p>
        </p:txBody>
      </p:sp>
    </p:spTree>
    <p:extLst>
      <p:ext uri="{BB962C8B-B14F-4D97-AF65-F5344CB8AC3E}">
        <p14:creationId xmlns:p14="http://schemas.microsoft.com/office/powerpoint/2010/main" val="257853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47850" y="404812"/>
            <a:ext cx="8642350" cy="602721"/>
          </a:xfrm>
        </p:spPr>
        <p:txBody>
          <a:bodyPr>
            <a:normAutofit fontScale="90000"/>
          </a:bodyPr>
          <a:lstStyle/>
          <a:p>
            <a:pPr algn="ctr"/>
            <a:r>
              <a:rPr lang="it-IT" dirty="0"/>
              <a:t>Effetti contraddittori della politica URSS</a:t>
            </a:r>
            <a:br>
              <a:rPr lang="it-IT" dirty="0"/>
            </a:br>
            <a:endParaRPr lang="it-IT" dirty="0"/>
          </a:p>
        </p:txBody>
      </p:sp>
      <p:sp>
        <p:nvSpPr>
          <p:cNvPr id="150531" name="Rectangle 3"/>
          <p:cNvSpPr>
            <a:spLocks noGrp="1" noChangeArrowheads="1"/>
          </p:cNvSpPr>
          <p:nvPr>
            <p:ph type="body" idx="1"/>
          </p:nvPr>
        </p:nvSpPr>
        <p:spPr>
          <a:xfrm>
            <a:off x="2047611" y="1453094"/>
            <a:ext cx="9035256" cy="4473574"/>
          </a:xfrm>
        </p:spPr>
        <p:txBody>
          <a:bodyPr>
            <a:normAutofit/>
          </a:bodyPr>
          <a:lstStyle/>
          <a:p>
            <a:r>
              <a:rPr lang="it-IT" dirty="0">
                <a:solidFill>
                  <a:schemeClr val="tx1"/>
                </a:solidFill>
              </a:rPr>
              <a:t>Prime avvisaglie di una instabilità diffusa nel blocco orientale si erano registrate nel ’53 a Pilsen (Cecoslovacchia) e a Berlino</a:t>
            </a:r>
          </a:p>
          <a:p>
            <a:r>
              <a:rPr lang="it-IT" dirty="0">
                <a:solidFill>
                  <a:schemeClr val="tx1"/>
                </a:solidFill>
              </a:rPr>
              <a:t>Polonia </a:t>
            </a:r>
          </a:p>
          <a:p>
            <a:pPr lvl="1"/>
            <a:r>
              <a:rPr lang="it-IT" sz="1800" i="1" dirty="0">
                <a:solidFill>
                  <a:schemeClr val="tx1"/>
                </a:solidFill>
              </a:rPr>
              <a:t>giugno</a:t>
            </a:r>
            <a:r>
              <a:rPr lang="it-IT" sz="1800" dirty="0">
                <a:solidFill>
                  <a:schemeClr val="tx1"/>
                </a:solidFill>
              </a:rPr>
              <a:t> 1956: Poznan e Varsavia - Repressione della rivolta operaia</a:t>
            </a:r>
          </a:p>
          <a:p>
            <a:pPr lvl="1"/>
            <a:r>
              <a:rPr lang="it-IT" sz="1800" dirty="0">
                <a:solidFill>
                  <a:schemeClr val="tx1"/>
                </a:solidFill>
              </a:rPr>
              <a:t>ascesa di </a:t>
            </a:r>
            <a:r>
              <a:rPr lang="it-IT" sz="1800" dirty="0" err="1">
                <a:solidFill>
                  <a:schemeClr val="tx1"/>
                </a:solidFill>
              </a:rPr>
              <a:t>Gumulka</a:t>
            </a:r>
            <a:r>
              <a:rPr lang="it-IT" sz="1800" dirty="0">
                <a:solidFill>
                  <a:schemeClr val="tx1"/>
                </a:solidFill>
              </a:rPr>
              <a:t> riabilitato nel ’54 arriva alla guida del partito dopo essere finito in prigione con l’accusa di nazionalismo</a:t>
            </a:r>
          </a:p>
          <a:p>
            <a:r>
              <a:rPr lang="it-IT" dirty="0">
                <a:solidFill>
                  <a:schemeClr val="tx1"/>
                </a:solidFill>
              </a:rPr>
              <a:t>Ungheria</a:t>
            </a:r>
            <a:r>
              <a:rPr lang="it-IT" b="1" dirty="0">
                <a:solidFill>
                  <a:schemeClr val="tx1"/>
                </a:solidFill>
              </a:rPr>
              <a:t> </a:t>
            </a:r>
          </a:p>
          <a:p>
            <a:pPr lvl="1"/>
            <a:r>
              <a:rPr lang="it-IT" sz="1800" i="1" dirty="0">
                <a:solidFill>
                  <a:schemeClr val="tx1"/>
                </a:solidFill>
              </a:rPr>
              <a:t>ottobre</a:t>
            </a:r>
            <a:r>
              <a:rPr lang="it-IT" sz="1800" dirty="0">
                <a:solidFill>
                  <a:schemeClr val="tx1"/>
                </a:solidFill>
              </a:rPr>
              <a:t> 1956: Budapest  (contemporanea alla cisi di Suez): il partito è diviso tra conservatori e innovatori (sostenitori dell’espulso </a:t>
            </a:r>
            <a:r>
              <a:rPr lang="it-IT" sz="1800" dirty="0" err="1">
                <a:solidFill>
                  <a:schemeClr val="tx1"/>
                </a:solidFill>
              </a:rPr>
              <a:t>Nagy</a:t>
            </a:r>
            <a:r>
              <a:rPr lang="it-IT" sz="1800" dirty="0">
                <a:solidFill>
                  <a:schemeClr val="tx1"/>
                </a:solidFill>
              </a:rPr>
              <a:t>)</a:t>
            </a:r>
          </a:p>
          <a:p>
            <a:pPr lvl="1"/>
            <a:r>
              <a:rPr lang="it-IT" sz="1800" dirty="0">
                <a:solidFill>
                  <a:schemeClr val="tx1"/>
                </a:solidFill>
              </a:rPr>
              <a:t>Le manifestazioni studentesche e operaie a sostegno di </a:t>
            </a:r>
            <a:r>
              <a:rPr lang="it-IT" sz="1800" dirty="0" err="1">
                <a:solidFill>
                  <a:schemeClr val="tx1"/>
                </a:solidFill>
              </a:rPr>
              <a:t>Nagy</a:t>
            </a:r>
            <a:r>
              <a:rPr lang="it-IT" sz="1800" dirty="0">
                <a:solidFill>
                  <a:schemeClr val="tx1"/>
                </a:solidFill>
              </a:rPr>
              <a:t> costringono il partito a formare un nuovo Comitato Centrale ed un nuovo governo diretto dal </a:t>
            </a:r>
            <a:r>
              <a:rPr lang="it-IT" sz="1800" dirty="0" err="1">
                <a:solidFill>
                  <a:schemeClr val="tx1"/>
                </a:solidFill>
              </a:rPr>
              <a:t>I.Nagy</a:t>
            </a:r>
            <a:r>
              <a:rPr lang="it-IT" sz="1800" dirty="0">
                <a:solidFill>
                  <a:schemeClr val="tx1"/>
                </a:solidFill>
              </a:rPr>
              <a:t>. L’episodio simbolicamente più importante in questa fase fu l’abbattimento della statua di Stalin</a:t>
            </a:r>
          </a:p>
          <a:p>
            <a:pPr>
              <a:lnSpc>
                <a:spcPct val="90000"/>
              </a:lnSpc>
              <a:buFont typeface="Wingdings" pitchFamily="2" charset="2"/>
              <a:buNone/>
            </a:pP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47850" y="571481"/>
            <a:ext cx="8642350" cy="596919"/>
          </a:xfrm>
        </p:spPr>
        <p:txBody>
          <a:bodyPr>
            <a:normAutofit/>
          </a:bodyPr>
          <a:lstStyle/>
          <a:p>
            <a:pPr algn="ctr"/>
            <a:r>
              <a:rPr lang="it-IT" sz="3200" dirty="0"/>
              <a:t>1956: Ungheria</a:t>
            </a:r>
          </a:p>
        </p:txBody>
      </p:sp>
      <p:sp>
        <p:nvSpPr>
          <p:cNvPr id="3075" name="Rectangle 3"/>
          <p:cNvSpPr>
            <a:spLocks noGrp="1" noChangeArrowheads="1"/>
          </p:cNvSpPr>
          <p:nvPr>
            <p:ph type="body" idx="1"/>
          </p:nvPr>
        </p:nvSpPr>
        <p:spPr>
          <a:xfrm>
            <a:off x="2194984" y="1332176"/>
            <a:ext cx="8766590" cy="4086755"/>
          </a:xfrm>
        </p:spPr>
        <p:txBody>
          <a:bodyPr>
            <a:normAutofit/>
          </a:bodyPr>
          <a:lstStyle/>
          <a:p>
            <a:r>
              <a:rPr lang="it-IT" dirty="0" err="1"/>
              <a:t>Nagy</a:t>
            </a:r>
            <a:r>
              <a:rPr lang="it-IT" dirty="0"/>
              <a:t> diviene primo ministro ma la decisione del 30 ottobre annunciata il 1 novembre 1956 di lasciare il patto di Varsavia modificava la natura della “rivolta ungherese”</a:t>
            </a:r>
          </a:p>
          <a:p>
            <a:pPr>
              <a:buFontTx/>
              <a:buNone/>
            </a:pPr>
            <a:endParaRPr lang="it-IT" dirty="0"/>
          </a:p>
          <a:p>
            <a:r>
              <a:rPr lang="it-IT" dirty="0"/>
              <a:t>3-4 novembre: invasione delle truppe del patto di Varsavia (successiva condanna a morte di </a:t>
            </a:r>
            <a:r>
              <a:rPr lang="it-IT" dirty="0" err="1"/>
              <a:t>Nagy</a:t>
            </a:r>
            <a:r>
              <a:rPr lang="it-IT" dirty="0"/>
              <a:t> nel 1958)</a:t>
            </a:r>
          </a:p>
          <a:p>
            <a:endParaRPr lang="it-IT" dirty="0"/>
          </a:p>
          <a:p>
            <a:r>
              <a:rPr lang="it-IT" dirty="0"/>
              <a:t>Le conseguenze sono molto interessanti: </a:t>
            </a:r>
          </a:p>
          <a:p>
            <a:pPr lvl="1"/>
            <a:r>
              <a:rPr lang="it-IT" sz="1800" dirty="0"/>
              <a:t>ripercussioni profonde nel partiti comunisti occidentali</a:t>
            </a:r>
          </a:p>
          <a:p>
            <a:pPr lvl="1"/>
            <a:r>
              <a:rPr lang="it-IT" sz="1800" dirty="0"/>
              <a:t>Europa un continente stabilizzato: nessuno era intenzionato a modificare la realtà dei due blocchi</a:t>
            </a:r>
          </a:p>
          <a:p>
            <a:pPr>
              <a:buFontTx/>
              <a:buNone/>
            </a:pPr>
            <a:endParaRPr lang="it-IT" sz="2000" dirty="0"/>
          </a:p>
        </p:txBody>
      </p:sp>
      <p:sp>
        <p:nvSpPr>
          <p:cNvPr id="3076" name="Rectangle 4"/>
          <p:cNvSpPr>
            <a:spLocks noChangeArrowheads="1"/>
          </p:cNvSpPr>
          <p:nvPr/>
        </p:nvSpPr>
        <p:spPr bwMode="auto">
          <a:xfrm>
            <a:off x="1847850" y="5582707"/>
            <a:ext cx="9339308" cy="1008062"/>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La guerra fredda in Europa era conclusa. Per il sistema internazionale</a:t>
            </a:r>
          </a:p>
          <a:p>
            <a:pPr algn="ctr"/>
            <a:r>
              <a:rPr lang="it-IT" dirty="0"/>
              <a:t>la </a:t>
            </a:r>
            <a:r>
              <a:rPr lang="it-IT" u="sng" dirty="0"/>
              <a:t>rivolta ungherese era solo una scossa interna al sistema sovietico</a:t>
            </a:r>
            <a:r>
              <a:rPr lang="it-IT" dirty="0"/>
              <a:t>. </a:t>
            </a:r>
          </a:p>
          <a:p>
            <a:pPr algn="ctr"/>
            <a:r>
              <a:rPr lang="it-IT" dirty="0"/>
              <a:t>Il conflitto bipolare era sempre più “Coesistenza competitiva”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86467" y="476251"/>
            <a:ext cx="9067800" cy="1008063"/>
          </a:xfrm>
        </p:spPr>
        <p:txBody>
          <a:bodyPr>
            <a:normAutofit fontScale="90000"/>
          </a:bodyPr>
          <a:lstStyle/>
          <a:p>
            <a:pPr algn="ctr"/>
            <a:r>
              <a:rPr lang="it-IT" sz="2700" dirty="0"/>
              <a:t>Il sistema orientale dopo il 1956. </a:t>
            </a:r>
            <a:br>
              <a:rPr lang="it-IT" sz="2700" dirty="0"/>
            </a:br>
            <a:r>
              <a:rPr lang="it-IT" sz="2700" dirty="0"/>
              <a:t>Una progressiva normalizzazione</a:t>
            </a:r>
            <a:br>
              <a:rPr lang="it-IT" sz="1800" b="1" dirty="0">
                <a:latin typeface="Verdana" pitchFamily="34" charset="0"/>
              </a:rPr>
            </a:br>
            <a:endParaRPr lang="it-IT" sz="1800" b="1" dirty="0">
              <a:latin typeface="Verdana" pitchFamily="34" charset="0"/>
            </a:endParaRPr>
          </a:p>
        </p:txBody>
      </p:sp>
      <p:sp>
        <p:nvSpPr>
          <p:cNvPr id="24579" name="Rectangle 3"/>
          <p:cNvSpPr>
            <a:spLocks noGrp="1" noChangeArrowheads="1"/>
          </p:cNvSpPr>
          <p:nvPr>
            <p:ph type="body" idx="1"/>
          </p:nvPr>
        </p:nvSpPr>
        <p:spPr>
          <a:xfrm>
            <a:off x="2028825" y="1552575"/>
            <a:ext cx="8496300" cy="4108451"/>
          </a:xfrm>
        </p:spPr>
        <p:txBody>
          <a:bodyPr>
            <a:noAutofit/>
          </a:bodyPr>
          <a:lstStyle/>
          <a:p>
            <a:pPr>
              <a:lnSpc>
                <a:spcPct val="80000"/>
              </a:lnSpc>
            </a:pPr>
            <a:endParaRPr lang="it-IT" sz="2000" b="1" dirty="0"/>
          </a:p>
          <a:p>
            <a:r>
              <a:rPr lang="it-IT" dirty="0"/>
              <a:t>Lo scontro con la CINA (1967 la rottura): MAO-TITO//CHRUSCEV – ENVER HOXHA (A, 1961)</a:t>
            </a:r>
          </a:p>
          <a:p>
            <a:endParaRPr lang="it-IT" dirty="0"/>
          </a:p>
          <a:p>
            <a:r>
              <a:rPr lang="it-IT" dirty="0"/>
              <a:t>Lo scontro nel PCUS sulla “destalinizzazione”</a:t>
            </a:r>
          </a:p>
          <a:p>
            <a:pPr lvl="2"/>
            <a:r>
              <a:rPr lang="it-IT" sz="1800" dirty="0"/>
              <a:t>CHRUSCEV perde la maggioranza del Presidium (Molotov, </a:t>
            </a:r>
            <a:r>
              <a:rPr lang="it-IT" sz="1800" dirty="0" err="1"/>
              <a:t>Malenkov</a:t>
            </a:r>
            <a:r>
              <a:rPr lang="it-IT" sz="1800" dirty="0"/>
              <a:t> e </a:t>
            </a:r>
            <a:r>
              <a:rPr lang="it-IT" sz="1800" dirty="0" err="1"/>
              <a:t>Kaganovic</a:t>
            </a:r>
            <a:r>
              <a:rPr lang="it-IT" sz="1800" dirty="0"/>
              <a:t>) </a:t>
            </a:r>
          </a:p>
          <a:p>
            <a:pPr lvl="2"/>
            <a:r>
              <a:rPr lang="it-IT" sz="1800" dirty="0"/>
              <a:t>mantiene il controllo nel CC grazie all’appoggio dei Militari</a:t>
            </a:r>
          </a:p>
          <a:p>
            <a:pPr marL="914400" lvl="2" indent="0">
              <a:buNone/>
            </a:pPr>
            <a:endParaRPr lang="it-IT" sz="1800" dirty="0"/>
          </a:p>
          <a:p>
            <a:r>
              <a:rPr lang="it-IT" dirty="0"/>
              <a:t>Così recupera libertà di manovra contro gli “ortodossi” spostandosi sulle posizioni  a “destra”</a:t>
            </a:r>
          </a:p>
          <a:p>
            <a:pPr>
              <a:lnSpc>
                <a:spcPct val="80000"/>
              </a:lnSpc>
            </a:pPr>
            <a:endParaRPr lang="it-IT" sz="2000" b="1" dirty="0">
              <a:solidFill>
                <a:schemeClr val="tx2"/>
              </a:solidFill>
              <a:effectLst>
                <a:outerShdw blurRad="38100" dist="38100" dir="2700000" algn="tl">
                  <a:srgbClr val="C0C0C0"/>
                </a:outerShdw>
              </a:effectLst>
            </a:endParaRPr>
          </a:p>
        </p:txBody>
      </p:sp>
      <p:sp>
        <p:nvSpPr>
          <p:cNvPr id="24580" name="Rectangle 4"/>
          <p:cNvSpPr>
            <a:spLocks noChangeArrowheads="1"/>
          </p:cNvSpPr>
          <p:nvPr/>
        </p:nvSpPr>
        <p:spPr bwMode="auto">
          <a:xfrm>
            <a:off x="1430593" y="5661026"/>
            <a:ext cx="10490473" cy="790575"/>
          </a:xfrm>
          <a:prstGeom prst="rect">
            <a:avLst/>
          </a:prstGeom>
          <a:solidFill>
            <a:schemeClr val="accent2"/>
          </a:solidFill>
          <a:ln w="9525">
            <a:solidFill>
              <a:schemeClr val="tx1"/>
            </a:solidFill>
            <a:miter lim="800000"/>
            <a:headEnd/>
            <a:tailEnd/>
          </a:ln>
          <a:effectLst/>
        </p:spPr>
        <p:txBody>
          <a:bodyPr wrap="none" anchor="ctr"/>
          <a:lstStyle/>
          <a:p>
            <a:pPr algn="ctr"/>
            <a:r>
              <a:rPr lang="it-IT" dirty="0"/>
              <a:t>Mondo orientale  molto frastagliato </a:t>
            </a:r>
            <a:r>
              <a:rPr lang="it-IT" sz="1400" dirty="0"/>
              <a:t>vs</a:t>
            </a:r>
            <a:r>
              <a:rPr lang="it-IT" dirty="0"/>
              <a:t> campo imperialista che si presentava molto più unitario</a:t>
            </a:r>
          </a:p>
          <a:p>
            <a:pPr algn="ctr"/>
            <a:r>
              <a:rPr lang="it-IT" dirty="0"/>
              <a:t>Ideologicamente omogeneo e politicamente orientato verso obiettivi comuni</a:t>
            </a:r>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283</TotalTime>
  <Words>2632</Words>
  <Application>Microsoft Office PowerPoint</Application>
  <PresentationFormat>Widescreen</PresentationFormat>
  <Paragraphs>224</Paragraphs>
  <Slides>30</Slides>
  <Notes>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Arial</vt:lpstr>
      <vt:lpstr>Calibri</vt:lpstr>
      <vt:lpstr>Century Gothic</vt:lpstr>
      <vt:lpstr>Times New Roman</vt:lpstr>
      <vt:lpstr>Verdana</vt:lpstr>
      <vt:lpstr>Wingdings</vt:lpstr>
      <vt:lpstr>Wingdings 3</vt:lpstr>
      <vt:lpstr>Filo</vt:lpstr>
      <vt:lpstr>La guerra fredda 1956-1970</vt:lpstr>
      <vt:lpstr>Dal disgelo alla coesistenza competitiva</vt:lpstr>
      <vt:lpstr>Tra competizione e distensione: 1955-1964</vt:lpstr>
      <vt:lpstr>Il clima iniziale: nuove armi, spionaggio, propaganda</vt:lpstr>
      <vt:lpstr>Il XX Congresso del PCUS</vt:lpstr>
      <vt:lpstr> Discorso di Nikita Kruscev alle Nazioni Unite 18/9/1958</vt:lpstr>
      <vt:lpstr>Effetti contraddittori della politica URSS </vt:lpstr>
      <vt:lpstr>1956: Ungheria</vt:lpstr>
      <vt:lpstr>Il sistema orientale dopo il 1956.  Una progressiva normalizzazione </vt:lpstr>
      <vt:lpstr>Il sistema orientale dopo il 1956.  Una progressiva normalizzazione</vt:lpstr>
      <vt:lpstr> Il sistema USA dopo il 1956</vt:lpstr>
      <vt:lpstr>Crisi di Cuba </vt:lpstr>
      <vt:lpstr>Presentazione standard di PowerPoint</vt:lpstr>
      <vt:lpstr>Crisi di Cuba  </vt:lpstr>
      <vt:lpstr>Il Muro di Berlino</vt:lpstr>
      <vt:lpstr>Presentazione standard di PowerPoint</vt:lpstr>
      <vt:lpstr>Distensione e nuovi equilibri regionali</vt:lpstr>
      <vt:lpstr>Coesistenza competitiva (1957-1963) </vt:lpstr>
      <vt:lpstr>Distensione e nuovi equilibri regionali (1968-1974)</vt:lpstr>
      <vt:lpstr>Presentazione standard di PowerPoint</vt:lpstr>
      <vt:lpstr>1968: Primavera di Praga</vt:lpstr>
      <vt:lpstr>Distensione </vt:lpstr>
      <vt:lpstr>Nuovi e vecchi punti di attrito</vt:lpstr>
      <vt:lpstr>Sintesi del conflitto arabo-israeliano: 1948 1973</vt:lpstr>
      <vt:lpstr>Sintesi del conflitto arabo-israeliano: 1948 1973</vt:lpstr>
      <vt:lpstr>Palestina e Israele 1945-1949</vt:lpstr>
      <vt:lpstr>Presentazione standard di PowerPoint</vt:lpstr>
      <vt:lpstr>Presentazione standard di PowerPoint</vt:lpstr>
      <vt:lpstr>Presentazione standard di PowerPoint</vt:lpstr>
      <vt:lpstr>La crisi economica: 1973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guerra fredda 1956-1970</dc:title>
  <dc:creator>utente</dc:creator>
  <cp:lastModifiedBy>utente</cp:lastModifiedBy>
  <cp:revision>40</cp:revision>
  <dcterms:created xsi:type="dcterms:W3CDTF">2020-12-30T17:40:32Z</dcterms:created>
  <dcterms:modified xsi:type="dcterms:W3CDTF">2023-01-07T16:45:19Z</dcterms:modified>
</cp:coreProperties>
</file>