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15" r:id="rId2"/>
    <p:sldId id="281" r:id="rId3"/>
    <p:sldId id="302" r:id="rId4"/>
    <p:sldId id="303" r:id="rId5"/>
    <p:sldId id="304" r:id="rId6"/>
    <p:sldId id="305" r:id="rId7"/>
    <p:sldId id="307" r:id="rId8"/>
    <p:sldId id="264" r:id="rId9"/>
    <p:sldId id="311" r:id="rId10"/>
    <p:sldId id="312" r:id="rId11"/>
    <p:sldId id="316" r:id="rId12"/>
    <p:sldId id="317" r:id="rId13"/>
    <p:sldId id="284" r:id="rId14"/>
    <p:sldId id="313" r:id="rId15"/>
    <p:sldId id="314" r:id="rId16"/>
    <p:sldId id="274" r:id="rId17"/>
    <p:sldId id="318" r:id="rId18"/>
    <p:sldId id="300" r:id="rId19"/>
    <p:sldId id="301" r:id="rId20"/>
    <p:sldId id="277" r:id="rId21"/>
    <p:sldId id="278" r:id="rId22"/>
    <p:sldId id="280" r:id="rId23"/>
    <p:sldId id="309" r:id="rId24"/>
    <p:sldId id="298" r:id="rId25"/>
    <p:sldId id="319"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p:restoredTop sz="94628"/>
  </p:normalViewPr>
  <p:slideViewPr>
    <p:cSldViewPr snapToGrid="0">
      <p:cViewPr>
        <p:scale>
          <a:sx n="78" d="100"/>
          <a:sy n="78" d="100"/>
        </p:scale>
        <p:origin x="464" y="1064"/>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3D5C9-5A37-5841-962E-68AD981E4767}" type="datetimeFigureOut">
              <a:rPr lang="it-IT" smtClean="0"/>
              <a:t>24/09/22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FDE25-DAC6-264A-8415-3DB51279218C}" type="slidenum">
              <a:rPr lang="it-IT" smtClean="0"/>
              <a:t>‹N›</a:t>
            </a:fld>
            <a:endParaRPr lang="it-IT"/>
          </a:p>
        </p:txBody>
      </p:sp>
    </p:spTree>
    <p:extLst>
      <p:ext uri="{BB962C8B-B14F-4D97-AF65-F5344CB8AC3E}">
        <p14:creationId xmlns:p14="http://schemas.microsoft.com/office/powerpoint/2010/main" val="279635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p:txBody>
      </p:sp>
      <p:sp>
        <p:nvSpPr>
          <p:cNvPr id="4" name="Segnaposto numero diapositiva 3"/>
          <p:cNvSpPr>
            <a:spLocks noGrp="1"/>
          </p:cNvSpPr>
          <p:nvPr>
            <p:ph type="sldNum" sz="quarter" idx="5"/>
          </p:nvPr>
        </p:nvSpPr>
        <p:spPr/>
        <p:txBody>
          <a:bodyPr/>
          <a:lstStyle/>
          <a:p>
            <a:fld id="{67D7A5F1-0C72-8547-A075-873018FD0DDA}" type="slidenum">
              <a:rPr lang="fr-FR" smtClean="0"/>
              <a:t>2</a:t>
            </a:fld>
            <a:endParaRPr lang="fr-FR"/>
          </a:p>
        </p:txBody>
      </p:sp>
    </p:spTree>
    <p:extLst>
      <p:ext uri="{BB962C8B-B14F-4D97-AF65-F5344CB8AC3E}">
        <p14:creationId xmlns:p14="http://schemas.microsoft.com/office/powerpoint/2010/main" val="421159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p:txBody>
      </p:sp>
      <p:sp>
        <p:nvSpPr>
          <p:cNvPr id="4" name="Segnaposto numero diapositiva 3"/>
          <p:cNvSpPr>
            <a:spLocks noGrp="1"/>
          </p:cNvSpPr>
          <p:nvPr>
            <p:ph type="sldNum" sz="quarter" idx="5"/>
          </p:nvPr>
        </p:nvSpPr>
        <p:spPr/>
        <p:txBody>
          <a:bodyPr/>
          <a:lstStyle/>
          <a:p>
            <a:fld id="{67D7A5F1-0C72-8547-A075-873018FD0DDA}" type="slidenum">
              <a:rPr lang="fr-FR" smtClean="0"/>
              <a:t>3</a:t>
            </a:fld>
            <a:endParaRPr lang="fr-FR"/>
          </a:p>
        </p:txBody>
      </p:sp>
    </p:spTree>
    <p:extLst>
      <p:ext uri="{BB962C8B-B14F-4D97-AF65-F5344CB8AC3E}">
        <p14:creationId xmlns:p14="http://schemas.microsoft.com/office/powerpoint/2010/main" val="36513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p:txBody>
      </p:sp>
      <p:sp>
        <p:nvSpPr>
          <p:cNvPr id="4" name="Segnaposto numero diapositiva 3"/>
          <p:cNvSpPr>
            <a:spLocks noGrp="1"/>
          </p:cNvSpPr>
          <p:nvPr>
            <p:ph type="sldNum" sz="quarter" idx="5"/>
          </p:nvPr>
        </p:nvSpPr>
        <p:spPr/>
        <p:txBody>
          <a:bodyPr/>
          <a:lstStyle/>
          <a:p>
            <a:fld id="{67D7A5F1-0C72-8547-A075-873018FD0DDA}" type="slidenum">
              <a:rPr lang="fr-FR" smtClean="0"/>
              <a:t>4</a:t>
            </a:fld>
            <a:endParaRPr lang="fr-FR"/>
          </a:p>
        </p:txBody>
      </p:sp>
    </p:spTree>
    <p:extLst>
      <p:ext uri="{BB962C8B-B14F-4D97-AF65-F5344CB8AC3E}">
        <p14:creationId xmlns:p14="http://schemas.microsoft.com/office/powerpoint/2010/main" val="272166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p:txBody>
      </p:sp>
      <p:sp>
        <p:nvSpPr>
          <p:cNvPr id="4" name="Segnaposto numero diapositiva 3"/>
          <p:cNvSpPr>
            <a:spLocks noGrp="1"/>
          </p:cNvSpPr>
          <p:nvPr>
            <p:ph type="sldNum" sz="quarter" idx="5"/>
          </p:nvPr>
        </p:nvSpPr>
        <p:spPr/>
        <p:txBody>
          <a:bodyPr/>
          <a:lstStyle/>
          <a:p>
            <a:fld id="{67D7A5F1-0C72-8547-A075-873018FD0DDA}" type="slidenum">
              <a:rPr lang="fr-FR" smtClean="0"/>
              <a:t>5</a:t>
            </a:fld>
            <a:endParaRPr lang="fr-FR"/>
          </a:p>
        </p:txBody>
      </p:sp>
    </p:spTree>
    <p:extLst>
      <p:ext uri="{BB962C8B-B14F-4D97-AF65-F5344CB8AC3E}">
        <p14:creationId xmlns:p14="http://schemas.microsoft.com/office/powerpoint/2010/main" val="133839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p:txBody>
      </p:sp>
      <p:sp>
        <p:nvSpPr>
          <p:cNvPr id="4" name="Segnaposto numero diapositiva 3"/>
          <p:cNvSpPr>
            <a:spLocks noGrp="1"/>
          </p:cNvSpPr>
          <p:nvPr>
            <p:ph type="sldNum" sz="quarter" idx="5"/>
          </p:nvPr>
        </p:nvSpPr>
        <p:spPr/>
        <p:txBody>
          <a:bodyPr/>
          <a:lstStyle/>
          <a:p>
            <a:fld id="{67D7A5F1-0C72-8547-A075-873018FD0DDA}" type="slidenum">
              <a:rPr lang="fr-FR" smtClean="0"/>
              <a:t>7</a:t>
            </a:fld>
            <a:endParaRPr lang="fr-FR"/>
          </a:p>
        </p:txBody>
      </p:sp>
    </p:spTree>
    <p:extLst>
      <p:ext uri="{BB962C8B-B14F-4D97-AF65-F5344CB8AC3E}">
        <p14:creationId xmlns:p14="http://schemas.microsoft.com/office/powerpoint/2010/main" val="158580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79EA55-10D5-C501-359A-446E4305C5F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123DD01-608C-D8C5-8529-029A8DF39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110DE03-8FE0-FA95-7811-F5652A02375D}"/>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5" name="Segnaposto piè di pagina 4">
            <a:extLst>
              <a:ext uri="{FF2B5EF4-FFF2-40B4-BE49-F238E27FC236}">
                <a16:creationId xmlns:a16="http://schemas.microsoft.com/office/drawing/2014/main" id="{D46C9338-C49F-3431-7DB5-EAC3313990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17636A-62F6-0450-BD86-4CA900ED123E}"/>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342569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D841FD-8996-D86E-4513-17FFBE7EBF6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87067B6-3C57-0860-6A7A-C237C2902AE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27ED0D5-4857-4FB3-2F97-08A625D66863}"/>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5" name="Segnaposto piè di pagina 4">
            <a:extLst>
              <a:ext uri="{FF2B5EF4-FFF2-40B4-BE49-F238E27FC236}">
                <a16:creationId xmlns:a16="http://schemas.microsoft.com/office/drawing/2014/main" id="{88528C82-67F4-72BC-D46B-80064A7ACAE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689619-A05D-6CBC-E8C9-86453E9BFF16}"/>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275555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6AC2703-BD6F-30F2-4320-4F45F2D6C92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F4FF1A-3C8C-6A2C-09FF-3A8968DC0D9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A1A37DD-CB59-9A6F-6D43-A16D2F6C2DF6}"/>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5" name="Segnaposto piè di pagina 4">
            <a:extLst>
              <a:ext uri="{FF2B5EF4-FFF2-40B4-BE49-F238E27FC236}">
                <a16:creationId xmlns:a16="http://schemas.microsoft.com/office/drawing/2014/main" id="{1899FC5D-C148-0A2F-6A27-37CF60D8D2B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A64AF3-794B-3404-8ED4-A0B57D094754}"/>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34482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550DB6-C026-58EF-4851-7589E6855D3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109839-D639-A39F-E87D-71ADB5CEF3F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2D2B82-D480-B3F7-08CA-1D8C7360F808}"/>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5" name="Segnaposto piè di pagina 4">
            <a:extLst>
              <a:ext uri="{FF2B5EF4-FFF2-40B4-BE49-F238E27FC236}">
                <a16:creationId xmlns:a16="http://schemas.microsoft.com/office/drawing/2014/main" id="{AA7D3C00-A66B-A9EC-0CAC-780BBAFE25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A6935D-C59D-AB74-529F-6A9BC611824E}"/>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100866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E1E516-3C6D-A08B-3595-4427D2B57A8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801757-0F88-756E-7A10-197001D717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0210479-B845-BAB3-A36D-738E91FB90F6}"/>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5" name="Segnaposto piè di pagina 4">
            <a:extLst>
              <a:ext uri="{FF2B5EF4-FFF2-40B4-BE49-F238E27FC236}">
                <a16:creationId xmlns:a16="http://schemas.microsoft.com/office/drawing/2014/main" id="{096DBF67-EE92-F077-B286-22A0FF31E4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A17CED-4A0C-5F54-34D1-A7384C5E9622}"/>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91002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718C7-CF82-CC7D-6DB1-13A4AA98120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66C091-1B05-957E-3A3B-4041DFEFC8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37F6E9D-4B19-1E64-582B-BD79AB2156B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7FD440E-2824-DD9B-4064-EAF475C78966}"/>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6" name="Segnaposto piè di pagina 5">
            <a:extLst>
              <a:ext uri="{FF2B5EF4-FFF2-40B4-BE49-F238E27FC236}">
                <a16:creationId xmlns:a16="http://schemas.microsoft.com/office/drawing/2014/main" id="{B8D9F7EE-C1EF-5EEC-604A-3AC21BFD8D4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02AF5D-C39C-2AE8-0AA9-22238B53AF96}"/>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247136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D80CD-BDA0-F742-4B22-739BF35E5FC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0E83B72-8FEC-FB63-8D18-0963EE3C5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EC40002-1787-E351-0690-CAF8575C134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0ECAA17-33A2-95A1-C6F8-DC78BEF23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1A0143B-2204-11BC-F332-7347B90F54B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178625C-540B-B207-653E-4C9ECE301529}"/>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8" name="Segnaposto piè di pagina 7">
            <a:extLst>
              <a:ext uri="{FF2B5EF4-FFF2-40B4-BE49-F238E27FC236}">
                <a16:creationId xmlns:a16="http://schemas.microsoft.com/office/drawing/2014/main" id="{7EE9898E-E73A-F64F-1CDA-CAA162CBDC3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BF0F8FB-DD17-0DBB-B14F-B30EB00D9557}"/>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1706167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FD455-322B-E8E1-F3FD-6068AE7DCAA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07F0792-03E8-AFE1-ABE8-9CD56BD73D96}"/>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4" name="Segnaposto piè di pagina 3">
            <a:extLst>
              <a:ext uri="{FF2B5EF4-FFF2-40B4-BE49-F238E27FC236}">
                <a16:creationId xmlns:a16="http://schemas.microsoft.com/office/drawing/2014/main" id="{367C3B26-9629-45A9-3756-4161EBAD3E2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12B82C-995A-1D01-F86C-3288E1C20566}"/>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360861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913A88-86C7-28CB-946B-C6CF5B166DE6}"/>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3" name="Segnaposto piè di pagina 2">
            <a:extLst>
              <a:ext uri="{FF2B5EF4-FFF2-40B4-BE49-F238E27FC236}">
                <a16:creationId xmlns:a16="http://schemas.microsoft.com/office/drawing/2014/main" id="{E9DB74D1-EF65-35DF-50A8-2F3E0B537E2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4CB22E3-95E7-6E8C-8ED0-EBD04F95DF39}"/>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156596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45465A-7B3E-16CC-2472-73650B44A6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2C24C4E-62EC-9B1D-1CBD-151A302389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F45921D-437A-D3EC-5A47-38AD938C8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625527A-4234-16CB-2ED2-E4145AD76536}"/>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6" name="Segnaposto piè di pagina 5">
            <a:extLst>
              <a:ext uri="{FF2B5EF4-FFF2-40B4-BE49-F238E27FC236}">
                <a16:creationId xmlns:a16="http://schemas.microsoft.com/office/drawing/2014/main" id="{516037F2-6C32-FDC0-1F7C-921624F5AD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CE7960-C9D3-1F7E-F628-95F3C796F996}"/>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418164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E4184D-86D9-B802-DCC7-F15C606506A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B899954-0EFB-02C1-EED2-4514BE3B5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8ABF578-5F60-403D-1AB6-CA28B75FE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F0A0273-8C00-AF86-56EE-407A1D2B908A}"/>
              </a:ext>
            </a:extLst>
          </p:cNvPr>
          <p:cNvSpPr>
            <a:spLocks noGrp="1"/>
          </p:cNvSpPr>
          <p:nvPr>
            <p:ph type="dt" sz="half" idx="10"/>
          </p:nvPr>
        </p:nvSpPr>
        <p:spPr/>
        <p:txBody>
          <a:bodyPr/>
          <a:lstStyle/>
          <a:p>
            <a:fld id="{49FCB770-78F6-8C49-B1DF-7D49EA9736BC}" type="datetimeFigureOut">
              <a:rPr lang="it-IT" smtClean="0"/>
              <a:t>24/09/22</a:t>
            </a:fld>
            <a:endParaRPr lang="it-IT"/>
          </a:p>
        </p:txBody>
      </p:sp>
      <p:sp>
        <p:nvSpPr>
          <p:cNvPr id="6" name="Segnaposto piè di pagina 5">
            <a:extLst>
              <a:ext uri="{FF2B5EF4-FFF2-40B4-BE49-F238E27FC236}">
                <a16:creationId xmlns:a16="http://schemas.microsoft.com/office/drawing/2014/main" id="{8D4CC9BB-7DEA-DFBA-92A8-62D623D279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6F26631-A50E-4E26-583E-F1ED2D6181E4}"/>
              </a:ext>
            </a:extLst>
          </p:cNvPr>
          <p:cNvSpPr>
            <a:spLocks noGrp="1"/>
          </p:cNvSpPr>
          <p:nvPr>
            <p:ph type="sldNum" sz="quarter" idx="12"/>
          </p:nvPr>
        </p:nvSpPr>
        <p:spPr/>
        <p:txBody>
          <a:bodyPr/>
          <a:lstStyle/>
          <a:p>
            <a:fld id="{B900AC7D-0DE9-0B40-A2D3-93208DEBB76E}" type="slidenum">
              <a:rPr lang="it-IT" smtClean="0"/>
              <a:t>‹N›</a:t>
            </a:fld>
            <a:endParaRPr lang="it-IT"/>
          </a:p>
        </p:txBody>
      </p:sp>
    </p:spTree>
    <p:extLst>
      <p:ext uri="{BB962C8B-B14F-4D97-AF65-F5344CB8AC3E}">
        <p14:creationId xmlns:p14="http://schemas.microsoft.com/office/powerpoint/2010/main" val="149388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25EE51C-7B64-B35F-AF51-979FDAAD4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97F1D51-9D94-FA65-3164-384B69810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5F3A30A-3F7D-ED6E-2BF4-15E1DD913B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CB770-78F6-8C49-B1DF-7D49EA9736BC}" type="datetimeFigureOut">
              <a:rPr lang="it-IT" smtClean="0"/>
              <a:t>24/09/22</a:t>
            </a:fld>
            <a:endParaRPr lang="it-IT"/>
          </a:p>
        </p:txBody>
      </p:sp>
      <p:sp>
        <p:nvSpPr>
          <p:cNvPr id="5" name="Segnaposto piè di pagina 4">
            <a:extLst>
              <a:ext uri="{FF2B5EF4-FFF2-40B4-BE49-F238E27FC236}">
                <a16:creationId xmlns:a16="http://schemas.microsoft.com/office/drawing/2014/main" id="{86C4495E-2319-47E4-1B7F-B9E7F6912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0A18BA7-B1AF-83CD-A790-223595D159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0AC7D-0DE9-0B40-A2D3-93208DEBB76E}" type="slidenum">
              <a:rPr lang="it-IT" smtClean="0"/>
              <a:t>‹N›</a:t>
            </a:fld>
            <a:endParaRPr lang="it-IT"/>
          </a:p>
        </p:txBody>
      </p:sp>
    </p:spTree>
    <p:extLst>
      <p:ext uri="{BB962C8B-B14F-4D97-AF65-F5344CB8AC3E}">
        <p14:creationId xmlns:p14="http://schemas.microsoft.com/office/powerpoint/2010/main" val="2962517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8EDA7A-742E-67F0-1270-92337AE4E2D6}"/>
              </a:ext>
            </a:extLst>
          </p:cNvPr>
          <p:cNvSpPr>
            <a:spLocks noGrp="1"/>
          </p:cNvSpPr>
          <p:nvPr>
            <p:ph type="ctrTitle"/>
          </p:nvPr>
        </p:nvSpPr>
        <p:spPr/>
        <p:txBody>
          <a:bodyPr>
            <a:normAutofit/>
          </a:bodyPr>
          <a:lstStyle/>
          <a:p>
            <a:r>
              <a:rPr lang="it-IT" b="1" dirty="0"/>
              <a:t>Periodizzare il Novecento.</a:t>
            </a:r>
          </a:p>
        </p:txBody>
      </p:sp>
      <p:sp>
        <p:nvSpPr>
          <p:cNvPr id="4" name="Sottotitolo 3">
            <a:extLst>
              <a:ext uri="{FF2B5EF4-FFF2-40B4-BE49-F238E27FC236}">
                <a16:creationId xmlns:a16="http://schemas.microsoft.com/office/drawing/2014/main" id="{B5F269CB-D118-841C-922B-CE8522DFEB63}"/>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67944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Ottocento.</a:t>
            </a:r>
          </a:p>
        </p:txBody>
      </p:sp>
      <p:sp>
        <p:nvSpPr>
          <p:cNvPr id="3" name="Segnaposto contenuto 2"/>
          <p:cNvSpPr>
            <a:spLocks noGrp="1"/>
          </p:cNvSpPr>
          <p:nvPr>
            <p:ph idx="1"/>
          </p:nvPr>
        </p:nvSpPr>
        <p:spPr/>
        <p:txBody>
          <a:bodyPr>
            <a:normAutofit fontScale="92500" lnSpcReduction="10000"/>
          </a:bodyPr>
          <a:lstStyle/>
          <a:p>
            <a:pPr marL="0" indent="0" algn="just">
              <a:buNone/>
            </a:pPr>
            <a:r>
              <a:rPr lang="it-IT" dirty="0"/>
              <a:t>Il Congresso di Vienna e il ritorno delle rivoluzioni:</a:t>
            </a:r>
          </a:p>
          <a:p>
            <a:pPr>
              <a:buFontTx/>
              <a:buChar char="-"/>
            </a:pPr>
            <a:r>
              <a:rPr lang="it-IT" dirty="0"/>
              <a:t>1820-1831.</a:t>
            </a:r>
          </a:p>
          <a:p>
            <a:pPr>
              <a:buFontTx/>
              <a:buChar char="-"/>
            </a:pPr>
            <a:r>
              <a:rPr lang="it-IT" dirty="0"/>
              <a:t>1848-1849.</a:t>
            </a:r>
          </a:p>
          <a:p>
            <a:pPr>
              <a:buFontTx/>
              <a:buChar char="-"/>
            </a:pPr>
            <a:endParaRPr lang="it-IT" dirty="0"/>
          </a:p>
          <a:p>
            <a:pPr marL="0" indent="0">
              <a:buNone/>
            </a:pPr>
            <a:r>
              <a:rPr lang="it-IT" dirty="0"/>
              <a:t>Il Risorgimento e l’unificazione italiana (1861).</a:t>
            </a:r>
          </a:p>
          <a:p>
            <a:pPr marL="0" indent="0" algn="just">
              <a:buNone/>
            </a:pPr>
            <a:endParaRPr lang="it-IT" dirty="0"/>
          </a:p>
          <a:p>
            <a:pPr marL="0" indent="0" algn="just">
              <a:buNone/>
            </a:pPr>
            <a:r>
              <a:rPr lang="it-IT" dirty="0"/>
              <a:t>La guerra franco-prussiana (1870-71) e l’unificazione tedesca.</a:t>
            </a:r>
          </a:p>
          <a:p>
            <a:pPr algn="just"/>
            <a:endParaRPr lang="it-IT" dirty="0"/>
          </a:p>
          <a:p>
            <a:pPr marL="0" indent="0" algn="just">
              <a:buNone/>
            </a:pPr>
            <a:r>
              <a:rPr lang="it-IT" dirty="0"/>
              <a:t>oltre che l’evoluzione negli Stati Uniti, in Russia, in Gran Bretagna e in Francia (per attenerci all’Europa e all’America).</a:t>
            </a:r>
          </a:p>
          <a:p>
            <a:endParaRPr lang="it-IT" dirty="0"/>
          </a:p>
        </p:txBody>
      </p:sp>
    </p:spTree>
    <p:extLst>
      <p:ext uri="{BB962C8B-B14F-4D97-AF65-F5344CB8AC3E}">
        <p14:creationId xmlns:p14="http://schemas.microsoft.com/office/powerpoint/2010/main" val="1881130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661D671-45C7-4E62-D917-9AA58AE602BD}"/>
              </a:ext>
            </a:extLst>
          </p:cNvPr>
          <p:cNvPicPr>
            <a:picLocks noGrp="1" noChangeAspect="1"/>
          </p:cNvPicPr>
          <p:nvPr>
            <p:ph idx="1"/>
          </p:nvPr>
        </p:nvPicPr>
        <p:blipFill>
          <a:blip r:embed="rId2"/>
          <a:stretch>
            <a:fillRect/>
          </a:stretch>
        </p:blipFill>
        <p:spPr>
          <a:xfrm>
            <a:off x="7356325" y="18000"/>
            <a:ext cx="4835675" cy="6840000"/>
          </a:xfrm>
        </p:spPr>
      </p:pic>
    </p:spTree>
    <p:extLst>
      <p:ext uri="{BB962C8B-B14F-4D97-AF65-F5344CB8AC3E}">
        <p14:creationId xmlns:p14="http://schemas.microsoft.com/office/powerpoint/2010/main" val="353073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2266A3D-B7F7-86A7-594A-FCB27C37E37A}"/>
              </a:ext>
            </a:extLst>
          </p:cNvPr>
          <p:cNvPicPr>
            <a:picLocks noGrp="1" noChangeAspect="1"/>
          </p:cNvPicPr>
          <p:nvPr>
            <p:ph idx="1"/>
          </p:nvPr>
        </p:nvPicPr>
        <p:blipFill>
          <a:blip r:embed="rId2"/>
          <a:stretch>
            <a:fillRect/>
          </a:stretch>
        </p:blipFill>
        <p:spPr>
          <a:xfrm>
            <a:off x="0" y="27000"/>
            <a:ext cx="4814240" cy="6804000"/>
          </a:xfrm>
        </p:spPr>
      </p:pic>
    </p:spTree>
    <p:extLst>
      <p:ext uri="{BB962C8B-B14F-4D97-AF65-F5344CB8AC3E}">
        <p14:creationId xmlns:p14="http://schemas.microsoft.com/office/powerpoint/2010/main" val="320288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Periodizzare il Novecento.</a:t>
            </a:r>
          </a:p>
        </p:txBody>
      </p:sp>
      <p:sp>
        <p:nvSpPr>
          <p:cNvPr id="3" name="Segnaposto contenuto 2"/>
          <p:cNvSpPr>
            <a:spLocks noGrp="1"/>
          </p:cNvSpPr>
          <p:nvPr>
            <p:ph idx="1"/>
          </p:nvPr>
        </p:nvSpPr>
        <p:spPr/>
        <p:txBody>
          <a:bodyPr/>
          <a:lstStyle/>
          <a:p>
            <a:r>
              <a:rPr lang="it-IT" dirty="0"/>
              <a:t>a. senso </a:t>
            </a:r>
            <a:r>
              <a:rPr lang="it-IT" i="1" dirty="0"/>
              <a:t>convenzionale</a:t>
            </a:r>
            <a:r>
              <a:rPr lang="it-IT" dirty="0"/>
              <a:t> delle periodizzazioni.</a:t>
            </a:r>
          </a:p>
          <a:p>
            <a:endParaRPr lang="it-IT" dirty="0"/>
          </a:p>
          <a:p>
            <a:r>
              <a:rPr lang="it-IT" dirty="0"/>
              <a:t>b. valenza </a:t>
            </a:r>
            <a:r>
              <a:rPr lang="it-IT" i="1" dirty="0"/>
              <a:t>interpretativa </a:t>
            </a:r>
            <a:r>
              <a:rPr lang="it-IT" dirty="0"/>
              <a:t>delle periodizzazioni.</a:t>
            </a:r>
          </a:p>
          <a:p>
            <a:endParaRPr lang="it-IT" dirty="0"/>
          </a:p>
          <a:p>
            <a:r>
              <a:rPr lang="it-IT" dirty="0"/>
              <a:t>c. </a:t>
            </a:r>
            <a:r>
              <a:rPr lang="it-IT" i="1" dirty="0"/>
              <a:t>ante</a:t>
            </a:r>
            <a:r>
              <a:rPr lang="it-IT" dirty="0"/>
              <a:t> e </a:t>
            </a:r>
            <a:r>
              <a:rPr lang="it-IT" i="1" dirty="0"/>
              <a:t>post quem: </a:t>
            </a:r>
            <a:r>
              <a:rPr lang="it-IT" dirty="0"/>
              <a:t>le relazioni tra Novecento e Ottocento, da un lato; tra Novecento e Ventunesimo secolo d’altro.</a:t>
            </a:r>
          </a:p>
        </p:txBody>
      </p:sp>
    </p:spTree>
    <p:extLst>
      <p:ext uri="{BB962C8B-B14F-4D97-AF65-F5344CB8AC3E}">
        <p14:creationId xmlns:p14="http://schemas.microsoft.com/office/powerpoint/2010/main" val="167476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i="1" dirty="0"/>
              <a:t>Il Ventesimo secolo è stato peggiore degli altri? </a:t>
            </a:r>
          </a:p>
        </p:txBody>
      </p:sp>
      <p:sp>
        <p:nvSpPr>
          <p:cNvPr id="3" name="Segnaposto contenuto 2"/>
          <p:cNvSpPr>
            <a:spLocks noGrp="1"/>
          </p:cNvSpPr>
          <p:nvPr>
            <p:ph idx="1"/>
          </p:nvPr>
        </p:nvSpPr>
        <p:spPr/>
        <p:txBody>
          <a:bodyPr>
            <a:normAutofit/>
          </a:bodyPr>
          <a:lstStyle/>
          <a:p>
            <a:pPr marL="0" indent="0">
              <a:buNone/>
            </a:pPr>
            <a:r>
              <a:rPr lang="it-IT" dirty="0"/>
              <a:t>le forme della violenza: </a:t>
            </a:r>
          </a:p>
          <a:p>
            <a:pPr marL="0" indent="0">
              <a:buNone/>
            </a:pPr>
            <a:endParaRPr lang="it-IT" dirty="0"/>
          </a:p>
          <a:p>
            <a:r>
              <a:rPr lang="it-IT" dirty="0"/>
              <a:t>rivolte/rivoluzioni;</a:t>
            </a:r>
          </a:p>
          <a:p>
            <a:r>
              <a:rPr lang="it-IT" dirty="0"/>
              <a:t>genocidi;</a:t>
            </a:r>
          </a:p>
          <a:p>
            <a:r>
              <a:rPr lang="it-IT" dirty="0"/>
              <a:t>guerre mondiali, nazionali, regionali;</a:t>
            </a:r>
          </a:p>
          <a:p>
            <a:r>
              <a:rPr lang="it-IT" dirty="0"/>
              <a:t>conflitti etnici;</a:t>
            </a:r>
          </a:p>
          <a:p>
            <a:r>
              <a:rPr lang="it-IT" dirty="0"/>
              <a:t>decolonizzazione;</a:t>
            </a:r>
          </a:p>
          <a:p>
            <a:r>
              <a:rPr lang="it-IT" dirty="0"/>
              <a:t>Shoah.</a:t>
            </a:r>
          </a:p>
          <a:p>
            <a:pPr marL="0" indent="0">
              <a:buNone/>
            </a:pPr>
            <a:endParaRPr lang="it-IT" dirty="0"/>
          </a:p>
        </p:txBody>
      </p:sp>
    </p:spTree>
    <p:extLst>
      <p:ext uri="{BB962C8B-B14F-4D97-AF65-F5344CB8AC3E}">
        <p14:creationId xmlns:p14="http://schemas.microsoft.com/office/powerpoint/2010/main" val="91751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19BB9A-92BA-6244-A556-0F873DE60F4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FA890E1-7170-AC49-BDA8-C1C8125F541D}"/>
              </a:ext>
            </a:extLst>
          </p:cNvPr>
          <p:cNvSpPr>
            <a:spLocks noGrp="1"/>
          </p:cNvSpPr>
          <p:nvPr>
            <p:ph idx="1"/>
          </p:nvPr>
        </p:nvSpPr>
        <p:spPr/>
        <p:txBody>
          <a:bodyPr>
            <a:normAutofit/>
          </a:bodyPr>
          <a:lstStyle/>
          <a:p>
            <a:pPr marL="0" indent="0">
              <a:buNone/>
            </a:pPr>
            <a:r>
              <a:rPr lang="it-IT" dirty="0"/>
              <a:t>le forme del progresso:</a:t>
            </a:r>
          </a:p>
          <a:p>
            <a:pPr marL="0" indent="0">
              <a:buNone/>
            </a:pPr>
            <a:endParaRPr lang="it-IT" dirty="0"/>
          </a:p>
          <a:p>
            <a:pPr>
              <a:buFont typeface="Arial" panose="020B0604020202020204" pitchFamily="34" charset="0"/>
              <a:buChar char="•"/>
            </a:pPr>
            <a:r>
              <a:rPr lang="it-IT" dirty="0"/>
              <a:t>emancipazione femminile;</a:t>
            </a:r>
          </a:p>
          <a:p>
            <a:pPr>
              <a:buFont typeface="Arial" panose="020B0604020202020204" pitchFamily="34" charset="0"/>
              <a:buChar char="•"/>
            </a:pPr>
            <a:r>
              <a:rPr lang="it-IT" dirty="0"/>
              <a:t>estensione dei diritti umani;</a:t>
            </a:r>
          </a:p>
          <a:p>
            <a:pPr>
              <a:buFont typeface="Arial" panose="020B0604020202020204" pitchFamily="34" charset="0"/>
              <a:buChar char="•"/>
            </a:pPr>
            <a:r>
              <a:rPr lang="it-IT" dirty="0"/>
              <a:t>legislazione sul lavoro e tutela dei lavoratori;</a:t>
            </a:r>
          </a:p>
          <a:p>
            <a:pPr>
              <a:buFont typeface="Arial" panose="020B0604020202020204" pitchFamily="34" charset="0"/>
              <a:buChar char="•"/>
            </a:pPr>
            <a:r>
              <a:rPr lang="it-IT" dirty="0"/>
              <a:t>decolonizzazione;</a:t>
            </a:r>
          </a:p>
          <a:p>
            <a:pPr>
              <a:buFont typeface="Arial" panose="020B0604020202020204" pitchFamily="34" charset="0"/>
              <a:buChar char="•"/>
            </a:pPr>
            <a:r>
              <a:rPr lang="it-IT" dirty="0"/>
              <a:t>democratizzazione.</a:t>
            </a:r>
          </a:p>
          <a:p>
            <a:pPr marL="0" indent="0">
              <a:buNone/>
            </a:pPr>
            <a:r>
              <a:rPr lang="it-IT" dirty="0"/>
              <a:t>  </a:t>
            </a:r>
          </a:p>
        </p:txBody>
      </p:sp>
    </p:spTree>
    <p:extLst>
      <p:ext uri="{BB962C8B-B14F-4D97-AF65-F5344CB8AC3E}">
        <p14:creationId xmlns:p14="http://schemas.microsoft.com/office/powerpoint/2010/main" val="260568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Eric </a:t>
            </a:r>
            <a:r>
              <a:rPr lang="it-IT" b="1" dirty="0" err="1"/>
              <a:t>J</a:t>
            </a:r>
            <a:r>
              <a:rPr lang="it-IT" b="1" dirty="0"/>
              <a:t>. </a:t>
            </a:r>
            <a:r>
              <a:rPr lang="it-IT" b="1" dirty="0" err="1"/>
              <a:t>Hobsbawm</a:t>
            </a:r>
            <a:r>
              <a:rPr lang="it-IT" b="1" dirty="0"/>
              <a:t>, </a:t>
            </a:r>
            <a:r>
              <a:rPr lang="it-IT" b="1" i="1" dirty="0"/>
              <a:t>Il secolo breve</a:t>
            </a:r>
            <a:r>
              <a:rPr lang="it-IT" b="1" dirty="0"/>
              <a:t> (1994).</a:t>
            </a:r>
          </a:p>
        </p:txBody>
      </p:sp>
      <p:pic>
        <p:nvPicPr>
          <p:cNvPr id="7" name="Segnaposto contenuto 6">
            <a:extLst>
              <a:ext uri="{FF2B5EF4-FFF2-40B4-BE49-F238E27FC236}">
                <a16:creationId xmlns:a16="http://schemas.microsoft.com/office/drawing/2014/main" id="{563967C2-5282-CA4F-B317-D52DE210C24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52773" y="1600201"/>
            <a:ext cx="2886455" cy="4525963"/>
          </a:xfrm>
        </p:spPr>
      </p:pic>
      <p:pic>
        <p:nvPicPr>
          <p:cNvPr id="4" name="Segnaposto contenuto 6">
            <a:extLst>
              <a:ext uri="{FF2B5EF4-FFF2-40B4-BE49-F238E27FC236}">
                <a16:creationId xmlns:a16="http://schemas.microsoft.com/office/drawing/2014/main" id="{364D9685-20A7-8347-A13E-972B46D910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2773" y="1600201"/>
            <a:ext cx="2886455" cy="4525963"/>
          </a:xfrm>
          <a:prstGeom prst="rect">
            <a:avLst/>
          </a:prstGeom>
        </p:spPr>
      </p:pic>
    </p:spTree>
    <p:extLst>
      <p:ext uri="{BB962C8B-B14F-4D97-AF65-F5344CB8AC3E}">
        <p14:creationId xmlns:p14="http://schemas.microsoft.com/office/powerpoint/2010/main" val="373585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F46D0-B26D-D279-0AE5-5D7AD193E6B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799B288-7F8A-D255-9B88-F3C95BD54E9C}"/>
              </a:ext>
            </a:extLst>
          </p:cNvPr>
          <p:cNvSpPr>
            <a:spLocks noGrp="1"/>
          </p:cNvSpPr>
          <p:nvPr>
            <p:ph idx="1"/>
          </p:nvPr>
        </p:nvSpPr>
        <p:spPr/>
        <p:txBody>
          <a:bodyPr/>
          <a:lstStyle/>
          <a:p>
            <a:pPr marL="342900" lvl="0" indent="-342900" algn="just">
              <a:buFont typeface="+mj-lt"/>
              <a:buAutoNum type="alphaLcPeriod"/>
            </a:pPr>
            <a:endParaRPr lang="it-IT" sz="1800" dirty="0">
              <a:effectLst/>
              <a:latin typeface="Times" pitchFamily="2" charset="0"/>
              <a:ea typeface="Times New Roman" panose="02020603050405020304" pitchFamily="18" charset="0"/>
              <a:cs typeface="Times New Roman" panose="02020603050405020304" pitchFamily="18" charset="0"/>
            </a:endParaRPr>
          </a:p>
          <a:p>
            <a:pPr marL="342900" lvl="0" indent="-342900" algn="just">
              <a:buFont typeface="+mj-lt"/>
              <a:buAutoNum type="alphaLcPeriod"/>
            </a:pPr>
            <a:endParaRPr lang="it-IT" sz="1800" dirty="0">
              <a:latin typeface="Times" pitchFamily="2" charset="0"/>
              <a:ea typeface="Times New Roman" panose="02020603050405020304" pitchFamily="18" charset="0"/>
              <a:cs typeface="Times New Roman" panose="02020603050405020304" pitchFamily="18" charset="0"/>
            </a:endParaRPr>
          </a:p>
          <a:p>
            <a:pPr marL="342900" lvl="0" indent="-342900" algn="just">
              <a:buFont typeface="+mj-lt"/>
              <a:buAutoNum type="alphaLcPeriod"/>
            </a:pPr>
            <a:r>
              <a:rPr lang="it-IT" dirty="0">
                <a:effectLst/>
                <a:latin typeface="Times" pitchFamily="2" charset="0"/>
                <a:ea typeface="Times New Roman" panose="02020603050405020304" pitchFamily="18" charset="0"/>
                <a:cs typeface="Times New Roman" panose="02020603050405020304" pitchFamily="18" charset="0"/>
              </a:rPr>
              <a:t>L’età della catastrofe (1914-1945);</a:t>
            </a:r>
            <a:endParaRPr lang="it-IT"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lphaLcPeriod"/>
            </a:pPr>
            <a:r>
              <a:rPr lang="it-IT" dirty="0">
                <a:effectLst/>
                <a:latin typeface="Times" pitchFamily="2" charset="0"/>
                <a:ea typeface="Times New Roman" panose="02020603050405020304" pitchFamily="18" charset="0"/>
                <a:cs typeface="Times New Roman" panose="02020603050405020304" pitchFamily="18" charset="0"/>
              </a:rPr>
              <a:t>L’età dell’oro (1946-1973);</a:t>
            </a:r>
            <a:endParaRPr lang="it-IT"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lphaLcPeriod"/>
            </a:pPr>
            <a:r>
              <a:rPr lang="it-IT" dirty="0">
                <a:effectLst/>
                <a:latin typeface="Times" pitchFamily="2" charset="0"/>
                <a:ea typeface="Times New Roman" panose="02020603050405020304" pitchFamily="18" charset="0"/>
                <a:cs typeface="Times New Roman" panose="02020603050405020304" pitchFamily="18" charset="0"/>
              </a:rPr>
              <a:t>La frana (1973-1991).</a:t>
            </a:r>
            <a:endParaRPr lang="it-IT"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358419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D80ACB-AB4A-DA46-88F3-6DE2DB78348A}"/>
              </a:ext>
            </a:extLst>
          </p:cNvPr>
          <p:cNvSpPr>
            <a:spLocks noGrp="1"/>
          </p:cNvSpPr>
          <p:nvPr>
            <p:ph type="title"/>
          </p:nvPr>
        </p:nvSpPr>
        <p:spPr/>
        <p:txBody>
          <a:bodyPr>
            <a:normAutofit/>
          </a:bodyPr>
          <a:lstStyle/>
          <a:p>
            <a:pPr algn="ctr"/>
            <a:r>
              <a:rPr lang="it-IT" sz="2000" b="1" dirty="0"/>
              <a:t>Charles Maier, </a:t>
            </a:r>
            <a:r>
              <a:rPr lang="it-IT" sz="2000" b="1" i="1" dirty="0"/>
              <a:t>Secolo corto o epoca lunga? </a:t>
            </a:r>
            <a:br>
              <a:rPr lang="it-IT" sz="2000" b="1" i="1" dirty="0"/>
            </a:br>
            <a:r>
              <a:rPr lang="it-IT" sz="2000" b="1" i="1" dirty="0"/>
              <a:t>L’unità storica dell’età industriale e le trasformazioni della territorialità, </a:t>
            </a:r>
            <a:r>
              <a:rPr lang="it-IT" sz="2000" b="1" dirty="0"/>
              <a:t>in</a:t>
            </a:r>
            <a:r>
              <a:rPr lang="it-IT" sz="2000" b="1" i="1" dirty="0"/>
              <a:t> </a:t>
            </a:r>
            <a:r>
              <a:rPr lang="it-IT" sz="1000" dirty="0"/>
              <a:t> </a:t>
            </a:r>
            <a:r>
              <a:rPr lang="it-IT" sz="2000" b="1" dirty="0"/>
              <a:t>C. Pavone (a cura di), </a:t>
            </a:r>
            <a:r>
              <a:rPr lang="it-IT" sz="2000" b="1" i="1" dirty="0"/>
              <a:t>'900 - I tempi della storia</a:t>
            </a:r>
            <a:r>
              <a:rPr lang="it-IT" sz="2000" b="1" dirty="0"/>
              <a:t>, Roma, Donzelli, 1997.</a:t>
            </a:r>
          </a:p>
        </p:txBody>
      </p:sp>
      <p:sp>
        <p:nvSpPr>
          <p:cNvPr id="3" name="Segnaposto contenuto 2">
            <a:extLst>
              <a:ext uri="{FF2B5EF4-FFF2-40B4-BE49-F238E27FC236}">
                <a16:creationId xmlns:a16="http://schemas.microsoft.com/office/drawing/2014/main" id="{D8591F4E-5482-674E-8E50-B6E6347F767E}"/>
              </a:ext>
            </a:extLst>
          </p:cNvPr>
          <p:cNvSpPr>
            <a:spLocks noGrp="1"/>
          </p:cNvSpPr>
          <p:nvPr>
            <p:ph idx="1"/>
          </p:nvPr>
        </p:nvSpPr>
        <p:spPr/>
        <p:txBody>
          <a:bodyPr/>
          <a:lstStyle/>
          <a:p>
            <a:pPr marL="0" indent="0">
              <a:buNone/>
            </a:pPr>
            <a:r>
              <a:rPr lang="it-IT" dirty="0"/>
              <a:t>Interpretazioni del ‘900:</a:t>
            </a:r>
          </a:p>
          <a:p>
            <a:pPr marL="0" indent="0">
              <a:buNone/>
            </a:pPr>
            <a:endParaRPr lang="it-IT" dirty="0"/>
          </a:p>
          <a:p>
            <a:pPr marL="514350" indent="-514350">
              <a:buAutoNum type="alphaLcPeriod"/>
            </a:pPr>
            <a:r>
              <a:rPr lang="it-IT" dirty="0"/>
              <a:t>avvenimenti politici +</a:t>
            </a:r>
          </a:p>
          <a:p>
            <a:pPr marL="514350" indent="-514350">
              <a:buAutoNum type="alphaLcPeriod"/>
            </a:pPr>
            <a:r>
              <a:rPr lang="it-IT" dirty="0"/>
              <a:t>mutamento sociale e tecnologico.</a:t>
            </a:r>
          </a:p>
          <a:p>
            <a:pPr marL="514350" indent="-514350">
              <a:buAutoNum type="alphaLcPeriod"/>
            </a:pPr>
            <a:endParaRPr lang="it-IT" dirty="0"/>
          </a:p>
          <a:p>
            <a:pPr marL="0" indent="0">
              <a:buNone/>
            </a:pPr>
            <a:endParaRPr lang="it-IT" dirty="0"/>
          </a:p>
        </p:txBody>
      </p:sp>
    </p:spTree>
    <p:extLst>
      <p:ext uri="{BB962C8B-B14F-4D97-AF65-F5344CB8AC3E}">
        <p14:creationId xmlns:p14="http://schemas.microsoft.com/office/powerpoint/2010/main" val="627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BFBC84-9FF8-4748-BC9A-E224F9CF464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64695E4-8110-4C43-B340-85B818854D1B}"/>
              </a:ext>
            </a:extLst>
          </p:cNvPr>
          <p:cNvSpPr>
            <a:spLocks noGrp="1"/>
          </p:cNvSpPr>
          <p:nvPr>
            <p:ph idx="1"/>
          </p:nvPr>
        </p:nvSpPr>
        <p:spPr/>
        <p:txBody>
          <a:bodyPr>
            <a:normAutofit/>
          </a:bodyPr>
          <a:lstStyle/>
          <a:p>
            <a:pPr>
              <a:buFont typeface="Wingdings" pitchFamily="2" charset="2"/>
              <a:buChar char="Ø"/>
            </a:pPr>
            <a:r>
              <a:rPr lang="it-IT" dirty="0"/>
              <a:t>Epoca lunga: fine anni Cinquanta dell’800 – anni Sessanta del ‘900.</a:t>
            </a:r>
          </a:p>
          <a:p>
            <a:pPr marL="0" indent="0">
              <a:buNone/>
            </a:pPr>
            <a:r>
              <a:rPr lang="it-IT" b="1" dirty="0"/>
              <a:t>Fiducia nella territorialità</a:t>
            </a:r>
            <a:r>
              <a:rPr lang="it-IT" dirty="0"/>
              <a:t>: “territorio circoscritto, organizzato politicamente, che presuppone necessariamente una pluralità di spazi delimitati, spesso rivali” [Stato nazione detentore: a. degli strumenti del controllo e dell’organizzazione del territorio; b. delle leve dell’industrializzazione].</a:t>
            </a:r>
          </a:p>
          <a:p>
            <a:pPr marL="0" indent="0">
              <a:buNone/>
            </a:pPr>
            <a:endParaRPr lang="it-IT" dirty="0"/>
          </a:p>
          <a:p>
            <a:pPr>
              <a:buFont typeface="Arial" panose="020B0604020202020204" pitchFamily="34" charset="0"/>
              <a:buChar char="•"/>
            </a:pPr>
            <a:r>
              <a:rPr lang="it-IT" dirty="0"/>
              <a:t>Dagli anni Ottanta del Novecento: </a:t>
            </a:r>
            <a:r>
              <a:rPr lang="it-IT" b="1" dirty="0"/>
              <a:t>separazione dello </a:t>
            </a:r>
            <a:r>
              <a:rPr lang="it-IT" b="1" i="1" dirty="0"/>
              <a:t>spazio della decisione economica</a:t>
            </a:r>
            <a:r>
              <a:rPr lang="it-IT" b="1" dirty="0"/>
              <a:t> e dello </a:t>
            </a:r>
            <a:r>
              <a:rPr lang="it-IT" b="1" i="1" dirty="0"/>
              <a:t>spazio della decisione politica</a:t>
            </a:r>
            <a:r>
              <a:rPr lang="it-IT" b="1" dirty="0"/>
              <a:t> </a:t>
            </a:r>
            <a:r>
              <a:rPr lang="it-IT" dirty="0"/>
              <a:t>(dopo una tendenza secolare alla loro unificazione).</a:t>
            </a:r>
          </a:p>
        </p:txBody>
      </p:sp>
    </p:spTree>
    <p:extLst>
      <p:ext uri="{BB962C8B-B14F-4D97-AF65-F5344CB8AC3E}">
        <p14:creationId xmlns:p14="http://schemas.microsoft.com/office/powerpoint/2010/main" val="224312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Unità didattiche. </a:t>
            </a:r>
          </a:p>
        </p:txBody>
      </p:sp>
      <p:sp>
        <p:nvSpPr>
          <p:cNvPr id="3" name="Segnaposto contenuto 2"/>
          <p:cNvSpPr>
            <a:spLocks noGrp="1"/>
          </p:cNvSpPr>
          <p:nvPr>
            <p:ph idx="1"/>
          </p:nvPr>
        </p:nvSpPr>
        <p:spPr>
          <a:xfrm>
            <a:off x="1981200" y="1621466"/>
            <a:ext cx="8229600" cy="4525963"/>
          </a:xfrm>
        </p:spPr>
        <p:txBody>
          <a:bodyPr>
            <a:normAutofit fontScale="40000" lnSpcReduction="20000"/>
          </a:bodyPr>
          <a:lstStyle/>
          <a:p>
            <a:pPr marL="0" indent="0" algn="l">
              <a:buNone/>
            </a:pPr>
            <a:r>
              <a:rPr lang="it-IT" b="1" i="0" dirty="0">
                <a:solidFill>
                  <a:srgbClr val="212121"/>
                </a:solidFill>
                <a:effectLst/>
                <a:latin typeface="IBM Plex Sans" panose="020B0503050203000203" pitchFamily="34" charset="0"/>
              </a:rPr>
              <a:t>Unità 1.</a:t>
            </a:r>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1871-1918: l’apocalisse della modernità.</a:t>
            </a:r>
          </a:p>
          <a:p>
            <a:pPr marL="0" indent="0" algn="l">
              <a:buNone/>
            </a:pPr>
            <a:r>
              <a:rPr lang="it-IT" b="0" i="0" dirty="0">
                <a:solidFill>
                  <a:srgbClr val="212121"/>
                </a:solidFill>
                <a:effectLst/>
                <a:latin typeface="IBM Plex Sans" panose="020B0503050203000203" pitchFamily="34" charset="0"/>
              </a:rPr>
              <a:t>Dalle crisi di fine Ottocento al primo conflitto mondiale.</a:t>
            </a:r>
          </a:p>
          <a:p>
            <a:pPr marL="0" indent="0" algn="l">
              <a:buNone/>
            </a:pPr>
            <a:r>
              <a:rPr lang="it-IT" b="0" i="0" dirty="0">
                <a:solidFill>
                  <a:srgbClr val="212121"/>
                </a:solidFill>
                <a:effectLst/>
                <a:latin typeface="IBM Plex Sans" panose="020B0503050203000203" pitchFamily="34" charset="0"/>
              </a:rPr>
              <a:t>(1a – 3a settimana.) </a:t>
            </a:r>
          </a:p>
          <a:p>
            <a:pPr algn="l"/>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1.1. Introduzione al corso.</a:t>
            </a:r>
          </a:p>
          <a:p>
            <a:pPr marL="0" indent="0" algn="l">
              <a:buNone/>
            </a:pPr>
            <a:r>
              <a:rPr lang="it-IT" b="0" i="0" dirty="0">
                <a:solidFill>
                  <a:srgbClr val="212121"/>
                </a:solidFill>
                <a:effectLst/>
                <a:latin typeface="IBM Plex Sans" panose="020B0503050203000203" pitchFamily="34" charset="0"/>
              </a:rPr>
              <a:t>1.2. I processi di </a:t>
            </a:r>
            <a:r>
              <a:rPr lang="it-IT" b="0" i="1" dirty="0" err="1">
                <a:solidFill>
                  <a:srgbClr val="212121"/>
                </a:solidFill>
                <a:effectLst/>
                <a:latin typeface="IBM Plex Sans" panose="020B0503050203000203" pitchFamily="34" charset="0"/>
              </a:rPr>
              <a:t>nation</a:t>
            </a:r>
            <a:r>
              <a:rPr lang="it-IT" b="0" i="1" dirty="0">
                <a:solidFill>
                  <a:srgbClr val="212121"/>
                </a:solidFill>
                <a:effectLst/>
                <a:latin typeface="IBM Plex Sans" panose="020B0503050203000203" pitchFamily="34" charset="0"/>
              </a:rPr>
              <a:t> building </a:t>
            </a:r>
            <a:r>
              <a:rPr lang="it-IT" b="0" i="0" dirty="0">
                <a:solidFill>
                  <a:srgbClr val="212121"/>
                </a:solidFill>
                <a:effectLst/>
                <a:latin typeface="IBM Plex Sans" panose="020B0503050203000203" pitchFamily="34" charset="0"/>
              </a:rPr>
              <a:t>e l’avvento della società di massa.</a:t>
            </a:r>
          </a:p>
          <a:p>
            <a:pPr marL="0" indent="0" algn="l">
              <a:buNone/>
            </a:pPr>
            <a:r>
              <a:rPr lang="it-IT" b="0" i="0" dirty="0">
                <a:solidFill>
                  <a:srgbClr val="212121"/>
                </a:solidFill>
                <a:effectLst/>
                <a:latin typeface="IBM Plex Sans" panose="020B0503050203000203" pitchFamily="34" charset="0"/>
              </a:rPr>
              <a:t>1.3. Liberalismo, socialismo, nazionalismo.</a:t>
            </a:r>
          </a:p>
          <a:p>
            <a:pPr algn="l"/>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2.1. Imperialismo e colonialismo. </a:t>
            </a:r>
          </a:p>
          <a:p>
            <a:pPr marL="0" indent="0" algn="l">
              <a:buNone/>
            </a:pPr>
            <a:r>
              <a:rPr lang="it-IT" b="0" i="0" dirty="0">
                <a:solidFill>
                  <a:srgbClr val="212121"/>
                </a:solidFill>
                <a:effectLst/>
                <a:latin typeface="IBM Plex Sans" panose="020B0503050203000203" pitchFamily="34" charset="0"/>
              </a:rPr>
              <a:t>2.2. Provincializzare l’Europa.</a:t>
            </a:r>
          </a:p>
          <a:p>
            <a:pPr marL="0" indent="0" algn="l">
              <a:buNone/>
            </a:pPr>
            <a:r>
              <a:rPr lang="it-IT" b="0" i="0" dirty="0">
                <a:solidFill>
                  <a:srgbClr val="212121"/>
                </a:solidFill>
                <a:effectLst/>
                <a:latin typeface="IBM Plex Sans" panose="020B0503050203000203" pitchFamily="34" charset="0"/>
              </a:rPr>
              <a:t>2.3. La crisi del sistema internazionale e la riorganizzazione delle alleanze.</a:t>
            </a:r>
          </a:p>
          <a:p>
            <a:pPr marL="0" indent="0" algn="l">
              <a:buNone/>
            </a:pPr>
            <a:r>
              <a:rPr lang="it-IT" b="0" i="0" dirty="0">
                <a:solidFill>
                  <a:srgbClr val="212121"/>
                </a:solidFill>
                <a:effectLst/>
                <a:latin typeface="IBM Plex Sans" panose="020B0503050203000203" pitchFamily="34" charset="0"/>
              </a:rPr>
              <a:t>2.3. bis. [2 ore di didattica integrativa online (data e orario da definire): Le crisi fine secolo].</a:t>
            </a:r>
          </a:p>
          <a:p>
            <a:pPr algn="l"/>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3.1. La prima guerra mondiale.</a:t>
            </a:r>
          </a:p>
          <a:p>
            <a:pPr marL="0" indent="0" algn="l">
              <a:buNone/>
            </a:pPr>
            <a:r>
              <a:rPr lang="it-IT" b="0" i="0" dirty="0">
                <a:solidFill>
                  <a:srgbClr val="212121"/>
                </a:solidFill>
                <a:effectLst/>
                <a:latin typeface="IBM Plex Sans" panose="020B0503050203000203" pitchFamily="34" charset="0"/>
              </a:rPr>
              <a:t>3.1. bis. [2 ore di didattica integrativa online (data e orario da definire): Le pandemie nella storia. La febbre spagnola].</a:t>
            </a:r>
          </a:p>
          <a:p>
            <a:pPr marL="0" indent="0" algn="l">
              <a:buNone/>
            </a:pPr>
            <a:r>
              <a:rPr lang="it-IT" b="0" i="0" dirty="0">
                <a:solidFill>
                  <a:srgbClr val="212121"/>
                </a:solidFill>
                <a:effectLst/>
                <a:latin typeface="IBM Plex Sans" panose="020B0503050203000203" pitchFamily="34" charset="0"/>
              </a:rPr>
              <a:t>3.2. La Rivoluzione d’Ottobre.</a:t>
            </a:r>
          </a:p>
          <a:p>
            <a:pPr marL="0" indent="0" algn="l">
              <a:buNone/>
            </a:pPr>
            <a:r>
              <a:rPr lang="it-IT" b="0" i="0" dirty="0">
                <a:solidFill>
                  <a:srgbClr val="212121"/>
                </a:solidFill>
                <a:effectLst/>
                <a:latin typeface="IBM Plex Sans" panose="020B0503050203000203" pitchFamily="34" charset="0"/>
              </a:rPr>
              <a:t>3.3. Il mondo postbellico.</a:t>
            </a:r>
            <a:r>
              <a:rPr lang="it-IT" dirty="0"/>
              <a:t>       </a:t>
            </a:r>
          </a:p>
          <a:p>
            <a:endParaRPr lang="it-IT" dirty="0"/>
          </a:p>
          <a:p>
            <a:endParaRPr lang="it-IT" dirty="0"/>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470745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a:t>Mark </a:t>
            </a:r>
            <a:r>
              <a:rPr lang="it-IT" b="1" dirty="0" err="1"/>
              <a:t>Mazower</a:t>
            </a:r>
            <a:r>
              <a:rPr lang="it-IT" b="1" dirty="0"/>
              <a:t>, </a:t>
            </a:r>
            <a:r>
              <a:rPr lang="it-IT" b="1" i="1" dirty="0"/>
              <a:t>Le ombre dell’Europa</a:t>
            </a:r>
            <a:r>
              <a:rPr lang="it-IT" b="1" dirty="0"/>
              <a:t> (1999).</a:t>
            </a:r>
          </a:p>
        </p:txBody>
      </p:sp>
      <p:sp>
        <p:nvSpPr>
          <p:cNvPr id="5" name="Segnaposto contenuto 4">
            <a:extLst>
              <a:ext uri="{FF2B5EF4-FFF2-40B4-BE49-F238E27FC236}">
                <a16:creationId xmlns:a16="http://schemas.microsoft.com/office/drawing/2014/main" id="{B7006F30-9A88-E446-8E36-C16E85E5136C}"/>
              </a:ext>
            </a:extLst>
          </p:cNvPr>
          <p:cNvSpPr>
            <a:spLocks noGrp="1"/>
          </p:cNvSpPr>
          <p:nvPr>
            <p:ph idx="1"/>
          </p:nvPr>
        </p:nvSpPr>
        <p:spPr/>
        <p:txBody>
          <a:bodyPr/>
          <a:lstStyle/>
          <a:p>
            <a:endParaRPr lang="it-IT" dirty="0"/>
          </a:p>
        </p:txBody>
      </p:sp>
      <p:pic>
        <p:nvPicPr>
          <p:cNvPr id="6" name="Immagine 5">
            <a:extLst>
              <a:ext uri="{FF2B5EF4-FFF2-40B4-BE49-F238E27FC236}">
                <a16:creationId xmlns:a16="http://schemas.microsoft.com/office/drawing/2014/main" id="{A8B536F9-17C2-9C47-A0ED-010680E85C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9304" y="1594579"/>
            <a:ext cx="2948417" cy="4531584"/>
          </a:xfrm>
          <a:prstGeom prst="rect">
            <a:avLst/>
          </a:prstGeom>
        </p:spPr>
      </p:pic>
    </p:spTree>
    <p:extLst>
      <p:ext uri="{BB962C8B-B14F-4D97-AF65-F5344CB8AC3E}">
        <p14:creationId xmlns:p14="http://schemas.microsoft.com/office/powerpoint/2010/main" val="25902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Dan </a:t>
            </a:r>
            <a:r>
              <a:rPr lang="it-IT" b="1" dirty="0" err="1"/>
              <a:t>Diner</a:t>
            </a:r>
            <a:r>
              <a:rPr lang="it-IT" b="1" dirty="0"/>
              <a:t>, </a:t>
            </a:r>
            <a:r>
              <a:rPr lang="it-IT" b="1" i="1" dirty="0"/>
              <a:t>Raccontare il Novecento</a:t>
            </a:r>
            <a:r>
              <a:rPr lang="it-IT" b="1" dirty="0"/>
              <a:t> (1999)</a:t>
            </a:r>
          </a:p>
        </p:txBody>
      </p:sp>
      <p:sp>
        <p:nvSpPr>
          <p:cNvPr id="5" name="Segnaposto contenuto 4">
            <a:extLst>
              <a:ext uri="{FF2B5EF4-FFF2-40B4-BE49-F238E27FC236}">
                <a16:creationId xmlns:a16="http://schemas.microsoft.com/office/drawing/2014/main" id="{414AD2A3-B186-2D43-BE39-984F8604717C}"/>
              </a:ext>
            </a:extLst>
          </p:cNvPr>
          <p:cNvSpPr>
            <a:spLocks noGrp="1"/>
          </p:cNvSpPr>
          <p:nvPr>
            <p:ph idx="1"/>
          </p:nvPr>
        </p:nvSpPr>
        <p:spPr/>
        <p:txBody>
          <a:bodyPr/>
          <a:lstStyle/>
          <a:p>
            <a:endParaRPr lang="it-IT" dirty="0"/>
          </a:p>
        </p:txBody>
      </p:sp>
      <p:pic>
        <p:nvPicPr>
          <p:cNvPr id="6" name="Immagine 5">
            <a:extLst>
              <a:ext uri="{FF2B5EF4-FFF2-40B4-BE49-F238E27FC236}">
                <a16:creationId xmlns:a16="http://schemas.microsoft.com/office/drawing/2014/main" id="{C6FDBB80-3C5E-8941-94C2-9CFC33BAC9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7172" y="1586207"/>
            <a:ext cx="2956885" cy="4539956"/>
          </a:xfrm>
          <a:prstGeom prst="rect">
            <a:avLst/>
          </a:prstGeom>
        </p:spPr>
      </p:pic>
    </p:spTree>
    <p:extLst>
      <p:ext uri="{BB962C8B-B14F-4D97-AF65-F5344CB8AC3E}">
        <p14:creationId xmlns:p14="http://schemas.microsoft.com/office/powerpoint/2010/main" val="4185473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a:t>Tony </a:t>
            </a:r>
            <a:r>
              <a:rPr lang="it-IT" b="1" dirty="0" err="1"/>
              <a:t>Judt</a:t>
            </a:r>
            <a:r>
              <a:rPr lang="it-IT" b="1" dirty="0"/>
              <a:t>, </a:t>
            </a:r>
            <a:r>
              <a:rPr lang="it-IT" b="1" i="1" dirty="0"/>
              <a:t>Dopoguerra</a:t>
            </a:r>
            <a:r>
              <a:rPr lang="it-IT" b="1" dirty="0"/>
              <a:t> (2007 ed. </a:t>
            </a:r>
            <a:r>
              <a:rPr lang="it-IT" b="1" dirty="0" err="1"/>
              <a:t>it</a:t>
            </a:r>
            <a:r>
              <a:rPr lang="it-IT" b="1" dirty="0"/>
              <a:t>.)</a:t>
            </a:r>
          </a:p>
        </p:txBody>
      </p:sp>
      <p:sp>
        <p:nvSpPr>
          <p:cNvPr id="5" name="Segnaposto contenuto 4">
            <a:extLst>
              <a:ext uri="{FF2B5EF4-FFF2-40B4-BE49-F238E27FC236}">
                <a16:creationId xmlns:a16="http://schemas.microsoft.com/office/drawing/2014/main" id="{526E4700-6FAB-6543-BD5E-746F49578B3E}"/>
              </a:ext>
            </a:extLst>
          </p:cNvPr>
          <p:cNvSpPr>
            <a:spLocks noGrp="1"/>
          </p:cNvSpPr>
          <p:nvPr>
            <p:ph idx="1"/>
          </p:nvPr>
        </p:nvSpPr>
        <p:spPr/>
        <p:txBody>
          <a:bodyPr/>
          <a:lstStyle/>
          <a:p>
            <a:endParaRPr lang="it-IT" dirty="0"/>
          </a:p>
        </p:txBody>
      </p:sp>
      <p:pic>
        <p:nvPicPr>
          <p:cNvPr id="6" name="Immagine 5">
            <a:extLst>
              <a:ext uri="{FF2B5EF4-FFF2-40B4-BE49-F238E27FC236}">
                <a16:creationId xmlns:a16="http://schemas.microsoft.com/office/drawing/2014/main" id="{E6801782-B9C7-7C4E-9815-37AE48E401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6298" y="1600802"/>
            <a:ext cx="2913322" cy="4525361"/>
          </a:xfrm>
          <a:prstGeom prst="rect">
            <a:avLst/>
          </a:prstGeom>
        </p:spPr>
      </p:pic>
    </p:spTree>
    <p:extLst>
      <p:ext uri="{BB962C8B-B14F-4D97-AF65-F5344CB8AC3E}">
        <p14:creationId xmlns:p14="http://schemas.microsoft.com/office/powerpoint/2010/main" val="299045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1F4C64-7FF5-534D-87DE-8C00B78CE1C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13E0CB5-F76F-474C-983E-C839C8CDC657}"/>
              </a:ext>
            </a:extLst>
          </p:cNvPr>
          <p:cNvSpPr>
            <a:spLocks noGrp="1"/>
          </p:cNvSpPr>
          <p:nvPr>
            <p:ph idx="1"/>
          </p:nvPr>
        </p:nvSpPr>
        <p:spPr>
          <a:xfrm>
            <a:off x="2055628" y="1632098"/>
            <a:ext cx="8229600" cy="4525963"/>
          </a:xfrm>
        </p:spPr>
        <p:txBody>
          <a:bodyPr/>
          <a:lstStyle/>
          <a:p>
            <a:pPr marL="0" indent="0">
              <a:buNone/>
            </a:pPr>
            <a:r>
              <a:rPr lang="it-IT" sz="2400" dirty="0"/>
              <a:t>1. 1945-1989;</a:t>
            </a:r>
          </a:p>
          <a:p>
            <a:pPr marL="0" indent="0">
              <a:buNone/>
            </a:pPr>
            <a:r>
              <a:rPr lang="it-IT" sz="2400" dirty="0"/>
              <a:t>2. Ridimensionamento della «guerra fredda»;</a:t>
            </a:r>
          </a:p>
          <a:p>
            <a:pPr marL="0" indent="0">
              <a:buNone/>
            </a:pPr>
            <a:r>
              <a:rPr lang="it-IT" sz="2400" dirty="0"/>
              <a:t>3. Riduzione progressiva del continente europeo;</a:t>
            </a:r>
          </a:p>
          <a:p>
            <a:pPr marL="0" indent="0">
              <a:buNone/>
            </a:pPr>
            <a:r>
              <a:rPr lang="it-IT" sz="2400" dirty="0"/>
              <a:t>4. Emergere del «modello europeo»;</a:t>
            </a:r>
          </a:p>
          <a:p>
            <a:pPr marL="0" indent="0">
              <a:buNone/>
            </a:pPr>
            <a:r>
              <a:rPr lang="it-IT" sz="2400" dirty="0"/>
              <a:t>5. Accelerazione dei processi di globalizzazione;</a:t>
            </a:r>
          </a:p>
          <a:p>
            <a:pPr marL="0" indent="0">
              <a:buNone/>
            </a:pPr>
            <a:r>
              <a:rPr lang="it-IT" sz="2400" dirty="0"/>
              <a:t>6. I silenzi e le omissioni.</a:t>
            </a:r>
          </a:p>
          <a:p>
            <a:pPr>
              <a:buFont typeface="Arial" panose="020B0604020202020204" pitchFamily="34" charset="0"/>
              <a:buChar char="•"/>
            </a:pPr>
            <a:endParaRPr lang="it-IT" dirty="0"/>
          </a:p>
          <a:p>
            <a:pPr>
              <a:buFont typeface="Arial" panose="020B0604020202020204" pitchFamily="34" charset="0"/>
              <a:buChar char="•"/>
            </a:pPr>
            <a:endParaRPr lang="it-IT" dirty="0"/>
          </a:p>
        </p:txBody>
      </p:sp>
    </p:spTree>
    <p:extLst>
      <p:ext uri="{BB962C8B-B14F-4D97-AF65-F5344CB8AC3E}">
        <p14:creationId xmlns:p14="http://schemas.microsoft.com/office/powerpoint/2010/main" val="1163988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7443" y="114301"/>
            <a:ext cx="10586357" cy="1576388"/>
          </a:xfrm>
        </p:spPr>
        <p:txBody>
          <a:bodyPr>
            <a:normAutofit fontScale="90000"/>
          </a:bodyPr>
          <a:lstStyle/>
          <a:p>
            <a:pPr algn="ctr"/>
            <a:r>
              <a:rPr lang="it-IT" b="1" dirty="0"/>
              <a:t>Adam </a:t>
            </a:r>
            <a:r>
              <a:rPr lang="it-IT" b="1" dirty="0" err="1"/>
              <a:t>Tooze</a:t>
            </a:r>
            <a:r>
              <a:rPr lang="it-IT" b="1" dirty="0"/>
              <a:t>, </a:t>
            </a:r>
            <a:r>
              <a:rPr lang="it-IT" b="1" i="1" dirty="0"/>
              <a:t>Lo schianto. 2008-2018. </a:t>
            </a:r>
            <a:br>
              <a:rPr lang="it-IT" b="1" i="1" dirty="0"/>
            </a:br>
            <a:r>
              <a:rPr lang="it-IT" b="1" i="1" dirty="0"/>
              <a:t>Come un decennio di crisi economica ha cambiato il mondo (</a:t>
            </a:r>
            <a:r>
              <a:rPr lang="it-IT" b="1" dirty="0"/>
              <a:t>2018)</a:t>
            </a:r>
            <a:r>
              <a:rPr lang="it-IT" dirty="0"/>
              <a:t>.</a:t>
            </a:r>
          </a:p>
        </p:txBody>
      </p:sp>
      <p:pic>
        <p:nvPicPr>
          <p:cNvPr id="4" name="Segnaposto contenuto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74780" y="1984138"/>
            <a:ext cx="1921947" cy="2941876"/>
          </a:xfrm>
        </p:spPr>
      </p:pic>
      <p:pic>
        <p:nvPicPr>
          <p:cNvPr id="1026" name="Picture 2" descr="Lo schianto. 2008-2018. Come un decennio di crisi economica ha cambiato il mondo - Adam Tooze,Chiara Rizzo,Roberto Serrai - ebook">
            <a:extLst>
              <a:ext uri="{FF2B5EF4-FFF2-40B4-BE49-F238E27FC236}">
                <a16:creationId xmlns:a16="http://schemas.microsoft.com/office/drawing/2014/main" id="{A13D4307-E732-BBE0-BE71-7CA049177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944" y="1984138"/>
            <a:ext cx="310284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5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FEE643-D2FE-E092-0BC9-AB0C40F9515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E7C786B-3A40-CD35-B958-3196364DE45B}"/>
              </a:ext>
            </a:extLst>
          </p:cNvPr>
          <p:cNvSpPr>
            <a:spLocks noGrp="1"/>
          </p:cNvSpPr>
          <p:nvPr>
            <p:ph idx="1"/>
          </p:nvPr>
        </p:nvSpPr>
        <p:spPr/>
        <p:txBody>
          <a:bodyPr>
            <a:normAutofit fontScale="85000" lnSpcReduction="20000"/>
          </a:bodyPr>
          <a:lstStyle/>
          <a:p>
            <a:pPr marL="0" indent="0" algn="l">
              <a:buNone/>
            </a:pPr>
            <a:r>
              <a:rPr lang="en-GB" b="0" i="0" dirty="0">
                <a:solidFill>
                  <a:srgbClr val="171717"/>
                </a:solidFill>
                <a:effectLst/>
                <a:latin typeface="Fira Sans" panose="020F0502020204030204" pitchFamily="34" charset="0"/>
              </a:rPr>
              <a:t>In September 2008 the Great Financial Crisis, triggered by the collapse of Lehman brothers, shook the world. A decade later its spectre still haunts us. As the appalling scope and scale of the crash was revealed, the financial institutions that had symbolised the West’s triumph since the end of the Cold War, seemed – through greed, malice and incompetence – to be about to bring the entire system to its knees.</a:t>
            </a:r>
          </a:p>
          <a:p>
            <a:pPr marL="0" indent="0" algn="l">
              <a:buNone/>
            </a:pPr>
            <a:r>
              <a:rPr lang="en-GB" b="0" i="0" dirty="0">
                <a:solidFill>
                  <a:srgbClr val="171717"/>
                </a:solidFill>
                <a:effectLst/>
                <a:latin typeface="Fira Sans" panose="020F0502020204030204" pitchFamily="34" charset="0"/>
              </a:rPr>
              <a:t>Crashed is an original analysis of what happened and how we were rescued from something even worse – but at a price which continues to undermine democracy across Europe and the United States. Gnawing away at our institutions are the many billions of dollars which were conjured up to prevent complete collapse. Over and over again, the end of the crisis has been announced, but it continues to hound us – whether in Greece or Ukraine, whether through Brexit or Trump. Adam </a:t>
            </a:r>
            <a:r>
              <a:rPr lang="en-GB" b="0" i="0" dirty="0" err="1">
                <a:solidFill>
                  <a:srgbClr val="171717"/>
                </a:solidFill>
                <a:effectLst/>
                <a:latin typeface="Fira Sans" panose="020F0502020204030204" pitchFamily="34" charset="0"/>
              </a:rPr>
              <a:t>Tooze</a:t>
            </a:r>
            <a:r>
              <a:rPr lang="en-GB" b="0" i="0" dirty="0">
                <a:solidFill>
                  <a:srgbClr val="171717"/>
                </a:solidFill>
                <a:effectLst/>
                <a:latin typeface="Fira Sans" panose="020F0502020204030204" pitchFamily="34" charset="0"/>
              </a:rPr>
              <a:t> follows the trail like no previous writer and has written a book compelling as history, as economic analysis and as political horror story.</a:t>
            </a:r>
          </a:p>
          <a:p>
            <a:pPr marL="0" indent="0">
              <a:buNone/>
            </a:pPr>
            <a:endParaRPr lang="it-IT" dirty="0"/>
          </a:p>
        </p:txBody>
      </p:sp>
    </p:spTree>
    <p:extLst>
      <p:ext uri="{BB962C8B-B14F-4D97-AF65-F5344CB8AC3E}">
        <p14:creationId xmlns:p14="http://schemas.microsoft.com/office/powerpoint/2010/main" val="4128139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AEA868-4226-D24E-8215-4D346364D77C}"/>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7A14F572-E894-B64B-8C92-4ED2CF0F8F73}"/>
              </a:ext>
            </a:extLst>
          </p:cNvPr>
          <p:cNvSpPr>
            <a:spLocks noGrp="1"/>
          </p:cNvSpPr>
          <p:nvPr>
            <p:ph idx="1"/>
          </p:nvPr>
        </p:nvSpPr>
        <p:spPr>
          <a:xfrm>
            <a:off x="838200" y="2041071"/>
            <a:ext cx="10515600" cy="4135892"/>
          </a:xfrm>
        </p:spPr>
        <p:txBody>
          <a:bodyPr>
            <a:normAutofit fontScale="70000" lnSpcReduction="20000"/>
          </a:bodyPr>
          <a:lstStyle/>
          <a:p>
            <a:pPr marL="0" indent="0" algn="l">
              <a:buNone/>
            </a:pPr>
            <a:r>
              <a:rPr lang="it-IT" b="1" i="0" dirty="0">
                <a:solidFill>
                  <a:srgbClr val="212121"/>
                </a:solidFill>
                <a:effectLst/>
                <a:latin typeface="IBM Plex Sans" panose="020B0503050203000203" pitchFamily="34" charset="0"/>
              </a:rPr>
              <a:t>Unità 2.</a:t>
            </a:r>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1919-1939: tra le due guerre mondiali.</a:t>
            </a:r>
          </a:p>
          <a:p>
            <a:pPr marL="0" indent="0" algn="l">
              <a:buNone/>
            </a:pPr>
            <a:r>
              <a:rPr lang="it-IT" b="0" i="0" dirty="0">
                <a:solidFill>
                  <a:srgbClr val="212121"/>
                </a:solidFill>
                <a:effectLst/>
                <a:latin typeface="IBM Plex Sans" panose="020B0503050203000203" pitchFamily="34" charset="0"/>
              </a:rPr>
              <a:t>Totalitarismi, democrazie, imperi.</a:t>
            </a:r>
          </a:p>
          <a:p>
            <a:pPr marL="0" indent="0" algn="l">
              <a:buNone/>
            </a:pPr>
            <a:r>
              <a:rPr lang="it-IT" b="0" i="0" dirty="0">
                <a:solidFill>
                  <a:srgbClr val="212121"/>
                </a:solidFill>
                <a:effectLst/>
                <a:latin typeface="IBM Plex Sans" panose="020B0503050203000203" pitchFamily="34" charset="0"/>
              </a:rPr>
              <a:t>(4a-5a settimana.)</a:t>
            </a:r>
          </a:p>
          <a:p>
            <a:pPr marL="0" indent="0" algn="l">
              <a:buNone/>
            </a:pPr>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4.1. Il biennio rosso, l’avvento del fascismo in Italia e la Repubblica di Weimar.</a:t>
            </a:r>
          </a:p>
          <a:p>
            <a:pPr marL="0" indent="0" algn="l">
              <a:buNone/>
            </a:pPr>
            <a:r>
              <a:rPr lang="it-IT" b="0" i="0" dirty="0">
                <a:solidFill>
                  <a:srgbClr val="212121"/>
                </a:solidFill>
                <a:effectLst/>
                <a:latin typeface="IBM Plex Sans" panose="020B0503050203000203" pitchFamily="34" charset="0"/>
              </a:rPr>
              <a:t>4.2. L’Italia fascista.</a:t>
            </a:r>
          </a:p>
          <a:p>
            <a:pPr marL="0" indent="0" algn="l">
              <a:buNone/>
            </a:pPr>
            <a:r>
              <a:rPr lang="it-IT" b="0" i="0" dirty="0">
                <a:solidFill>
                  <a:srgbClr val="212121"/>
                </a:solidFill>
                <a:effectLst/>
                <a:latin typeface="IBM Plex Sans" panose="020B0503050203000203" pitchFamily="34" charset="0"/>
              </a:rPr>
              <a:t>4.3. La grande depressione.</a:t>
            </a:r>
          </a:p>
          <a:p>
            <a:pPr algn="l"/>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5.1. La Germania nazista e l’Unione sovietica di Stalin.</a:t>
            </a:r>
          </a:p>
          <a:p>
            <a:pPr marL="0" indent="0" algn="l">
              <a:buNone/>
            </a:pPr>
            <a:r>
              <a:rPr lang="it-IT" b="0" i="0" dirty="0">
                <a:solidFill>
                  <a:srgbClr val="212121"/>
                </a:solidFill>
                <a:effectLst/>
                <a:latin typeface="IBM Plex Sans" panose="020B0503050203000203" pitchFamily="34" charset="0"/>
              </a:rPr>
              <a:t>5.2. Le democrazie occidentali e la crisi dell’idea di Europa.</a:t>
            </a:r>
          </a:p>
          <a:p>
            <a:pPr marL="0" indent="0" algn="l">
              <a:buNone/>
            </a:pPr>
            <a:r>
              <a:rPr lang="it-IT" b="0" i="0" dirty="0">
                <a:solidFill>
                  <a:srgbClr val="212121"/>
                </a:solidFill>
                <a:effectLst/>
                <a:latin typeface="IBM Plex Sans" panose="020B0503050203000203" pitchFamily="34" charset="0"/>
              </a:rPr>
              <a:t>5.3. La politica internazionale tra le due guerre mondiali.</a:t>
            </a:r>
          </a:p>
          <a:p>
            <a:pPr marL="0" indent="0">
              <a:buNone/>
            </a:pPr>
            <a:endParaRPr lang="it-IT" dirty="0"/>
          </a:p>
        </p:txBody>
      </p:sp>
    </p:spTree>
    <p:extLst>
      <p:ext uri="{BB962C8B-B14F-4D97-AF65-F5344CB8AC3E}">
        <p14:creationId xmlns:p14="http://schemas.microsoft.com/office/powerpoint/2010/main" val="380411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C7587-FE17-9241-BAA6-39855884DA28}"/>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DE95EB22-D3E3-4B44-A7DE-23E34A998E72}"/>
              </a:ext>
            </a:extLst>
          </p:cNvPr>
          <p:cNvSpPr>
            <a:spLocks noGrp="1"/>
          </p:cNvSpPr>
          <p:nvPr>
            <p:ph idx="1"/>
          </p:nvPr>
        </p:nvSpPr>
        <p:spPr/>
        <p:txBody>
          <a:bodyPr>
            <a:normAutofit fontScale="47500" lnSpcReduction="20000"/>
          </a:bodyPr>
          <a:lstStyle/>
          <a:p>
            <a:pPr marL="0" indent="0" algn="l">
              <a:buNone/>
            </a:pPr>
            <a:r>
              <a:rPr lang="it-IT" b="1" i="0" dirty="0">
                <a:solidFill>
                  <a:srgbClr val="212121"/>
                </a:solidFill>
                <a:effectLst/>
                <a:latin typeface="IBM Plex Sans" panose="020B0503050203000203" pitchFamily="34" charset="0"/>
              </a:rPr>
              <a:t>Unità 3.</a:t>
            </a:r>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1939-1970: il secondo conflitto mondiale e il lungo dopoguerra.</a:t>
            </a:r>
          </a:p>
          <a:p>
            <a:pPr marL="0" indent="0" algn="l">
              <a:buNone/>
            </a:pPr>
            <a:r>
              <a:rPr lang="it-IT" b="0" i="0" dirty="0">
                <a:solidFill>
                  <a:srgbClr val="212121"/>
                </a:solidFill>
                <a:effectLst/>
                <a:latin typeface="IBM Plex Sans" panose="020B0503050203000203" pitchFamily="34" charset="0"/>
              </a:rPr>
              <a:t>La guerra fredda, i processi di decolonizzazione e lo sviluppo postbellico.</a:t>
            </a:r>
          </a:p>
          <a:p>
            <a:pPr marL="0" indent="0" algn="l">
              <a:buNone/>
            </a:pPr>
            <a:r>
              <a:rPr lang="it-IT" b="0" i="0" dirty="0">
                <a:solidFill>
                  <a:srgbClr val="212121"/>
                </a:solidFill>
                <a:effectLst/>
                <a:latin typeface="IBM Plex Sans" panose="020B0503050203000203" pitchFamily="34" charset="0"/>
              </a:rPr>
              <a:t>(6a-8a settimana.)</a:t>
            </a:r>
          </a:p>
          <a:p>
            <a:pPr marL="0" indent="0" algn="l">
              <a:buNone/>
            </a:pPr>
            <a:r>
              <a:rPr lang="it-IT" b="0" i="0" dirty="0">
                <a:solidFill>
                  <a:srgbClr val="212121"/>
                </a:solidFill>
                <a:effectLst/>
                <a:latin typeface="IBM Plex Sans" panose="020B0503050203000203" pitchFamily="34" charset="0"/>
              </a:rPr>
              <a:t> </a:t>
            </a:r>
          </a:p>
          <a:p>
            <a:pPr marL="0" indent="0" algn="l">
              <a:buNone/>
            </a:pPr>
            <a:r>
              <a:rPr lang="it-IT" b="0" i="0" dirty="0">
                <a:solidFill>
                  <a:srgbClr val="212121"/>
                </a:solidFill>
                <a:effectLst/>
                <a:latin typeface="IBM Plex Sans" panose="020B0503050203000203" pitchFamily="34" charset="0"/>
              </a:rPr>
              <a:t>6.1. La seconda guerra mondiale (I).</a:t>
            </a:r>
          </a:p>
          <a:p>
            <a:pPr marL="0" indent="0" algn="l">
              <a:buNone/>
            </a:pPr>
            <a:r>
              <a:rPr lang="it-IT" b="0" i="0" dirty="0">
                <a:solidFill>
                  <a:srgbClr val="212121"/>
                </a:solidFill>
                <a:effectLst/>
                <a:latin typeface="IBM Plex Sans" panose="020B0503050203000203" pitchFamily="34" charset="0"/>
              </a:rPr>
              <a:t>6.2. La seconda guerra mondiale (II).</a:t>
            </a:r>
          </a:p>
          <a:p>
            <a:pPr marL="0" indent="0" algn="l">
              <a:buNone/>
            </a:pPr>
            <a:r>
              <a:rPr lang="it-IT" b="0" i="0" dirty="0">
                <a:solidFill>
                  <a:srgbClr val="212121"/>
                </a:solidFill>
                <a:effectLst/>
                <a:latin typeface="IBM Plex Sans" panose="020B0503050203000203" pitchFamily="34" charset="0"/>
              </a:rPr>
              <a:t>6.3. La Shoah.</a:t>
            </a:r>
          </a:p>
          <a:p>
            <a:pPr marL="0" indent="0" algn="l">
              <a:buNone/>
            </a:pPr>
            <a:r>
              <a:rPr lang="it-IT" b="0" i="0" dirty="0">
                <a:solidFill>
                  <a:srgbClr val="212121"/>
                </a:solidFill>
                <a:effectLst/>
                <a:latin typeface="IBM Plex Sans" panose="020B0503050203000203" pitchFamily="34" charset="0"/>
              </a:rPr>
              <a:t> </a:t>
            </a:r>
          </a:p>
          <a:p>
            <a:pPr marL="0" indent="0" algn="l">
              <a:buNone/>
            </a:pPr>
            <a:r>
              <a:rPr lang="it-IT" b="0" i="0" dirty="0">
                <a:solidFill>
                  <a:srgbClr val="212121"/>
                </a:solidFill>
                <a:effectLst/>
                <a:latin typeface="IBM Plex Sans" panose="020B0503050203000203" pitchFamily="34" charset="0"/>
              </a:rPr>
              <a:t>7.1. Il lungo dopoguerra.</a:t>
            </a:r>
          </a:p>
          <a:p>
            <a:pPr marL="0" indent="0" algn="l">
              <a:buNone/>
            </a:pPr>
            <a:r>
              <a:rPr lang="it-IT" b="0" i="0" dirty="0">
                <a:solidFill>
                  <a:srgbClr val="212121"/>
                </a:solidFill>
                <a:effectLst/>
                <a:latin typeface="IBM Plex Sans" panose="020B0503050203000203" pitchFamily="34" charset="0"/>
              </a:rPr>
              <a:t>7.2. La divisione dell’Europa e il mondo bipolare.</a:t>
            </a:r>
          </a:p>
          <a:p>
            <a:pPr marL="0" indent="0" algn="l">
              <a:buNone/>
            </a:pPr>
            <a:r>
              <a:rPr lang="it-IT" b="0" i="0" dirty="0">
                <a:solidFill>
                  <a:srgbClr val="212121"/>
                </a:solidFill>
                <a:effectLst/>
                <a:latin typeface="IBM Plex Sans" panose="020B0503050203000203" pitchFamily="34" charset="0"/>
              </a:rPr>
              <a:t>7.3. Il processo di decolonizzazione.</a:t>
            </a:r>
          </a:p>
          <a:p>
            <a:pPr marL="0" indent="0" algn="l">
              <a:buNone/>
            </a:pPr>
            <a:r>
              <a:rPr lang="it-IT" b="0" i="0" dirty="0">
                <a:solidFill>
                  <a:srgbClr val="212121"/>
                </a:solidFill>
                <a:effectLst/>
                <a:latin typeface="IBM Plex Sans" panose="020B0503050203000203" pitchFamily="34" charset="0"/>
              </a:rPr>
              <a:t> </a:t>
            </a:r>
          </a:p>
          <a:p>
            <a:pPr marL="0" indent="0" algn="l">
              <a:buNone/>
            </a:pPr>
            <a:r>
              <a:rPr lang="it-IT" b="0" i="0" dirty="0">
                <a:solidFill>
                  <a:srgbClr val="212121"/>
                </a:solidFill>
                <a:effectLst/>
                <a:latin typeface="IBM Plex Sans" panose="020B0503050203000203" pitchFamily="34" charset="0"/>
              </a:rPr>
              <a:t>8.1. Le guerre del Vietnam.</a:t>
            </a:r>
          </a:p>
          <a:p>
            <a:pPr marL="0" indent="0" algn="l">
              <a:buNone/>
            </a:pPr>
            <a:r>
              <a:rPr lang="it-IT" b="0" i="0" dirty="0">
                <a:solidFill>
                  <a:srgbClr val="212121"/>
                </a:solidFill>
                <a:effectLst/>
                <a:latin typeface="IBM Plex Sans" panose="020B0503050203000203" pitchFamily="34" charset="0"/>
              </a:rPr>
              <a:t>8.2. Il ’68.</a:t>
            </a:r>
          </a:p>
          <a:p>
            <a:pPr marL="0" indent="0" algn="l">
              <a:buNone/>
            </a:pPr>
            <a:r>
              <a:rPr lang="it-IT" b="0" i="0" dirty="0">
                <a:solidFill>
                  <a:srgbClr val="212121"/>
                </a:solidFill>
                <a:effectLst/>
                <a:latin typeface="IBM Plex Sans" panose="020B0503050203000203" pitchFamily="34" charset="0"/>
              </a:rPr>
              <a:t>8.3. Tra distensioni e “seconda guerra fredda”</a:t>
            </a:r>
          </a:p>
          <a:p>
            <a:pPr marL="0" indent="0">
              <a:buNone/>
            </a:pPr>
            <a:endParaRPr lang="it-IT" dirty="0"/>
          </a:p>
        </p:txBody>
      </p:sp>
    </p:spTree>
    <p:extLst>
      <p:ext uri="{BB962C8B-B14F-4D97-AF65-F5344CB8AC3E}">
        <p14:creationId xmlns:p14="http://schemas.microsoft.com/office/powerpoint/2010/main" val="237839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D2C2F-6B28-F34C-B05E-3904D2556EF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B993F49-D1DA-E242-8F45-7F1843A84011}"/>
              </a:ext>
            </a:extLst>
          </p:cNvPr>
          <p:cNvSpPr>
            <a:spLocks noGrp="1"/>
          </p:cNvSpPr>
          <p:nvPr>
            <p:ph idx="1"/>
          </p:nvPr>
        </p:nvSpPr>
        <p:spPr/>
        <p:txBody>
          <a:bodyPr>
            <a:normAutofit fontScale="62500" lnSpcReduction="20000"/>
          </a:bodyPr>
          <a:lstStyle/>
          <a:p>
            <a:pPr marL="0" indent="0" algn="l">
              <a:buNone/>
            </a:pPr>
            <a:r>
              <a:rPr lang="it-IT" b="1" i="0" dirty="0">
                <a:solidFill>
                  <a:srgbClr val="212121"/>
                </a:solidFill>
                <a:effectLst/>
                <a:latin typeface="IBM Plex Sans" panose="020B0503050203000203" pitchFamily="34" charset="0"/>
              </a:rPr>
              <a:t>Unità 4</a:t>
            </a:r>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1973-2001: mondi post coloniali.</a:t>
            </a:r>
          </a:p>
          <a:p>
            <a:pPr marL="0" indent="0" algn="l">
              <a:buNone/>
            </a:pPr>
            <a:r>
              <a:rPr lang="it-IT" b="0" i="0" dirty="0">
                <a:solidFill>
                  <a:srgbClr val="212121"/>
                </a:solidFill>
                <a:effectLst/>
                <a:latin typeface="IBM Plex Sans" panose="020B0503050203000203" pitchFamily="34" charset="0"/>
              </a:rPr>
              <a:t>Dalla crisi degli anni Settanta alle ‘nuove guerre’ di fine millennio.</a:t>
            </a:r>
          </a:p>
          <a:p>
            <a:pPr marL="0" indent="0" algn="l">
              <a:buNone/>
            </a:pPr>
            <a:r>
              <a:rPr lang="it-IT" b="0" i="0" dirty="0">
                <a:solidFill>
                  <a:srgbClr val="212121"/>
                </a:solidFill>
                <a:effectLst/>
                <a:latin typeface="IBM Plex Sans" panose="020B0503050203000203" pitchFamily="34" charset="0"/>
              </a:rPr>
              <a:t>(9a-10a settimana.)</a:t>
            </a:r>
          </a:p>
          <a:p>
            <a:pPr algn="l"/>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9.1. Le crisi degli anni Settanta.</a:t>
            </a:r>
          </a:p>
          <a:p>
            <a:pPr marL="0" indent="0" algn="l">
              <a:buNone/>
            </a:pPr>
            <a:r>
              <a:rPr lang="it-IT" b="0" i="0" dirty="0">
                <a:solidFill>
                  <a:srgbClr val="212121"/>
                </a:solidFill>
                <a:effectLst/>
                <a:latin typeface="IBM Plex Sans" panose="020B0503050203000203" pitchFamily="34" charset="0"/>
              </a:rPr>
              <a:t>9.2. I conflitti arabo-israeliani.</a:t>
            </a:r>
          </a:p>
          <a:p>
            <a:pPr marL="0" indent="0" algn="l">
              <a:buNone/>
            </a:pPr>
            <a:r>
              <a:rPr lang="it-IT" b="0" i="0" dirty="0">
                <a:solidFill>
                  <a:srgbClr val="212121"/>
                </a:solidFill>
                <a:effectLst/>
                <a:latin typeface="IBM Plex Sans" panose="020B0503050203000203" pitchFamily="34" charset="0"/>
              </a:rPr>
              <a:t>9.3. La fine della “guerra fredda” e la riunificazione dell’Europa.</a:t>
            </a:r>
          </a:p>
          <a:p>
            <a:pPr marL="0" indent="0" algn="l">
              <a:buNone/>
            </a:pPr>
            <a:r>
              <a:rPr lang="it-IT" b="0" i="0" dirty="0">
                <a:solidFill>
                  <a:srgbClr val="212121"/>
                </a:solidFill>
                <a:effectLst/>
                <a:latin typeface="IBM Plex Sans" panose="020B0503050203000203" pitchFamily="34" charset="0"/>
              </a:rPr>
              <a:t>9.3.bis [2 ore di didattica integrativa online (data e orario da definire): Il processo di integrazione europea].</a:t>
            </a:r>
          </a:p>
          <a:p>
            <a:pPr marL="0" indent="0" algn="l">
              <a:buNone/>
            </a:pPr>
            <a:endParaRPr lang="it-IT" b="0" i="0" dirty="0">
              <a:solidFill>
                <a:srgbClr val="212121"/>
              </a:solidFill>
              <a:effectLst/>
              <a:latin typeface="IBM Plex Sans" panose="020B0503050203000203" pitchFamily="34" charset="0"/>
            </a:endParaRPr>
          </a:p>
          <a:p>
            <a:pPr marL="0" indent="0" algn="l">
              <a:buNone/>
            </a:pPr>
            <a:r>
              <a:rPr lang="it-IT" b="0" i="0" dirty="0">
                <a:solidFill>
                  <a:srgbClr val="212121"/>
                </a:solidFill>
                <a:effectLst/>
                <a:latin typeface="IBM Plex Sans" panose="020B0503050203000203" pitchFamily="34" charset="0"/>
              </a:rPr>
              <a:t>10.1.  Uno sguardo sulla Repubblica italiana.</a:t>
            </a:r>
          </a:p>
          <a:p>
            <a:pPr marL="0" indent="0" algn="l">
              <a:buNone/>
            </a:pPr>
            <a:r>
              <a:rPr lang="it-IT" b="0" i="0" dirty="0">
                <a:solidFill>
                  <a:srgbClr val="212121"/>
                </a:solidFill>
                <a:effectLst/>
                <a:latin typeface="IBM Plex Sans" panose="020B0503050203000203" pitchFamily="34" charset="0"/>
              </a:rPr>
              <a:t>10.2.  Le “nuove guerre”.</a:t>
            </a:r>
          </a:p>
          <a:p>
            <a:pPr marL="0" indent="0" algn="l">
              <a:buNone/>
            </a:pPr>
            <a:r>
              <a:rPr lang="it-IT" b="0" i="0" dirty="0">
                <a:solidFill>
                  <a:srgbClr val="212121"/>
                </a:solidFill>
                <a:effectLst/>
                <a:latin typeface="IBM Plex Sans" panose="020B0503050203000203" pitchFamily="34" charset="0"/>
              </a:rPr>
              <a:t>10.3.  La globalizzazione di fine millennio.</a:t>
            </a:r>
          </a:p>
          <a:p>
            <a:pPr marL="0" indent="0">
              <a:buNone/>
            </a:pPr>
            <a:endParaRPr lang="it-IT" dirty="0"/>
          </a:p>
        </p:txBody>
      </p:sp>
    </p:spTree>
    <p:extLst>
      <p:ext uri="{BB962C8B-B14F-4D97-AF65-F5344CB8AC3E}">
        <p14:creationId xmlns:p14="http://schemas.microsoft.com/office/powerpoint/2010/main" val="1067462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noFill/>
          <a:ln>
            <a:solidFill>
              <a:schemeClr val="accent1"/>
            </a:solidFill>
          </a:ln>
        </p:spPr>
        <p:txBody>
          <a:bodyPr/>
          <a:lstStyle/>
          <a:p>
            <a:pPr algn="ctr"/>
            <a:r>
              <a:rPr lang="it-IT" b="1" dirty="0"/>
              <a:t>Manuali.</a:t>
            </a:r>
          </a:p>
        </p:txBody>
      </p:sp>
      <p:sp>
        <p:nvSpPr>
          <p:cNvPr id="5" name="Segnaposto contenuto 4"/>
          <p:cNvSpPr>
            <a:spLocks noGrp="1"/>
          </p:cNvSpPr>
          <p:nvPr>
            <p:ph idx="1"/>
          </p:nvPr>
        </p:nvSpPr>
        <p:spPr/>
        <p:txBody>
          <a:bodyPr/>
          <a:lstStyle/>
          <a:p>
            <a:pPr>
              <a:buFontTx/>
              <a:buChar char="•"/>
            </a:pPr>
            <a:endParaRPr lang="it-IT" dirty="0"/>
          </a:p>
          <a:p>
            <a:pPr marL="0" indent="0" algn="just">
              <a:buNone/>
            </a:pPr>
            <a:r>
              <a:rPr lang="it-IT" dirty="0"/>
              <a:t>Alberto Mario </a:t>
            </a:r>
            <a:r>
              <a:rPr lang="it-IT" dirty="0" err="1"/>
              <a:t>Banti</a:t>
            </a:r>
            <a:r>
              <a:rPr lang="it-IT" dirty="0"/>
              <a:t>, </a:t>
            </a:r>
            <a:r>
              <a:rPr lang="it-IT" i="1" dirty="0"/>
              <a:t>L’età contemporanea. Dalle rivoluzioni settecentesche all’imperialismo</a:t>
            </a:r>
            <a:r>
              <a:rPr lang="it-IT" dirty="0"/>
              <a:t>, Roma-Bari, Laterza, 2011 (</a:t>
            </a:r>
            <a:r>
              <a:rPr lang="it-IT" dirty="0" err="1"/>
              <a:t>capp</a:t>
            </a:r>
            <a:r>
              <a:rPr lang="it-IT" dirty="0"/>
              <a:t>. 14, 15, 17, 20-25).</a:t>
            </a:r>
          </a:p>
          <a:p>
            <a:pPr marL="0" indent="0" algn="just">
              <a:buNone/>
            </a:pPr>
            <a:endParaRPr lang="it-IT" dirty="0"/>
          </a:p>
          <a:p>
            <a:pPr marL="0" indent="0" algn="just">
              <a:buNone/>
            </a:pPr>
            <a:r>
              <a:rPr lang="it-IT" dirty="0"/>
              <a:t>Alberto Mario </a:t>
            </a:r>
            <a:r>
              <a:rPr lang="it-IT" dirty="0" err="1"/>
              <a:t>Banti</a:t>
            </a:r>
            <a:r>
              <a:rPr lang="it-IT" dirty="0"/>
              <a:t>, </a:t>
            </a:r>
            <a:r>
              <a:rPr lang="it-IT" i="1" dirty="0"/>
              <a:t>L’età contemporanea. Dalla Grande guerra a oggi</a:t>
            </a:r>
            <a:r>
              <a:rPr lang="it-IT" dirty="0"/>
              <a:t>, Roma-Bari, Laterza, 2011.</a:t>
            </a:r>
          </a:p>
        </p:txBody>
      </p:sp>
    </p:spTree>
    <p:extLst>
      <p:ext uri="{BB962C8B-B14F-4D97-AF65-F5344CB8AC3E}">
        <p14:creationId xmlns:p14="http://schemas.microsoft.com/office/powerpoint/2010/main" val="332608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E9E5639-7A58-0A4A-BB62-C15D8B15DC1D}"/>
              </a:ext>
            </a:extLst>
          </p:cNvPr>
          <p:cNvSpPr>
            <a:spLocks noGrp="1"/>
          </p:cNvSpPr>
          <p:nvPr>
            <p:ph type="title"/>
          </p:nvPr>
        </p:nvSpPr>
        <p:spPr/>
        <p:txBody>
          <a:bodyPr/>
          <a:lstStyle/>
          <a:p>
            <a:endParaRPr lang="it-IT" dirty="0"/>
          </a:p>
        </p:txBody>
      </p:sp>
      <p:sp>
        <p:nvSpPr>
          <p:cNvPr id="5" name="Segnaposto contenuto 4">
            <a:extLst>
              <a:ext uri="{FF2B5EF4-FFF2-40B4-BE49-F238E27FC236}">
                <a16:creationId xmlns:a16="http://schemas.microsoft.com/office/drawing/2014/main" id="{18B292C0-BF53-AB40-A0E2-056FF994B721}"/>
              </a:ext>
            </a:extLst>
          </p:cNvPr>
          <p:cNvSpPr>
            <a:spLocks noGrp="1"/>
          </p:cNvSpPr>
          <p:nvPr>
            <p:ph sz="half" idx="1"/>
          </p:nvPr>
        </p:nvSpPr>
        <p:spPr/>
        <p:txBody>
          <a:bodyPr/>
          <a:lstStyle/>
          <a:p>
            <a:endParaRPr lang="it-IT" dirty="0"/>
          </a:p>
        </p:txBody>
      </p:sp>
      <p:sp>
        <p:nvSpPr>
          <p:cNvPr id="6" name="Segnaposto contenuto 5">
            <a:extLst>
              <a:ext uri="{FF2B5EF4-FFF2-40B4-BE49-F238E27FC236}">
                <a16:creationId xmlns:a16="http://schemas.microsoft.com/office/drawing/2014/main" id="{A45AF09D-674A-E347-A47D-C85E395392EB}"/>
              </a:ext>
            </a:extLst>
          </p:cNvPr>
          <p:cNvSpPr>
            <a:spLocks noGrp="1"/>
          </p:cNvSpPr>
          <p:nvPr>
            <p:ph sz="half" idx="2"/>
          </p:nvPr>
        </p:nvSpPr>
        <p:spPr/>
        <p:txBody>
          <a:bodyPr/>
          <a:lstStyle/>
          <a:p>
            <a:endParaRPr lang="it-IT" dirty="0"/>
          </a:p>
        </p:txBody>
      </p:sp>
      <p:pic>
        <p:nvPicPr>
          <p:cNvPr id="7" name="Immagine 6">
            <a:extLst>
              <a:ext uri="{FF2B5EF4-FFF2-40B4-BE49-F238E27FC236}">
                <a16:creationId xmlns:a16="http://schemas.microsoft.com/office/drawing/2014/main" id="{24D6EC29-A008-7442-8CB9-AEC30F28D2E1}"/>
              </a:ext>
            </a:extLst>
          </p:cNvPr>
          <p:cNvPicPr>
            <a:picLocks noChangeAspect="1"/>
          </p:cNvPicPr>
          <p:nvPr/>
        </p:nvPicPr>
        <p:blipFill>
          <a:blip r:embed="rId3"/>
          <a:stretch>
            <a:fillRect/>
          </a:stretch>
        </p:blipFill>
        <p:spPr>
          <a:xfrm>
            <a:off x="2057400" y="1825625"/>
            <a:ext cx="2095500" cy="3162300"/>
          </a:xfrm>
          <a:prstGeom prst="rect">
            <a:avLst/>
          </a:prstGeom>
        </p:spPr>
      </p:pic>
      <p:pic>
        <p:nvPicPr>
          <p:cNvPr id="8" name="Immagine 7">
            <a:extLst>
              <a:ext uri="{FF2B5EF4-FFF2-40B4-BE49-F238E27FC236}">
                <a16:creationId xmlns:a16="http://schemas.microsoft.com/office/drawing/2014/main" id="{C8BCFCD1-0614-2D4A-BC8B-3D66A2B032AA}"/>
              </a:ext>
            </a:extLst>
          </p:cNvPr>
          <p:cNvPicPr>
            <a:picLocks noChangeAspect="1"/>
          </p:cNvPicPr>
          <p:nvPr/>
        </p:nvPicPr>
        <p:blipFill>
          <a:blip r:embed="rId4"/>
          <a:stretch>
            <a:fillRect/>
          </a:stretch>
        </p:blipFill>
        <p:spPr>
          <a:xfrm>
            <a:off x="8039100" y="3014663"/>
            <a:ext cx="2095500" cy="3162300"/>
          </a:xfrm>
          <a:prstGeom prst="rect">
            <a:avLst/>
          </a:prstGeom>
        </p:spPr>
      </p:pic>
    </p:spTree>
    <p:extLst>
      <p:ext uri="{BB962C8B-B14F-4D97-AF65-F5344CB8AC3E}">
        <p14:creationId xmlns:p14="http://schemas.microsoft.com/office/powerpoint/2010/main" val="29943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Testi monografici.</a:t>
            </a:r>
          </a:p>
        </p:txBody>
      </p:sp>
      <p:sp>
        <p:nvSpPr>
          <p:cNvPr id="3" name="Segnaposto contenuto 2"/>
          <p:cNvSpPr>
            <a:spLocks noGrp="1"/>
          </p:cNvSpPr>
          <p:nvPr>
            <p:ph idx="1"/>
          </p:nvPr>
        </p:nvSpPr>
        <p:spPr/>
        <p:txBody>
          <a:bodyPr/>
          <a:lstStyle/>
          <a:p>
            <a:pPr marL="0" indent="0">
              <a:buNone/>
            </a:pPr>
            <a:endParaRPr lang="it-IT" dirty="0"/>
          </a:p>
          <a:p>
            <a:pPr marL="0" indent="0">
              <a:buNone/>
            </a:pPr>
            <a:r>
              <a:rPr lang="it-IT" dirty="0"/>
              <a:t>1. George L. Mosse, </a:t>
            </a:r>
            <a:r>
              <a:rPr lang="it-IT" i="1" dirty="0"/>
              <a:t>Le guerre mondiali. Dalla tragedia al mito dei caduti, </a:t>
            </a:r>
            <a:r>
              <a:rPr lang="it-IT" dirty="0"/>
              <a:t>Laterza, Roma-Bari, 2014 (ed. or. 1994).</a:t>
            </a:r>
          </a:p>
          <a:p>
            <a:pPr>
              <a:buFontTx/>
              <a:buChar char="•"/>
            </a:pPr>
            <a:endParaRPr lang="it-IT" dirty="0"/>
          </a:p>
          <a:p>
            <a:pPr marL="0" indent="0">
              <a:buNone/>
            </a:pPr>
            <a:endParaRPr lang="it-IT" i="1" dirty="0"/>
          </a:p>
          <a:p>
            <a:pPr marL="0" indent="0">
              <a:buNone/>
            </a:pPr>
            <a:r>
              <a:rPr lang="it-IT" i="1" dirty="0"/>
              <a:t>2. La politica nell'età contemporanea. I nuovi indirizzi della ricerca storica,</a:t>
            </a:r>
            <a:r>
              <a:rPr lang="it-IT" dirty="0"/>
              <a:t> a cura di M. Baioni e </a:t>
            </a:r>
            <a:r>
              <a:rPr lang="it-IT" dirty="0" err="1"/>
              <a:t>F</a:t>
            </a:r>
            <a:r>
              <a:rPr lang="it-IT" dirty="0"/>
              <a:t>. Conti, Roma, Carocci, 2017 (2 saggi a scelta dello studente).</a:t>
            </a:r>
          </a:p>
        </p:txBody>
      </p:sp>
    </p:spTree>
    <p:extLst>
      <p:ext uri="{BB962C8B-B14F-4D97-AF65-F5344CB8AC3E}">
        <p14:creationId xmlns:p14="http://schemas.microsoft.com/office/powerpoint/2010/main" val="628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7FC984A-5890-AB42-8821-5CA673B86129}"/>
              </a:ext>
            </a:extLst>
          </p:cNvPr>
          <p:cNvSpPr>
            <a:spLocks noGrp="1"/>
          </p:cNvSpPr>
          <p:nvPr>
            <p:ph type="title"/>
          </p:nvPr>
        </p:nvSpPr>
        <p:spPr/>
        <p:txBody>
          <a:bodyPr/>
          <a:lstStyle/>
          <a:p>
            <a:endParaRPr lang="it-IT" dirty="0"/>
          </a:p>
        </p:txBody>
      </p:sp>
      <p:sp>
        <p:nvSpPr>
          <p:cNvPr id="5" name="Segnaposto contenuto 4">
            <a:extLst>
              <a:ext uri="{FF2B5EF4-FFF2-40B4-BE49-F238E27FC236}">
                <a16:creationId xmlns:a16="http://schemas.microsoft.com/office/drawing/2014/main" id="{75BD7E22-98E3-8743-82A5-0BDC5DFDF541}"/>
              </a:ext>
            </a:extLst>
          </p:cNvPr>
          <p:cNvSpPr>
            <a:spLocks noGrp="1"/>
          </p:cNvSpPr>
          <p:nvPr>
            <p:ph sz="half" idx="1"/>
          </p:nvPr>
        </p:nvSpPr>
        <p:spPr/>
        <p:txBody>
          <a:bodyPr/>
          <a:lstStyle/>
          <a:p>
            <a:endParaRPr lang="it-IT" dirty="0"/>
          </a:p>
        </p:txBody>
      </p:sp>
      <p:sp>
        <p:nvSpPr>
          <p:cNvPr id="6" name="Segnaposto contenuto 5">
            <a:extLst>
              <a:ext uri="{FF2B5EF4-FFF2-40B4-BE49-F238E27FC236}">
                <a16:creationId xmlns:a16="http://schemas.microsoft.com/office/drawing/2014/main" id="{FC4C3264-82B9-E043-A7E8-91A88C41EB29}"/>
              </a:ext>
            </a:extLst>
          </p:cNvPr>
          <p:cNvSpPr>
            <a:spLocks noGrp="1"/>
          </p:cNvSpPr>
          <p:nvPr>
            <p:ph sz="half" idx="2"/>
          </p:nvPr>
        </p:nvSpPr>
        <p:spPr/>
        <p:txBody>
          <a:bodyPr/>
          <a:lstStyle/>
          <a:p>
            <a:endParaRPr lang="it-IT"/>
          </a:p>
        </p:txBody>
      </p:sp>
      <p:pic>
        <p:nvPicPr>
          <p:cNvPr id="7" name="Immagine 6">
            <a:extLst>
              <a:ext uri="{FF2B5EF4-FFF2-40B4-BE49-F238E27FC236}">
                <a16:creationId xmlns:a16="http://schemas.microsoft.com/office/drawing/2014/main" id="{E6DC8982-FD74-7C49-9215-2B949E671885}"/>
              </a:ext>
            </a:extLst>
          </p:cNvPr>
          <p:cNvPicPr>
            <a:picLocks noChangeAspect="1"/>
          </p:cNvPicPr>
          <p:nvPr/>
        </p:nvPicPr>
        <p:blipFill>
          <a:blip r:embed="rId2"/>
          <a:stretch>
            <a:fillRect/>
          </a:stretch>
        </p:blipFill>
        <p:spPr>
          <a:xfrm>
            <a:off x="838200" y="1825625"/>
            <a:ext cx="2362200" cy="3556000"/>
          </a:xfrm>
          <a:prstGeom prst="rect">
            <a:avLst/>
          </a:prstGeom>
        </p:spPr>
      </p:pic>
      <p:pic>
        <p:nvPicPr>
          <p:cNvPr id="8" name="Immagine 7">
            <a:extLst>
              <a:ext uri="{FF2B5EF4-FFF2-40B4-BE49-F238E27FC236}">
                <a16:creationId xmlns:a16="http://schemas.microsoft.com/office/drawing/2014/main" id="{9184CCFC-3EB0-FB41-A9DD-56A62525860E}"/>
              </a:ext>
            </a:extLst>
          </p:cNvPr>
          <p:cNvPicPr>
            <a:picLocks noChangeAspect="1"/>
          </p:cNvPicPr>
          <p:nvPr/>
        </p:nvPicPr>
        <p:blipFill>
          <a:blip r:embed="rId3"/>
          <a:stretch>
            <a:fillRect/>
          </a:stretch>
        </p:blipFill>
        <p:spPr>
          <a:xfrm>
            <a:off x="9258300" y="3078163"/>
            <a:ext cx="2095500" cy="3098800"/>
          </a:xfrm>
          <a:prstGeom prst="rect">
            <a:avLst/>
          </a:prstGeom>
        </p:spPr>
      </p:pic>
    </p:spTree>
    <p:extLst>
      <p:ext uri="{BB962C8B-B14F-4D97-AF65-F5344CB8AC3E}">
        <p14:creationId xmlns:p14="http://schemas.microsoft.com/office/powerpoint/2010/main" val="35345261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1178</Words>
  <Application>Microsoft Macintosh PowerPoint</Application>
  <PresentationFormat>Widescreen</PresentationFormat>
  <Paragraphs>142</Paragraphs>
  <Slides>25</Slides>
  <Notes>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Arial</vt:lpstr>
      <vt:lpstr>Calibri</vt:lpstr>
      <vt:lpstr>Calibri Light</vt:lpstr>
      <vt:lpstr>Fira Sans</vt:lpstr>
      <vt:lpstr>IBM Plex Sans</vt:lpstr>
      <vt:lpstr>Times</vt:lpstr>
      <vt:lpstr>Wingdings</vt:lpstr>
      <vt:lpstr>Tema di Office</vt:lpstr>
      <vt:lpstr>Periodizzare il Novecento.</vt:lpstr>
      <vt:lpstr>Unità didattiche. </vt:lpstr>
      <vt:lpstr>Presentazione standard di PowerPoint</vt:lpstr>
      <vt:lpstr>Presentazione standard di PowerPoint</vt:lpstr>
      <vt:lpstr>Presentazione standard di PowerPoint</vt:lpstr>
      <vt:lpstr>Manuali.</vt:lpstr>
      <vt:lpstr>Presentazione standard di PowerPoint</vt:lpstr>
      <vt:lpstr>Testi monografici.</vt:lpstr>
      <vt:lpstr>Presentazione standard di PowerPoint</vt:lpstr>
      <vt:lpstr>Ottocento.</vt:lpstr>
      <vt:lpstr>Presentazione standard di PowerPoint</vt:lpstr>
      <vt:lpstr>Presentazione standard di PowerPoint</vt:lpstr>
      <vt:lpstr>Periodizzare il Novecento.</vt:lpstr>
      <vt:lpstr>Il Ventesimo secolo è stato peggiore degli altri? </vt:lpstr>
      <vt:lpstr>Presentazione standard di PowerPoint</vt:lpstr>
      <vt:lpstr>Eric J. Hobsbawm, Il secolo breve (1994).</vt:lpstr>
      <vt:lpstr>Presentazione standard di PowerPoint</vt:lpstr>
      <vt:lpstr>Charles Maier, Secolo corto o epoca lunga?  L’unità storica dell’età industriale e le trasformazioni della territorialità, in  C. Pavone (a cura di), '900 - I tempi della storia, Roma, Donzelli, 1997.</vt:lpstr>
      <vt:lpstr>Presentazione standard di PowerPoint</vt:lpstr>
      <vt:lpstr>Mark Mazower, Le ombre dell’Europa (1999).</vt:lpstr>
      <vt:lpstr>Dan Diner, Raccontare il Novecento (1999)</vt:lpstr>
      <vt:lpstr>Tony Judt, Dopoguerra (2007 ed. it.)</vt:lpstr>
      <vt:lpstr>Presentazione standard di PowerPoint</vt:lpstr>
      <vt:lpstr>Adam Tooze, Lo schianto. 2008-2018.  Come un decennio di crisi economica ha cambiato il mondo (2018).</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maddalena carli</dc:creator>
  <cp:lastModifiedBy>maddalena carli</cp:lastModifiedBy>
  <cp:revision>4</cp:revision>
  <dcterms:created xsi:type="dcterms:W3CDTF">2022-09-23T13:57:19Z</dcterms:created>
  <dcterms:modified xsi:type="dcterms:W3CDTF">2022-09-24T14:19:18Z</dcterms:modified>
</cp:coreProperties>
</file>