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328" r:id="rId3"/>
    <p:sldId id="329" r:id="rId4"/>
    <p:sldId id="315" r:id="rId5"/>
    <p:sldId id="320" r:id="rId6"/>
    <p:sldId id="330" r:id="rId7"/>
    <p:sldId id="317" r:id="rId8"/>
    <p:sldId id="321" r:id="rId9"/>
    <p:sldId id="331" r:id="rId10"/>
    <p:sldId id="318" r:id="rId11"/>
    <p:sldId id="316" r:id="rId12"/>
    <p:sldId id="313" r:id="rId13"/>
    <p:sldId id="322" r:id="rId14"/>
    <p:sldId id="332" r:id="rId15"/>
    <p:sldId id="333" r:id="rId16"/>
    <p:sldId id="323" r:id="rId17"/>
    <p:sldId id="324" r:id="rId18"/>
    <p:sldId id="325" r:id="rId19"/>
    <p:sldId id="312" r:id="rId20"/>
    <p:sldId id="326" r:id="rId21"/>
    <p:sldId id="334" r:id="rId22"/>
    <p:sldId id="327" r:id="rId23"/>
    <p:sldId id="335" r:id="rId24"/>
    <p:sldId id="336" r:id="rId25"/>
    <p:sldId id="337" r:id="rId26"/>
    <p:sldId id="338" r:id="rId2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8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9A8633-BED2-5F4A-AB68-4FFC022230E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661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3E655F-5AFA-984D-9F36-38E33FC530F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420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4F30F3-93CD-AD44-9158-99BD68F08A41}" type="slidenum">
              <a:rPr lang="it-IT" sz="1200"/>
              <a:pPr/>
              <a:t>6</a:t>
            </a:fld>
            <a:endParaRPr 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E655F-5AFA-984D-9F36-38E33FC530F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03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1945-15D5-A040-A8D8-445F5FDBDB08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8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9D4AF-0E27-9445-8FCA-3899BDFAF6E7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36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83F96-20DF-0C4A-957C-8F00AC0E2177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33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925BF-547A-A249-BF45-C5D1B089B435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537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D920B-1F40-994B-916B-F2DBEF5A686A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7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7CF2E-4084-6742-9618-703F56D2A39F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31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601FD-BE51-1B4A-815F-12A6938EBB80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9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4BA27-0B64-854E-8536-947F2F03DDBB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05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70EDE-FD58-D145-8611-6C3A5D630DCD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61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273DE-0958-894D-9234-26833DD8F92B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92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1C8E4-2C2A-A644-95CA-A4FBAE77AA4C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49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D5DB9C-BAE8-924C-A182-7C72E5BEE405}" type="slidenum">
              <a:rPr lang="it-IT" smtClean="0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8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03A0-BE57-5944-A5C6-4AF9E7D45C60}" type="datetimeFigureOut">
              <a:rPr lang="it-IT" smtClean="0"/>
              <a:t>19/05/15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EF08-C1A9-1C45-8A7E-16745791773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I conflitti arabo-israeliani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77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6" name="Segnaposto contenuto 3" descr="07_thb_tir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Segnaposto contenuto 3" descr="08_thb_israel19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26" r="-101526"/>
          <a:stretch>
            <a:fillRect/>
          </a:stretch>
        </p:blipFill>
        <p:spPr>
          <a:xfrm>
            <a:off x="683568" y="1628800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1967</a:t>
            </a:r>
          </a:p>
        </p:txBody>
      </p:sp>
      <p:pic>
        <p:nvPicPr>
          <p:cNvPr id="23554" name="Segnaposto contenuto 3" descr="398px-Yom_Kippur_War_map-it.svg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30" r="-8683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1967: terzo conflitto arabo-israeliano o guerra dei sei </a:t>
            </a:r>
            <a:r>
              <a:rPr lang="it-IT" dirty="0" err="1" smtClean="0"/>
              <a:t>gorni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Israele occupa la parte orientale di 	Gerusalemme, la Cisgiordania, la striscia di 	Gaza, il Golan, il Sinai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- 1964: nasce l’OLP (Organizzazione per la 	liberazione della Palestina) ed emerge la 	leadership di Arafat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risoluzione n. 242 del Consiglio di Sicurezza 	dell’Onu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277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Ø"/>
            </a:pPr>
            <a:r>
              <a:rPr lang="it-IT" dirty="0" smtClean="0"/>
              <a:t>espansionismo israeliano: “sindrome da accerchiamento”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revanscismo dei paesi arabi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instabilità geopolitica dell’area medio-orientale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325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Segnaposto contenuto 3" descr="1967_Six_Day_War_-_The_Jordan_sali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72" r="-39572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Segnaposto contenuto 3" descr="483px-1967_Six_Day_War_-_conquest_of_Sinai_7-8_J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50" r="-62750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Segnaposto contenuto 3" descr="613px-1967_Six_Day_War_-_Battle_of_Golan_Heights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9" r="-38839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0" name="Segnaposto contenuto 3" descr="09_sin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52" r="-6155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1973</a:t>
            </a:r>
          </a:p>
        </p:txBody>
      </p:sp>
      <p:pic>
        <p:nvPicPr>
          <p:cNvPr id="28674" name="Segnaposto contenuto 3" descr="1973_sinai_war_ma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9" r="-19729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novembre 1917: dichiarazione </a:t>
            </a:r>
            <a:r>
              <a:rPr lang="it-IT" dirty="0" err="1" smtClean="0"/>
              <a:t>Balfour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29 novembre 1947: risoluzione n. 181 dell’Assemblea generale dell’Onu. Divisione della Palestina in:</a:t>
            </a:r>
          </a:p>
          <a:p>
            <a:pPr marL="514350" indent="-514350">
              <a:buAutoNum type="alphaLcParenR"/>
            </a:pPr>
            <a:r>
              <a:rPr lang="it-IT" dirty="0" smtClean="0"/>
              <a:t>uno stato ebraico</a:t>
            </a:r>
          </a:p>
          <a:p>
            <a:pPr marL="514350" indent="-514350">
              <a:buAutoNum type="alphaLcParenR"/>
            </a:pPr>
            <a:r>
              <a:rPr lang="it-IT" dirty="0" smtClean="0"/>
              <a:t>uno stato arabo</a:t>
            </a:r>
          </a:p>
          <a:p>
            <a:pPr marL="514350" indent="-514350">
              <a:buAutoNum type="alphaLcParenR"/>
            </a:pPr>
            <a:r>
              <a:rPr lang="it-IT" dirty="0" smtClean="0"/>
              <a:t>una zona sottoposta a ‘regime internazionale speciale’</a:t>
            </a:r>
          </a:p>
          <a:p>
            <a:pPr marL="0" indent="0">
              <a:buNone/>
            </a:pPr>
            <a:r>
              <a:rPr lang="it-IT" dirty="0" smtClean="0"/>
              <a:t>33 voti favorevoli, 13 contrari, 10 astensioni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235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ottobre 1973: quarto conflitto arabo-israeliano o guerra dello Yom Kippur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Egitto e Siria attaccano Israele, che 	contrattacca conquistando territori siriani ed 	egiziani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i paesi </a:t>
            </a:r>
            <a:r>
              <a:rPr lang="it-IT" dirty="0" err="1" smtClean="0"/>
              <a:t>dell’Opec</a:t>
            </a:r>
            <a:r>
              <a:rPr lang="it-IT" dirty="0" smtClean="0"/>
              <a:t> aumentano il prezzo del 	petrolio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6067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8" name="Segnaposto contenuto 3" descr="781px-1973_sinai_war_map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9" r="-19729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1974: progressivi ritiri di Israele e tentativi di pace</a:t>
            </a:r>
            <a:endParaRPr lang="it-IT" dirty="0"/>
          </a:p>
          <a:p>
            <a:r>
              <a:rPr lang="it-IT" dirty="0" smtClean="0"/>
              <a:t>1979: Camp David (Sadat, </a:t>
            </a:r>
            <a:r>
              <a:rPr lang="it-IT" dirty="0" err="1" smtClean="0"/>
              <a:t>Begin</a:t>
            </a:r>
            <a:r>
              <a:rPr lang="it-IT" dirty="0" smtClean="0"/>
              <a:t>, Carter)</a:t>
            </a:r>
          </a:p>
          <a:p>
            <a:r>
              <a:rPr lang="it-IT" dirty="0" smtClean="0"/>
              <a:t>1981: assassinio di Sadat</a:t>
            </a:r>
          </a:p>
          <a:p>
            <a:r>
              <a:rPr lang="it-IT" dirty="0" smtClean="0"/>
              <a:t>1982: attacchi israeliani in Libano; massacri di Sabra e </a:t>
            </a:r>
            <a:r>
              <a:rPr lang="it-IT" dirty="0" err="1" smtClean="0"/>
              <a:t>Shatila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1703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1987: prima Intifada (Cisgiordania e Gaza)</a:t>
            </a:r>
          </a:p>
          <a:p>
            <a:r>
              <a:rPr lang="it-IT" dirty="0" smtClean="0"/>
              <a:t>1988: </a:t>
            </a:r>
            <a:r>
              <a:rPr lang="it-IT" dirty="0" err="1" smtClean="0"/>
              <a:t>l’Olp</a:t>
            </a:r>
            <a:r>
              <a:rPr lang="it-IT" dirty="0" smtClean="0"/>
              <a:t> riconosce Israele</a:t>
            </a:r>
          </a:p>
          <a:p>
            <a:r>
              <a:rPr lang="it-IT" dirty="0" smtClean="0"/>
              <a:t>1990-1991: prima guerra del Golfo (Arafat si schiera a fianco di Saddam Hussein)</a:t>
            </a:r>
          </a:p>
          <a:p>
            <a:r>
              <a:rPr lang="it-IT" dirty="0" smtClean="0"/>
              <a:t>1991: primo vertice di pace a Madrid</a:t>
            </a:r>
          </a:p>
          <a:p>
            <a:r>
              <a:rPr lang="it-IT" dirty="0" smtClean="0"/>
              <a:t>1993: accordi di Oslo</a:t>
            </a:r>
          </a:p>
          <a:p>
            <a:pPr lvl="1"/>
            <a:r>
              <a:rPr lang="it-IT" dirty="0" smtClean="0"/>
              <a:t>reciproco riconoscimento tra </a:t>
            </a:r>
            <a:r>
              <a:rPr lang="it-IT" dirty="0" err="1" smtClean="0"/>
              <a:t>Olp</a:t>
            </a:r>
            <a:r>
              <a:rPr lang="it-IT" dirty="0" smtClean="0"/>
              <a:t> e Israele</a:t>
            </a:r>
          </a:p>
          <a:p>
            <a:pPr lvl="1"/>
            <a:r>
              <a:rPr lang="it-IT" dirty="0" smtClean="0"/>
              <a:t>limitata autonomia palestinese a Gaza e Gerico</a:t>
            </a:r>
          </a:p>
          <a:p>
            <a:pPr lvl="1"/>
            <a:r>
              <a:rPr lang="it-IT" dirty="0" smtClean="0"/>
              <a:t>nucleo di una entità palestinese a Gaza e nella Cisgiordania</a:t>
            </a:r>
            <a:endParaRPr lang="it-IT" dirty="0"/>
          </a:p>
          <a:p>
            <a:pPr lvl="1">
              <a:buFont typeface="Wingdings" charset="0"/>
              <a:buChar char="Ø"/>
            </a:pPr>
            <a:r>
              <a:rPr lang="it-IT" dirty="0" smtClean="0"/>
              <a:t>pace in cambio di territori</a:t>
            </a:r>
          </a:p>
          <a:p>
            <a:pPr marL="457200" lvl="1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1378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1994:</a:t>
            </a:r>
          </a:p>
          <a:p>
            <a:pPr marL="0" indent="0">
              <a:buNone/>
            </a:pPr>
            <a:r>
              <a:rPr lang="it-IT" dirty="0" smtClean="0"/>
              <a:t>	- inizia il ritiro israeliano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Arafat torna in Palestina</a:t>
            </a:r>
          </a:p>
          <a:p>
            <a:pPr>
              <a:buFontTx/>
              <a:buChar char="•"/>
            </a:pPr>
            <a:r>
              <a:rPr lang="it-IT" dirty="0" smtClean="0"/>
              <a:t>Un estremista israeliano uccide Rabin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&gt; crollo delle prospettive di pace</a:t>
            </a:r>
          </a:p>
          <a:p>
            <a:pPr>
              <a:buFontTx/>
              <a:buChar char="•"/>
            </a:pPr>
            <a:r>
              <a:rPr lang="it-IT" dirty="0" smtClean="0"/>
              <a:t>1998: nuovo accordo negoziale tra Arafat e </a:t>
            </a:r>
            <a:r>
              <a:rPr lang="it-IT" dirty="0" err="1" smtClean="0"/>
              <a:t>Nethanyau</a:t>
            </a:r>
            <a:endParaRPr lang="it-IT" dirty="0" smtClean="0"/>
          </a:p>
          <a:p>
            <a:pPr>
              <a:buFontTx/>
              <a:buChar char="•"/>
            </a:pPr>
            <a:r>
              <a:rPr lang="it-IT" dirty="0" smtClean="0"/>
              <a:t>1999: </a:t>
            </a:r>
            <a:r>
              <a:rPr lang="it-IT" dirty="0" err="1" smtClean="0"/>
              <a:t>Barak</a:t>
            </a:r>
            <a:r>
              <a:rPr lang="it-IT" dirty="0" smtClean="0"/>
              <a:t> (laburista) rilancia il processo di pace</a:t>
            </a:r>
          </a:p>
          <a:p>
            <a:pPr>
              <a:buFontTx/>
              <a:buChar char="•"/>
            </a:pPr>
            <a:r>
              <a:rPr lang="it-IT" dirty="0" smtClean="0"/>
              <a:t>estate 2000: Bill Clinton lancia una nuova Camp David, ma i “parametri” clintoniani falliscono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(far riavvicinare le parti sulle questioni più controverse: diritto di 	rientro dei profughi; status di Gerusalemme; tempi di nascita dello 	stato palestinese; ritiro israeliano; insediamento dei coloni)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69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settembre 2000: Sharon riapre le ostilità con i palestinesi</a:t>
            </a:r>
          </a:p>
          <a:p>
            <a:r>
              <a:rPr lang="it-IT" dirty="0" smtClean="0"/>
              <a:t>emergenza di </a:t>
            </a:r>
            <a:r>
              <a:rPr lang="it-IT" dirty="0" err="1" smtClean="0"/>
              <a:t>Hamas</a:t>
            </a:r>
            <a:endParaRPr lang="it-IT" dirty="0" smtClean="0"/>
          </a:p>
          <a:p>
            <a:r>
              <a:rPr lang="it-IT" dirty="0" smtClean="0"/>
              <a:t>Seconda Intifada</a:t>
            </a:r>
          </a:p>
          <a:p>
            <a:endParaRPr lang="it-IT" dirty="0"/>
          </a:p>
          <a:p>
            <a:r>
              <a:rPr lang="it-IT" dirty="0" smtClean="0"/>
              <a:t>dal 2002: radicalizzarsi della situazione e </a:t>
            </a:r>
            <a:r>
              <a:rPr lang="it-IT" smtClean="0"/>
              <a:t>dello scontro</a:t>
            </a:r>
          </a:p>
        </p:txBody>
      </p:sp>
    </p:spTree>
    <p:extLst>
      <p:ext uri="{BB962C8B-B14F-4D97-AF65-F5344CB8AC3E}">
        <p14:creationId xmlns:p14="http://schemas.microsoft.com/office/powerpoint/2010/main" val="17700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2" name="Segnaposto contenuto 3" descr="Armistizio19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57" r="-6775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1948</a:t>
            </a:r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6386" name="Segnaposto contenuto 3" descr="1948_Arab_Israeli_War_-_May_15-June_10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39" r="-3883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14 maggio 1948: Ben </a:t>
            </a:r>
            <a:r>
              <a:rPr lang="it-IT" dirty="0" err="1" smtClean="0"/>
              <a:t>Gurion</a:t>
            </a:r>
            <a:r>
              <a:rPr lang="it-IT" dirty="0" smtClean="0"/>
              <a:t> dichiara la nascita dello stato di Israele</a:t>
            </a:r>
          </a:p>
          <a:p>
            <a:endParaRPr lang="it-IT" dirty="0"/>
          </a:p>
          <a:p>
            <a:r>
              <a:rPr lang="it-IT" dirty="0" smtClean="0"/>
              <a:t>15 maggio 1948: primo conflitto arabo-israeliano</a:t>
            </a:r>
          </a:p>
          <a:p>
            <a:pPr marL="0" indent="0">
              <a:buNone/>
            </a:pPr>
            <a:r>
              <a:rPr lang="it-IT" dirty="0" smtClean="0"/>
              <a:t>	Israele vs Lega Araba (Egitto, Giordania, Siria, 	Libano, Iraq, Arabia saudita, Yemen)</a:t>
            </a:r>
          </a:p>
          <a:p>
            <a:pPr>
              <a:buFontTx/>
              <a:buChar char="•"/>
            </a:pPr>
            <a:r>
              <a:rPr lang="it-IT" dirty="0" smtClean="0"/>
              <a:t>1950: legge del ritorno</a:t>
            </a:r>
          </a:p>
          <a:p>
            <a:pPr>
              <a:buFontTx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05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Segnaposto contenuto 3" descr="05_israel1948_4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00" r="-6890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1956</a:t>
            </a:r>
          </a:p>
        </p:txBody>
      </p:sp>
      <p:pic>
        <p:nvPicPr>
          <p:cNvPr id="19458" name="Segnaposto contenuto 3" descr="483px-1956_Suez_war_-_conquest_of_Sin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50" r="-6275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1956: crisi del Canale di Suez e secondo conflitto arabo-israeliano (ottobre)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Progetto della Diga di Assuan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Nazionalizzazione del canale di Suez</a:t>
            </a:r>
          </a:p>
          <a:p>
            <a:pPr marL="0" indent="0">
              <a:buNone/>
            </a:pPr>
            <a:r>
              <a:rPr lang="it-IT" dirty="0" smtClean="0"/>
              <a:t>	- Israele, Francia e Gran Bretagna vs Egitto</a:t>
            </a:r>
          </a:p>
          <a:p>
            <a:pPr marL="0" indent="0">
              <a:buNone/>
            </a:pP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838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4" name="Segnaposto contenuto 3" descr="06_suez19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55" r="-10815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Tema1.thmx</Template>
  <TotalTime>641</TotalTime>
  <Words>275</Words>
  <Application>Microsoft Macintosh PowerPoint</Application>
  <PresentationFormat>Presentazione su schermo (4:3)</PresentationFormat>
  <Paragraphs>64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Tema1</vt:lpstr>
      <vt:lpstr>Nero</vt:lpstr>
      <vt:lpstr>Presentazione di PowerPoint</vt:lpstr>
      <vt:lpstr>Presentazione di PowerPoint</vt:lpstr>
      <vt:lpstr>Presentazione di PowerPoint</vt:lpstr>
      <vt:lpstr>1948 </vt:lpstr>
      <vt:lpstr>Presentazione di PowerPoint</vt:lpstr>
      <vt:lpstr>Presentazione di PowerPoint</vt:lpstr>
      <vt:lpstr>1956</vt:lpstr>
      <vt:lpstr>Presentazione di PowerPoint</vt:lpstr>
      <vt:lpstr>Presentazione di PowerPoint</vt:lpstr>
      <vt:lpstr>Presentazione di PowerPoint</vt:lpstr>
      <vt:lpstr>Presentazione di PowerPoint</vt:lpstr>
      <vt:lpstr>1967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1973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maddalena carli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11</cp:revision>
  <cp:lastPrinted>2007-11-10T19:34:17Z</cp:lastPrinted>
  <dcterms:created xsi:type="dcterms:W3CDTF">2007-11-10T14:57:23Z</dcterms:created>
  <dcterms:modified xsi:type="dcterms:W3CDTF">2015-05-19T13:18:31Z</dcterms:modified>
</cp:coreProperties>
</file>