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7" r:id="rId2"/>
    <p:sldId id="259" r:id="rId3"/>
    <p:sldId id="260" r:id="rId4"/>
    <p:sldId id="439" r:id="rId5"/>
    <p:sldId id="258" r:id="rId6"/>
    <p:sldId id="440" r:id="rId7"/>
    <p:sldId id="441" r:id="rId8"/>
    <p:sldId id="261" r:id="rId9"/>
    <p:sldId id="262" r:id="rId10"/>
    <p:sldId id="263" r:id="rId11"/>
    <p:sldId id="264" r:id="rId12"/>
    <p:sldId id="265" r:id="rId13"/>
    <p:sldId id="438" r:id="rId14"/>
    <p:sldId id="442" r:id="rId15"/>
    <p:sldId id="443" r:id="rId16"/>
    <p:sldId id="444" r:id="rId17"/>
    <p:sldId id="445" r:id="rId18"/>
    <p:sldId id="446" r:id="rId19"/>
    <p:sldId id="447" r:id="rId20"/>
    <p:sldId id="448" r:id="rId21"/>
    <p:sldId id="449" r:id="rId22"/>
    <p:sldId id="335" r:id="rId23"/>
    <p:sldId id="277" r:id="rId24"/>
    <p:sldId id="278" r:id="rId25"/>
    <p:sldId id="279" r:id="rId26"/>
    <p:sldId id="280" r:id="rId27"/>
    <p:sldId id="281" r:id="rId28"/>
    <p:sldId id="282" r:id="rId29"/>
    <p:sldId id="283" r:id="rId30"/>
    <p:sldId id="284" r:id="rId31"/>
    <p:sldId id="285" r:id="rId32"/>
    <p:sldId id="286" r:id="rId33"/>
    <p:sldId id="288" r:id="rId34"/>
    <p:sldId id="290" r:id="rId35"/>
    <p:sldId id="287" r:id="rId36"/>
    <p:sldId id="289" r:id="rId37"/>
    <p:sldId id="291" r:id="rId38"/>
    <p:sldId id="292" r:id="rId39"/>
    <p:sldId id="293" r:id="rId40"/>
    <p:sldId id="294" r:id="rId41"/>
    <p:sldId id="295" r:id="rId42"/>
    <p:sldId id="296" r:id="rId43"/>
    <p:sldId id="297" r:id="rId4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10"/>
    <p:restoredTop sz="94655"/>
  </p:normalViewPr>
  <p:slideViewPr>
    <p:cSldViewPr snapToGrid="0">
      <p:cViewPr varScale="1">
        <p:scale>
          <a:sx n="99" d="100"/>
          <a:sy n="99" d="100"/>
        </p:scale>
        <p:origin x="72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A0196-FEE2-E24F-B3D9-A20BC6486FFB}" type="datetimeFigureOut">
              <a:rPr lang="it-IT" smtClean="0"/>
              <a:t>07/07/26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29596-19C1-6848-9E62-E1CFDA07B5E5}" type="slidenum">
              <a:rPr lang="it-IT" smtClean="0"/>
              <a:t>‹N›</a:t>
            </a:fld>
            <a:endParaRPr lang="it-IT"/>
          </a:p>
        </p:txBody>
      </p:sp>
    </p:spTree>
    <p:extLst>
      <p:ext uri="{BB962C8B-B14F-4D97-AF65-F5344CB8AC3E}">
        <p14:creationId xmlns:p14="http://schemas.microsoft.com/office/powerpoint/2010/main" val="2508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950D6-56C7-A2CC-BA4F-B7A7817DF0B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62FD9B-EE5A-8D6C-1E02-8D46C23E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8DA0C9-3ABA-50D0-B16B-79135AD6078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BC03CF4-D5A9-136A-E813-CCDA5D1F42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4D56477-ECB2-E44A-BBD4-D41BB1D71147}"/>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6743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FA259-F806-7668-7343-5403107BB6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1DFF25-F0E2-D26D-2B20-F94FF6258B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ABA6DB-5CB2-2D83-444C-3AE49B473CF3}"/>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DE038FAD-EBDB-D9BA-672A-8B79ABE9EF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B89C8-F049-BFDE-9F0F-FFDD95D6686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07240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550139-BF6A-F43B-19B8-D7539FA42C5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D4F21B-BC2A-F8A6-ECF3-11E6A68E37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96C021-7EF8-F102-0D62-D0CE375EBC0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FFA4B833-79A3-5DE2-EED9-DF1A474514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4CE5DE-7603-2CBE-BF90-F87085D1DBB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510705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9AA324-A95F-8CBD-A734-FE91AF1CDF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2997B3-38C8-6BC9-4245-5271AE8007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4E39E-C709-FD92-7797-861968FB450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AA139CF-B78A-1E10-8F6F-A7DB30E7BA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DBCF18-E7EB-6000-24E0-9D1EABEFA43F}"/>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147191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B9DF1-0095-CB28-6CB2-998E3372B5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88A6D92-BE42-B472-39BC-D5F313D381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701B8E-0D6E-E308-C10F-50B8584E1C61}"/>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C8CA2F42-28A2-8E06-4FDB-88AB680F60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A9F1A-FB7D-3D1F-C679-CB8304D84B1E}"/>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8734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986E0-E81F-5C12-C789-57BF65880C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2B8A7-7631-C018-3071-6C12C965FE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B364E01-1AE9-0E01-F8AF-B9FD2BD49D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5F7847-C509-667B-AC62-87780C11C71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FD8DE594-019A-5D35-13DF-28E08ED4E3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7FE778-AABB-C6E4-238D-2C8946DB3AD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41621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85527-7CD4-04EF-B9D9-E7D66A1AAD0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58CB3-B484-91B6-6D30-0D6981121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DD56450-5CC2-8BD7-0B2B-05C0CE7F39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BC9E67-957C-379B-CF50-EE11074A5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BA1B4B-F128-5FE4-462A-1E05EC93D81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A69BDA-F931-98AD-5A51-6B860814538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8" name="Segnaposto piè di pagina 7">
            <a:extLst>
              <a:ext uri="{FF2B5EF4-FFF2-40B4-BE49-F238E27FC236}">
                <a16:creationId xmlns:a16="http://schemas.microsoft.com/office/drawing/2014/main" id="{BE42341C-BCFD-0A63-CFA9-5F5C0C14A2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C006EC5-AD80-A762-FCBB-694BF8AA5876}"/>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29113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576A-AE27-B056-4050-021BA60C6D7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4DB659A-CC04-7A3E-CE35-079BB49C9792}"/>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4" name="Segnaposto piè di pagina 3">
            <a:extLst>
              <a:ext uri="{FF2B5EF4-FFF2-40B4-BE49-F238E27FC236}">
                <a16:creationId xmlns:a16="http://schemas.microsoft.com/office/drawing/2014/main" id="{8441FC3A-0783-634A-C200-E65C0B790B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3F0589-698F-9E3E-803A-CD0D14CB4141}"/>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5448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69EAF40-0146-2834-CFAB-8DC2F1ED172C}"/>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3" name="Segnaposto piè di pagina 2">
            <a:extLst>
              <a:ext uri="{FF2B5EF4-FFF2-40B4-BE49-F238E27FC236}">
                <a16:creationId xmlns:a16="http://schemas.microsoft.com/office/drawing/2014/main" id="{FF786243-5D34-D544-8710-796193D5EEF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A2BAE84-961A-FD3C-C6EE-D19AEDB68ACB}"/>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88692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256B2-ACD0-AC35-E301-4BE48062D2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F62F23-8A95-BE07-716F-7F4184C7F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F28487-D342-BF30-5DDE-D269CE1D1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491AE65-C0C7-CE63-1651-EA29D74FD51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18DF7167-7F08-C48B-3495-76C7635434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3EDD65A-BA54-1F63-BD20-7A432C090D5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15406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193DE-5286-B392-6426-B15DE45E05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B74D-5E9D-EE4C-4C7A-8634B5E89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AFEC88-1FB5-FE12-2361-B74D36203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8E1533-5C5C-BB3E-498C-A65655251765}"/>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DC7F4A25-0E69-4C76-999E-EA7E299641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C93194-7EC4-4EDA-C904-42A85AF5F695}"/>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29142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08F8DDF-511A-5058-8E8C-9ED1D0576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B630F6-7BD4-61CB-0B8E-84C0F86C7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E9CC77-C35C-0945-C07D-6C214EEF5C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736259A4-7620-C773-5430-478A7FCAC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4CD0EB-6118-4027-5438-5585E9814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FC41C-4AF3-E444-8488-E788A42BBE8E}" type="slidenum">
              <a:rPr lang="it-IT" smtClean="0"/>
              <a:t>‹N›</a:t>
            </a:fld>
            <a:endParaRPr lang="it-IT"/>
          </a:p>
        </p:txBody>
      </p:sp>
    </p:spTree>
    <p:extLst>
      <p:ext uri="{BB962C8B-B14F-4D97-AF65-F5344CB8AC3E}">
        <p14:creationId xmlns:p14="http://schemas.microsoft.com/office/powerpoint/2010/main" val="3127425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a:solidFill>
                  <a:srgbClr val="0070C0"/>
                </a:solidFill>
                <a:highlight>
                  <a:srgbClr val="FFFFFF"/>
                </a:highlight>
              </a:rPr>
              <a:t>Diritto del Lavoro europeo</a:t>
            </a:r>
            <a:br>
              <a:rPr lang="it-IT" sz="4000" b="1" dirty="0">
                <a:solidFill>
                  <a:srgbClr val="00B0F0"/>
                </a:solidFill>
              </a:rPr>
            </a:br>
            <a:r>
              <a:rPr lang="it-IT" sz="4000" b="1" dirty="0">
                <a:solidFill>
                  <a:srgbClr val="00B0F0"/>
                </a:solidFill>
              </a:rPr>
              <a:t>Prof.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70C0"/>
                </a:solidFill>
              </a:rPr>
              <a:t>Settimana 5</a:t>
            </a:r>
          </a:p>
          <a:p>
            <a:r>
              <a:rPr lang="it-IT" b="1" i="1" dirty="0">
                <a:solidFill>
                  <a:srgbClr val="00B0F0"/>
                </a:solidFill>
                <a:effectLst/>
                <a:ea typeface="Arial" panose="020B0604020202020204" pitchFamily="34" charset="0"/>
              </a:rPr>
              <a:t>Libera circolazione dei lavoratori autonomi e il distacco dei lavoratori</a:t>
            </a:r>
            <a:endParaRPr lang="it-IT" sz="4400" b="1" dirty="0">
              <a:solidFill>
                <a:srgbClr val="00B0F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4902200"/>
            <a:ext cx="7772400" cy="153911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8B3A72-990B-9A13-FAD9-730C06E3615F}"/>
              </a:ext>
            </a:extLst>
          </p:cNvPr>
          <p:cNvSpPr>
            <a:spLocks noGrp="1"/>
          </p:cNvSpPr>
          <p:nvPr>
            <p:ph type="title"/>
          </p:nvPr>
        </p:nvSpPr>
        <p:spPr/>
        <p:txBody>
          <a:bodyPr/>
          <a:lstStyle/>
          <a:p>
            <a:pPr algn="just"/>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A875F22B-8F2F-9849-2F94-9A1118904E3E}"/>
              </a:ext>
            </a:extLst>
          </p:cNvPr>
          <p:cNvSpPr>
            <a:spLocks noGrp="1"/>
          </p:cNvSpPr>
          <p:nvPr>
            <p:ph idx="1"/>
          </p:nvPr>
        </p:nvSpPr>
        <p:spPr/>
        <p:txBody>
          <a:bodyPr>
            <a:normAutofit fontScale="92500" lnSpcReduction="10000"/>
          </a:bodyPr>
          <a:lstStyle/>
          <a:p>
            <a:r>
              <a:rPr lang="it-IT" b="1" dirty="0">
                <a:solidFill>
                  <a:srgbClr val="92D050"/>
                </a:solidFill>
              </a:rPr>
              <a:t>Ambito di applicazione materiale LC-SE e LB-ST, le attività autonome:</a:t>
            </a:r>
          </a:p>
          <a:p>
            <a:pPr lvl="1"/>
            <a:r>
              <a:rPr lang="it-IT" dirty="0">
                <a:solidFill>
                  <a:schemeClr val="tx1">
                    <a:lumMod val="85000"/>
                    <a:lumOff val="15000"/>
                  </a:schemeClr>
                </a:solidFill>
              </a:rPr>
              <a:t>Entrambe le libertà riguardano qualsiasi attività economica non subordinata per la quale è normalmente previsto un compenso;</a:t>
            </a:r>
          </a:p>
          <a:p>
            <a:pPr lvl="1"/>
            <a:r>
              <a:rPr lang="it-IT" dirty="0">
                <a:solidFill>
                  <a:schemeClr val="tx1">
                    <a:lumMod val="85000"/>
                    <a:lumOff val="15000"/>
                  </a:schemeClr>
                </a:solidFill>
              </a:rPr>
              <a:t>L’attività è autonoma quando è esercitata dal lavoratore sotto la propria esclusiva responsabilità, senza la direzione di un datore di lavoro (C-337/97)</a:t>
            </a:r>
          </a:p>
          <a:p>
            <a:pPr lvl="1"/>
            <a:r>
              <a:rPr lang="it-IT" b="1" dirty="0">
                <a:solidFill>
                  <a:srgbClr val="00B0F0"/>
                </a:solidFill>
              </a:rPr>
              <a:t>Nozione di servizio, art. 57, par. 1, TFUE</a:t>
            </a:r>
            <a:r>
              <a:rPr lang="it-IT" dirty="0">
                <a:solidFill>
                  <a:schemeClr val="tx1">
                    <a:lumMod val="85000"/>
                    <a:lumOff val="15000"/>
                  </a:schemeClr>
                </a:solidFill>
              </a:rPr>
              <a:t>: </a:t>
            </a:r>
          </a:p>
          <a:p>
            <a:pPr lvl="1"/>
            <a:r>
              <a:rPr lang="it-IT" dirty="0">
                <a:solidFill>
                  <a:schemeClr val="tx1">
                    <a:lumMod val="85000"/>
                    <a:lumOff val="15000"/>
                  </a:schemeClr>
                </a:solidFill>
              </a:rPr>
              <a:t>attività di carattere industriale, commerciale, artigianale, attività di libero professionista. Elenco esemplificativo, la LC-SE si applica in linea di principio a tutte le attività economiche.</a:t>
            </a:r>
          </a:p>
          <a:p>
            <a:pPr lvl="1"/>
            <a:r>
              <a:rPr lang="it-IT" dirty="0">
                <a:solidFill>
                  <a:schemeClr val="tx1">
                    <a:lumMod val="85000"/>
                    <a:lumOff val="15000"/>
                  </a:schemeClr>
                </a:solidFill>
              </a:rPr>
              <a:t>I servizi sono forniti a titolo oneroso.</a:t>
            </a:r>
          </a:p>
          <a:p>
            <a:pPr lvl="1"/>
            <a:r>
              <a:rPr lang="it-IT" dirty="0">
                <a:solidFill>
                  <a:schemeClr val="tx1">
                    <a:lumMod val="85000"/>
                    <a:lumOff val="15000"/>
                  </a:schemeClr>
                </a:solidFill>
              </a:rPr>
              <a:t>Rientrano i servizi medici nella nozione di servizio a cui si applica la LC-SE.</a:t>
            </a:r>
          </a:p>
          <a:p>
            <a:pPr lvl="1"/>
            <a:r>
              <a:rPr lang="it-IT" dirty="0">
                <a:solidFill>
                  <a:schemeClr val="tx1">
                    <a:lumMod val="85000"/>
                    <a:lumOff val="15000"/>
                  </a:schemeClr>
                </a:solidFill>
              </a:rPr>
              <a:t>Non rientrano nella nozione di servizio i trasporti, servizi bancari e assicurativi</a:t>
            </a:r>
          </a:p>
        </p:txBody>
      </p:sp>
    </p:spTree>
    <p:extLst>
      <p:ext uri="{BB962C8B-B14F-4D97-AF65-F5344CB8AC3E}">
        <p14:creationId xmlns:p14="http://schemas.microsoft.com/office/powerpoint/2010/main" val="685570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6F492E-4980-F0B2-33D8-BCFB82A8A800}"/>
              </a:ext>
            </a:extLst>
          </p:cNvPr>
          <p:cNvSpPr>
            <a:spLocks noGrp="1"/>
          </p:cNvSpPr>
          <p:nvPr>
            <p:ph type="title"/>
          </p:nvPr>
        </p:nvSpPr>
        <p:spPr/>
        <p:txBody>
          <a:bodyPr/>
          <a:lstStyle/>
          <a:p>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EE082201-1DAE-0737-A9B6-95CBC9A9F1B2}"/>
              </a:ext>
            </a:extLst>
          </p:cNvPr>
          <p:cNvSpPr>
            <a:spLocks noGrp="1"/>
          </p:cNvSpPr>
          <p:nvPr>
            <p:ph idx="1"/>
          </p:nvPr>
        </p:nvSpPr>
        <p:spPr/>
        <p:txBody>
          <a:bodyPr/>
          <a:lstStyle/>
          <a:p>
            <a:r>
              <a:rPr lang="it-IT" dirty="0"/>
              <a:t>Contenuto della liberalizzazione: il principio del trattamento nazionale</a:t>
            </a:r>
          </a:p>
          <a:p>
            <a:r>
              <a:rPr lang="it-IT" dirty="0"/>
              <a:t>Applicazione ai cittadini di altri SM delle stesse condizioni previste per i cittadini dello Stato di destinazione, vietando le discriminazioni basate sulla nazionalità</a:t>
            </a:r>
          </a:p>
          <a:p>
            <a:r>
              <a:rPr lang="it-IT" dirty="0"/>
              <a:t>Sono vietate anche le discriminazioni basate sulla residenza e sul domicilio</a:t>
            </a:r>
          </a:p>
          <a:p>
            <a:r>
              <a:rPr lang="it-IT" dirty="0"/>
              <a:t>Secondo la CGUE devono essere vietate tutte le forme di discriminazione che, pur basate su criteri diversi, creino il medesimo risultato (C-94/04).</a:t>
            </a:r>
          </a:p>
        </p:txBody>
      </p:sp>
    </p:spTree>
    <p:extLst>
      <p:ext uri="{BB962C8B-B14F-4D97-AF65-F5344CB8AC3E}">
        <p14:creationId xmlns:p14="http://schemas.microsoft.com/office/powerpoint/2010/main" val="1896047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0C2AC3-7898-59B7-0B57-FB511AF24038}"/>
              </a:ext>
            </a:extLst>
          </p:cNvPr>
          <p:cNvSpPr>
            <a:spLocks noGrp="1"/>
          </p:cNvSpPr>
          <p:nvPr>
            <p:ph type="title"/>
          </p:nvPr>
        </p:nvSpPr>
        <p:spPr/>
        <p:txBody>
          <a:bodyPr/>
          <a:lstStyle/>
          <a:p>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C2115F14-DDC8-F751-D323-8D5D0710E38A}"/>
              </a:ext>
            </a:extLst>
          </p:cNvPr>
          <p:cNvSpPr>
            <a:spLocks noGrp="1"/>
          </p:cNvSpPr>
          <p:nvPr>
            <p:ph idx="1"/>
          </p:nvPr>
        </p:nvSpPr>
        <p:spPr/>
        <p:txBody>
          <a:bodyPr/>
          <a:lstStyle/>
          <a:p>
            <a:r>
              <a:rPr lang="it-IT" b="1" dirty="0">
                <a:solidFill>
                  <a:srgbClr val="00B0F0"/>
                </a:solidFill>
              </a:rPr>
              <a:t>Deroghe a LB-ST e LC-SE</a:t>
            </a:r>
            <a:r>
              <a:rPr lang="it-IT" dirty="0"/>
              <a:t>:</a:t>
            </a:r>
          </a:p>
          <a:p>
            <a:pPr lvl="1"/>
            <a:r>
              <a:rPr lang="it-IT" dirty="0"/>
              <a:t>Qualora l’attività esercitata partecipi all’esercizio di pubblici poteri;</a:t>
            </a:r>
          </a:p>
          <a:p>
            <a:pPr lvl="1"/>
            <a:r>
              <a:rPr lang="it-IT" dirty="0"/>
              <a:t>Ricorrano motivi di ordine pubblico pubblica sicurezza o sanità pubblica </a:t>
            </a:r>
          </a:p>
          <a:p>
            <a:pPr lvl="1"/>
            <a:r>
              <a:rPr lang="it-IT" b="1" dirty="0">
                <a:solidFill>
                  <a:srgbClr val="00B050"/>
                </a:solidFill>
              </a:rPr>
              <a:t>Motivi di interesse generale</a:t>
            </a:r>
            <a:r>
              <a:rPr lang="it-IT" dirty="0"/>
              <a:t>: </a:t>
            </a:r>
          </a:p>
          <a:p>
            <a:pPr lvl="1"/>
            <a:r>
              <a:rPr lang="it-IT" dirty="0"/>
              <a:t>comprende la tutela dei lavoratori, </a:t>
            </a:r>
          </a:p>
          <a:p>
            <a:pPr lvl="1"/>
            <a:r>
              <a:rPr lang="it-IT" dirty="0"/>
              <a:t>dei consumatori, del patrimonio storico, artistico e culturale. </a:t>
            </a:r>
          </a:p>
          <a:p>
            <a:pPr lvl="1"/>
            <a:r>
              <a:rPr lang="it-IT" dirty="0"/>
              <a:t>Per applicare i motivi di interesse generale occorre che: tali misure siano indistintamente applicate a tutti i cittadini UE; rispettino il principio di proporzionalità; l’interesse che si vuole proteggere non trova già adeguata protezione in altre disposizioni</a:t>
            </a:r>
          </a:p>
        </p:txBody>
      </p:sp>
    </p:spTree>
    <p:extLst>
      <p:ext uri="{BB962C8B-B14F-4D97-AF65-F5344CB8AC3E}">
        <p14:creationId xmlns:p14="http://schemas.microsoft.com/office/powerpoint/2010/main" val="137502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87A26-D2C0-AC5A-627D-08BF980C244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7EA3949-126B-8525-77E3-5A5ED6929FD0}"/>
              </a:ext>
            </a:extLst>
          </p:cNvPr>
          <p:cNvSpPr>
            <a:spLocks noGrp="1"/>
          </p:cNvSpPr>
          <p:nvPr>
            <p:ph type="ctrTitle"/>
          </p:nvPr>
        </p:nvSpPr>
        <p:spPr/>
        <p:txBody>
          <a:bodyPr>
            <a:normAutofit/>
          </a:bodyPr>
          <a:lstStyle/>
          <a:p>
            <a:r>
              <a:rPr lang="it-IT" dirty="0">
                <a:solidFill>
                  <a:srgbClr val="00B0F0"/>
                </a:solidFill>
              </a:rPr>
              <a:t>Il sistema di riconoscimento delle qualifiche </a:t>
            </a:r>
          </a:p>
        </p:txBody>
      </p:sp>
      <p:sp>
        <p:nvSpPr>
          <p:cNvPr id="3" name="Sottotitolo 2">
            <a:extLst>
              <a:ext uri="{FF2B5EF4-FFF2-40B4-BE49-F238E27FC236}">
                <a16:creationId xmlns:a16="http://schemas.microsoft.com/office/drawing/2014/main" id="{EAE18AB0-49E1-A711-BE59-782EA94A97C2}"/>
              </a:ext>
            </a:extLst>
          </p:cNvPr>
          <p:cNvSpPr>
            <a:spLocks noGrp="1"/>
          </p:cNvSpPr>
          <p:nvPr>
            <p:ph type="subTitle" idx="1"/>
          </p:nvPr>
        </p:nvSpPr>
        <p:spPr/>
        <p:txBody>
          <a:bodyPr/>
          <a:lstStyle/>
          <a:p>
            <a:r>
              <a:rPr lang="it-IT" dirty="0">
                <a:solidFill>
                  <a:srgbClr val="0070C0"/>
                </a:solidFill>
              </a:rPr>
              <a:t>Lezione 14</a:t>
            </a:r>
          </a:p>
          <a:p>
            <a:endParaRPr lang="it-IT" dirty="0"/>
          </a:p>
        </p:txBody>
      </p:sp>
    </p:spTree>
    <p:extLst>
      <p:ext uri="{BB962C8B-B14F-4D97-AF65-F5344CB8AC3E}">
        <p14:creationId xmlns:p14="http://schemas.microsoft.com/office/powerpoint/2010/main" val="1589033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37A58E-3703-1613-9825-00DE13C55890}"/>
              </a:ext>
            </a:extLst>
          </p:cNvPr>
          <p:cNvSpPr>
            <a:spLocks noGrp="1"/>
          </p:cNvSpPr>
          <p:nvPr>
            <p:ph type="title"/>
          </p:nvPr>
        </p:nvSpPr>
        <p:spPr>
          <a:xfrm>
            <a:off x="838200" y="365126"/>
            <a:ext cx="10515600" cy="987686"/>
          </a:xfrm>
        </p:spPr>
        <p:txBody>
          <a:bodyPr>
            <a:normAutofit/>
          </a:bodyPr>
          <a:lstStyle/>
          <a:p>
            <a:pPr algn="ctr"/>
            <a:r>
              <a:rPr lang="it-IT" sz="4000" b="1" dirty="0">
                <a:solidFill>
                  <a:srgbClr val="00B0F0"/>
                </a:solidFill>
              </a:rPr>
              <a:t>Titoli, Qualifiche e mercato interno</a:t>
            </a:r>
          </a:p>
        </p:txBody>
      </p:sp>
      <p:sp>
        <p:nvSpPr>
          <p:cNvPr id="3" name="Segnaposto contenuto 2">
            <a:extLst>
              <a:ext uri="{FF2B5EF4-FFF2-40B4-BE49-F238E27FC236}">
                <a16:creationId xmlns:a16="http://schemas.microsoft.com/office/drawing/2014/main" id="{0DF3ABAF-9F76-372F-A33D-F57F19ACC6D3}"/>
              </a:ext>
            </a:extLst>
          </p:cNvPr>
          <p:cNvSpPr>
            <a:spLocks noGrp="1"/>
          </p:cNvSpPr>
          <p:nvPr>
            <p:ph idx="1"/>
          </p:nvPr>
        </p:nvSpPr>
        <p:spPr>
          <a:xfrm>
            <a:off x="838199" y="1825624"/>
            <a:ext cx="10515599" cy="4667249"/>
          </a:xfrm>
        </p:spPr>
        <p:txBody>
          <a:bodyPr/>
          <a:lstStyle/>
          <a:p>
            <a:r>
              <a:rPr lang="it-IT" dirty="0"/>
              <a:t>Mercato Interno: la normativa sulla libera circolazione delle persone mira ad eliminare ostacoli alla occupazione die lavoratori in Stati membri diversi da quello di origine:</a:t>
            </a:r>
          </a:p>
          <a:p>
            <a:pPr lvl="1"/>
            <a:r>
              <a:rPr lang="it-IT" dirty="0"/>
              <a:t>Riconoscimento titoli e sperienze professionali maturate nei Paesi di origine o di provenienza;</a:t>
            </a:r>
          </a:p>
          <a:p>
            <a:pPr lvl="1"/>
            <a:r>
              <a:rPr lang="it-IT" dirty="0"/>
              <a:t>Art. 53 TFUE: funzione di ridurre i limiti derivanti dagli obblighi di possedere qualifiche, diplomi, certificati ed altri titoli professionali, che ciascuno Stato può imporre  per l’esercizio di attività lavorativa o imprenditoriale.</a:t>
            </a:r>
          </a:p>
          <a:p>
            <a:pPr lvl="1"/>
            <a:r>
              <a:rPr lang="it-IT" dirty="0"/>
              <a:t>Titoli e qualifiche professionali conseguiti in UE, Islanda, Norvegia e Liechtenstein non sono sottoposti al regime di riconoscimento.</a:t>
            </a:r>
          </a:p>
          <a:p>
            <a:pPr marL="457200" lvl="1" indent="0">
              <a:buNone/>
            </a:pPr>
            <a:endParaRPr lang="it-IT" dirty="0"/>
          </a:p>
        </p:txBody>
      </p:sp>
    </p:spTree>
    <p:extLst>
      <p:ext uri="{BB962C8B-B14F-4D97-AF65-F5344CB8AC3E}">
        <p14:creationId xmlns:p14="http://schemas.microsoft.com/office/powerpoint/2010/main" val="3463438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195003-8712-87D8-C656-9F0B476078E8}"/>
              </a:ext>
            </a:extLst>
          </p:cNvPr>
          <p:cNvSpPr>
            <a:spLocks noGrp="1"/>
          </p:cNvSpPr>
          <p:nvPr>
            <p:ph type="title"/>
          </p:nvPr>
        </p:nvSpPr>
        <p:spPr/>
        <p:txBody>
          <a:bodyPr/>
          <a:lstStyle/>
          <a:p>
            <a:pPr algn="ctr"/>
            <a:r>
              <a:rPr lang="it-IT" b="1" dirty="0">
                <a:solidFill>
                  <a:srgbClr val="00B0F0"/>
                </a:solidFill>
              </a:rPr>
              <a:t>Titoli extra-UE </a:t>
            </a:r>
          </a:p>
        </p:txBody>
      </p:sp>
      <p:sp>
        <p:nvSpPr>
          <p:cNvPr id="3" name="Segnaposto contenuto 2">
            <a:extLst>
              <a:ext uri="{FF2B5EF4-FFF2-40B4-BE49-F238E27FC236}">
                <a16:creationId xmlns:a16="http://schemas.microsoft.com/office/drawing/2014/main" id="{41F03E73-1163-9789-D900-F2BA235A3BE9}"/>
              </a:ext>
            </a:extLst>
          </p:cNvPr>
          <p:cNvSpPr>
            <a:spLocks noGrp="1"/>
          </p:cNvSpPr>
          <p:nvPr>
            <p:ph idx="1"/>
          </p:nvPr>
        </p:nvSpPr>
        <p:spPr/>
        <p:txBody>
          <a:bodyPr>
            <a:normAutofit/>
          </a:bodyPr>
          <a:lstStyle/>
          <a:p>
            <a:r>
              <a:rPr lang="it-IT" dirty="0"/>
              <a:t>Salvo appositi Trattati internazionali vigenti, ogni Stato membro è libero di scegliere le eventuali misure compensative per il riconoscimento dei titoli extra-UE.</a:t>
            </a:r>
          </a:p>
          <a:p>
            <a:r>
              <a:rPr lang="it-IT" dirty="0"/>
              <a:t>In particolare lo Stato membro può stabilire:</a:t>
            </a:r>
          </a:p>
          <a:p>
            <a:pPr lvl="1"/>
            <a:r>
              <a:rPr lang="it-IT" dirty="0"/>
              <a:t>Durata e modalità di tirocinio</a:t>
            </a:r>
          </a:p>
          <a:p>
            <a:pPr lvl="1"/>
            <a:r>
              <a:rPr lang="it-IT" dirty="0"/>
              <a:t>Contenuto della prova attitudinale </a:t>
            </a:r>
          </a:p>
          <a:p>
            <a:r>
              <a:rPr lang="it-IT" dirty="0"/>
              <a:t>L’avvenuto riconoscimento dei un titolo extra UE assume valore ai fini della libertà di prestazione di servizi, </a:t>
            </a:r>
          </a:p>
          <a:p>
            <a:r>
              <a:rPr lang="it-IT" dirty="0"/>
              <a:t>ma è solo un elemento di valutazione ai fini del riconoscimento di tali qualifiche ai fini dello stabilimento</a:t>
            </a:r>
          </a:p>
          <a:p>
            <a:pPr lvl="1"/>
            <a:endParaRPr lang="it-IT" dirty="0"/>
          </a:p>
        </p:txBody>
      </p:sp>
    </p:spTree>
    <p:extLst>
      <p:ext uri="{BB962C8B-B14F-4D97-AF65-F5344CB8AC3E}">
        <p14:creationId xmlns:p14="http://schemas.microsoft.com/office/powerpoint/2010/main" val="1444898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A22765-7EC6-36FF-3927-946C897C9346}"/>
              </a:ext>
            </a:extLst>
          </p:cNvPr>
          <p:cNvSpPr>
            <a:spLocks noGrp="1"/>
          </p:cNvSpPr>
          <p:nvPr>
            <p:ph type="title"/>
          </p:nvPr>
        </p:nvSpPr>
        <p:spPr/>
        <p:txBody>
          <a:bodyPr/>
          <a:lstStyle/>
          <a:p>
            <a:r>
              <a:rPr lang="it-IT" b="1" dirty="0">
                <a:solidFill>
                  <a:srgbClr val="00B0F0"/>
                </a:solidFill>
              </a:rPr>
              <a:t>Disciplina quadro riconoscimento di titoli e qualifiche</a:t>
            </a:r>
          </a:p>
        </p:txBody>
      </p:sp>
      <p:sp>
        <p:nvSpPr>
          <p:cNvPr id="3" name="Segnaposto contenuto 2">
            <a:extLst>
              <a:ext uri="{FF2B5EF4-FFF2-40B4-BE49-F238E27FC236}">
                <a16:creationId xmlns:a16="http://schemas.microsoft.com/office/drawing/2014/main" id="{3267F4C5-AAF8-221C-8EDA-5B66DA80E38E}"/>
              </a:ext>
            </a:extLst>
          </p:cNvPr>
          <p:cNvSpPr>
            <a:spLocks noGrp="1"/>
          </p:cNvSpPr>
          <p:nvPr>
            <p:ph idx="1"/>
          </p:nvPr>
        </p:nvSpPr>
        <p:spPr/>
        <p:txBody>
          <a:bodyPr>
            <a:normAutofit fontScale="92500" lnSpcReduction="10000"/>
          </a:bodyPr>
          <a:lstStyle/>
          <a:p>
            <a:r>
              <a:rPr lang="it-IT" b="1" dirty="0">
                <a:solidFill>
                  <a:srgbClr val="00B0F0"/>
                </a:solidFill>
              </a:rPr>
              <a:t>Direttiva 2005/36/CE (modificata da direttiva 2013/55/UE):</a:t>
            </a:r>
          </a:p>
          <a:p>
            <a:r>
              <a:rPr lang="it-IT" dirty="0"/>
              <a:t>Elemento principale per il riconoscimento: luogo di conseguimento titolo o qualifica</a:t>
            </a:r>
          </a:p>
          <a:p>
            <a:r>
              <a:rPr lang="it-IT" dirty="0"/>
              <a:t>Disciplina vale per:</a:t>
            </a:r>
          </a:p>
          <a:p>
            <a:pPr lvl="1"/>
            <a:r>
              <a:rPr lang="it-IT" dirty="0"/>
              <a:t>Lavoratori subordinati che vengono assunti da un datore di lavoro stabilito in uno Stato diverso da quello ove costoro conseguono il titolo.</a:t>
            </a:r>
          </a:p>
          <a:p>
            <a:pPr lvl="1"/>
            <a:r>
              <a:rPr lang="it-IT" dirty="0"/>
              <a:t>Datori di lavoro Stabiliti in altro Stato membro che intendono effettuare una libera prestazione di servizi composti anche da attività lavorativa sul territorio dello Stato membro destinatario le quali nemmeno in maniera temporanea possono esercitare senza il dato titolo o qualifica.</a:t>
            </a:r>
          </a:p>
          <a:p>
            <a:pPr lvl="1" algn="just"/>
            <a:r>
              <a:rPr lang="it-IT" dirty="0"/>
              <a:t>Gli imprenditori e i lavoratori autonomi possessori di un titolo o qualifica professionale esteri</a:t>
            </a:r>
          </a:p>
        </p:txBody>
      </p:sp>
    </p:spTree>
    <p:extLst>
      <p:ext uri="{BB962C8B-B14F-4D97-AF65-F5344CB8AC3E}">
        <p14:creationId xmlns:p14="http://schemas.microsoft.com/office/powerpoint/2010/main" val="394079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129ED2-3C69-2E2B-B732-3E9535C82153}"/>
              </a:ext>
            </a:extLst>
          </p:cNvPr>
          <p:cNvSpPr>
            <a:spLocks noGrp="1"/>
          </p:cNvSpPr>
          <p:nvPr>
            <p:ph type="title"/>
          </p:nvPr>
        </p:nvSpPr>
        <p:spPr/>
        <p:txBody>
          <a:bodyPr/>
          <a:lstStyle/>
          <a:p>
            <a:r>
              <a:rPr lang="it-IT" b="1" dirty="0">
                <a:solidFill>
                  <a:srgbClr val="00B0F0"/>
                </a:solidFill>
              </a:rPr>
              <a:t>Disciplina quadro riconoscimento di titoli e qualifiche</a:t>
            </a:r>
            <a:endParaRPr lang="it-IT" dirty="0"/>
          </a:p>
        </p:txBody>
      </p:sp>
      <p:sp>
        <p:nvSpPr>
          <p:cNvPr id="3" name="Segnaposto contenuto 2">
            <a:extLst>
              <a:ext uri="{FF2B5EF4-FFF2-40B4-BE49-F238E27FC236}">
                <a16:creationId xmlns:a16="http://schemas.microsoft.com/office/drawing/2014/main" id="{E49C89E1-CD1F-1BF8-E4AC-EAE710CE0EF1}"/>
              </a:ext>
            </a:extLst>
          </p:cNvPr>
          <p:cNvSpPr>
            <a:spLocks noGrp="1"/>
          </p:cNvSpPr>
          <p:nvPr>
            <p:ph idx="1"/>
          </p:nvPr>
        </p:nvSpPr>
        <p:spPr/>
        <p:txBody>
          <a:bodyPr/>
          <a:lstStyle/>
          <a:p>
            <a:r>
              <a:rPr lang="it-IT" b="1" dirty="0">
                <a:solidFill>
                  <a:srgbClr val="00B0F0"/>
                </a:solidFill>
              </a:rPr>
              <a:t>Direttiva 2018/958/UE: </a:t>
            </a:r>
            <a:r>
              <a:rPr lang="it-IT" dirty="0"/>
              <a:t>scopo, ridurre le restrizioni nazionali in materia di professioni.</a:t>
            </a:r>
          </a:p>
          <a:p>
            <a:r>
              <a:rPr lang="it-IT" dirty="0"/>
              <a:t>La direttiva 2018/958/UE stabilisce una serie di verifiche che ciascuno Stato membro è tenuto ad effettuare prima di introdurre disposizioni che possano limitare l’accesso a una professione regolamentata o il suo esercizio.</a:t>
            </a:r>
          </a:p>
          <a:p>
            <a:r>
              <a:rPr lang="it-IT" dirty="0"/>
              <a:t>Test di proporzionalità: deve essere adottata la regola meno restrittiva possibile, e sempreché sia giustificata da un motivo di interesse generale.</a:t>
            </a:r>
          </a:p>
        </p:txBody>
      </p:sp>
    </p:spTree>
    <p:extLst>
      <p:ext uri="{BB962C8B-B14F-4D97-AF65-F5344CB8AC3E}">
        <p14:creationId xmlns:p14="http://schemas.microsoft.com/office/powerpoint/2010/main" val="1520526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B7FBB6-2B0C-0CC3-048B-612A713ED2E4}"/>
              </a:ext>
            </a:extLst>
          </p:cNvPr>
          <p:cNvSpPr>
            <a:spLocks noGrp="1"/>
          </p:cNvSpPr>
          <p:nvPr>
            <p:ph type="title"/>
          </p:nvPr>
        </p:nvSpPr>
        <p:spPr/>
        <p:txBody>
          <a:bodyPr/>
          <a:lstStyle/>
          <a:p>
            <a:r>
              <a:rPr lang="it-IT" b="1" dirty="0">
                <a:solidFill>
                  <a:srgbClr val="00B0F0"/>
                </a:solidFill>
              </a:rPr>
              <a:t>Regimi di riconoscimento</a:t>
            </a:r>
          </a:p>
        </p:txBody>
      </p:sp>
      <p:sp>
        <p:nvSpPr>
          <p:cNvPr id="3" name="Segnaposto contenuto 2">
            <a:extLst>
              <a:ext uri="{FF2B5EF4-FFF2-40B4-BE49-F238E27FC236}">
                <a16:creationId xmlns:a16="http://schemas.microsoft.com/office/drawing/2014/main" id="{78EA5ECD-E2A5-1C3C-0E31-9AFDD2FB93A9}"/>
              </a:ext>
            </a:extLst>
          </p:cNvPr>
          <p:cNvSpPr>
            <a:spLocks noGrp="1"/>
          </p:cNvSpPr>
          <p:nvPr>
            <p:ph idx="1"/>
          </p:nvPr>
        </p:nvSpPr>
        <p:spPr/>
        <p:txBody>
          <a:bodyPr>
            <a:normAutofit fontScale="92500"/>
          </a:bodyPr>
          <a:lstStyle/>
          <a:p>
            <a:r>
              <a:rPr lang="it-IT" dirty="0">
                <a:solidFill>
                  <a:srgbClr val="00B0F0"/>
                </a:solidFill>
              </a:rPr>
              <a:t>Libera prestazione servizi: regime semplificato:</a:t>
            </a:r>
          </a:p>
          <a:p>
            <a:pPr lvl="1"/>
            <a:r>
              <a:rPr lang="it-IT" dirty="0"/>
              <a:t>Sufficiente una dichiarazione preventiva alle autorità nel Paese di destinazione (da rinnovare annualmente)</a:t>
            </a:r>
          </a:p>
          <a:p>
            <a:pPr lvl="1"/>
            <a:r>
              <a:rPr lang="it-IT" dirty="0"/>
              <a:t>Indicare informazioni sulla copertura assicurativa professionale e allegando documentazione comprovante la corrispondente abilitazione nel Paese di provenienza.</a:t>
            </a:r>
          </a:p>
          <a:p>
            <a:pPr lvl="1"/>
            <a:r>
              <a:rPr lang="it-IT" dirty="0"/>
              <a:t>Qualora nel Paese di provenienza tale professione non sia regolamentata, è necessario allegare documentazione comprovante ivi almeno un anno di esercizio.</a:t>
            </a:r>
          </a:p>
          <a:p>
            <a:pPr lvl="1"/>
            <a:r>
              <a:rPr lang="it-IT" dirty="0"/>
              <a:t>La prestazione può essere svolta subito dopo la presentazione dei documenti</a:t>
            </a:r>
          </a:p>
          <a:p>
            <a:pPr lvl="1"/>
            <a:r>
              <a:rPr lang="it-IT" dirty="0"/>
              <a:t>Nel caso di professione abbia a che fare con pubblica sicurezza e salute pubblica, le autorità possono vagliare prima dell’inizio i titoli e le qualifiche</a:t>
            </a:r>
          </a:p>
        </p:txBody>
      </p:sp>
    </p:spTree>
    <p:extLst>
      <p:ext uri="{BB962C8B-B14F-4D97-AF65-F5344CB8AC3E}">
        <p14:creationId xmlns:p14="http://schemas.microsoft.com/office/powerpoint/2010/main" val="2739587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D33A97-3C9F-1A90-9C27-B63FF5B32829}"/>
              </a:ext>
            </a:extLst>
          </p:cNvPr>
          <p:cNvSpPr>
            <a:spLocks noGrp="1"/>
          </p:cNvSpPr>
          <p:nvPr>
            <p:ph type="title"/>
          </p:nvPr>
        </p:nvSpPr>
        <p:spPr>
          <a:xfrm>
            <a:off x="838200" y="365126"/>
            <a:ext cx="10515600" cy="1025264"/>
          </a:xfrm>
        </p:spPr>
        <p:txBody>
          <a:bodyPr/>
          <a:lstStyle/>
          <a:p>
            <a:r>
              <a:rPr lang="it-IT" b="1" dirty="0">
                <a:solidFill>
                  <a:srgbClr val="00B0F0"/>
                </a:solidFill>
              </a:rPr>
              <a:t>Regimi di riconoscimento</a:t>
            </a:r>
            <a:endParaRPr lang="it-IT" dirty="0"/>
          </a:p>
        </p:txBody>
      </p:sp>
      <p:sp>
        <p:nvSpPr>
          <p:cNvPr id="3" name="Segnaposto contenuto 2">
            <a:extLst>
              <a:ext uri="{FF2B5EF4-FFF2-40B4-BE49-F238E27FC236}">
                <a16:creationId xmlns:a16="http://schemas.microsoft.com/office/drawing/2014/main" id="{ACFAF4D4-97EB-FF31-73F1-CE7D9DD4CCD2}"/>
              </a:ext>
            </a:extLst>
          </p:cNvPr>
          <p:cNvSpPr>
            <a:spLocks noGrp="1"/>
          </p:cNvSpPr>
          <p:nvPr>
            <p:ph idx="1"/>
          </p:nvPr>
        </p:nvSpPr>
        <p:spPr>
          <a:xfrm>
            <a:off x="838200" y="1578279"/>
            <a:ext cx="10515600" cy="4598684"/>
          </a:xfrm>
        </p:spPr>
        <p:txBody>
          <a:bodyPr>
            <a:normAutofit fontScale="92500"/>
          </a:bodyPr>
          <a:lstStyle/>
          <a:p>
            <a:r>
              <a:rPr lang="it-IT" b="1" dirty="0">
                <a:solidFill>
                  <a:srgbClr val="00B0F0"/>
                </a:solidFill>
              </a:rPr>
              <a:t>Soggiorno lavoratori subordinati e stabilimento lavoratori autonomi, professionisti, imprenditori (Stabilimento)</a:t>
            </a:r>
            <a:r>
              <a:rPr lang="it-IT" dirty="0"/>
              <a:t>: </a:t>
            </a:r>
            <a:r>
              <a:rPr lang="it-IT" u="sng" dirty="0"/>
              <a:t>tre regimi</a:t>
            </a:r>
          </a:p>
          <a:p>
            <a:pPr lvl="1"/>
            <a:r>
              <a:rPr lang="it-IT" dirty="0"/>
              <a:t>Logica comparativa: il percorso di studio o professionale compiuto nello Stato di provenienza viene comparato con con quello dello Stato di destinazione:</a:t>
            </a:r>
          </a:p>
          <a:p>
            <a:pPr marL="971550" lvl="1" indent="-514350">
              <a:buAutoNum type="arabicPeriod"/>
            </a:pPr>
            <a:r>
              <a:rPr lang="it-IT" dirty="0"/>
              <a:t>Professioni la cui disciplina sia già armonizzata a livello europeo: riconoscimento automatico (es. medico specialista)</a:t>
            </a:r>
          </a:p>
          <a:p>
            <a:pPr marL="971550" lvl="1" indent="-514350">
              <a:buAutoNum type="arabicPeriod"/>
            </a:pPr>
            <a:r>
              <a:rPr lang="it-IT" dirty="0"/>
              <a:t>Riconoscimento per esperienza professionale (es. artigianato): dimostrare l’esperienza professionale del tipo e durata indicati nella direttiva per ciascuno di essi (2 anni negli ultimi 10)</a:t>
            </a:r>
          </a:p>
          <a:p>
            <a:pPr marL="971550" lvl="1" indent="-514350">
              <a:buAutoNum type="arabicPeriod"/>
            </a:pPr>
            <a:r>
              <a:rPr lang="it-IT" dirty="0"/>
              <a:t>Sistema generale di riconoscimento: autorità dello Stato membro di destinazione effettuano una verifica dell’equivalenza dei titoli e delle qualifiche. Sono previsti 5 livelli di catalogazione delle qualifiche e dei diplomi.</a:t>
            </a:r>
          </a:p>
          <a:p>
            <a:pPr marL="514350" indent="-514350">
              <a:buAutoNum type="arabicPeriod"/>
            </a:pPr>
            <a:endParaRPr lang="it-IT" dirty="0"/>
          </a:p>
        </p:txBody>
      </p:sp>
    </p:spTree>
    <p:extLst>
      <p:ext uri="{BB962C8B-B14F-4D97-AF65-F5344CB8AC3E}">
        <p14:creationId xmlns:p14="http://schemas.microsoft.com/office/powerpoint/2010/main" val="3125032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699C-F0DA-D57C-FAE3-FB5DE6F454D1}"/>
              </a:ext>
            </a:extLst>
          </p:cNvPr>
          <p:cNvSpPr>
            <a:spLocks noGrp="1"/>
          </p:cNvSpPr>
          <p:nvPr>
            <p:ph type="title"/>
          </p:nvPr>
        </p:nvSpPr>
        <p:spPr/>
        <p:txBody>
          <a:bodyPr/>
          <a:lstStyle/>
          <a:p>
            <a:r>
              <a:rPr lang="it-IT" dirty="0">
                <a:solidFill>
                  <a:srgbClr val="0070C0"/>
                </a:solidFill>
              </a:rPr>
              <a:t>Indice </a:t>
            </a:r>
          </a:p>
        </p:txBody>
      </p:sp>
      <p:sp>
        <p:nvSpPr>
          <p:cNvPr id="3" name="Segnaposto contenuto 2">
            <a:extLst>
              <a:ext uri="{FF2B5EF4-FFF2-40B4-BE49-F238E27FC236}">
                <a16:creationId xmlns:a16="http://schemas.microsoft.com/office/drawing/2014/main" id="{B7C5BDD6-AD93-29C9-9839-6186D3364FE9}"/>
              </a:ext>
            </a:extLst>
          </p:cNvPr>
          <p:cNvSpPr>
            <a:spLocks noGrp="1"/>
          </p:cNvSpPr>
          <p:nvPr>
            <p:ph idx="1"/>
          </p:nvPr>
        </p:nvSpPr>
        <p:spPr/>
        <p:txBody>
          <a:bodyPr/>
          <a:lstStyle/>
          <a:p>
            <a:r>
              <a:rPr lang="it-IT" dirty="0">
                <a:solidFill>
                  <a:srgbClr val="0070C0"/>
                </a:solidFill>
              </a:rPr>
              <a:t>Lezione 13</a:t>
            </a:r>
          </a:p>
          <a:p>
            <a:r>
              <a:rPr lang="it-IT" dirty="0">
                <a:solidFill>
                  <a:srgbClr val="00B0F0"/>
                </a:solidFill>
              </a:rPr>
              <a:t>La libera circolazione dei lavoratori autonomi</a:t>
            </a:r>
          </a:p>
          <a:p>
            <a:pPr marL="0" indent="0">
              <a:buNone/>
            </a:pPr>
            <a:endParaRPr lang="it-IT" dirty="0"/>
          </a:p>
          <a:p>
            <a:r>
              <a:rPr lang="it-IT" dirty="0">
                <a:solidFill>
                  <a:srgbClr val="0070C0"/>
                </a:solidFill>
              </a:rPr>
              <a:t>Lezione 14</a:t>
            </a:r>
          </a:p>
          <a:p>
            <a:r>
              <a:rPr lang="it-IT" dirty="0">
                <a:solidFill>
                  <a:srgbClr val="00B0F0"/>
                </a:solidFill>
              </a:rPr>
              <a:t>Il sistema di riconoscimento delle qualifiche </a:t>
            </a:r>
          </a:p>
          <a:p>
            <a:endParaRPr lang="it-IT" dirty="0"/>
          </a:p>
          <a:p>
            <a:r>
              <a:rPr lang="it-IT" dirty="0">
                <a:solidFill>
                  <a:srgbClr val="0070C0"/>
                </a:solidFill>
              </a:rPr>
              <a:t>Lezione 15</a:t>
            </a:r>
          </a:p>
          <a:p>
            <a:r>
              <a:rPr lang="it-IT" dirty="0">
                <a:solidFill>
                  <a:srgbClr val="00B0F0"/>
                </a:solidFill>
              </a:rPr>
              <a:t>Lavoratori distaccati (Parte A)</a:t>
            </a:r>
          </a:p>
          <a:p>
            <a:endParaRPr lang="it-IT" dirty="0"/>
          </a:p>
        </p:txBody>
      </p:sp>
    </p:spTree>
    <p:extLst>
      <p:ext uri="{BB962C8B-B14F-4D97-AF65-F5344CB8AC3E}">
        <p14:creationId xmlns:p14="http://schemas.microsoft.com/office/powerpoint/2010/main" val="3380746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BCA20C-CDC6-6CCC-3CF8-67FD941C845D}"/>
              </a:ext>
            </a:extLst>
          </p:cNvPr>
          <p:cNvSpPr>
            <a:spLocks noGrp="1"/>
          </p:cNvSpPr>
          <p:nvPr>
            <p:ph type="title"/>
          </p:nvPr>
        </p:nvSpPr>
        <p:spPr>
          <a:xfrm>
            <a:off x="838200" y="588724"/>
            <a:ext cx="10515600" cy="1002082"/>
          </a:xfrm>
        </p:spPr>
        <p:txBody>
          <a:bodyPr>
            <a:normAutofit fontScale="90000"/>
          </a:bodyPr>
          <a:lstStyle/>
          <a:p>
            <a:r>
              <a:rPr lang="it-IT" b="1" dirty="0">
                <a:solidFill>
                  <a:srgbClr val="00B0F0"/>
                </a:solidFill>
              </a:rPr>
              <a:t>Casi particolari di riconoscimento di titoli e qualifiche</a:t>
            </a:r>
          </a:p>
        </p:txBody>
      </p:sp>
      <p:sp>
        <p:nvSpPr>
          <p:cNvPr id="3" name="Segnaposto contenuto 2">
            <a:extLst>
              <a:ext uri="{FF2B5EF4-FFF2-40B4-BE49-F238E27FC236}">
                <a16:creationId xmlns:a16="http://schemas.microsoft.com/office/drawing/2014/main" id="{5095A989-AEDA-C059-154E-E81BD53E6B53}"/>
              </a:ext>
            </a:extLst>
          </p:cNvPr>
          <p:cNvSpPr>
            <a:spLocks noGrp="1"/>
          </p:cNvSpPr>
          <p:nvPr>
            <p:ph idx="1"/>
          </p:nvPr>
        </p:nvSpPr>
        <p:spPr/>
        <p:txBody>
          <a:bodyPr>
            <a:normAutofit lnSpcReduction="10000"/>
          </a:bodyPr>
          <a:lstStyle/>
          <a:p>
            <a:r>
              <a:rPr lang="it-IT" b="1" dirty="0">
                <a:solidFill>
                  <a:srgbClr val="00B0F0"/>
                </a:solidFill>
              </a:rPr>
              <a:t>Direttiva 2013/55/UE</a:t>
            </a:r>
            <a:r>
              <a:rPr lang="it-IT" dirty="0"/>
              <a:t>: accesso parziale alla professione (si. anche C-330/03 e C-575/11)</a:t>
            </a:r>
          </a:p>
          <a:p>
            <a:pPr lvl="1"/>
            <a:r>
              <a:rPr lang="it-IT" dirty="0"/>
              <a:t>Nello Stato membro di destinazione la professione del lavoratore o professionista è regolata come parte di una professione più ampia dalla quale per può essere separata, nel senso che può essere esercitata separatamente anche nel Paese di destinazione. </a:t>
            </a:r>
          </a:p>
          <a:p>
            <a:pPr lvl="1"/>
            <a:r>
              <a:rPr lang="it-IT" dirty="0"/>
              <a:t>Autorità accordano l’accesso parziale qualora le differenze tra le attività legalmente esercitata nello Stato di origine e quella regolamentata nello Stato di destinazione sono troppo differenti</a:t>
            </a:r>
          </a:p>
          <a:p>
            <a:pPr lvl="1"/>
            <a:r>
              <a:rPr lang="it-IT" dirty="0"/>
              <a:t>Accesso parziale può essere rifiutato se giustificato da un motivo imperativo di interesse generale.</a:t>
            </a:r>
          </a:p>
          <a:p>
            <a:pPr lvl="1"/>
            <a:r>
              <a:rPr lang="it-IT" dirty="0"/>
              <a:t>Es. massaggiatrice idro-terapista, in alcuni Paesi membri è riconosciuta solo la professione di fisioterapista.</a:t>
            </a:r>
          </a:p>
        </p:txBody>
      </p:sp>
    </p:spTree>
    <p:extLst>
      <p:ext uri="{BB962C8B-B14F-4D97-AF65-F5344CB8AC3E}">
        <p14:creationId xmlns:p14="http://schemas.microsoft.com/office/powerpoint/2010/main" val="1708661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17257C-7095-59A4-543F-62FAA677A20A}"/>
              </a:ext>
            </a:extLst>
          </p:cNvPr>
          <p:cNvSpPr>
            <a:spLocks noGrp="1"/>
          </p:cNvSpPr>
          <p:nvPr>
            <p:ph type="title"/>
          </p:nvPr>
        </p:nvSpPr>
        <p:spPr/>
        <p:txBody>
          <a:bodyPr/>
          <a:lstStyle/>
          <a:p>
            <a:r>
              <a:rPr lang="it-IT" b="1" dirty="0">
                <a:solidFill>
                  <a:srgbClr val="00B0F0"/>
                </a:solidFill>
              </a:rPr>
              <a:t>Casi particolari di riconoscimento di titoli e qualifiche</a:t>
            </a:r>
            <a:endParaRPr lang="it-IT" dirty="0"/>
          </a:p>
        </p:txBody>
      </p:sp>
      <p:sp>
        <p:nvSpPr>
          <p:cNvPr id="3" name="Segnaposto contenuto 2">
            <a:extLst>
              <a:ext uri="{FF2B5EF4-FFF2-40B4-BE49-F238E27FC236}">
                <a16:creationId xmlns:a16="http://schemas.microsoft.com/office/drawing/2014/main" id="{92787CAA-C144-A19A-702B-E61690A0E19B}"/>
              </a:ext>
            </a:extLst>
          </p:cNvPr>
          <p:cNvSpPr>
            <a:spLocks noGrp="1"/>
          </p:cNvSpPr>
          <p:nvPr>
            <p:ph idx="1"/>
          </p:nvPr>
        </p:nvSpPr>
        <p:spPr>
          <a:xfrm>
            <a:off x="838200" y="1825625"/>
            <a:ext cx="10515600" cy="4667250"/>
          </a:xfrm>
        </p:spPr>
        <p:txBody>
          <a:bodyPr>
            <a:normAutofit lnSpcReduction="10000"/>
          </a:bodyPr>
          <a:lstStyle/>
          <a:p>
            <a:r>
              <a:rPr lang="it-IT" dirty="0"/>
              <a:t>Professioni parzialmente armonizzate: revisori dei conti, requisiti minimi inseriti nella dir. 2006/43/CE (mod. 2014/56/UE)</a:t>
            </a:r>
          </a:p>
          <a:p>
            <a:r>
              <a:rPr lang="it-IT" dirty="0"/>
              <a:t>Riconoscimento a scopo non professionale: non esistono meccanismi a livello UE.</a:t>
            </a:r>
          </a:p>
          <a:p>
            <a:r>
              <a:rPr lang="it-IT" b="1" dirty="0">
                <a:solidFill>
                  <a:srgbClr val="00B0F0"/>
                </a:solidFill>
              </a:rPr>
              <a:t>Avvocati</a:t>
            </a:r>
            <a:r>
              <a:rPr lang="it-IT" dirty="0"/>
              <a:t>: </a:t>
            </a:r>
          </a:p>
          <a:p>
            <a:pPr lvl="1"/>
            <a:r>
              <a:rPr lang="it-IT" dirty="0"/>
              <a:t>una disciplina specifica è prevista per la libera circolazione (dir. 1977/249/CEE) e soprattutto stabilimento (dir. 1998/5/CE) degli avvocati. </a:t>
            </a:r>
          </a:p>
          <a:p>
            <a:pPr lvl="1"/>
            <a:r>
              <a:rPr lang="it-IT" dirty="0"/>
              <a:t>Esonero della prova attitudinale per accesso alla professione nel Paese di destinazione.</a:t>
            </a:r>
          </a:p>
          <a:p>
            <a:pPr lvl="1"/>
            <a:r>
              <a:rPr lang="it-IT" dirty="0"/>
              <a:t>Sentenza </a:t>
            </a:r>
            <a:r>
              <a:rPr lang="it-IT" i="1" dirty="0"/>
              <a:t>Torresi</a:t>
            </a:r>
            <a:r>
              <a:rPr lang="it-IT" dirty="0"/>
              <a:t>, C-58/13 e C-59/13: la scelta del Paese membro dove conseguire il titolo e quello dove esercitare la professione è inerente all’esercizio delle libertà fondamentali garantite dai Trattati.</a:t>
            </a:r>
          </a:p>
        </p:txBody>
      </p:sp>
    </p:spTree>
    <p:extLst>
      <p:ext uri="{BB962C8B-B14F-4D97-AF65-F5344CB8AC3E}">
        <p14:creationId xmlns:p14="http://schemas.microsoft.com/office/powerpoint/2010/main" val="452842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CAA3C-3735-F473-9A17-6AE96C08A295}"/>
              </a:ext>
            </a:extLst>
          </p:cNvPr>
          <p:cNvSpPr>
            <a:spLocks noGrp="1"/>
          </p:cNvSpPr>
          <p:nvPr>
            <p:ph type="ctrTitle"/>
          </p:nvPr>
        </p:nvSpPr>
        <p:spPr/>
        <p:txBody>
          <a:bodyPr>
            <a:normAutofit fontScale="90000"/>
          </a:bodyPr>
          <a:lstStyle/>
          <a:p>
            <a:br>
              <a:rPr lang="it-IT" dirty="0">
                <a:solidFill>
                  <a:srgbClr val="0070C0"/>
                </a:solidFill>
              </a:rPr>
            </a:br>
            <a:br>
              <a:rPr lang="it-IT" dirty="0">
                <a:solidFill>
                  <a:srgbClr val="0070C0"/>
                </a:solidFill>
              </a:rPr>
            </a:br>
            <a:br>
              <a:rPr lang="it-IT" dirty="0">
                <a:solidFill>
                  <a:srgbClr val="0070C0"/>
                </a:solidFill>
              </a:rPr>
            </a:br>
            <a:br>
              <a:rPr lang="it-IT" dirty="0">
                <a:solidFill>
                  <a:srgbClr val="0070C0"/>
                </a:solidFill>
              </a:rPr>
            </a:br>
            <a:r>
              <a:rPr lang="it-IT" dirty="0">
                <a:solidFill>
                  <a:srgbClr val="00B0F0"/>
                </a:solidFill>
              </a:rPr>
              <a:t>Lavoratori distaccati (Parte A)</a:t>
            </a:r>
            <a:br>
              <a:rPr lang="it-IT" dirty="0">
                <a:solidFill>
                  <a:srgbClr val="00B0F0"/>
                </a:solidFill>
              </a:rPr>
            </a:br>
            <a:br>
              <a:rPr lang="it-IT" dirty="0">
                <a:solidFill>
                  <a:srgbClr val="0070C0"/>
                </a:solidFill>
              </a:rPr>
            </a:br>
            <a:endParaRPr lang="it-IT" dirty="0"/>
          </a:p>
        </p:txBody>
      </p:sp>
      <p:sp>
        <p:nvSpPr>
          <p:cNvPr id="3" name="Sottotitolo 2">
            <a:extLst>
              <a:ext uri="{FF2B5EF4-FFF2-40B4-BE49-F238E27FC236}">
                <a16:creationId xmlns:a16="http://schemas.microsoft.com/office/drawing/2014/main" id="{DE95A411-051F-EC2E-69DF-F21EE727C805}"/>
              </a:ext>
            </a:extLst>
          </p:cNvPr>
          <p:cNvSpPr>
            <a:spLocks noGrp="1"/>
          </p:cNvSpPr>
          <p:nvPr>
            <p:ph type="subTitle" idx="1"/>
          </p:nvPr>
        </p:nvSpPr>
        <p:spPr/>
        <p:txBody>
          <a:bodyPr/>
          <a:lstStyle/>
          <a:p>
            <a:r>
              <a:rPr lang="it-IT" dirty="0">
                <a:solidFill>
                  <a:srgbClr val="0070C0"/>
                </a:solidFill>
              </a:rPr>
              <a:t>Lezione 15</a:t>
            </a:r>
          </a:p>
        </p:txBody>
      </p:sp>
    </p:spTree>
    <p:extLst>
      <p:ext uri="{BB962C8B-B14F-4D97-AF65-F5344CB8AC3E}">
        <p14:creationId xmlns:p14="http://schemas.microsoft.com/office/powerpoint/2010/main" val="1245566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fontScale="90000"/>
          </a:bodyPr>
          <a:lstStyle/>
          <a:p>
            <a:r>
              <a:rPr lang="it-IT" b="1" dirty="0">
                <a:solidFill>
                  <a:srgbClr val="00B0F0"/>
                </a:solidFill>
              </a:rPr>
              <a:t>Problematiche inerenti il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p:txBody>
          <a:bodyPr>
            <a:normAutofit lnSpcReduction="10000"/>
          </a:bodyPr>
          <a:lstStyle/>
          <a:p>
            <a:r>
              <a:rPr lang="it-IT" dirty="0"/>
              <a:t>Problema della legge applicabile.</a:t>
            </a:r>
          </a:p>
          <a:p>
            <a:r>
              <a:rPr lang="it-IT" dirty="0"/>
              <a:t>Eliminare le incertezze caso per caso:</a:t>
            </a:r>
          </a:p>
          <a:p>
            <a:pPr lvl="1"/>
            <a:r>
              <a:rPr lang="it-IT" dirty="0"/>
              <a:t>Direttive: codifica giurisprudenza della Corte di giustizia</a:t>
            </a:r>
          </a:p>
          <a:p>
            <a:r>
              <a:rPr lang="it-IT" dirty="0"/>
              <a:t>Attori in gioco:</a:t>
            </a:r>
          </a:p>
          <a:p>
            <a:pPr lvl="1"/>
            <a:r>
              <a:rPr lang="it-IT" dirty="0"/>
              <a:t>Imprese/datori di lavoro</a:t>
            </a:r>
          </a:p>
          <a:p>
            <a:pPr lvl="1"/>
            <a:r>
              <a:rPr lang="it-IT" dirty="0"/>
              <a:t>Lavoratori</a:t>
            </a:r>
          </a:p>
          <a:p>
            <a:pPr lvl="1"/>
            <a:r>
              <a:rPr lang="it-IT" dirty="0"/>
              <a:t>Amministrazioni nazionali di controllo</a:t>
            </a:r>
          </a:p>
          <a:p>
            <a:r>
              <a:rPr lang="it-IT" dirty="0"/>
              <a:t>Esigenza di contemperare due importantissimi interessi pubblici:</a:t>
            </a:r>
          </a:p>
          <a:p>
            <a:pPr marL="971550" lvl="1" indent="-514350">
              <a:buAutoNum type="arabicPeriod"/>
            </a:pPr>
            <a:r>
              <a:rPr lang="it-IT" dirty="0"/>
              <a:t>Tutela dei lavoratori</a:t>
            </a:r>
          </a:p>
          <a:p>
            <a:pPr marL="971550" lvl="1" indent="-514350">
              <a:buAutoNum type="arabicPeriod"/>
            </a:pPr>
            <a:r>
              <a:rPr lang="it-IT" dirty="0"/>
              <a:t>Libertà di prestazione dei servizi da parte delle imprese</a:t>
            </a:r>
          </a:p>
          <a:p>
            <a:pPr marL="0" indent="0">
              <a:buNone/>
            </a:pPr>
            <a:endParaRPr lang="it-IT" dirty="0"/>
          </a:p>
        </p:txBody>
      </p:sp>
    </p:spTree>
    <p:extLst>
      <p:ext uri="{BB962C8B-B14F-4D97-AF65-F5344CB8AC3E}">
        <p14:creationId xmlns:p14="http://schemas.microsoft.com/office/powerpoint/2010/main" val="446130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BBD525-8223-7A07-22A7-422BBD0E0016}"/>
              </a:ext>
            </a:extLst>
          </p:cNvPr>
          <p:cNvSpPr>
            <a:spLocks noGrp="1"/>
          </p:cNvSpPr>
          <p:nvPr>
            <p:ph type="title"/>
          </p:nvPr>
        </p:nvSpPr>
        <p:spPr>
          <a:xfrm>
            <a:off x="838200" y="365126"/>
            <a:ext cx="10515600" cy="787270"/>
          </a:xfrm>
        </p:spPr>
        <p:txBody>
          <a:bodyPr>
            <a:noAutofit/>
          </a:bodyPr>
          <a:lstStyle/>
          <a:p>
            <a:pPr algn="just"/>
            <a:r>
              <a:rPr lang="it-IT" sz="2800" b="1" dirty="0">
                <a:solidFill>
                  <a:srgbClr val="00B0F0"/>
                </a:solidFill>
              </a:rPr>
              <a:t>Direttiva 96/71/CE relativa a distacco dei lavoratori nell’ambito di una prestazione dei servizi</a:t>
            </a:r>
          </a:p>
        </p:txBody>
      </p:sp>
      <p:sp>
        <p:nvSpPr>
          <p:cNvPr id="3" name="Segnaposto contenuto 2">
            <a:extLst>
              <a:ext uri="{FF2B5EF4-FFF2-40B4-BE49-F238E27FC236}">
                <a16:creationId xmlns:a16="http://schemas.microsoft.com/office/drawing/2014/main" id="{6CB413A8-B365-0F82-AE3F-20CA82EEC3B5}"/>
              </a:ext>
            </a:extLst>
          </p:cNvPr>
          <p:cNvSpPr>
            <a:spLocks noGrp="1"/>
          </p:cNvSpPr>
          <p:nvPr>
            <p:ph idx="1"/>
          </p:nvPr>
        </p:nvSpPr>
        <p:spPr/>
        <p:txBody>
          <a:bodyPr>
            <a:normAutofit/>
          </a:bodyPr>
          <a:lstStyle/>
          <a:p>
            <a:r>
              <a:rPr lang="it-IT" dirty="0">
                <a:solidFill>
                  <a:srgbClr val="00B0F0"/>
                </a:solidFill>
              </a:rPr>
              <a:t>Obiettivi direttiva 96/71/CE</a:t>
            </a:r>
            <a:r>
              <a:rPr lang="it-IT" dirty="0"/>
              <a:t>: </a:t>
            </a:r>
          </a:p>
          <a:p>
            <a:pPr lvl="1"/>
            <a:r>
              <a:rPr lang="it-IT" dirty="0"/>
              <a:t>Disciplinare le attività di impresa o libero-professionali.</a:t>
            </a:r>
          </a:p>
          <a:p>
            <a:pPr lvl="1"/>
            <a:r>
              <a:rPr lang="it-IT" dirty="0"/>
              <a:t>Facilitare la libera prestazione dei servizi tradizionali delle imprese UE che distaccano temporaneamente i loro dipendenti per eseguire lavori nel territorio di uno Stato membro diverso dallo Stato membro in cui sono abitualmente occupati.</a:t>
            </a:r>
          </a:p>
          <a:p>
            <a:pPr lvl="1"/>
            <a:r>
              <a:rPr lang="it-IT" dirty="0"/>
              <a:t>Direttiva di coordinamento non di armonizzazione: condizioni di lavoro rimangono inalterate</a:t>
            </a:r>
          </a:p>
          <a:p>
            <a:pPr lvl="1"/>
            <a:r>
              <a:rPr lang="it-IT" dirty="0"/>
              <a:t>La direttiva riguarda il complesso di norme poste a tutela del lavoratore distaccato</a:t>
            </a:r>
          </a:p>
        </p:txBody>
      </p:sp>
    </p:spTree>
    <p:extLst>
      <p:ext uri="{BB962C8B-B14F-4D97-AF65-F5344CB8AC3E}">
        <p14:creationId xmlns:p14="http://schemas.microsoft.com/office/powerpoint/2010/main" val="2393045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695CF6-F2E1-FA40-24A2-5DCC33DCBF21}"/>
              </a:ext>
            </a:extLst>
          </p:cNvPr>
          <p:cNvSpPr>
            <a:spLocks noGrp="1"/>
          </p:cNvSpPr>
          <p:nvPr>
            <p:ph type="title"/>
          </p:nvPr>
        </p:nvSpPr>
        <p:spPr>
          <a:xfrm>
            <a:off x="838200" y="365126"/>
            <a:ext cx="10515600" cy="837374"/>
          </a:xfrm>
        </p:spPr>
        <p:txBody>
          <a:bodyPr>
            <a:normAutofit fontScale="90000"/>
          </a:bodyPr>
          <a:lstStyle/>
          <a:p>
            <a:r>
              <a:rPr lang="it-IT" sz="3200" b="1" dirty="0">
                <a:solidFill>
                  <a:srgbClr val="00B0F0"/>
                </a:solidFill>
              </a:rPr>
              <a:t>Direttiva 96/71/CE relativa a distacco dei lavoratori nell’ambito di una prestazione dei servizi</a:t>
            </a:r>
            <a:endParaRPr lang="it-IT" sz="3200" dirty="0"/>
          </a:p>
        </p:txBody>
      </p:sp>
      <p:sp>
        <p:nvSpPr>
          <p:cNvPr id="3" name="Segnaposto contenuto 2">
            <a:extLst>
              <a:ext uri="{FF2B5EF4-FFF2-40B4-BE49-F238E27FC236}">
                <a16:creationId xmlns:a16="http://schemas.microsoft.com/office/drawing/2014/main" id="{1DAB615F-4039-7ED7-3578-55AADD62F25A}"/>
              </a:ext>
            </a:extLst>
          </p:cNvPr>
          <p:cNvSpPr>
            <a:spLocks noGrp="1"/>
          </p:cNvSpPr>
          <p:nvPr>
            <p:ph idx="1"/>
          </p:nvPr>
        </p:nvSpPr>
        <p:spPr>
          <a:xfrm>
            <a:off x="838200" y="1825624"/>
            <a:ext cx="10515600" cy="4667249"/>
          </a:xfrm>
        </p:spPr>
        <p:txBody>
          <a:bodyPr>
            <a:normAutofit fontScale="85000" lnSpcReduction="20000"/>
          </a:bodyPr>
          <a:lstStyle/>
          <a:p>
            <a:r>
              <a:rPr lang="it-IT" b="1" dirty="0">
                <a:solidFill>
                  <a:srgbClr val="FF0000"/>
                </a:solidFill>
              </a:rPr>
              <a:t>Definizione di distacco dei lavoratori:</a:t>
            </a:r>
            <a:r>
              <a:rPr lang="it-IT" dirty="0"/>
              <a:t> </a:t>
            </a:r>
          </a:p>
          <a:p>
            <a:r>
              <a:rPr lang="it-IT" dirty="0"/>
              <a:t>Il distacco dei lavoratori si verifica nelle tre ipotesi contenute nell’art. 1, par. 3, dir. 96/71/CE:</a:t>
            </a:r>
          </a:p>
          <a:p>
            <a:r>
              <a:rPr lang="it-IT" sz="2400" dirty="0">
                <a:solidFill>
                  <a:srgbClr val="00B0F0"/>
                </a:solidFill>
              </a:rPr>
              <a:t>Ipotesi 1</a:t>
            </a:r>
            <a:r>
              <a:rPr lang="it-IT" sz="2400" dirty="0"/>
              <a:t>, art. 1, par. 3, </a:t>
            </a:r>
            <a:r>
              <a:rPr lang="it-IT" sz="2400" dirty="0" err="1"/>
              <a:t>let</a:t>
            </a:r>
            <a:r>
              <a:rPr lang="it-IT" sz="2400" dirty="0"/>
              <a:t>. a, dir. 96/71/CE:</a:t>
            </a:r>
          </a:p>
          <a:p>
            <a:pPr lvl="1"/>
            <a:r>
              <a:rPr lang="it-IT" dirty="0"/>
              <a:t>Impresa intenda avvalersi della libera prestazione di servizi, distacchi in lavoratore per conto proprio o sotto la sia direzione, nel territorio di uno Stato membro, nell’abito di un contratto concluso fra impresa che lo invia e destinatario della prestazione di servizi che opera in uno Stato membro.</a:t>
            </a:r>
          </a:p>
          <a:p>
            <a:r>
              <a:rPr lang="it-IT" sz="2400" dirty="0">
                <a:solidFill>
                  <a:srgbClr val="00B0F0"/>
                </a:solidFill>
              </a:rPr>
              <a:t>Ipotesi 2</a:t>
            </a:r>
            <a:r>
              <a:rPr lang="it-IT" sz="2400" dirty="0"/>
              <a:t>, art. 1, par. 3, </a:t>
            </a:r>
            <a:r>
              <a:rPr lang="it-IT" sz="2400" dirty="0" err="1"/>
              <a:t>let</a:t>
            </a:r>
            <a:r>
              <a:rPr lang="it-IT" sz="2400" dirty="0"/>
              <a:t>. b, dir. 96/71/CE:</a:t>
            </a:r>
          </a:p>
          <a:p>
            <a:pPr lvl="1"/>
            <a:r>
              <a:rPr lang="it-IT" dirty="0"/>
              <a:t>Distacco dei lavoratori in uno Stato membro presso uno Stabilimento o una società affiliata appartenente allo stesso gruppo societario della società dalla quale detti lavoratori dipendono</a:t>
            </a:r>
          </a:p>
          <a:p>
            <a:r>
              <a:rPr lang="it-IT" sz="2400" dirty="0">
                <a:solidFill>
                  <a:srgbClr val="00B0F0"/>
                </a:solidFill>
              </a:rPr>
              <a:t>Ipotesi 3</a:t>
            </a:r>
            <a:r>
              <a:rPr lang="it-IT" sz="2400" dirty="0"/>
              <a:t>, art. 1, par. 3, </a:t>
            </a:r>
            <a:r>
              <a:rPr lang="it-IT" sz="2400" dirty="0" err="1"/>
              <a:t>let</a:t>
            </a:r>
            <a:r>
              <a:rPr lang="it-IT" sz="2400" dirty="0"/>
              <a:t>. b, dir. 96/71/CE:</a:t>
            </a:r>
          </a:p>
          <a:p>
            <a:pPr lvl="1"/>
            <a:r>
              <a:rPr lang="it-IT" dirty="0"/>
              <a:t>Cessione temporanea dei lavoratori da una impresa di lavoro temporaneo situata in uno Stato membro presso una azienda utilizzatrice avente la sede o un centro di attività nel territorio di un altro Stato membro</a:t>
            </a:r>
          </a:p>
          <a:p>
            <a:endParaRPr lang="it-IT" dirty="0"/>
          </a:p>
          <a:p>
            <a:pPr lvl="1" algn="just"/>
            <a:endParaRPr lang="it-IT" dirty="0"/>
          </a:p>
        </p:txBody>
      </p:sp>
    </p:spTree>
    <p:extLst>
      <p:ext uri="{BB962C8B-B14F-4D97-AF65-F5344CB8AC3E}">
        <p14:creationId xmlns:p14="http://schemas.microsoft.com/office/powerpoint/2010/main" val="2241127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80DBF-99EF-32F0-A520-A41AF312C49D}"/>
              </a:ext>
            </a:extLst>
          </p:cNvPr>
          <p:cNvSpPr>
            <a:spLocks noGrp="1"/>
          </p:cNvSpPr>
          <p:nvPr>
            <p:ph type="title"/>
          </p:nvPr>
        </p:nvSpPr>
        <p:spPr>
          <a:xfrm>
            <a:off x="838200" y="365126"/>
            <a:ext cx="10515600" cy="1025264"/>
          </a:xfrm>
        </p:spPr>
        <p:txBody>
          <a:bodyPr>
            <a:normAutofit fontScale="90000"/>
          </a:bodyPr>
          <a:lstStyle/>
          <a:p>
            <a:r>
              <a:rPr lang="it-IT" sz="3600" b="1" dirty="0">
                <a:solidFill>
                  <a:srgbClr val="00B0F0"/>
                </a:solidFill>
              </a:rPr>
              <a:t>Direttiva 96/71/CE relativa a distacco dei lavoratori nell’ambito di una prestazione dei servizi</a:t>
            </a:r>
            <a:endParaRPr lang="it-IT" sz="3600" dirty="0"/>
          </a:p>
        </p:txBody>
      </p:sp>
      <p:sp>
        <p:nvSpPr>
          <p:cNvPr id="3" name="Segnaposto contenuto 2">
            <a:extLst>
              <a:ext uri="{FF2B5EF4-FFF2-40B4-BE49-F238E27FC236}">
                <a16:creationId xmlns:a16="http://schemas.microsoft.com/office/drawing/2014/main" id="{086438CF-77F1-0E57-E834-5EF2D9228A4F}"/>
              </a:ext>
            </a:extLst>
          </p:cNvPr>
          <p:cNvSpPr>
            <a:spLocks noGrp="1"/>
          </p:cNvSpPr>
          <p:nvPr>
            <p:ph idx="1"/>
          </p:nvPr>
        </p:nvSpPr>
        <p:spPr/>
        <p:txBody>
          <a:bodyPr/>
          <a:lstStyle/>
          <a:p>
            <a:r>
              <a:rPr lang="it-IT" b="1" dirty="0">
                <a:solidFill>
                  <a:srgbClr val="FF0000"/>
                </a:solidFill>
              </a:rPr>
              <a:t>Definizione di lavoratore distaccato </a:t>
            </a:r>
            <a:r>
              <a:rPr lang="it-IT" dirty="0"/>
              <a:t>(art. 2 dir. 96/71/CE):</a:t>
            </a:r>
          </a:p>
          <a:p>
            <a:r>
              <a:rPr lang="it-IT" dirty="0"/>
              <a:t>Il lavoratore che per un periodo limitato svolge il proprio lavoro nel territorio dello Stato membro diverso da quello nel cui territorio lavora abitualmente (par. 1).</a:t>
            </a:r>
          </a:p>
          <a:p>
            <a:r>
              <a:rPr lang="it-IT" dirty="0"/>
              <a:t>La nozione di lavoratore è quella applicata in base al diritto dello Stato membro nel cui territorio è distaccato il lavoratore (par.2).</a:t>
            </a:r>
          </a:p>
          <a:p>
            <a:pPr marL="0" indent="0">
              <a:buNone/>
            </a:pPr>
            <a:endParaRPr lang="it-IT" dirty="0"/>
          </a:p>
        </p:txBody>
      </p:sp>
    </p:spTree>
    <p:extLst>
      <p:ext uri="{BB962C8B-B14F-4D97-AF65-F5344CB8AC3E}">
        <p14:creationId xmlns:p14="http://schemas.microsoft.com/office/powerpoint/2010/main" val="1090463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2FE14D-2B41-A6EF-E646-DECC114A8629}"/>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A8CBB8E8-F193-9CD6-97AE-EAFD48DD4EA5}"/>
              </a:ext>
            </a:extLst>
          </p:cNvPr>
          <p:cNvSpPr>
            <a:spLocks noGrp="1"/>
          </p:cNvSpPr>
          <p:nvPr>
            <p:ph idx="1"/>
          </p:nvPr>
        </p:nvSpPr>
        <p:spPr>
          <a:xfrm>
            <a:off x="838200" y="1825625"/>
            <a:ext cx="10515600" cy="4825696"/>
          </a:xfrm>
        </p:spPr>
        <p:txBody>
          <a:bodyPr>
            <a:normAutofit fontScale="85000" lnSpcReduction="10000"/>
          </a:bodyPr>
          <a:lstStyle/>
          <a:p>
            <a:r>
              <a:rPr lang="it-IT" dirty="0"/>
              <a:t>Condizioni di lavoro che tutti gli Stati membri sono tenuti ad assicurare ai lavoratori distaccati da uno Stato membro all’altro (art. 3. par. 1, dir. 71/CE)</a:t>
            </a:r>
          </a:p>
          <a:p>
            <a:r>
              <a:rPr lang="it-IT" dirty="0"/>
              <a:t>Settori di regolamentazione delle </a:t>
            </a:r>
            <a:r>
              <a:rPr lang="it-IT" b="1" dirty="0">
                <a:solidFill>
                  <a:srgbClr val="00B0F0"/>
                </a:solidFill>
              </a:rPr>
              <a:t>condizioni di lavoro </a:t>
            </a:r>
            <a:r>
              <a:rPr lang="it-IT" dirty="0"/>
              <a:t>che tutti gli Stati membri sono tenuti ad assicurare ai lavoratori distaccati nel loro territorio:</a:t>
            </a:r>
          </a:p>
          <a:p>
            <a:pPr marL="457200" lvl="1" indent="0">
              <a:buNone/>
            </a:pPr>
            <a:r>
              <a:rPr lang="it-IT" b="0" i="0" u="none" strike="noStrike" dirty="0">
                <a:solidFill>
                  <a:srgbClr val="000000"/>
                </a:solidFill>
                <a:effectLst/>
              </a:rPr>
              <a:t>a) periodi massimi di lavoro e periodi minimi di riposo;</a:t>
            </a:r>
          </a:p>
          <a:p>
            <a:pPr marL="457200" lvl="1" indent="0">
              <a:buNone/>
            </a:pPr>
            <a:r>
              <a:rPr lang="it-IT" b="0" i="0" u="none" strike="noStrike" dirty="0">
                <a:solidFill>
                  <a:srgbClr val="000000"/>
                </a:solidFill>
                <a:effectLst/>
              </a:rPr>
              <a:t>b) durata minima delle ferie annuali retribuite;</a:t>
            </a:r>
          </a:p>
          <a:p>
            <a:pPr marL="457200" lvl="1" indent="0">
              <a:buNone/>
            </a:pPr>
            <a:r>
              <a:rPr lang="it-IT" b="0" i="0" u="none" strike="noStrike" dirty="0">
                <a:solidFill>
                  <a:srgbClr val="000000"/>
                </a:solidFill>
                <a:effectLst/>
              </a:rPr>
              <a:t>c) tariffe minime salariali, comprese le tariffe maggiorate per lavoro straordinario; il presente punto non si applica ai regimi pensionistici integrativi di categoria;</a:t>
            </a:r>
          </a:p>
          <a:p>
            <a:pPr marL="457200" lvl="1" indent="0">
              <a:buNone/>
            </a:pPr>
            <a:r>
              <a:rPr lang="it-IT" b="0" i="0" u="none" strike="noStrike" dirty="0">
                <a:solidFill>
                  <a:srgbClr val="000000"/>
                </a:solidFill>
                <a:effectLst/>
              </a:rPr>
              <a:t>d) condizioni di cessione temporanea dei lavoratori, in particolare la cessione temporanea di lavoratori da parte di imprese di lavoro temporaneo;</a:t>
            </a:r>
          </a:p>
          <a:p>
            <a:pPr marL="457200" lvl="1" indent="0">
              <a:buNone/>
            </a:pPr>
            <a:r>
              <a:rPr lang="it-IT" b="0" i="0" u="none" strike="noStrike" dirty="0">
                <a:solidFill>
                  <a:srgbClr val="000000"/>
                </a:solidFill>
                <a:effectLst/>
              </a:rPr>
              <a:t>e) sicurezza, salute e igiene sul lavoro;</a:t>
            </a:r>
          </a:p>
          <a:p>
            <a:pPr marL="457200" lvl="1" indent="0">
              <a:buNone/>
            </a:pPr>
            <a:r>
              <a:rPr lang="it-IT" b="0" i="0" u="none" strike="noStrike" dirty="0" err="1">
                <a:solidFill>
                  <a:srgbClr val="000000"/>
                </a:solidFill>
                <a:effectLst/>
              </a:rPr>
              <a:t>f</a:t>
            </a:r>
            <a:r>
              <a:rPr lang="it-IT" b="0" i="0" u="none" strike="noStrike" dirty="0">
                <a:solidFill>
                  <a:srgbClr val="000000"/>
                </a:solidFill>
                <a:effectLst/>
              </a:rPr>
              <a:t>) provvedimenti di tutela riguardo alle condizioni di lavoro e di occupazione di gestanti o puerpere, bambini e giovani;</a:t>
            </a:r>
          </a:p>
          <a:p>
            <a:pPr marL="457200" lvl="1" indent="0">
              <a:buNone/>
            </a:pPr>
            <a:r>
              <a:rPr lang="it-IT" b="0" i="0" u="none" strike="noStrike" dirty="0">
                <a:solidFill>
                  <a:srgbClr val="000000"/>
                </a:solidFill>
                <a:effectLst/>
              </a:rPr>
              <a:t>g) parità di trattamento fra uomo e donna nonché altre disposizioni in materia di non discriminazione.</a:t>
            </a:r>
          </a:p>
          <a:p>
            <a:endParaRPr lang="it-IT" dirty="0"/>
          </a:p>
        </p:txBody>
      </p:sp>
    </p:spTree>
    <p:extLst>
      <p:ext uri="{BB962C8B-B14F-4D97-AF65-F5344CB8AC3E}">
        <p14:creationId xmlns:p14="http://schemas.microsoft.com/office/powerpoint/2010/main" val="3291724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0AEB7-5A10-A673-316F-87376602A511}"/>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33DE9876-9B2E-DEE1-474E-B8374235D26A}"/>
              </a:ext>
            </a:extLst>
          </p:cNvPr>
          <p:cNvSpPr>
            <a:spLocks noGrp="1"/>
          </p:cNvSpPr>
          <p:nvPr>
            <p:ph idx="1"/>
          </p:nvPr>
        </p:nvSpPr>
        <p:spPr/>
        <p:txBody>
          <a:bodyPr/>
          <a:lstStyle/>
          <a:p>
            <a:r>
              <a:rPr lang="it-IT" dirty="0"/>
              <a:t>L’art. 3, par. 1, dir. 96/71/CE: norme di protezione minima</a:t>
            </a:r>
          </a:p>
          <a:p>
            <a:pPr lvl="1" algn="just"/>
            <a:r>
              <a:rPr lang="it-IT" dirty="0"/>
              <a:t>Le legislazioni degli Stati membri devono essere coordinate per definire un nucleo di norme vincolanti ai fini della protezione minima cui deve attenersi nel paese ospite il datore di lavoro che distacca dipendenti a svolgere un lavoro a carattere temporaneo nel territorio di uno Stato membro dove vengono prestati i servizi; che tale coordinamento può essere effettuato soltanto attraverso il diritto comunitari</a:t>
            </a:r>
          </a:p>
          <a:p>
            <a:pPr algn="just"/>
            <a:r>
              <a:rPr lang="it-IT" dirty="0"/>
              <a:t>Le materie elencate dall’art. 3, par. 1, dir. 96/71/CE sono disciplinate dettagliatamente da altre direttive UE (es. orario di lavoro, 93/104/CE e 2003/88/CE)</a:t>
            </a:r>
          </a:p>
        </p:txBody>
      </p:sp>
    </p:spTree>
    <p:extLst>
      <p:ext uri="{BB962C8B-B14F-4D97-AF65-F5344CB8AC3E}">
        <p14:creationId xmlns:p14="http://schemas.microsoft.com/office/powerpoint/2010/main" val="1337004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58C844-EBAC-2B83-E89E-5AFB545FF2E2}"/>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23356D57-E552-2460-D79B-A39E58B48132}"/>
              </a:ext>
            </a:extLst>
          </p:cNvPr>
          <p:cNvSpPr>
            <a:spLocks noGrp="1"/>
          </p:cNvSpPr>
          <p:nvPr>
            <p:ph idx="1"/>
          </p:nvPr>
        </p:nvSpPr>
        <p:spPr>
          <a:xfrm>
            <a:off x="838200" y="1825625"/>
            <a:ext cx="10515600" cy="4863274"/>
          </a:xfrm>
        </p:spPr>
        <p:txBody>
          <a:bodyPr>
            <a:normAutofit fontScale="77500" lnSpcReduction="20000"/>
          </a:bodyPr>
          <a:lstStyle/>
          <a:p>
            <a:r>
              <a:rPr lang="it-IT" sz="3400" dirty="0">
                <a:latin typeface="Calibri" panose="020F0502020204030204" pitchFamily="34" charset="0"/>
                <a:cs typeface="Calibri" panose="020F0502020204030204" pitchFamily="34" charset="0"/>
              </a:rPr>
              <a:t>Strumenti normativi mediante i quali gli Stati membri possono imporre ai datori di lavoro che distaccano le condizioni di lavoro attinenti ai settori precedentemente elencati:</a:t>
            </a:r>
          </a:p>
          <a:p>
            <a:pPr marL="0" indent="0">
              <a:buNone/>
            </a:pPr>
            <a:r>
              <a:rPr lang="it-IT" sz="3600" b="1" dirty="0">
                <a:solidFill>
                  <a:srgbClr val="00B0F0"/>
                </a:solidFill>
                <a:latin typeface="Calibri" panose="020F0502020204030204" pitchFamily="34" charset="0"/>
                <a:cs typeface="Calibri" panose="020F0502020204030204" pitchFamily="34" charset="0"/>
              </a:rPr>
              <a:t>A) </a:t>
            </a:r>
            <a:r>
              <a:rPr lang="it-IT" sz="3600" b="0" i="0" u="none" strike="noStrike" dirty="0">
                <a:solidFill>
                  <a:srgbClr val="000000"/>
                </a:solidFill>
                <a:effectLst/>
                <a:latin typeface="Calibri" panose="020F0502020204030204" pitchFamily="34" charset="0"/>
                <a:cs typeface="Calibri" panose="020F0502020204030204" pitchFamily="34" charset="0"/>
              </a:rPr>
              <a:t>disposizioni legislative, regolamentari o amministrative.</a:t>
            </a:r>
          </a:p>
          <a:p>
            <a:pPr marL="0" indent="0">
              <a:buNone/>
            </a:pPr>
            <a:r>
              <a:rPr lang="it-IT" sz="3600" b="1" dirty="0">
                <a:solidFill>
                  <a:srgbClr val="00B0F0"/>
                </a:solidFill>
                <a:latin typeface="Calibri" panose="020F0502020204030204" pitchFamily="34" charset="0"/>
                <a:cs typeface="Calibri" panose="020F0502020204030204" pitchFamily="34" charset="0"/>
              </a:rPr>
              <a:t>B) </a:t>
            </a:r>
            <a:r>
              <a:rPr lang="it-IT" sz="3600" b="0" i="0" u="none" strike="noStrike" dirty="0">
                <a:solidFill>
                  <a:srgbClr val="000000"/>
                </a:solidFill>
                <a:effectLst/>
                <a:latin typeface="Calibri" panose="020F0502020204030204" pitchFamily="34" charset="0"/>
                <a:cs typeface="Calibri" panose="020F0502020204030204" pitchFamily="34" charset="0"/>
              </a:rPr>
              <a:t>contratti collettivi o da arbitrati dichiarati di applicazione generale.</a:t>
            </a:r>
          </a:p>
          <a:p>
            <a:r>
              <a:rPr lang="it-IT" sz="2600" dirty="0">
                <a:solidFill>
                  <a:srgbClr val="000000"/>
                </a:solidFill>
                <a:latin typeface="Calibri" panose="020F0502020204030204" pitchFamily="34" charset="0"/>
                <a:cs typeface="Calibri" panose="020F0502020204030204" pitchFamily="34" charset="0"/>
              </a:rPr>
              <a:t>Per contratti collettivi o arbitrati, dichiarati di applicazione generale, si intendono quelli che devono essere rispettati da tutte le imprese situate nell'ambito di applicazione territoriale e nella categoria professionale o industriale interessate.</a:t>
            </a:r>
          </a:p>
          <a:p>
            <a:pPr marL="0" indent="0">
              <a:buNone/>
            </a:pPr>
            <a:r>
              <a:rPr lang="it-IT" sz="4100" b="1" i="0" u="none" strike="noStrike" dirty="0">
                <a:solidFill>
                  <a:srgbClr val="00B0F0"/>
                </a:solidFill>
                <a:effectLst/>
                <a:latin typeface="Calibri" panose="020F0502020204030204" pitchFamily="34" charset="0"/>
                <a:cs typeface="Calibri" panose="020F0502020204030204" pitchFamily="34" charset="0"/>
              </a:rPr>
              <a:t>C) </a:t>
            </a:r>
            <a:r>
              <a:rPr lang="it-IT" sz="3100" b="0" i="0" u="none" strike="noStrike" dirty="0">
                <a:solidFill>
                  <a:srgbClr val="000000"/>
                </a:solidFill>
                <a:effectLst/>
                <a:latin typeface="Calibri" panose="020F0502020204030204" pitchFamily="34" charset="0"/>
                <a:cs typeface="Calibri" panose="020F0502020204030204" pitchFamily="34" charset="0"/>
              </a:rPr>
              <a:t>In mancanza di un sistema di dichiarazione di applicazione generale di contratti collettivi di applicazione generale:</a:t>
            </a:r>
          </a:p>
          <a:p>
            <a:r>
              <a:rPr lang="it-IT" sz="2600" b="0" i="0" u="none" strike="noStrike" dirty="0">
                <a:solidFill>
                  <a:srgbClr val="000000"/>
                </a:solidFill>
                <a:effectLst/>
                <a:latin typeface="Calibri" panose="020F0502020204030204" pitchFamily="34" charset="0"/>
                <a:cs typeface="Calibri" panose="020F0502020204030204" pitchFamily="34" charset="0"/>
              </a:rPr>
              <a:t>dei contratti collettivi o arbitrati che sono in genere applicabili a tutte le imprese simili nell'ambito di applicazione territoriale e nella categoria professionale o industriale interessate e/o</a:t>
            </a:r>
          </a:p>
          <a:p>
            <a:r>
              <a:rPr lang="it-IT" sz="2600" b="0" i="0" u="none" strike="noStrike" dirty="0">
                <a:solidFill>
                  <a:srgbClr val="000000"/>
                </a:solidFill>
                <a:effectLst/>
                <a:latin typeface="Calibri" panose="020F0502020204030204" pitchFamily="34" charset="0"/>
                <a:cs typeface="Calibri" panose="020F0502020204030204" pitchFamily="34" charset="0"/>
              </a:rPr>
              <a:t>dei contratti collettivi conclusi dalle organizzazioni delle parti sociali più rappresentative sul piano nazionale e che sono applicati in tutto il territorio nazionale.</a:t>
            </a:r>
            <a:br>
              <a:rPr lang="it-IT" dirty="0"/>
            </a:br>
            <a:endParaRPr lang="it-IT" dirty="0"/>
          </a:p>
        </p:txBody>
      </p:sp>
    </p:spTree>
    <p:extLst>
      <p:ext uri="{BB962C8B-B14F-4D97-AF65-F5344CB8AC3E}">
        <p14:creationId xmlns:p14="http://schemas.microsoft.com/office/powerpoint/2010/main" val="216046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94DE5-4987-56A7-C9F4-A00ECAA5C1A0}"/>
              </a:ext>
            </a:extLst>
          </p:cNvPr>
          <p:cNvSpPr>
            <a:spLocks noGrp="1"/>
          </p:cNvSpPr>
          <p:nvPr>
            <p:ph type="ctrTitle"/>
          </p:nvPr>
        </p:nvSpPr>
        <p:spPr/>
        <p:txBody>
          <a:bodyPr>
            <a:normAutofit/>
          </a:bodyPr>
          <a:lstStyle/>
          <a:p>
            <a:r>
              <a:rPr lang="it-IT" dirty="0">
                <a:solidFill>
                  <a:srgbClr val="00B0F0"/>
                </a:solidFill>
              </a:rPr>
              <a:t>La libera circolazione dei lavoratori autonomi</a:t>
            </a:r>
          </a:p>
        </p:txBody>
      </p:sp>
      <p:sp>
        <p:nvSpPr>
          <p:cNvPr id="3" name="Sottotitolo 2">
            <a:extLst>
              <a:ext uri="{FF2B5EF4-FFF2-40B4-BE49-F238E27FC236}">
                <a16:creationId xmlns:a16="http://schemas.microsoft.com/office/drawing/2014/main" id="{AF9B5EE1-463C-7E90-A925-BC271A15837B}"/>
              </a:ext>
            </a:extLst>
          </p:cNvPr>
          <p:cNvSpPr>
            <a:spLocks noGrp="1"/>
          </p:cNvSpPr>
          <p:nvPr>
            <p:ph type="subTitle" idx="1"/>
          </p:nvPr>
        </p:nvSpPr>
        <p:spPr/>
        <p:txBody>
          <a:bodyPr/>
          <a:lstStyle/>
          <a:p>
            <a:r>
              <a:rPr lang="it-IT" dirty="0">
                <a:solidFill>
                  <a:srgbClr val="0070C0"/>
                </a:solidFill>
              </a:rPr>
              <a:t>Lezione 13</a:t>
            </a:r>
          </a:p>
          <a:p>
            <a:endParaRPr lang="it-IT" dirty="0"/>
          </a:p>
        </p:txBody>
      </p:sp>
    </p:spTree>
    <p:extLst>
      <p:ext uri="{BB962C8B-B14F-4D97-AF65-F5344CB8AC3E}">
        <p14:creationId xmlns:p14="http://schemas.microsoft.com/office/powerpoint/2010/main" val="277819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7FD824-9D26-1A6F-BD41-5D172F65B4EB}"/>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8B07AE03-FA06-5F3E-1390-C2071CD8A68D}"/>
              </a:ext>
            </a:extLst>
          </p:cNvPr>
          <p:cNvSpPr>
            <a:spLocks noGrp="1"/>
          </p:cNvSpPr>
          <p:nvPr>
            <p:ph idx="1"/>
          </p:nvPr>
        </p:nvSpPr>
        <p:spPr/>
        <p:txBody>
          <a:bodyPr>
            <a:normAutofit/>
          </a:bodyPr>
          <a:lstStyle/>
          <a:p>
            <a:r>
              <a:rPr lang="it-IT" b="1" dirty="0">
                <a:solidFill>
                  <a:srgbClr val="00B0F0"/>
                </a:solidFill>
              </a:rPr>
              <a:t>Parità di trattamento </a:t>
            </a:r>
            <a:r>
              <a:rPr lang="it-IT" dirty="0"/>
              <a:t>(art. 3, par. 8, comma 2, dir. 96/71/CE):</a:t>
            </a:r>
          </a:p>
          <a:p>
            <a:pPr lvl="1"/>
            <a:r>
              <a:rPr lang="it-IT" dirty="0"/>
              <a:t>Gli Stati membri devono assicurare  la parità di trattamento quanto alle materie di cui al paragrafo 1, primo comma del presente articolo, fra le imprese nazionali e le imprese di altri Stati membri che si trovano in una situazione analoga.</a:t>
            </a:r>
          </a:p>
          <a:p>
            <a:pPr lvl="1"/>
            <a:r>
              <a:rPr lang="it-IT" dirty="0"/>
              <a:t>Vi è parità di trattamento, a norma del presente articolo, quando le imprese nazionali che si trovano in una situazione analoga:</a:t>
            </a:r>
          </a:p>
          <a:p>
            <a:pPr marL="457200" lvl="1" indent="0">
              <a:buNone/>
            </a:pPr>
            <a:r>
              <a:rPr lang="it-IT" dirty="0"/>
              <a:t>	a) sono soggette, nel luogo o nel settore in cui svolgono la loro attività, ai 	medesimi obblighi delle imprese che effettuano il distacco, per quanto 	attiene alle materie menzionate al paragrafo 1, primo comma del presente 	articolo, e</a:t>
            </a:r>
          </a:p>
          <a:p>
            <a:pPr marL="457200" lvl="1" indent="0">
              <a:buNone/>
            </a:pPr>
            <a:r>
              <a:rPr lang="it-IT" dirty="0"/>
              <a:t>	b) sono soggette ai medesimi obblighi, aventi i medesimi effetti.</a:t>
            </a:r>
          </a:p>
          <a:p>
            <a:endParaRPr lang="it-IT" dirty="0"/>
          </a:p>
        </p:txBody>
      </p:sp>
    </p:spTree>
    <p:extLst>
      <p:ext uri="{BB962C8B-B14F-4D97-AF65-F5344CB8AC3E}">
        <p14:creationId xmlns:p14="http://schemas.microsoft.com/office/powerpoint/2010/main" val="4140557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normAutofit lnSpcReduction="10000"/>
          </a:bodyPr>
          <a:lstStyle/>
          <a:p>
            <a:r>
              <a:rPr lang="it-IT" b="1" dirty="0">
                <a:solidFill>
                  <a:srgbClr val="00B0F0"/>
                </a:solidFill>
              </a:rPr>
              <a:t>Deroghe</a:t>
            </a:r>
            <a:r>
              <a:rPr lang="it-IT" dirty="0"/>
              <a:t>:</a:t>
            </a:r>
          </a:p>
          <a:p>
            <a:r>
              <a:rPr lang="it-IT" dirty="0"/>
              <a:t>Art. 3, par. 7 e 10, dir 96/71/CE: Gli Stati membri possono prevedere nella loro legislazione condizioni di lavoro che siano più favorevoli ai lavoratori. Direttive di armonizzazione ex. Art. 153 TFUE.</a:t>
            </a:r>
          </a:p>
          <a:p>
            <a:r>
              <a:rPr lang="it-IT" dirty="0"/>
              <a:t>Precisazioni Corte di giustizia:</a:t>
            </a:r>
          </a:p>
          <a:p>
            <a:pPr marL="457200" lvl="1" indent="0">
              <a:buNone/>
            </a:pPr>
            <a:r>
              <a:rPr lang="it-IT" dirty="0"/>
              <a:t>1) L’art. 3, par. 7 della dir. 96/71/CE non può essere interpretato nel senso che lo Stato membro ospitante può imporre alle imprese di altri Stati membri delle condizioni di lavoro che vadano al di là delle norme di protezione minima contenute all’art. 3, par. 1 della detta direttiva. Altrimenti la direttiva può essere privata di effetto utile (Laval, C-341/05, par. 80)</a:t>
            </a:r>
          </a:p>
          <a:p>
            <a:pPr lvl="1"/>
            <a:endParaRPr lang="it-IT" dirty="0"/>
          </a:p>
        </p:txBody>
      </p:sp>
    </p:spTree>
    <p:extLst>
      <p:ext uri="{BB962C8B-B14F-4D97-AF65-F5344CB8AC3E}">
        <p14:creationId xmlns:p14="http://schemas.microsoft.com/office/powerpoint/2010/main" val="652966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lstStyle/>
          <a:p>
            <a:r>
              <a:rPr lang="it-IT" b="1" dirty="0">
                <a:solidFill>
                  <a:srgbClr val="00B0F0"/>
                </a:solidFill>
              </a:rPr>
              <a:t>Deroghe</a:t>
            </a:r>
            <a:r>
              <a:rPr lang="it-IT" dirty="0"/>
              <a:t>:</a:t>
            </a:r>
          </a:p>
          <a:p>
            <a:r>
              <a:rPr lang="it-IT" dirty="0"/>
              <a:t>Art. 3, par. 7, dir 96/71/CE: Gli Stati membri possono prevedere nella loro legislazione condizioni di lavoro che siano più favorevoli ai lavoratori. Direttive di armonizzazione ex. Art. 153 TFUE.</a:t>
            </a:r>
          </a:p>
          <a:p>
            <a:r>
              <a:rPr lang="it-IT" dirty="0"/>
              <a:t>Precisazioni Corte di giustizia:</a:t>
            </a:r>
          </a:p>
          <a:p>
            <a:pPr marL="457200" lvl="1" indent="0">
              <a:buNone/>
            </a:pPr>
            <a:r>
              <a:rPr lang="it-IT" dirty="0"/>
              <a:t>2) L’art. 3, par. 7, dir. 96/71/CE mira a salvaguardare l’applicazione ai lavoratori distaccati di condizioni più favorevoli, nelle materie menzionate all’art. 3, par. 1, di cui questi lavoratori già beneficiassero in forza della legislazione e i contratti collettivi vigenti nello Stato membro di provenienza (Laval, C-341/05, par. 80 e 81 e </a:t>
            </a:r>
            <a:r>
              <a:rPr lang="it-IT" dirty="0" err="1"/>
              <a:t>Ruffert</a:t>
            </a:r>
            <a:r>
              <a:rPr lang="it-IT" dirty="0"/>
              <a:t>, C-346/06, par. 33 e 34)</a:t>
            </a:r>
          </a:p>
          <a:p>
            <a:pPr lvl="1"/>
            <a:endParaRPr lang="it-IT" dirty="0"/>
          </a:p>
        </p:txBody>
      </p:sp>
    </p:spTree>
    <p:extLst>
      <p:ext uri="{BB962C8B-B14F-4D97-AF65-F5344CB8AC3E}">
        <p14:creationId xmlns:p14="http://schemas.microsoft.com/office/powerpoint/2010/main" val="1195989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normAutofit fontScale="92500" lnSpcReduction="20000"/>
          </a:bodyPr>
          <a:lstStyle/>
          <a:p>
            <a:r>
              <a:rPr lang="it-IT" b="1" dirty="0">
                <a:solidFill>
                  <a:srgbClr val="00B0F0"/>
                </a:solidFill>
              </a:rPr>
              <a:t>Deroghe</a:t>
            </a:r>
            <a:r>
              <a:rPr lang="it-IT" dirty="0"/>
              <a:t>:</a:t>
            </a:r>
          </a:p>
          <a:p>
            <a:r>
              <a:rPr lang="it-IT" dirty="0"/>
              <a:t>Art. 3, par. 10, dir 96/71/CE:</a:t>
            </a:r>
          </a:p>
          <a:p>
            <a:r>
              <a:rPr lang="it-IT" dirty="0"/>
              <a:t>La presente direttiva non osta a che gli Stati membri, nel rispetto del trattato, impongano alle imprese nazionali ed a quelle di altri Stati, in pari misura:</a:t>
            </a:r>
          </a:p>
          <a:p>
            <a:pPr marL="514350" indent="-514350">
              <a:buFont typeface="+mj-lt"/>
              <a:buAutoNum type="alphaLcPeriod"/>
            </a:pPr>
            <a:r>
              <a:rPr lang="it-IT" dirty="0"/>
              <a:t>condizioni di lavoro e di occupazione riguardanti materie diverse da quelle contemplate al paragrafo 1, primo comma del presente articolo laddove si tratti di disposizioni di ordine pubblico;</a:t>
            </a:r>
          </a:p>
          <a:p>
            <a:pPr marL="514350" indent="-514350">
              <a:buFont typeface="+mj-lt"/>
              <a:buAutoNum type="alphaLcPeriod"/>
            </a:pPr>
            <a:r>
              <a:rPr lang="it-IT" dirty="0"/>
              <a:t>condizioni di lavoro e di occupazione stabilite in contratti collettivi o arbitrati a norma del paragrafo 8 riguardanti attività diverse da quelle contemplate dall'allegato.</a:t>
            </a:r>
            <a:br>
              <a:rPr lang="it-IT" dirty="0"/>
            </a:br>
            <a:endParaRPr lang="it-IT" dirty="0"/>
          </a:p>
        </p:txBody>
      </p:sp>
    </p:spTree>
    <p:extLst>
      <p:ext uri="{BB962C8B-B14F-4D97-AF65-F5344CB8AC3E}">
        <p14:creationId xmlns:p14="http://schemas.microsoft.com/office/powerpoint/2010/main" val="19161102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normAutofit/>
          </a:bodyPr>
          <a:lstStyle/>
          <a:p>
            <a:r>
              <a:rPr lang="it-IT" b="1" dirty="0">
                <a:solidFill>
                  <a:srgbClr val="00B0F0"/>
                </a:solidFill>
              </a:rPr>
              <a:t>Deroghe</a:t>
            </a:r>
            <a:r>
              <a:rPr lang="it-IT" dirty="0"/>
              <a:t>:</a:t>
            </a:r>
          </a:p>
          <a:p>
            <a:r>
              <a:rPr lang="it-IT" dirty="0"/>
              <a:t>Considerando n. 20, dir 96/71/CE:</a:t>
            </a:r>
          </a:p>
          <a:p>
            <a:pPr algn="just"/>
            <a:r>
              <a:rPr lang="it-IT" dirty="0"/>
              <a:t>la presente direttiva non interessa gli accordi conclusi dalla Comunità con paesi terzi né le normative degli Stati membri relative all'accesso ai loro territori da parte di prestatori di servizi di paesi terzi; che la presente direttiva lascia inoltre impregiudicate le legislazioni nazionali relative alle condizioni di ingresso, di residenza e di occupazione per i lavoratori di paesi terzi</a:t>
            </a:r>
          </a:p>
        </p:txBody>
      </p:sp>
    </p:spTree>
    <p:extLst>
      <p:ext uri="{BB962C8B-B14F-4D97-AF65-F5344CB8AC3E}">
        <p14:creationId xmlns:p14="http://schemas.microsoft.com/office/powerpoint/2010/main" val="13524650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C15D4D-DDBF-26D2-1DC7-640F572CAF63}"/>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DA898FBC-D9E9-EBBB-A373-337749C295E5}"/>
              </a:ext>
            </a:extLst>
          </p:cNvPr>
          <p:cNvSpPr>
            <a:spLocks noGrp="1"/>
          </p:cNvSpPr>
          <p:nvPr>
            <p:ph idx="1"/>
          </p:nvPr>
        </p:nvSpPr>
        <p:spPr>
          <a:xfrm>
            <a:off x="838200" y="1825625"/>
            <a:ext cx="10515600" cy="4667250"/>
          </a:xfrm>
        </p:spPr>
        <p:txBody>
          <a:bodyPr>
            <a:normAutofit lnSpcReduction="10000"/>
          </a:bodyPr>
          <a:lstStyle/>
          <a:p>
            <a:r>
              <a:rPr lang="it-IT" b="1" dirty="0">
                <a:solidFill>
                  <a:srgbClr val="00B0F0"/>
                </a:solidFill>
                <a:latin typeface="Calibri" panose="020F0502020204030204" pitchFamily="34" charset="0"/>
                <a:cs typeface="Calibri" panose="020F0502020204030204" pitchFamily="34" charset="0"/>
              </a:rPr>
              <a:t>Cooperazione amministrativa </a:t>
            </a:r>
            <a:r>
              <a:rPr lang="it-IT" dirty="0">
                <a:latin typeface="Calibri" panose="020F0502020204030204" pitchFamily="34" charset="0"/>
                <a:cs typeface="Calibri" panose="020F0502020204030204" pitchFamily="34" charset="0"/>
              </a:rPr>
              <a:t>(Art. 4): </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Ai fini dell'attuazione della presente direttiva, gli Stati membri, designano uno o più uffici di collegamento o uno o più organismi nazionali competenti.</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Gli Stati membri predispongono una cooperazione tra le amministrazioni pubbliche competenti per la vigilanza sulle condizioni di lavoro e di occupazione di cui all'articolo 3. </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Tale cooperazione consiste, in particolare, nel rispondere alle richieste motivate di informazioni da parte di dette amministrazioni a proposito della cessione temporanea transnazionale di lavoratori, compresi gli abusi evidenti o presunti casi di attività transnazionali illegali.</a:t>
            </a:r>
          </a:p>
          <a:p>
            <a:pPr marL="0" indent="0">
              <a:buNone/>
            </a:pPr>
            <a:endParaRPr lang="it-IT" dirty="0"/>
          </a:p>
        </p:txBody>
      </p:sp>
    </p:spTree>
    <p:extLst>
      <p:ext uri="{BB962C8B-B14F-4D97-AF65-F5344CB8AC3E}">
        <p14:creationId xmlns:p14="http://schemas.microsoft.com/office/powerpoint/2010/main" val="41495386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206BC4-8EE6-AD8F-1A37-05189307F96C}"/>
              </a:ext>
            </a:extLst>
          </p:cNvPr>
          <p:cNvSpPr>
            <a:spLocks noGrp="1"/>
          </p:cNvSpPr>
          <p:nvPr>
            <p:ph type="title"/>
          </p:nvPr>
        </p:nvSpPr>
        <p:spPr>
          <a:xfrm>
            <a:off x="838200" y="365126"/>
            <a:ext cx="10515600" cy="1112946"/>
          </a:xfrm>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12D09A84-2506-6354-31FD-843039B06B6E}"/>
              </a:ext>
            </a:extLst>
          </p:cNvPr>
          <p:cNvSpPr>
            <a:spLocks noGrp="1"/>
          </p:cNvSpPr>
          <p:nvPr>
            <p:ph idx="1"/>
          </p:nvPr>
        </p:nvSpPr>
        <p:spPr>
          <a:xfrm>
            <a:off x="838200" y="1703540"/>
            <a:ext cx="10515600" cy="4473423"/>
          </a:xfrm>
        </p:spPr>
        <p:txBody>
          <a:bodyPr/>
          <a:lstStyle/>
          <a:p>
            <a:r>
              <a:rPr lang="it-IT" b="1" dirty="0">
                <a:solidFill>
                  <a:srgbClr val="00B0F0"/>
                </a:solidFill>
              </a:rPr>
              <a:t>Tutela giurisdizionale dei lavoratori</a:t>
            </a:r>
            <a:r>
              <a:rPr lang="it-IT" dirty="0"/>
              <a:t>:</a:t>
            </a:r>
          </a:p>
          <a:p>
            <a:pPr algn="just"/>
            <a:r>
              <a:rPr lang="it-IT" b="0" i="0" u="none" strike="noStrike" dirty="0">
                <a:solidFill>
                  <a:srgbClr val="000000"/>
                </a:solidFill>
                <a:effectLst/>
                <a:latin typeface="Calibri" panose="020F0502020204030204" pitchFamily="34" charset="0"/>
                <a:cs typeface="Calibri" panose="020F0502020204030204" pitchFamily="34" charset="0"/>
              </a:rPr>
              <a:t>Per far valere il diritto alle condizioni di lavoro e di occupazione garantite all'articolo 3 può essere promosso un procedimento giudiziario nello Stato membro nel cui territorio il lavoratore è o era distaccato, ferma restando, se del caso, la facoltà di promuovere, in base alle convenzioni internazionali vigenti in materia di competenza giudiziaria, un procedimento giudiziario in un altro Stato.</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2957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381AC8-2CC8-CF68-4113-A64D5B5CD805}"/>
              </a:ext>
            </a:extLst>
          </p:cNvPr>
          <p:cNvSpPr>
            <a:spLocks noGrp="1"/>
          </p:cNvSpPr>
          <p:nvPr>
            <p:ph type="title"/>
          </p:nvPr>
        </p:nvSpPr>
        <p:spPr/>
        <p:txBody>
          <a:bodyPr/>
          <a:lstStyle/>
          <a:p>
            <a:r>
              <a:rPr lang="it-IT" b="1" dirty="0">
                <a:solidFill>
                  <a:srgbClr val="00B0F0"/>
                </a:solidFill>
              </a:rPr>
              <a:t>Direttiva 2014/67/UE</a:t>
            </a:r>
          </a:p>
        </p:txBody>
      </p:sp>
      <p:sp>
        <p:nvSpPr>
          <p:cNvPr id="3" name="Segnaposto contenuto 2">
            <a:extLst>
              <a:ext uri="{FF2B5EF4-FFF2-40B4-BE49-F238E27FC236}">
                <a16:creationId xmlns:a16="http://schemas.microsoft.com/office/drawing/2014/main" id="{7E31615A-CC26-1E36-C372-6CAD1D370DF0}"/>
              </a:ext>
            </a:extLst>
          </p:cNvPr>
          <p:cNvSpPr>
            <a:spLocks noGrp="1"/>
          </p:cNvSpPr>
          <p:nvPr>
            <p:ph idx="1"/>
          </p:nvPr>
        </p:nvSpPr>
        <p:spPr/>
        <p:txBody>
          <a:bodyPr>
            <a:normAutofit lnSpcReduction="10000"/>
          </a:bodyPr>
          <a:lstStyle/>
          <a:p>
            <a:r>
              <a:rPr lang="it-IT" b="1" dirty="0">
                <a:solidFill>
                  <a:srgbClr val="00B0F0"/>
                </a:solidFill>
              </a:rPr>
              <a:t>Obiettivi</a:t>
            </a:r>
            <a:r>
              <a:rPr lang="it-IT" dirty="0"/>
              <a:t>:</a:t>
            </a:r>
          </a:p>
          <a:p>
            <a:pPr algn="just"/>
            <a:r>
              <a:rPr lang="it-IT" b="0" i="0" u="none" strike="noStrike" dirty="0">
                <a:solidFill>
                  <a:srgbClr val="333333"/>
                </a:solidFill>
                <a:effectLst/>
              </a:rPr>
              <a:t>migliorare e uniformare l'applicazione nella pratica della direttiva 96/71/CE</a:t>
            </a:r>
          </a:p>
          <a:p>
            <a:pPr algn="just"/>
            <a:r>
              <a:rPr lang="it-IT" b="0" i="0" u="none" strike="noStrike" dirty="0">
                <a:solidFill>
                  <a:srgbClr val="333333"/>
                </a:solidFill>
                <a:effectLst/>
              </a:rPr>
              <a:t>facilitare l'esercizio della libertà di prestazione di servizi e a creare condizioni di concorrenza leale tra i prestatori di servizi, sostenendo in tal modo il funzionamento del mercato interno</a:t>
            </a:r>
          </a:p>
          <a:p>
            <a:pPr algn="just"/>
            <a:r>
              <a:rPr lang="it-IT" b="0" i="0" u="none" strike="noStrike" dirty="0">
                <a:solidFill>
                  <a:srgbClr val="333333"/>
                </a:solidFill>
                <a:effectLst/>
              </a:rPr>
              <a:t>prevenire e sanzionare ogni violazione ed elusione delle norme vigenti, e lascia impregiudicato l'ambito di applicazione della direttiva 96/71/CE</a:t>
            </a:r>
          </a:p>
          <a:p>
            <a:pPr algn="just"/>
            <a:r>
              <a:rPr lang="it-IT" dirty="0">
                <a:solidFill>
                  <a:srgbClr val="333333"/>
                </a:solidFill>
              </a:rPr>
              <a:t>Prevenire i «finti distacchi»</a:t>
            </a:r>
            <a:endParaRPr lang="it-IT" dirty="0"/>
          </a:p>
        </p:txBody>
      </p:sp>
    </p:spTree>
    <p:extLst>
      <p:ext uri="{BB962C8B-B14F-4D97-AF65-F5344CB8AC3E}">
        <p14:creationId xmlns:p14="http://schemas.microsoft.com/office/powerpoint/2010/main" val="245042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4AE0DA-89E9-EE52-F9EA-99BF1560D44E}"/>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F29B4FC4-679E-5F79-67F2-1C9B632B12DF}"/>
              </a:ext>
            </a:extLst>
          </p:cNvPr>
          <p:cNvSpPr>
            <a:spLocks noGrp="1"/>
          </p:cNvSpPr>
          <p:nvPr>
            <p:ph idx="1"/>
          </p:nvPr>
        </p:nvSpPr>
        <p:spPr/>
        <p:txBody>
          <a:bodyPr/>
          <a:lstStyle/>
          <a:p>
            <a:r>
              <a:rPr lang="it-IT" b="1" dirty="0">
                <a:solidFill>
                  <a:srgbClr val="00B0F0"/>
                </a:solidFill>
              </a:rPr>
              <a:t>Nozione di finto distacco</a:t>
            </a:r>
            <a:r>
              <a:rPr lang="it-IT" dirty="0"/>
              <a:t>:</a:t>
            </a:r>
          </a:p>
          <a:p>
            <a:pPr marL="514350" indent="-514350">
              <a:buAutoNum type="alphaLcParenR"/>
            </a:pPr>
            <a:r>
              <a:rPr lang="it-IT" dirty="0"/>
              <a:t>Lavori eseguiti da imprese che, pur apparendo formalmente stabilite in un altro Stato membro, in realtà hanno il loro centro principale di attività nello Stato membro nel quale è effettuata la prestazione </a:t>
            </a:r>
          </a:p>
          <a:p>
            <a:pPr marL="514350" indent="-514350">
              <a:buAutoNum type="alphaLcParenR"/>
            </a:pPr>
            <a:r>
              <a:rPr lang="it-IT" dirty="0"/>
              <a:t>Prestazioni di servizi effettuate con lavoratori che non sono temporaneamente inviati da un altro Stato membro, ma che erano in realtà residenti nello Stato membro ospitante già prima dell’inizio delle esecuzione dell’opera.</a:t>
            </a:r>
          </a:p>
        </p:txBody>
      </p:sp>
    </p:spTree>
    <p:extLst>
      <p:ext uri="{BB962C8B-B14F-4D97-AF65-F5344CB8AC3E}">
        <p14:creationId xmlns:p14="http://schemas.microsoft.com/office/powerpoint/2010/main" val="2077229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34B38E-B675-F1B4-70B5-7052D34DB4EB}"/>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B5E552D4-C52A-8FC3-2D6F-6F45CCC82943}"/>
              </a:ext>
            </a:extLst>
          </p:cNvPr>
          <p:cNvSpPr>
            <a:spLocks noGrp="1"/>
          </p:cNvSpPr>
          <p:nvPr>
            <p:ph idx="1"/>
          </p:nvPr>
        </p:nvSpPr>
        <p:spPr>
          <a:xfrm>
            <a:off x="838200" y="1528175"/>
            <a:ext cx="10515600" cy="4964700"/>
          </a:xfrm>
        </p:spPr>
        <p:txBody>
          <a:bodyPr>
            <a:normAutofit fontScale="92500" lnSpcReduction="20000"/>
          </a:bodyPr>
          <a:lstStyle/>
          <a:p>
            <a:r>
              <a:rPr lang="it-IT" dirty="0">
                <a:solidFill>
                  <a:srgbClr val="FF0000"/>
                </a:solidFill>
              </a:rPr>
              <a:t>Come valutare se una determinata situazione corrisponda a un autentico distacco di lavoratori? </a:t>
            </a:r>
          </a:p>
          <a:p>
            <a:r>
              <a:rPr lang="it-IT" dirty="0">
                <a:solidFill>
                  <a:schemeClr val="tx1">
                    <a:lumMod val="95000"/>
                    <a:lumOff val="5000"/>
                  </a:schemeClr>
                </a:solidFill>
              </a:rPr>
              <a:t>Art. 4, par. 2, dir. 2014/67/UE</a:t>
            </a:r>
          </a:p>
          <a:p>
            <a:r>
              <a:rPr lang="it-IT" b="1" dirty="0">
                <a:solidFill>
                  <a:srgbClr val="00B0F0"/>
                </a:solidFill>
              </a:rPr>
              <a:t>Ipotesi di abuso n. 1:</a:t>
            </a:r>
            <a:r>
              <a:rPr lang="it-IT" dirty="0"/>
              <a:t> simulare un distacco da parte di un’impresa formalmente stabilita in un altro Stato membro (presenza soltanto formale)</a:t>
            </a:r>
          </a:p>
          <a:p>
            <a:r>
              <a:rPr lang="it-IT" dirty="0"/>
              <a:t>Fattori per stabilire se effettivamente l’azienda è stabilita nello Stato membro a partire dal quale è disposto il distacco dei lavoratori:</a:t>
            </a:r>
          </a:p>
          <a:p>
            <a:pPr lvl="1"/>
            <a:r>
              <a:rPr lang="it-IT" dirty="0">
                <a:solidFill>
                  <a:schemeClr val="tx1">
                    <a:lumMod val="95000"/>
                    <a:lumOff val="5000"/>
                  </a:schemeClr>
                </a:solidFill>
              </a:rPr>
              <a:t>L</a:t>
            </a:r>
            <a:r>
              <a:rPr lang="it-IT" b="0" i="0" u="none" strike="noStrike" dirty="0">
                <a:solidFill>
                  <a:schemeClr val="tx1">
                    <a:lumMod val="95000"/>
                    <a:lumOff val="5000"/>
                  </a:schemeClr>
                </a:solidFill>
                <a:effectLst/>
              </a:rPr>
              <a:t>uogo in cui l'impresa ha la propria sede legale e amministrativa, domicilio fiscale o contributivo</a:t>
            </a:r>
          </a:p>
          <a:p>
            <a:pPr lvl="1"/>
            <a:r>
              <a:rPr lang="it-IT" b="0" i="0" u="none" strike="noStrike" dirty="0">
                <a:solidFill>
                  <a:schemeClr val="tx1">
                    <a:lumMod val="95000"/>
                    <a:lumOff val="5000"/>
                  </a:schemeClr>
                </a:solidFill>
                <a:effectLst/>
              </a:rPr>
              <a:t>Luogo in cui i lavoratori distaccati sono assunti</a:t>
            </a:r>
          </a:p>
          <a:p>
            <a:pPr lvl="1"/>
            <a:r>
              <a:rPr lang="it-IT" dirty="0">
                <a:solidFill>
                  <a:schemeClr val="tx1">
                    <a:lumMod val="95000"/>
                    <a:lumOff val="5000"/>
                  </a:schemeClr>
                </a:solidFill>
              </a:rPr>
              <a:t>Legge applicabile ai contratti con i clienti dell’impresa,</a:t>
            </a:r>
          </a:p>
          <a:p>
            <a:pPr lvl="1"/>
            <a:r>
              <a:rPr lang="it-IT" b="0" i="0" u="none" strike="noStrike" dirty="0">
                <a:solidFill>
                  <a:schemeClr val="tx1">
                    <a:lumMod val="95000"/>
                    <a:lumOff val="5000"/>
                  </a:schemeClr>
                </a:solidFill>
                <a:effectLst/>
              </a:rPr>
              <a:t>Luogo in cui l’impresa esercita la sua attività principale e luogo in cui è impiegato il suo personale amministrativo</a:t>
            </a:r>
          </a:p>
          <a:p>
            <a:pPr lvl="1"/>
            <a:r>
              <a:rPr lang="it-IT" dirty="0">
                <a:solidFill>
                  <a:schemeClr val="tx1">
                    <a:lumMod val="95000"/>
                    <a:lumOff val="5000"/>
                  </a:schemeClr>
                </a:solidFill>
              </a:rPr>
              <a:t>Numero di contratti o fatturato realizzato nello Stato di apparente stabilimento</a:t>
            </a:r>
            <a:endParaRPr lang="it-IT" b="0" i="0" u="none" strike="noStrike" dirty="0">
              <a:solidFill>
                <a:schemeClr val="tx1">
                  <a:lumMod val="95000"/>
                  <a:lumOff val="5000"/>
                </a:schemeClr>
              </a:solidFill>
              <a:effectLst/>
            </a:endParaRPr>
          </a:p>
          <a:p>
            <a:endParaRPr lang="it-IT" dirty="0"/>
          </a:p>
          <a:p>
            <a:endParaRPr lang="it-IT" dirty="0"/>
          </a:p>
        </p:txBody>
      </p:sp>
    </p:spTree>
    <p:extLst>
      <p:ext uri="{BB962C8B-B14F-4D97-AF65-F5344CB8AC3E}">
        <p14:creationId xmlns:p14="http://schemas.microsoft.com/office/powerpoint/2010/main" val="485086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a:xfrm>
            <a:off x="838200" y="365125"/>
            <a:ext cx="10515600" cy="1044575"/>
          </a:xfrm>
        </p:spPr>
        <p:txBody>
          <a:bodyPr>
            <a:normAutofit fontScale="90000"/>
          </a:bodyPr>
          <a:lstStyle/>
          <a:p>
            <a:pPr algn="just"/>
            <a:r>
              <a:rPr lang="it-IT" b="1" dirty="0">
                <a:solidFill>
                  <a:srgbClr val="00B0F0"/>
                </a:solidFill>
              </a:rPr>
              <a:t>Libera circolazione dei servizi e libertà di stabilimento</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802187"/>
          </a:xfrm>
        </p:spPr>
        <p:txBody>
          <a:bodyPr>
            <a:normAutofit lnSpcReduction="10000"/>
          </a:bodyPr>
          <a:lstStyle/>
          <a:p>
            <a:r>
              <a:rPr lang="it-IT" dirty="0"/>
              <a:t>Ratio: </a:t>
            </a:r>
          </a:p>
          <a:p>
            <a:r>
              <a:rPr lang="it-IT" dirty="0"/>
              <a:t>la LC-SE e la LB-ST tutelano la mobilità dei lavoratori autonomi all’interno dell’UE</a:t>
            </a:r>
          </a:p>
          <a:p>
            <a:r>
              <a:rPr lang="it-IT" b="1" dirty="0">
                <a:solidFill>
                  <a:srgbClr val="00B0F0"/>
                </a:solidFill>
              </a:rPr>
              <a:t>Libertà di Stabilimento (LB-ST), nozione</a:t>
            </a:r>
            <a:r>
              <a:rPr lang="it-IT" dirty="0"/>
              <a:t>: </a:t>
            </a:r>
          </a:p>
          <a:p>
            <a:pPr lvl="1"/>
            <a:r>
              <a:rPr lang="it-IT" dirty="0"/>
              <a:t>garantisce ai lavoratori autonomi di esercitare un’attività economica, in maniera continuata  e permanente, in uno SM diverso da quello di origine, godendo delle medesime condizioni previste per i cittadini dello Stato membro di destinazione</a:t>
            </a:r>
          </a:p>
          <a:p>
            <a:pPr lvl="1"/>
            <a:r>
              <a:rPr lang="it-IT" dirty="0"/>
              <a:t>Si realizza mediante la creazione di un centro di attività economica o professionale un uno SM diverso da quello di origine (art. 49, par. 1, TFUE –</a:t>
            </a:r>
            <a:r>
              <a:rPr lang="it-IT" b="1" dirty="0"/>
              <a:t>Stabilimento primario</a:t>
            </a:r>
            <a:r>
              <a:rPr lang="it-IT" dirty="0"/>
              <a:t>) o attraverso la creazione di un secondo domicilio professionale qualora il lavoratore autonomo sia un libero professionista  (C-107/83 –</a:t>
            </a:r>
            <a:r>
              <a:rPr lang="it-IT" b="1" dirty="0"/>
              <a:t>Stabilimento secondario</a:t>
            </a:r>
            <a:r>
              <a:rPr lang="it-IT" dirty="0"/>
              <a:t>)</a:t>
            </a:r>
          </a:p>
          <a:p>
            <a:pPr lvl="1"/>
            <a:endParaRPr lang="it-IT" dirty="0"/>
          </a:p>
        </p:txBody>
      </p:sp>
    </p:spTree>
    <p:extLst>
      <p:ext uri="{BB962C8B-B14F-4D97-AF65-F5344CB8AC3E}">
        <p14:creationId xmlns:p14="http://schemas.microsoft.com/office/powerpoint/2010/main" val="1001980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34B38E-B675-F1B4-70B5-7052D34DB4EB}"/>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B5E552D4-C52A-8FC3-2D6F-6F45CCC82943}"/>
              </a:ext>
            </a:extLst>
          </p:cNvPr>
          <p:cNvSpPr>
            <a:spLocks noGrp="1"/>
          </p:cNvSpPr>
          <p:nvPr>
            <p:ph idx="1"/>
          </p:nvPr>
        </p:nvSpPr>
        <p:spPr>
          <a:xfrm>
            <a:off x="838200" y="1528175"/>
            <a:ext cx="10515600" cy="4964700"/>
          </a:xfrm>
        </p:spPr>
        <p:txBody>
          <a:bodyPr>
            <a:normAutofit fontScale="77500" lnSpcReduction="20000"/>
          </a:bodyPr>
          <a:lstStyle/>
          <a:p>
            <a:r>
              <a:rPr lang="it-IT" dirty="0">
                <a:solidFill>
                  <a:srgbClr val="FF0000"/>
                </a:solidFill>
              </a:rPr>
              <a:t>Come valutare se una determinata situazione corrisponda a un autentico distacco di lavoratori? </a:t>
            </a:r>
          </a:p>
          <a:p>
            <a:r>
              <a:rPr lang="it-IT" dirty="0">
                <a:solidFill>
                  <a:schemeClr val="tx1">
                    <a:lumMod val="95000"/>
                    <a:lumOff val="5000"/>
                  </a:schemeClr>
                </a:solidFill>
              </a:rPr>
              <a:t>Art. 4, par. 3, dir. 2014/67/UE</a:t>
            </a:r>
          </a:p>
          <a:p>
            <a:r>
              <a:rPr lang="it-IT" b="1" dirty="0">
                <a:solidFill>
                  <a:srgbClr val="00B0F0"/>
                </a:solidFill>
              </a:rPr>
              <a:t>Ipotesi di abuso n. 2:</a:t>
            </a:r>
            <a:r>
              <a:rPr lang="it-IT" dirty="0"/>
              <a:t> una impresa effettivamente stabilita in un altro Stato membro, impiega lavoratori residenti nello Stato membro nel quale verrà eseguita la prestazione ma li fa figurare come lavoratori distaccati dallo Stato membro in cui ha sede l’impresa stessa.</a:t>
            </a:r>
          </a:p>
          <a:p>
            <a:pPr algn="just"/>
            <a:r>
              <a:rPr lang="it-IT" dirty="0"/>
              <a:t>Fattori per stabilire per verificare l’effettivo distacco, ovvero il carattere temporaneo del lavoratore sullo Stato membro in cui si esegue la prestazione:</a:t>
            </a:r>
          </a:p>
          <a:p>
            <a:pPr lvl="1"/>
            <a:r>
              <a:rPr lang="it-IT" b="0" i="0" u="none" strike="noStrike" dirty="0">
                <a:solidFill>
                  <a:srgbClr val="333333"/>
                </a:solidFill>
                <a:effectLst/>
                <a:latin typeface="Calibri" panose="020F0502020204030204" pitchFamily="34" charset="0"/>
                <a:cs typeface="Calibri" panose="020F0502020204030204" pitchFamily="34" charset="0"/>
              </a:rPr>
              <a:t>L'attività lavorativa è svolta per un periodo di tempo limitato in un altro Stato membro;</a:t>
            </a:r>
          </a:p>
          <a:p>
            <a:pPr lvl="1"/>
            <a:r>
              <a:rPr lang="it-IT" dirty="0">
                <a:solidFill>
                  <a:srgbClr val="333333"/>
                </a:solidFill>
                <a:latin typeface="Calibri" panose="020F0502020204030204" pitchFamily="34" charset="0"/>
                <a:cs typeface="Calibri" panose="020F0502020204030204" pitchFamily="34" charset="0"/>
              </a:rPr>
              <a:t>Data di inizio del distacco</a:t>
            </a:r>
          </a:p>
          <a:p>
            <a:pPr lvl="1"/>
            <a:r>
              <a:rPr lang="it-IT" b="0" i="0" u="none" strike="noStrike" dirty="0">
                <a:solidFill>
                  <a:srgbClr val="333333"/>
                </a:solidFill>
                <a:effectLst/>
                <a:latin typeface="Calibri" panose="020F0502020204030204" pitchFamily="34" charset="0"/>
                <a:cs typeface="Calibri" panose="020F0502020204030204" pitchFamily="34" charset="0"/>
              </a:rPr>
              <a:t>il lavoratore distaccato ritorna o si prevede che riprenda la sua attività nello Stato membro da cui è stato distaccato dopo aver effettuato i lavori o prestato i servizi per i quali è stato distaccato</a:t>
            </a:r>
          </a:p>
          <a:p>
            <a:pPr lvl="1"/>
            <a:r>
              <a:rPr lang="it-IT" dirty="0">
                <a:solidFill>
                  <a:srgbClr val="333333"/>
                </a:solidFill>
                <a:latin typeface="Calibri" panose="020F0502020204030204" pitchFamily="34" charset="0"/>
                <a:cs typeface="Calibri" panose="020F0502020204030204" pitchFamily="34" charset="0"/>
              </a:rPr>
              <a:t>Natura delle attività</a:t>
            </a:r>
          </a:p>
          <a:p>
            <a:pPr lvl="1"/>
            <a:r>
              <a:rPr lang="it-IT" dirty="0">
                <a:solidFill>
                  <a:srgbClr val="333333"/>
                </a:solidFill>
                <a:latin typeface="Calibri" panose="020F0502020204030204" pitchFamily="34" charset="0"/>
                <a:cs typeface="Calibri" panose="020F0502020204030204" pitchFamily="34" charset="0"/>
              </a:rPr>
              <a:t>Rimborso delle spese di viaggio, vitto e alloggio</a:t>
            </a:r>
          </a:p>
          <a:p>
            <a:pPr lvl="1"/>
            <a:r>
              <a:rPr lang="it-IT" b="0" i="0" u="none" strike="noStrike" dirty="0">
                <a:solidFill>
                  <a:srgbClr val="333333"/>
                </a:solidFill>
                <a:effectLst/>
                <a:latin typeface="Calibri" panose="020F0502020204030204" pitchFamily="34" charset="0"/>
                <a:cs typeface="Calibri" panose="020F0502020204030204" pitchFamily="34" charset="0"/>
              </a:rPr>
              <a:t>eventuali periodi precedenti in cui il posto è stato occupato dallo stesso o da un altro lavoratore (distaccato).</a:t>
            </a:r>
            <a:endParaRPr lang="it-IT"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336458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117C99-FC4F-1F26-AC40-A35FCC03D540}"/>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9B9E0187-231B-D39A-5B85-AF3CF5565107}"/>
              </a:ext>
            </a:extLst>
          </p:cNvPr>
          <p:cNvSpPr>
            <a:spLocks noGrp="1"/>
          </p:cNvSpPr>
          <p:nvPr>
            <p:ph idx="1"/>
          </p:nvPr>
        </p:nvSpPr>
        <p:spPr/>
        <p:txBody>
          <a:bodyPr/>
          <a:lstStyle/>
          <a:p>
            <a:pPr algn="just"/>
            <a:r>
              <a:rPr lang="it-IT" b="1" dirty="0">
                <a:solidFill>
                  <a:srgbClr val="FF0000"/>
                </a:solidFill>
              </a:rPr>
              <a:t>Esigenza di un esame individuale di ciascuna situazione di distacco dei lavoratori:</a:t>
            </a:r>
            <a:endParaRPr lang="it-IT" b="1" i="0" u="none" strike="noStrike" dirty="0">
              <a:solidFill>
                <a:srgbClr val="FF0000"/>
              </a:solidFill>
              <a:effectLst/>
            </a:endParaRPr>
          </a:p>
          <a:p>
            <a:pPr algn="just"/>
            <a:r>
              <a:rPr lang="it-IT" b="0" i="0" u="none" strike="noStrike" dirty="0">
                <a:solidFill>
                  <a:srgbClr val="333333"/>
                </a:solidFill>
                <a:effectLst/>
              </a:rPr>
              <a:t>Il mancato soddisfacimento di uno o più degli elementi fattuali stabiliti ai paragrafi 2 e 3, dell’art. 4, dir. 2014/67/UE non significa automaticamente che una certa situazione non corrisponda a un distacco. </a:t>
            </a:r>
          </a:p>
          <a:p>
            <a:pPr algn="just"/>
            <a:r>
              <a:rPr lang="it-IT" b="0" i="0" u="none" strike="noStrike" dirty="0">
                <a:solidFill>
                  <a:srgbClr val="333333"/>
                </a:solidFill>
                <a:effectLst/>
              </a:rPr>
              <a:t>La valutazione di tali elementi è adattata a ogni caso particolare e tiene conto delle specificità della situazione.</a:t>
            </a:r>
            <a:endParaRPr lang="it-IT" dirty="0"/>
          </a:p>
        </p:txBody>
      </p:sp>
    </p:spTree>
    <p:extLst>
      <p:ext uri="{BB962C8B-B14F-4D97-AF65-F5344CB8AC3E}">
        <p14:creationId xmlns:p14="http://schemas.microsoft.com/office/powerpoint/2010/main" val="37605292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2EE479-C869-1E23-685B-D402F647EA55}"/>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9A9EDE18-9228-DF96-7994-CB4A336A8C30}"/>
              </a:ext>
            </a:extLst>
          </p:cNvPr>
          <p:cNvSpPr>
            <a:spLocks noGrp="1"/>
          </p:cNvSpPr>
          <p:nvPr>
            <p:ph idx="1"/>
          </p:nvPr>
        </p:nvSpPr>
        <p:spPr/>
        <p:txBody>
          <a:bodyPr/>
          <a:lstStyle/>
          <a:p>
            <a:r>
              <a:rPr lang="it-IT" b="1" dirty="0">
                <a:solidFill>
                  <a:srgbClr val="00B0F0"/>
                </a:solidFill>
              </a:rPr>
              <a:t>Tutela giurisdizionale dei lavoratori</a:t>
            </a:r>
            <a:r>
              <a:rPr lang="it-IT" b="1" dirty="0">
                <a:solidFill>
                  <a:srgbClr val="00B0F0"/>
                </a:solidFill>
                <a:sym typeface="Wingdings" pitchFamily="2" charset="2"/>
              </a:rPr>
              <a:t> </a:t>
            </a:r>
            <a:r>
              <a:rPr lang="it-IT" dirty="0">
                <a:sym typeface="Wingdings" pitchFamily="2" charset="2"/>
              </a:rPr>
              <a:t>(Art. 11, par. 1, dir. 2014/67/UE):</a:t>
            </a:r>
          </a:p>
          <a:p>
            <a:pPr algn="just"/>
            <a:r>
              <a:rPr lang="it-IT" dirty="0">
                <a:solidFill>
                  <a:srgbClr val="333333"/>
                </a:solidFill>
                <a:latin typeface="Calibri" panose="020F0502020204030204" pitchFamily="34" charset="0"/>
                <a:cs typeface="Calibri" panose="020F0502020204030204" pitchFamily="34" charset="0"/>
              </a:rPr>
              <a:t>G</a:t>
            </a:r>
            <a:r>
              <a:rPr lang="it-IT" b="0" i="0" u="none" strike="noStrike" dirty="0">
                <a:solidFill>
                  <a:srgbClr val="333333"/>
                </a:solidFill>
                <a:effectLst/>
                <a:latin typeface="Calibri" panose="020F0502020204030204" pitchFamily="34" charset="0"/>
                <a:cs typeface="Calibri" panose="020F0502020204030204" pitchFamily="34" charset="0"/>
              </a:rPr>
              <a:t>li Stati membri devono provvedere affinché i lavoratori distaccati che ritengono di aver subito un pregiudizio in conseguenza di una violazione delle norme vigenti possano, anche nello Stato membro nel cui territorio sono o erano distaccati, ricorrere a efficaci meccanismi per denunciare direttamente i loro datori di lavoro e abbiano il diritto di proporre azioni giudiziarie o amministrative, anche dopo che abbia avuto termine il rapporto di lavoro nell'ambito del quale la presunta violazione è stata commessa.</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713452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3BB884-7AEA-1472-5D93-B5CA47596F72}"/>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F8742F5E-001E-9D02-4B35-88481B999070}"/>
              </a:ext>
            </a:extLst>
          </p:cNvPr>
          <p:cNvSpPr>
            <a:spLocks noGrp="1"/>
          </p:cNvSpPr>
          <p:nvPr>
            <p:ph idx="1"/>
          </p:nvPr>
        </p:nvSpPr>
        <p:spPr/>
        <p:txBody>
          <a:bodyPr>
            <a:normAutofit/>
          </a:bodyPr>
          <a:lstStyle/>
          <a:p>
            <a:r>
              <a:rPr lang="it-IT" b="1" dirty="0">
                <a:solidFill>
                  <a:srgbClr val="00B0F0"/>
                </a:solidFill>
              </a:rPr>
              <a:t>Obblighi amministrativi e misure di controllo </a:t>
            </a:r>
            <a:r>
              <a:rPr lang="it-IT" dirty="0"/>
              <a:t>(art. 9)</a:t>
            </a:r>
          </a:p>
          <a:p>
            <a:pPr algn="just"/>
            <a:r>
              <a:rPr lang="it-IT" dirty="0"/>
              <a:t>Obblighi dichiarativi: informazioni necessarie ad identificare il prestatore e la prestazione dei servizi</a:t>
            </a:r>
          </a:p>
          <a:p>
            <a:pPr algn="just"/>
            <a:r>
              <a:rPr lang="it-IT" dirty="0"/>
              <a:t>L’impresa che distacca i lavoratori deve tenere a disposizione dell’amministrazione di controllo dello Stato ospitante almeno quattro categorie di documenti:</a:t>
            </a:r>
          </a:p>
          <a:p>
            <a:pPr lvl="1"/>
            <a:r>
              <a:rPr lang="it-IT" dirty="0"/>
              <a:t>Contratti di lavoro</a:t>
            </a:r>
          </a:p>
          <a:p>
            <a:pPr lvl="1"/>
            <a:r>
              <a:rPr lang="it-IT" dirty="0"/>
              <a:t>Buste paga</a:t>
            </a:r>
          </a:p>
          <a:p>
            <a:pPr lvl="1"/>
            <a:r>
              <a:rPr lang="it-IT" dirty="0"/>
              <a:t>Cartellini orari dei lavoratori</a:t>
            </a:r>
          </a:p>
          <a:p>
            <a:pPr lvl="1"/>
            <a:r>
              <a:rPr lang="it-IT" dirty="0"/>
              <a:t>Prove del pagamento delle retribuzioni</a:t>
            </a:r>
          </a:p>
          <a:p>
            <a:endParaRPr lang="it-IT" dirty="0"/>
          </a:p>
        </p:txBody>
      </p:sp>
    </p:spTree>
    <p:extLst>
      <p:ext uri="{BB962C8B-B14F-4D97-AF65-F5344CB8AC3E}">
        <p14:creationId xmlns:p14="http://schemas.microsoft.com/office/powerpoint/2010/main" val="1890107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a:xfrm>
            <a:off x="838200" y="365125"/>
            <a:ext cx="10515600" cy="993775"/>
          </a:xfrm>
        </p:spPr>
        <p:txBody>
          <a:bodyPr>
            <a:normAutofit fontScale="90000"/>
          </a:bodyPr>
          <a:lstStyle/>
          <a:p>
            <a:pPr algn="just"/>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a:xfrm>
            <a:off x="838200" y="1587500"/>
            <a:ext cx="10515600" cy="4589463"/>
          </a:xfrm>
        </p:spPr>
        <p:txBody>
          <a:bodyPr>
            <a:normAutofit lnSpcReduction="10000"/>
          </a:bodyPr>
          <a:lstStyle/>
          <a:p>
            <a:r>
              <a:rPr lang="it-IT" b="1" dirty="0">
                <a:solidFill>
                  <a:srgbClr val="7030A0"/>
                </a:solidFill>
              </a:rPr>
              <a:t>Libera circolazione dei servizi (LC-SE</a:t>
            </a:r>
            <a:r>
              <a:rPr lang="it-IT" b="1">
                <a:solidFill>
                  <a:srgbClr val="7030A0"/>
                </a:solidFill>
              </a:rPr>
              <a:t>), nozione:</a:t>
            </a:r>
            <a:endParaRPr lang="it-IT" b="1" dirty="0">
              <a:solidFill>
                <a:srgbClr val="7030A0"/>
              </a:solidFill>
            </a:endParaRPr>
          </a:p>
          <a:p>
            <a:pPr lvl="1"/>
            <a:r>
              <a:rPr lang="it-IT" dirty="0"/>
              <a:t>Essa permette a ciascun cittadino UE, stabilito in uno SM che non sia quello destinatario della prestazione, di esercitare, a titolo temporaneo, la sua attività nello Stato membro ove la prestazione è fornita, alle stesse condizioni imposte da tale SM ai propri cittadini (art. 57 TFUE).</a:t>
            </a:r>
          </a:p>
          <a:p>
            <a:pPr lvl="1"/>
            <a:r>
              <a:rPr lang="it-IT" b="1" dirty="0"/>
              <a:t>Cosa distingue la LC-SE dalla LB-ST?</a:t>
            </a:r>
          </a:p>
          <a:p>
            <a:pPr lvl="1" algn="just"/>
            <a:r>
              <a:rPr lang="it-IT" dirty="0"/>
              <a:t>Carattere temporaneo o meno dell’attività esercitata nello SM di destinazione. Tale carattere deve essere valutato non soltanto in rapporto della durata della prestazione, ma anche tenendo conto della frequenza, periodicità o continuità di questo (C-55/94, </a:t>
            </a:r>
            <a:r>
              <a:rPr lang="it-IT" dirty="0" err="1"/>
              <a:t>Gehbard</a:t>
            </a:r>
            <a:r>
              <a:rPr lang="it-IT" dirty="0"/>
              <a:t>).</a:t>
            </a:r>
          </a:p>
          <a:p>
            <a:pPr lvl="1" algn="just"/>
            <a:r>
              <a:rPr lang="it-IT" dirty="0"/>
              <a:t>In altre parole, se il lavoratore esercita, nello SM di destinazione, la propria attività economica  con regolarità e periodicità trova applicazione la disciplina sulla libertà di stabilimento; in caso contrario, quella sulla libera prestazione dei servizi.</a:t>
            </a:r>
          </a:p>
        </p:txBody>
      </p:sp>
    </p:spTree>
    <p:extLst>
      <p:ext uri="{BB962C8B-B14F-4D97-AF65-F5344CB8AC3E}">
        <p14:creationId xmlns:p14="http://schemas.microsoft.com/office/powerpoint/2010/main" val="1587767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EAD22B-2A47-1512-935A-DD2099B982E0}"/>
              </a:ext>
            </a:extLst>
          </p:cNvPr>
          <p:cNvSpPr>
            <a:spLocks noGrp="1"/>
          </p:cNvSpPr>
          <p:nvPr>
            <p:ph type="title"/>
          </p:nvPr>
        </p:nvSpPr>
        <p:spPr>
          <a:xfrm>
            <a:off x="838200" y="365125"/>
            <a:ext cx="10515600" cy="1171575"/>
          </a:xfrm>
        </p:spPr>
        <p:txBody>
          <a:bodyPr>
            <a:normAutofit fontScale="90000"/>
          </a:bodyPr>
          <a:lstStyle/>
          <a:p>
            <a:pPr algn="just"/>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ECFCD29D-ED92-00B4-28B6-37CCAFB08208}"/>
              </a:ext>
            </a:extLst>
          </p:cNvPr>
          <p:cNvSpPr>
            <a:spLocks noGrp="1"/>
          </p:cNvSpPr>
          <p:nvPr>
            <p:ph idx="1"/>
          </p:nvPr>
        </p:nvSpPr>
        <p:spPr>
          <a:xfrm>
            <a:off x="838200" y="1739900"/>
            <a:ext cx="10515600" cy="4437063"/>
          </a:xfrm>
        </p:spPr>
        <p:txBody>
          <a:bodyPr/>
          <a:lstStyle/>
          <a:p>
            <a:r>
              <a:rPr lang="it-IT" b="1" dirty="0"/>
              <a:t>Cosa distingue la LC-SE dalla LB-ST?</a:t>
            </a:r>
          </a:p>
          <a:p>
            <a:pPr lvl="1"/>
            <a:r>
              <a:rPr lang="it-IT" b="1" dirty="0"/>
              <a:t>Caso di LB-ST a titolo secondario:</a:t>
            </a:r>
          </a:p>
          <a:p>
            <a:pPr lvl="1"/>
            <a:r>
              <a:rPr lang="it-IT" dirty="0"/>
              <a:t>La differenza tra LC-SE e LB-ST a titolo secondario si rinviene nella diversa intensità del collegamento con lo SM di destinazione, collegamento non sempre dichiaratamente identificabile.</a:t>
            </a:r>
          </a:p>
          <a:p>
            <a:pPr lvl="1"/>
            <a:r>
              <a:rPr lang="it-IT" b="1" dirty="0">
                <a:solidFill>
                  <a:srgbClr val="00B0F0"/>
                </a:solidFill>
              </a:rPr>
              <a:t>LC-SE possiede carattere residuale </a:t>
            </a:r>
            <a:r>
              <a:rPr lang="it-IT" dirty="0"/>
              <a:t>ai sensi dell’art. 57, par. 3, TFUE: le disposizione sulla LC-SE si devono applicare solo se non si applicano quelle relative alla LB-ST (C-55/94, </a:t>
            </a:r>
            <a:r>
              <a:rPr lang="it-IT" dirty="0" err="1"/>
              <a:t>Gebhard</a:t>
            </a:r>
            <a:r>
              <a:rPr lang="it-IT" dirty="0"/>
              <a:t>). </a:t>
            </a:r>
          </a:p>
          <a:p>
            <a:pPr lvl="1"/>
            <a:r>
              <a:rPr lang="it-IT" dirty="0"/>
              <a:t>Divieto per i lavoratori autonomi di avvalersi surrettiziamente delle norme sulla libera prestazione dei servizi al solo scopo di beneficiare abusivamente dei vantaggi previsti dal diritto UE (Causa C-255/02, Halifax plc).</a:t>
            </a:r>
          </a:p>
          <a:p>
            <a:pPr lvl="1"/>
            <a:endParaRPr lang="it-IT" dirty="0"/>
          </a:p>
          <a:p>
            <a:pPr lvl="1"/>
            <a:endParaRPr lang="it-IT" dirty="0"/>
          </a:p>
          <a:p>
            <a:endParaRPr lang="it-IT" dirty="0"/>
          </a:p>
        </p:txBody>
      </p:sp>
    </p:spTree>
    <p:extLst>
      <p:ext uri="{BB962C8B-B14F-4D97-AF65-F5344CB8AC3E}">
        <p14:creationId xmlns:p14="http://schemas.microsoft.com/office/powerpoint/2010/main" val="3189992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B67DD6-FE18-8DC0-C66A-9CF960D3285B}"/>
              </a:ext>
            </a:extLst>
          </p:cNvPr>
          <p:cNvSpPr>
            <a:spLocks noGrp="1"/>
          </p:cNvSpPr>
          <p:nvPr>
            <p:ph type="title"/>
          </p:nvPr>
        </p:nvSpPr>
        <p:spPr>
          <a:xfrm>
            <a:off x="838200" y="365125"/>
            <a:ext cx="10515600" cy="1120775"/>
          </a:xfrm>
        </p:spPr>
        <p:txBody>
          <a:bodyPr>
            <a:normAutofit fontScale="90000"/>
          </a:bodyPr>
          <a:lstStyle/>
          <a:p>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7AC9E877-268D-DFA9-BD60-652A9DB9D755}"/>
              </a:ext>
            </a:extLst>
          </p:cNvPr>
          <p:cNvSpPr>
            <a:spLocks noGrp="1"/>
          </p:cNvSpPr>
          <p:nvPr>
            <p:ph idx="1"/>
          </p:nvPr>
        </p:nvSpPr>
        <p:spPr>
          <a:xfrm>
            <a:off x="838200" y="1663700"/>
            <a:ext cx="10515600" cy="4513263"/>
          </a:xfrm>
        </p:spPr>
        <p:txBody>
          <a:bodyPr/>
          <a:lstStyle/>
          <a:p>
            <a:r>
              <a:rPr lang="it-IT" b="1" dirty="0">
                <a:solidFill>
                  <a:srgbClr val="92D050"/>
                </a:solidFill>
              </a:rPr>
              <a:t>Ambito di applicazione soggettivo, persone fisiche</a:t>
            </a:r>
            <a:r>
              <a:rPr lang="it-IT" dirty="0"/>
              <a:t>:</a:t>
            </a:r>
          </a:p>
          <a:p>
            <a:pPr lvl="1"/>
            <a:r>
              <a:rPr lang="it-IT" b="1" dirty="0">
                <a:solidFill>
                  <a:srgbClr val="00B0F0"/>
                </a:solidFill>
              </a:rPr>
              <a:t>LB-ST: </a:t>
            </a:r>
            <a:r>
              <a:rPr lang="it-IT" dirty="0"/>
              <a:t>La libertà di stabilimento primario prevede come unico criterio il possesso della cittadinanza di uno SM,</a:t>
            </a:r>
          </a:p>
          <a:p>
            <a:pPr lvl="1"/>
            <a:r>
              <a:rPr lang="it-IT" dirty="0"/>
              <a:t> invece, per la libertà di stabilimento secondaria è richiesto il previo stabilimento sul territorio di un altro SM (art. 49, par. 1, TFUE)</a:t>
            </a:r>
          </a:p>
          <a:p>
            <a:pPr lvl="1"/>
            <a:r>
              <a:rPr lang="it-IT" b="1" dirty="0">
                <a:solidFill>
                  <a:srgbClr val="7030A0"/>
                </a:solidFill>
              </a:rPr>
              <a:t>LC-SE</a:t>
            </a:r>
            <a:r>
              <a:rPr lang="it-IT" b="1" dirty="0"/>
              <a:t>: </a:t>
            </a:r>
            <a:r>
              <a:rPr lang="it-IT" dirty="0"/>
              <a:t>possono beneficiare della libertà di stabilimento coloro che siano in possesso di due requisiti: </a:t>
            </a:r>
          </a:p>
          <a:p>
            <a:pPr lvl="1"/>
            <a:r>
              <a:rPr lang="it-IT" dirty="0"/>
              <a:t>la cittadinanza di uno SM e </a:t>
            </a:r>
          </a:p>
          <a:p>
            <a:pPr lvl="1"/>
            <a:r>
              <a:rPr lang="it-IT" dirty="0"/>
              <a:t>lo stabilimento in un altro SM diverso da quello in cui viene prestata l’attività.</a:t>
            </a:r>
          </a:p>
          <a:p>
            <a:pPr lvl="1"/>
            <a:r>
              <a:rPr lang="it-IT" dirty="0"/>
              <a:t>I destinatari della prestazione dei servizi possono beneficiare di tale libertà purché siano stabiliti all’interno dell’UE.</a:t>
            </a:r>
          </a:p>
        </p:txBody>
      </p:sp>
    </p:spTree>
    <p:extLst>
      <p:ext uri="{BB962C8B-B14F-4D97-AF65-F5344CB8AC3E}">
        <p14:creationId xmlns:p14="http://schemas.microsoft.com/office/powerpoint/2010/main" val="1804862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72225A-5AC0-26BA-9CA1-F29E1E1BA722}"/>
              </a:ext>
            </a:extLst>
          </p:cNvPr>
          <p:cNvSpPr>
            <a:spLocks noGrp="1"/>
          </p:cNvSpPr>
          <p:nvPr>
            <p:ph type="title"/>
          </p:nvPr>
        </p:nvSpPr>
        <p:spPr>
          <a:xfrm>
            <a:off x="838200" y="365125"/>
            <a:ext cx="10515600" cy="815975"/>
          </a:xfrm>
        </p:spPr>
        <p:txBody>
          <a:bodyPr>
            <a:noAutofit/>
          </a:bodyPr>
          <a:lstStyle/>
          <a:p>
            <a:r>
              <a:rPr lang="it-IT" sz="3600" b="1" dirty="0">
                <a:solidFill>
                  <a:srgbClr val="00B0F0"/>
                </a:solidFill>
              </a:rPr>
              <a:t>Libera circolazione dei servizi e libertà di stabilimento</a:t>
            </a:r>
            <a:endParaRPr lang="it-IT" sz="3600" dirty="0">
              <a:solidFill>
                <a:srgbClr val="00B0F0"/>
              </a:solidFill>
            </a:endParaRPr>
          </a:p>
        </p:txBody>
      </p:sp>
      <p:sp>
        <p:nvSpPr>
          <p:cNvPr id="3" name="Segnaposto contenuto 2">
            <a:extLst>
              <a:ext uri="{FF2B5EF4-FFF2-40B4-BE49-F238E27FC236}">
                <a16:creationId xmlns:a16="http://schemas.microsoft.com/office/drawing/2014/main" id="{8195F775-38FF-EDB3-705F-B6C8F57A4160}"/>
              </a:ext>
            </a:extLst>
          </p:cNvPr>
          <p:cNvSpPr>
            <a:spLocks noGrp="1"/>
          </p:cNvSpPr>
          <p:nvPr>
            <p:ph idx="1"/>
          </p:nvPr>
        </p:nvSpPr>
        <p:spPr>
          <a:xfrm>
            <a:off x="838200" y="1397000"/>
            <a:ext cx="10515600" cy="5095875"/>
          </a:xfrm>
        </p:spPr>
        <p:txBody>
          <a:bodyPr/>
          <a:lstStyle/>
          <a:p>
            <a:r>
              <a:rPr lang="it-IT" b="1" dirty="0">
                <a:solidFill>
                  <a:srgbClr val="92D050"/>
                </a:solidFill>
              </a:rPr>
              <a:t>Ambito di applicazione soggettivo, persone giuridiche</a:t>
            </a:r>
            <a:r>
              <a:rPr lang="it-IT" dirty="0"/>
              <a:t>:</a:t>
            </a:r>
          </a:p>
          <a:p>
            <a:pPr lvl="1"/>
            <a:r>
              <a:rPr lang="it-IT" dirty="0"/>
              <a:t>Le persone giuridiche beneficiano della LB-ST e della LC-SE ex art. 62 TFUE: società di diritto civile o commerciale, cooperative e altre persone giuridiche contemplate dal diritto pubblico o privato nazionale.</a:t>
            </a:r>
          </a:p>
          <a:p>
            <a:pPr lvl="1"/>
            <a:r>
              <a:rPr lang="it-IT" dirty="0"/>
              <a:t>L’art. 54, par. 1, TFUE equipara le persone giuridiche a quelle fisiche se: costituite in conformità alla legislazione di uno Stato Membro; e aventi la sede sociale o l’amministrazione centrale o il centro di attività principale all’interno dell’UE. Tali requisiti devono sussistere in modo cumulativo</a:t>
            </a:r>
          </a:p>
          <a:p>
            <a:pPr lvl="1"/>
            <a:r>
              <a:rPr lang="it-IT" b="1" dirty="0">
                <a:solidFill>
                  <a:srgbClr val="00B0F0"/>
                </a:solidFill>
              </a:rPr>
              <a:t>Distinzione tra</a:t>
            </a:r>
            <a:r>
              <a:rPr lang="it-IT" dirty="0"/>
              <a:t>:</a:t>
            </a:r>
          </a:p>
          <a:p>
            <a:pPr lvl="2"/>
            <a:r>
              <a:rPr lang="it-IT" dirty="0"/>
              <a:t>Sede Amministrativa: il luogo dove vengono assunte le decisioni fondamentali</a:t>
            </a:r>
          </a:p>
          <a:p>
            <a:pPr lvl="2"/>
            <a:r>
              <a:rPr lang="it-IT" dirty="0"/>
              <a:t>Sede Sociale: quella inserita nello statuto</a:t>
            </a:r>
          </a:p>
          <a:p>
            <a:pPr lvl="2"/>
            <a:r>
              <a:rPr lang="it-IT" dirty="0"/>
              <a:t>Sede attività principale: il luogo in cui viene svolta l’attività di impresa per il raggiungimento dell’oggetto sociale. </a:t>
            </a:r>
          </a:p>
        </p:txBody>
      </p:sp>
    </p:spTree>
    <p:extLst>
      <p:ext uri="{BB962C8B-B14F-4D97-AF65-F5344CB8AC3E}">
        <p14:creationId xmlns:p14="http://schemas.microsoft.com/office/powerpoint/2010/main" val="385545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B7AE51-FE02-F778-7942-A209094474E7}"/>
              </a:ext>
            </a:extLst>
          </p:cNvPr>
          <p:cNvSpPr>
            <a:spLocks noGrp="1"/>
          </p:cNvSpPr>
          <p:nvPr>
            <p:ph type="title"/>
          </p:nvPr>
        </p:nvSpPr>
        <p:spPr>
          <a:xfrm>
            <a:off x="838200" y="365125"/>
            <a:ext cx="10515600" cy="993775"/>
          </a:xfrm>
        </p:spPr>
        <p:txBody>
          <a:bodyPr>
            <a:normAutofit fontScale="90000"/>
          </a:bodyPr>
          <a:lstStyle/>
          <a:p>
            <a:r>
              <a:rPr lang="it-IT" b="1" dirty="0">
                <a:solidFill>
                  <a:srgbClr val="00B0F0"/>
                </a:solidFill>
              </a:rPr>
              <a:t>Libera circolazione dei servizi e libertà di stabilimento</a:t>
            </a:r>
            <a:endParaRPr lang="it-IT" dirty="0">
              <a:solidFill>
                <a:srgbClr val="00B0F0"/>
              </a:solidFill>
            </a:endParaRPr>
          </a:p>
        </p:txBody>
      </p:sp>
      <p:sp>
        <p:nvSpPr>
          <p:cNvPr id="3" name="Segnaposto contenuto 2">
            <a:extLst>
              <a:ext uri="{FF2B5EF4-FFF2-40B4-BE49-F238E27FC236}">
                <a16:creationId xmlns:a16="http://schemas.microsoft.com/office/drawing/2014/main" id="{15901E9E-2480-47DD-4C0D-797AD688C34C}"/>
              </a:ext>
            </a:extLst>
          </p:cNvPr>
          <p:cNvSpPr>
            <a:spLocks noGrp="1"/>
          </p:cNvSpPr>
          <p:nvPr>
            <p:ph idx="1"/>
          </p:nvPr>
        </p:nvSpPr>
        <p:spPr>
          <a:xfrm>
            <a:off x="838200" y="1676400"/>
            <a:ext cx="10515600" cy="4686300"/>
          </a:xfrm>
        </p:spPr>
        <p:txBody>
          <a:bodyPr>
            <a:normAutofit fontScale="92500" lnSpcReduction="20000"/>
          </a:bodyPr>
          <a:lstStyle/>
          <a:p>
            <a:r>
              <a:rPr lang="it-IT" b="1" dirty="0">
                <a:solidFill>
                  <a:srgbClr val="00B0F0"/>
                </a:solidFill>
              </a:rPr>
              <a:t>Libera circolazione dei servizi e libertà di stabilimento, approfondimenti</a:t>
            </a:r>
            <a:r>
              <a:rPr lang="it-IT" dirty="0">
                <a:solidFill>
                  <a:schemeClr val="tx1">
                    <a:lumMod val="85000"/>
                    <a:lumOff val="15000"/>
                  </a:schemeClr>
                </a:solidFill>
              </a:rPr>
              <a:t>:</a:t>
            </a:r>
          </a:p>
          <a:p>
            <a:r>
              <a:rPr lang="it-IT" dirty="0">
                <a:solidFill>
                  <a:schemeClr val="tx1">
                    <a:lumMod val="85000"/>
                    <a:lumOff val="15000"/>
                  </a:schemeClr>
                </a:solidFill>
              </a:rPr>
              <a:t>Elemento transfrontaliero e le situazioni puramente interne: le due libertà si applicano a situazioni che presentino un carattere transfrontaliero </a:t>
            </a:r>
          </a:p>
          <a:p>
            <a:r>
              <a:rPr lang="it-IT" dirty="0">
                <a:solidFill>
                  <a:schemeClr val="tx1">
                    <a:lumMod val="85000"/>
                    <a:lumOff val="15000"/>
                  </a:schemeClr>
                </a:solidFill>
              </a:rPr>
              <a:t>Le situazioni puramente interne non rilevano</a:t>
            </a:r>
          </a:p>
          <a:p>
            <a:pPr algn="just"/>
            <a:r>
              <a:rPr lang="it-IT" dirty="0">
                <a:solidFill>
                  <a:schemeClr val="tx1">
                    <a:lumMod val="85000"/>
                    <a:lumOff val="15000"/>
                  </a:schemeClr>
                </a:solidFill>
              </a:rPr>
              <a:t>Il carattere transnazionale della LC-SE è stato oggetto di numerose sentenze della CGUE, che ha stabilito che tale libertà si realizza anche mediante:</a:t>
            </a:r>
          </a:p>
          <a:p>
            <a:pPr marL="457200" lvl="1" indent="0">
              <a:buNone/>
            </a:pPr>
            <a:r>
              <a:rPr lang="it-IT" dirty="0">
                <a:solidFill>
                  <a:schemeClr val="tx1">
                    <a:lumMod val="85000"/>
                    <a:lumOff val="15000"/>
                  </a:schemeClr>
                </a:solidFill>
              </a:rPr>
              <a:t>a) Lo spostamento del prestatore del servizio in uno SM diverso;</a:t>
            </a:r>
          </a:p>
          <a:p>
            <a:pPr marL="457200" lvl="1" indent="0">
              <a:buNone/>
            </a:pPr>
            <a:r>
              <a:rPr lang="it-IT" dirty="0">
                <a:solidFill>
                  <a:schemeClr val="tx1">
                    <a:lumMod val="85000"/>
                    <a:lumOff val="15000"/>
                  </a:schemeClr>
                </a:solidFill>
              </a:rPr>
              <a:t>b) Lo spostamento del destinatario in un altro SM</a:t>
            </a:r>
          </a:p>
          <a:p>
            <a:pPr marL="457200" lvl="1" indent="0">
              <a:buNone/>
            </a:pPr>
            <a:r>
              <a:rPr lang="it-IT" dirty="0">
                <a:solidFill>
                  <a:schemeClr val="tx1">
                    <a:lumMod val="85000"/>
                    <a:lumOff val="15000"/>
                  </a:schemeClr>
                </a:solidFill>
              </a:rPr>
              <a:t>c) Lo spostamento del fornitore e del destinatario in un terzo SM</a:t>
            </a:r>
          </a:p>
          <a:p>
            <a:pPr marL="457200" lvl="1" indent="0">
              <a:buNone/>
            </a:pPr>
            <a:r>
              <a:rPr lang="it-IT" dirty="0">
                <a:solidFill>
                  <a:schemeClr val="tx1">
                    <a:lumMod val="85000"/>
                    <a:lumOff val="15000"/>
                  </a:schemeClr>
                </a:solidFill>
              </a:rPr>
              <a:t>d) Oppure la circolazione del servizio stesso, senza alcun movimento del prestatore o del destinatario (es. servizi forniti tramite internet)</a:t>
            </a:r>
          </a:p>
        </p:txBody>
      </p:sp>
    </p:spTree>
    <p:extLst>
      <p:ext uri="{BB962C8B-B14F-4D97-AF65-F5344CB8AC3E}">
        <p14:creationId xmlns:p14="http://schemas.microsoft.com/office/powerpoint/2010/main" val="1384061888"/>
      </p:ext>
    </p:extLst>
  </p:cSld>
  <p:clrMapOvr>
    <a:masterClrMapping/>
  </p:clrMapOvr>
</p:sld>
</file>

<file path=ppt/theme/theme1.xml><?xml version="1.0" encoding="utf-8"?>
<a:theme xmlns:a="http://schemas.openxmlformats.org/drawingml/2006/main" name="Tema di Off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86</TotalTime>
  <Words>4582</Words>
  <Application>Microsoft Macintosh PowerPoint</Application>
  <PresentationFormat>Widescreen</PresentationFormat>
  <Paragraphs>266</Paragraphs>
  <Slides>43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43</vt:i4>
      </vt:variant>
    </vt:vector>
  </HeadingPairs>
  <TitlesOfParts>
    <vt:vector size="49" baseType="lpstr">
      <vt:lpstr>Aptos</vt:lpstr>
      <vt:lpstr>Aptos Display</vt:lpstr>
      <vt:lpstr>Arial</vt:lpstr>
      <vt:lpstr>Calibri</vt:lpstr>
      <vt:lpstr>Wingdings</vt:lpstr>
      <vt:lpstr>Tema di Office</vt:lpstr>
      <vt:lpstr>Diritto del Lavoro europeo Prof. Alessandro Nato</vt:lpstr>
      <vt:lpstr>Indice </vt:lpstr>
      <vt:lpstr>La libera circolazione dei lavoratori autonomi</vt:lpstr>
      <vt:lpstr>Libera circolazione dei servizi e libertà di stabilimento</vt:lpstr>
      <vt:lpstr>Libera circolazione dei servizi e libertà di stabilimento</vt:lpstr>
      <vt:lpstr>Libera circolazione dei servizi e libertà di stabilimento</vt:lpstr>
      <vt:lpstr>Libera circolazione dei servizi e libertà di stabilimento</vt:lpstr>
      <vt:lpstr>Libera circolazione dei servizi e libertà di stabilimento</vt:lpstr>
      <vt:lpstr>Libera circolazione dei servizi e libertà di stabilimento</vt:lpstr>
      <vt:lpstr>Libera circolazione dei servizi e libertà di stabilimento</vt:lpstr>
      <vt:lpstr>Libera circolazione dei servizi e libertà di stabilimento</vt:lpstr>
      <vt:lpstr>Libera circolazione dei servizi e libertà di stabilimento</vt:lpstr>
      <vt:lpstr>Il sistema di riconoscimento delle qualifiche </vt:lpstr>
      <vt:lpstr>Titoli, Qualifiche e mercato interno</vt:lpstr>
      <vt:lpstr>Titoli extra-UE </vt:lpstr>
      <vt:lpstr>Disciplina quadro riconoscimento di titoli e qualifiche</vt:lpstr>
      <vt:lpstr>Disciplina quadro riconoscimento di titoli e qualifiche</vt:lpstr>
      <vt:lpstr>Regimi di riconoscimento</vt:lpstr>
      <vt:lpstr>Regimi di riconoscimento</vt:lpstr>
      <vt:lpstr>Casi particolari di riconoscimento di titoli e qualifiche</vt:lpstr>
      <vt:lpstr>Casi particolari di riconoscimento di titoli e qualifiche</vt:lpstr>
      <vt:lpstr>    Lavoratori distaccati (Parte A)  </vt:lpstr>
      <vt:lpstr>Problematiche inerenti il distacco dei lavoratori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2014/67/UE</vt:lpstr>
      <vt:lpstr>Direttiva 2014/67/UE</vt:lpstr>
      <vt:lpstr>Direttiva 2014/67/UE</vt:lpstr>
      <vt:lpstr>Direttiva 2014/67/UE</vt:lpstr>
      <vt:lpstr>Direttiva 2014/67/UE</vt:lpstr>
      <vt:lpstr>Direttiva 2014/67/UE</vt:lpstr>
      <vt:lpstr>Direttiva 2014/67/UE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36</cp:revision>
  <dcterms:created xsi:type="dcterms:W3CDTF">2026-07-07T08:59:16Z</dcterms:created>
  <dcterms:modified xsi:type="dcterms:W3CDTF">2026-07-07T10:49:48Z</dcterms:modified>
</cp:coreProperties>
</file>