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61" r:id="rId7"/>
    <p:sldId id="275" r:id="rId8"/>
    <p:sldId id="262" r:id="rId9"/>
    <p:sldId id="276" r:id="rId10"/>
    <p:sldId id="263" r:id="rId11"/>
    <p:sldId id="278" r:id="rId12"/>
    <p:sldId id="277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43"/>
  </p:normalViewPr>
  <p:slideViewPr>
    <p:cSldViewPr snapToGrid="0" snapToObjects="1">
      <p:cViewPr varScale="1">
        <p:scale>
          <a:sx n="98" d="100"/>
          <a:sy n="98" d="100"/>
        </p:scale>
        <p:origin x="208" y="6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35043-E8B1-E04A-9DA4-C9FEAE1C3756}" type="datetimeFigureOut">
              <a:rPr lang="it-IT" smtClean="0"/>
              <a:t>20/10/19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9E1E-FC12-E748-84D2-9782498F93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94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35043-E8B1-E04A-9DA4-C9FEAE1C3756}" type="datetimeFigureOut">
              <a:rPr lang="it-IT" smtClean="0"/>
              <a:t>20/10/19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9E1E-FC12-E748-84D2-9782498F93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139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35043-E8B1-E04A-9DA4-C9FEAE1C3756}" type="datetimeFigureOut">
              <a:rPr lang="it-IT" smtClean="0"/>
              <a:t>20/10/19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9E1E-FC12-E748-84D2-9782498F93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776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35043-E8B1-E04A-9DA4-C9FEAE1C3756}" type="datetimeFigureOut">
              <a:rPr lang="it-IT" smtClean="0"/>
              <a:t>20/10/19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9E1E-FC12-E748-84D2-9782498F93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42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35043-E8B1-E04A-9DA4-C9FEAE1C3756}" type="datetimeFigureOut">
              <a:rPr lang="it-IT" smtClean="0"/>
              <a:t>20/10/19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9E1E-FC12-E748-84D2-9782498F93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24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35043-E8B1-E04A-9DA4-C9FEAE1C3756}" type="datetimeFigureOut">
              <a:rPr lang="it-IT" smtClean="0"/>
              <a:t>20/10/19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9E1E-FC12-E748-84D2-9782498F93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301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35043-E8B1-E04A-9DA4-C9FEAE1C3756}" type="datetimeFigureOut">
              <a:rPr lang="it-IT" smtClean="0"/>
              <a:t>20/10/19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9E1E-FC12-E748-84D2-9782498F93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74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35043-E8B1-E04A-9DA4-C9FEAE1C3756}" type="datetimeFigureOut">
              <a:rPr lang="it-IT" smtClean="0"/>
              <a:t>20/10/19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9E1E-FC12-E748-84D2-9782498F93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998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35043-E8B1-E04A-9DA4-C9FEAE1C3756}" type="datetimeFigureOut">
              <a:rPr lang="it-IT" smtClean="0"/>
              <a:t>20/10/19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9E1E-FC12-E748-84D2-9782498F93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45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35043-E8B1-E04A-9DA4-C9FEAE1C3756}" type="datetimeFigureOut">
              <a:rPr lang="it-IT" smtClean="0"/>
              <a:t>20/10/19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9E1E-FC12-E748-84D2-9782498F93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71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35043-E8B1-E04A-9DA4-C9FEAE1C3756}" type="datetimeFigureOut">
              <a:rPr lang="it-IT" smtClean="0"/>
              <a:t>20/10/19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9E1E-FC12-E748-84D2-9782498F93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51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35043-E8B1-E04A-9DA4-C9FEAE1C3756}" type="datetimeFigureOut">
              <a:rPr lang="it-IT" smtClean="0"/>
              <a:t>20/10/19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A9E1E-FC12-E748-84D2-9782498F93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68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b="1" dirty="0">
                <a:solidFill>
                  <a:srgbClr val="800000"/>
                </a:solidFill>
              </a:rPr>
              <a:t>Il biennio rosso, l’avvento del fascismo in Italia e la Repubblica di Weimar</a:t>
            </a:r>
          </a:p>
        </p:txBody>
      </p:sp>
    </p:spTree>
    <p:extLst>
      <p:ext uri="{BB962C8B-B14F-4D97-AF65-F5344CB8AC3E}">
        <p14:creationId xmlns:p14="http://schemas.microsoft.com/office/powerpoint/2010/main" val="761891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1466"/>
            <a:ext cx="8229600" cy="4525963"/>
          </a:xfrm>
        </p:spPr>
        <p:txBody>
          <a:bodyPr/>
          <a:lstStyle/>
          <a:p>
            <a:r>
              <a:rPr lang="it-IT" dirty="0"/>
              <a:t>28 ottobre 1922: marcia su Roma</a:t>
            </a:r>
          </a:p>
          <a:p>
            <a:pPr>
              <a:buFontTx/>
              <a:buChar char="-"/>
            </a:pPr>
            <a:r>
              <a:rPr lang="it-IT" dirty="0"/>
              <a:t>la preparazione</a:t>
            </a:r>
          </a:p>
          <a:p>
            <a:pPr>
              <a:buFontTx/>
              <a:buChar char="-"/>
            </a:pPr>
            <a:r>
              <a:rPr lang="it-IT" dirty="0"/>
              <a:t>l’esecuzione e la mancata firma dello Stato d’assedio</a:t>
            </a:r>
          </a:p>
          <a:p>
            <a:pPr>
              <a:buFontTx/>
              <a:buChar char="-"/>
            </a:pPr>
            <a:r>
              <a:rPr lang="it-IT" dirty="0"/>
              <a:t>la formazione del primo governo Mussolini</a:t>
            </a:r>
          </a:p>
          <a:p>
            <a:pPr>
              <a:buFontTx/>
              <a:buChar char="-"/>
            </a:pPr>
            <a:r>
              <a:rPr lang="it-IT" dirty="0"/>
              <a:t>il mito della «</a:t>
            </a:r>
            <a:r>
              <a:rPr lang="it-IT"/>
              <a:t>rivoluzione fascista»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587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C0A5FF-1F19-3049-A997-AFC8547A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Giacomo Balla, </a:t>
            </a:r>
            <a:r>
              <a:rPr lang="it-IT" i="1" dirty="0"/>
              <a:t>La marcia su Roma</a:t>
            </a:r>
            <a:r>
              <a:rPr lang="it-IT" dirty="0"/>
              <a:t> (1931-1932)</a:t>
            </a:r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A654E65A-47EB-8242-A7B8-2FAF1F9C15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45890"/>
            <a:ext cx="8229600" cy="3634583"/>
          </a:xfrm>
        </p:spPr>
      </p:pic>
    </p:spTree>
    <p:extLst>
      <p:ext uri="{BB962C8B-B14F-4D97-AF65-F5344CB8AC3E}">
        <p14:creationId xmlns:p14="http://schemas.microsoft.com/office/powerpoint/2010/main" val="4099649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95C375-0C0D-DE4C-A7E3-B065B1719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Repubblica di Weimar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286E9A-6C0D-4B48-8845-F6F23B5AD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9 novembre 1918: proclamazione della </a:t>
            </a:r>
            <a:r>
              <a:rPr lang="it-IT" b="1" dirty="0"/>
              <a:t>Repubblica</a:t>
            </a:r>
            <a:r>
              <a:rPr lang="it-IT" dirty="0"/>
              <a:t>, con capitale a Weimar</a:t>
            </a:r>
          </a:p>
          <a:p>
            <a:endParaRPr lang="it-IT" dirty="0"/>
          </a:p>
          <a:p>
            <a:r>
              <a:rPr lang="it-IT" dirty="0"/>
              <a:t>agosto 1919: </a:t>
            </a:r>
            <a:r>
              <a:rPr lang="it-IT" b="1" dirty="0"/>
              <a:t>Costituzione</a:t>
            </a:r>
            <a:r>
              <a:rPr lang="it-IT" dirty="0"/>
              <a:t> </a:t>
            </a:r>
          </a:p>
          <a:p>
            <a:pPr>
              <a:buFontTx/>
              <a:buChar char="-"/>
            </a:pPr>
            <a:r>
              <a:rPr lang="it-IT" dirty="0"/>
              <a:t>ordinamento democratico-parlamentare</a:t>
            </a:r>
          </a:p>
          <a:p>
            <a:pPr>
              <a:buFontTx/>
              <a:buChar char="-"/>
            </a:pPr>
            <a:r>
              <a:rPr lang="it-IT" dirty="0"/>
              <a:t>assetto federale caratterizzato da ampie autonomie regionali</a:t>
            </a:r>
          </a:p>
          <a:p>
            <a:pPr>
              <a:buFontTx/>
              <a:buChar char="-"/>
            </a:pPr>
            <a:r>
              <a:rPr lang="it-IT" dirty="0"/>
              <a:t>suffragio universale</a:t>
            </a:r>
          </a:p>
          <a:p>
            <a:pPr>
              <a:buFontTx/>
              <a:buChar char="-"/>
            </a:pPr>
            <a:r>
              <a:rPr lang="it-IT" dirty="0"/>
              <a:t>visione solidaristica dei rapporti con il mondo dell’economia e del lavoro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6545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AF127E-62C5-AA47-99B7-945125452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D8298A-C9F1-574F-B75C-F592AC13E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democrazia contrattata:</a:t>
            </a:r>
          </a:p>
          <a:p>
            <a:pPr>
              <a:buFontTx/>
              <a:buChar char="-"/>
            </a:pPr>
            <a:r>
              <a:rPr lang="it-IT" dirty="0"/>
              <a:t>frammentazione delle forze politiche</a:t>
            </a:r>
          </a:p>
          <a:p>
            <a:pPr>
              <a:buFontTx/>
              <a:buChar char="-"/>
            </a:pPr>
            <a:r>
              <a:rPr lang="it-IT" dirty="0"/>
              <a:t>pressione delle ali estreme dello schieramento politico</a:t>
            </a:r>
          </a:p>
          <a:p>
            <a:pPr>
              <a:buFontTx/>
              <a:buChar char="-"/>
            </a:pPr>
            <a:r>
              <a:rPr lang="it-IT" dirty="0"/>
              <a:t>sopravvivenza degli apparati burocratici, amministrativi e militari guglielmini</a:t>
            </a:r>
          </a:p>
          <a:p>
            <a:pPr marL="0" indent="0">
              <a:buNone/>
            </a:pPr>
            <a:r>
              <a:rPr lang="it-IT" dirty="0"/>
              <a:t>&gt; tra il 1919 e il 1928: 5 tornate elettorali</a:t>
            </a:r>
          </a:p>
        </p:txBody>
      </p:sp>
    </p:spTree>
    <p:extLst>
      <p:ext uri="{BB962C8B-B14F-4D97-AF65-F5344CB8AC3E}">
        <p14:creationId xmlns:p14="http://schemas.microsoft.com/office/powerpoint/2010/main" val="1089816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2C2886-4C9F-1145-9CCA-AB1B3C25C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C71FB2-7BFA-F748-AA2F-882DC0E07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1920: putsch di </a:t>
            </a:r>
            <a:r>
              <a:rPr lang="it-IT" dirty="0" err="1"/>
              <a:t>Kapp</a:t>
            </a:r>
            <a:endParaRPr lang="it-IT" dirty="0"/>
          </a:p>
          <a:p>
            <a:r>
              <a:rPr lang="it-IT" dirty="0"/>
              <a:t>novembre 1923: putsch di Monaco</a:t>
            </a:r>
          </a:p>
          <a:p>
            <a:pPr>
              <a:buFontTx/>
              <a:buChar char="-"/>
            </a:pPr>
            <a:r>
              <a:rPr lang="it-IT" dirty="0"/>
              <a:t>generale </a:t>
            </a:r>
            <a:r>
              <a:rPr lang="it-IT" dirty="0" err="1"/>
              <a:t>Ludendorff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Adolf Hitler, NSDAP – SA, 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1925: Paul von Hindenburg eletto presidente della Repubblica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La cultura di Weimar</a:t>
            </a:r>
          </a:p>
        </p:txBody>
      </p:sp>
    </p:spTree>
    <p:extLst>
      <p:ext uri="{BB962C8B-B14F-4D97-AF65-F5344CB8AC3E}">
        <p14:creationId xmlns:p14="http://schemas.microsoft.com/office/powerpoint/2010/main" val="4004595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8CE3C5-F220-AE4A-A0F8-45C96D84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6EAE8C-1C7D-9A41-9A34-C662741DC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programma della NSDAP :</a:t>
            </a:r>
          </a:p>
          <a:p>
            <a:pPr>
              <a:buFontTx/>
              <a:buChar char="-"/>
            </a:pPr>
            <a:r>
              <a:rPr lang="it-IT" dirty="0"/>
              <a:t>formazione di una Grande Germania</a:t>
            </a:r>
          </a:p>
          <a:p>
            <a:pPr>
              <a:buFontTx/>
              <a:buChar char="-"/>
            </a:pPr>
            <a:r>
              <a:rPr lang="it-IT" dirty="0"/>
              <a:t>abolizione dei trattati di pace</a:t>
            </a:r>
          </a:p>
          <a:p>
            <a:pPr>
              <a:buFontTx/>
              <a:buChar char="-"/>
            </a:pPr>
            <a:r>
              <a:rPr lang="it-IT" dirty="0"/>
              <a:t>confisca dei redditi di guerra</a:t>
            </a:r>
          </a:p>
          <a:p>
            <a:pPr>
              <a:buFontTx/>
              <a:buChar char="-"/>
            </a:pPr>
            <a:r>
              <a:rPr lang="it-IT" dirty="0"/>
              <a:t>abolizione dei trust</a:t>
            </a:r>
          </a:p>
          <a:p>
            <a:pPr>
              <a:buFontTx/>
              <a:buChar char="-"/>
            </a:pPr>
            <a:r>
              <a:rPr lang="it-IT" dirty="0"/>
              <a:t>esproprio dei terreni da utilizzare per finalità collettive</a:t>
            </a:r>
          </a:p>
          <a:p>
            <a:pPr>
              <a:buFontTx/>
              <a:buChar char="-"/>
            </a:pPr>
            <a:r>
              <a:rPr lang="it-IT" dirty="0"/>
              <a:t>esclusione dai diritti di cittadinanza degli ebrei</a:t>
            </a:r>
          </a:p>
          <a:p>
            <a:pPr>
              <a:buFontTx/>
              <a:buChar char="-"/>
            </a:pPr>
            <a:r>
              <a:rPr lang="it-IT" dirty="0"/>
              <a:t>espulsione di tutti gli immigrati non tedeschi arrivati dopo l’agosto 1914</a:t>
            </a:r>
          </a:p>
          <a:p>
            <a:pPr>
              <a:buFontTx/>
              <a:buChar char="-"/>
            </a:pPr>
            <a:r>
              <a:rPr lang="it-IT" dirty="0"/>
              <a:t>chiusura dei giornali «degenerati»</a:t>
            </a:r>
          </a:p>
        </p:txBody>
      </p:sp>
    </p:spTree>
    <p:extLst>
      <p:ext uri="{BB962C8B-B14F-4D97-AF65-F5344CB8AC3E}">
        <p14:creationId xmlns:p14="http://schemas.microsoft.com/office/powerpoint/2010/main" val="2242707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C7FF53-87BE-F24E-8550-53553D4A4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36CCA8-0309-4F46-AC8D-9FEA86E87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1919/1920</a:t>
            </a:r>
            <a:r>
              <a:rPr lang="it-IT" dirty="0"/>
              <a:t> &gt; </a:t>
            </a:r>
          </a:p>
          <a:p>
            <a:pPr marL="0" indent="0">
              <a:buNone/>
            </a:pPr>
            <a:r>
              <a:rPr lang="it-IT" dirty="0"/>
              <a:t>innalzamento della conflittualità sociale</a:t>
            </a:r>
          </a:p>
          <a:p>
            <a:pPr marL="0" indent="0">
              <a:buNone/>
            </a:pPr>
            <a:r>
              <a:rPr lang="it-IT" dirty="0"/>
              <a:t>+</a:t>
            </a:r>
          </a:p>
          <a:p>
            <a:pPr marL="0" indent="0">
              <a:buNone/>
            </a:pPr>
            <a:r>
              <a:rPr lang="it-IT" dirty="0"/>
              <a:t>messa in discussione della fedeltà alle istituzioni</a:t>
            </a:r>
          </a:p>
        </p:txBody>
      </p:sp>
    </p:spTree>
    <p:extLst>
      <p:ext uri="{BB962C8B-B14F-4D97-AF65-F5344CB8AC3E}">
        <p14:creationId xmlns:p14="http://schemas.microsoft.com/office/powerpoint/2010/main" val="746768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D2995B-30A0-644A-ACBB-A9F6C18A1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06CF9E-A3C7-3141-A16D-DDCB40144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Rivolta in Ungheria</a:t>
            </a:r>
          </a:p>
          <a:p>
            <a:endParaRPr lang="it-IT" dirty="0"/>
          </a:p>
          <a:p>
            <a:r>
              <a:rPr lang="it-IT" dirty="0"/>
              <a:t>Germania</a:t>
            </a:r>
          </a:p>
          <a:p>
            <a:pPr algn="just">
              <a:buFontTx/>
              <a:buChar char="-"/>
            </a:pPr>
            <a:r>
              <a:rPr lang="it-IT" dirty="0"/>
              <a:t>novembre 1918: rivolta a Berlino che costringe Guglielmo II alla fuga, proclama la Repubblica e apre le trattative per la firma dell’armistizio</a:t>
            </a:r>
          </a:p>
          <a:p>
            <a:pPr algn="just">
              <a:buFontTx/>
              <a:buChar char="-"/>
            </a:pPr>
            <a:r>
              <a:rPr lang="it-IT" dirty="0"/>
              <a:t>gennaio 1919: insurrezione promossa dalla </a:t>
            </a:r>
            <a:r>
              <a:rPr lang="it-IT" b="1" dirty="0"/>
              <a:t>Lega di Spartaco</a:t>
            </a:r>
            <a:r>
              <a:rPr lang="it-IT" dirty="0"/>
              <a:t>, repressa dall’esercito e dai </a:t>
            </a:r>
            <a:r>
              <a:rPr lang="it-IT" i="1" dirty="0" err="1"/>
              <a:t>Freikorps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2590352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30C71D-9ABB-004B-8A08-5E2F89B4A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fascismo in Italia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5CD21D-0402-1B4C-84A9-1F09329CF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t-IT" dirty="0"/>
              <a:t>ventennio fascista:</a:t>
            </a:r>
          </a:p>
          <a:p>
            <a:pPr>
              <a:buFontTx/>
              <a:buChar char="-"/>
            </a:pPr>
            <a:r>
              <a:rPr lang="it-IT" dirty="0"/>
              <a:t>28 ottobre 1922</a:t>
            </a:r>
          </a:p>
          <a:p>
            <a:pPr>
              <a:buFontTx/>
              <a:buChar char="-"/>
            </a:pPr>
            <a:r>
              <a:rPr lang="it-IT" dirty="0"/>
              <a:t>25 luglio 1943</a:t>
            </a:r>
          </a:p>
          <a:p>
            <a:pPr marL="0" indent="0">
              <a:buNone/>
            </a:pPr>
            <a:r>
              <a:rPr lang="it-IT" dirty="0"/>
              <a:t>	8 settembre</a:t>
            </a:r>
          </a:p>
          <a:p>
            <a:pPr>
              <a:buFontTx/>
              <a:buChar char="-"/>
            </a:pPr>
            <a:r>
              <a:rPr lang="it-IT" dirty="0"/>
              <a:t>25 aprile 1945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it-IT" dirty="0"/>
              <a:t>totalitarismo</a:t>
            </a:r>
          </a:p>
          <a:p>
            <a:pPr>
              <a:buFont typeface="Wingdings" pitchFamily="2" charset="2"/>
              <a:buChar char="Ø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6930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C83651-ED0A-E744-BEBF-E2A090B99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AB98AB-5932-7F4E-B171-43E587D1F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Periodizzazione:</a:t>
            </a:r>
          </a:p>
          <a:p>
            <a:pPr marL="514350" indent="-514350">
              <a:buAutoNum type="alphaLcPeriod"/>
            </a:pPr>
            <a:r>
              <a:rPr lang="it-IT" dirty="0"/>
              <a:t>1918-1922: la presa del potere</a:t>
            </a:r>
          </a:p>
          <a:p>
            <a:pPr marL="514350" indent="-514350">
              <a:buAutoNum type="alphaLcPeriod"/>
            </a:pPr>
            <a:r>
              <a:rPr lang="it-IT" dirty="0"/>
              <a:t>1922-1924: la normalizzazione</a:t>
            </a:r>
          </a:p>
          <a:p>
            <a:pPr marL="514350" indent="-514350">
              <a:buAutoNum type="alphaLcPeriod"/>
            </a:pPr>
            <a:r>
              <a:rPr lang="it-IT" dirty="0"/>
              <a:t>1925-1929: la costruzione dello Stato totalitario</a:t>
            </a:r>
          </a:p>
          <a:p>
            <a:pPr marL="514350" indent="-514350">
              <a:buAutoNum type="alphaLcPeriod"/>
            </a:pPr>
            <a:r>
              <a:rPr lang="it-IT" dirty="0"/>
              <a:t>1930-1935: la stabilizzazione totalitaria</a:t>
            </a:r>
          </a:p>
          <a:p>
            <a:pPr marL="514350" indent="-514350">
              <a:buAutoNum type="alphaLcPeriod"/>
            </a:pPr>
            <a:r>
              <a:rPr lang="it-IT" dirty="0"/>
              <a:t>1935-1938: l’Impero e le leggi razziali</a:t>
            </a:r>
          </a:p>
          <a:p>
            <a:pPr marL="514350" indent="-514350">
              <a:buAutoNum type="alphaLcPeriod"/>
            </a:pPr>
            <a:r>
              <a:rPr lang="it-IT" dirty="0"/>
              <a:t>1939-1945: la guerra mondiale e la guerra civile</a:t>
            </a:r>
          </a:p>
        </p:txBody>
      </p:sp>
    </p:spTree>
    <p:extLst>
      <p:ext uri="{BB962C8B-B14F-4D97-AF65-F5344CB8AC3E}">
        <p14:creationId xmlns:p14="http://schemas.microsoft.com/office/powerpoint/2010/main" val="3750021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dirty="0"/>
              <a:t>a. 1918-1922: la presa del potere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b="1" dirty="0"/>
              <a:t>Biennio rosso </a:t>
            </a:r>
            <a:r>
              <a:rPr lang="it-IT" dirty="0"/>
              <a:t>italiano</a:t>
            </a:r>
          </a:p>
          <a:p>
            <a:pPr>
              <a:buFontTx/>
              <a:buChar char="-"/>
            </a:pPr>
            <a:r>
              <a:rPr lang="it-IT" dirty="0"/>
              <a:t>forte inflazione</a:t>
            </a:r>
          </a:p>
          <a:p>
            <a:pPr>
              <a:buFontTx/>
              <a:buChar char="-"/>
            </a:pPr>
            <a:r>
              <a:rPr lang="it-IT" dirty="0"/>
              <a:t>riorganizzazione postbellica e riconversione industriale</a:t>
            </a:r>
          </a:p>
          <a:p>
            <a:pPr>
              <a:buFontTx/>
              <a:buChar char="-"/>
            </a:pPr>
            <a:r>
              <a:rPr lang="it-IT" dirty="0"/>
              <a:t>inquietudine sociale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1918-1919</a:t>
            </a:r>
            <a:r>
              <a:rPr lang="it-IT" dirty="0"/>
              <a:t>: Suffragio universale maschile e rappresentanza proporzionale con scrutinio di lista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aumento dell’instabilità dei partiti liberali; rafforzamento del Psi e del Ppi</a:t>
            </a:r>
          </a:p>
          <a:p>
            <a:pPr>
              <a:buFont typeface="Wingdings" pitchFamily="2" charset="2"/>
              <a:buChar char="Ø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6130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D2F646-B08E-3046-9105-24CD5D03B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3451B1-0BD9-3445-915E-86454C436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b="1" dirty="0"/>
              <a:t>crisi sociale</a:t>
            </a:r>
            <a:r>
              <a:rPr lang="it-IT" dirty="0"/>
              <a:t>:</a:t>
            </a:r>
          </a:p>
          <a:p>
            <a:pPr>
              <a:buFontTx/>
              <a:buChar char="-"/>
            </a:pPr>
            <a:r>
              <a:rPr lang="it-IT" dirty="0"/>
              <a:t>nelle aree agricole (Valle Padana e Centro-Italia, poi campagne meridionali)</a:t>
            </a:r>
          </a:p>
          <a:p>
            <a:pPr>
              <a:buFontTx/>
              <a:buChar char="-"/>
            </a:pPr>
            <a:r>
              <a:rPr lang="it-IT" dirty="0"/>
              <a:t>nelle aree industriali (Nord-Ovest)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it-IT" b="1" dirty="0"/>
              <a:t>occupazione delle terre </a:t>
            </a:r>
            <a:r>
              <a:rPr lang="it-IT" dirty="0"/>
              <a:t>e </a:t>
            </a:r>
            <a:r>
              <a:rPr lang="it-IT" b="1" dirty="0"/>
              <a:t>delle fabbriche </a:t>
            </a:r>
            <a:r>
              <a:rPr lang="it-IT" dirty="0"/>
              <a:t>(estate 1920)</a:t>
            </a:r>
          </a:p>
          <a:p>
            <a:pPr>
              <a:buFont typeface="Wingdings" pitchFamily="2" charset="2"/>
              <a:buChar char="Ø"/>
            </a:pPr>
            <a:r>
              <a:rPr lang="it-IT" b="1" dirty="0"/>
              <a:t>paura</a:t>
            </a:r>
            <a:r>
              <a:rPr lang="it-IT" dirty="0"/>
              <a:t> degli industriali e degli agrari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ricorso a milizie private, tra cui le </a:t>
            </a:r>
            <a:r>
              <a:rPr lang="it-IT" b="1" i="1" dirty="0"/>
              <a:t>squadre d’azione</a:t>
            </a:r>
          </a:p>
          <a:p>
            <a:pPr>
              <a:buFont typeface="Wingdings" pitchFamily="2" charset="2"/>
              <a:buChar char="Ø"/>
            </a:pPr>
            <a:r>
              <a:rPr lang="it-IT" b="1" dirty="0"/>
              <a:t>divisione delle sinistre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ricerca dell’</a:t>
            </a:r>
            <a:r>
              <a:rPr lang="it-IT" b="1" dirty="0"/>
              <a:t>uomo forte</a:t>
            </a:r>
          </a:p>
        </p:txBody>
      </p:sp>
    </p:spTree>
    <p:extLst>
      <p:ext uri="{BB962C8B-B14F-4D97-AF65-F5344CB8AC3E}">
        <p14:creationId xmlns:p14="http://schemas.microsoft.com/office/powerpoint/2010/main" val="3035619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charset="0"/>
              <a:buChar char="Ø"/>
            </a:pPr>
            <a:r>
              <a:rPr lang="it-IT" b="1" dirty="0"/>
              <a:t>marzo 1919</a:t>
            </a:r>
            <a:r>
              <a:rPr lang="it-IT" dirty="0"/>
              <a:t>: fondazione a Milano dei </a:t>
            </a:r>
            <a:r>
              <a:rPr lang="it-IT" b="1" dirty="0"/>
              <a:t>Fasci di combattimento</a:t>
            </a:r>
          </a:p>
          <a:p>
            <a:pPr algn="just">
              <a:buFont typeface="Wingdings" charset="0"/>
              <a:buChar char="Ø"/>
            </a:pPr>
            <a:r>
              <a:rPr lang="it-IT" b="1" dirty="0"/>
              <a:t>novembre 1921</a:t>
            </a:r>
            <a:r>
              <a:rPr lang="it-IT" dirty="0"/>
              <a:t>: fondazione a Roma del </a:t>
            </a:r>
            <a:r>
              <a:rPr lang="it-IT" b="1" dirty="0"/>
              <a:t>Partito nazionale fascista (Pnf)</a:t>
            </a:r>
          </a:p>
          <a:p>
            <a:pPr algn="just">
              <a:buFont typeface="Wingdings" charset="0"/>
              <a:buChar char="Ø"/>
            </a:pPr>
            <a:endParaRPr lang="it-IT" b="1" dirty="0"/>
          </a:p>
          <a:p>
            <a:pPr algn="just">
              <a:buFont typeface="Wingdings" pitchFamily="2" charset="2"/>
              <a:buChar char="Ø"/>
            </a:pPr>
            <a:r>
              <a:rPr lang="it-IT" dirty="0"/>
              <a:t>alle </a:t>
            </a:r>
            <a:r>
              <a:rPr lang="it-IT" b="1" dirty="0"/>
              <a:t>elezioni del 1921</a:t>
            </a:r>
            <a:r>
              <a:rPr lang="it-IT" dirty="0"/>
              <a:t> i fascisti vengono inclusi nei </a:t>
            </a:r>
            <a:r>
              <a:rPr lang="it-IT" b="1" dirty="0"/>
              <a:t>Blocchi nazionali</a:t>
            </a:r>
            <a:r>
              <a:rPr lang="it-IT" dirty="0"/>
              <a:t> nell’illusione di poterli governare / costituzionalizzare</a:t>
            </a:r>
          </a:p>
          <a:p>
            <a:pPr>
              <a:buFont typeface="Wingdings" pitchFamily="2" charset="2"/>
              <a:buChar char="Ø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4428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DFE832-3496-834A-A646-5FD5C138C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8E7155-B2AA-2C47-88D6-C242C6A34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affermazione del fascismo:</a:t>
            </a:r>
          </a:p>
          <a:p>
            <a:endParaRPr lang="it-IT" dirty="0"/>
          </a:p>
          <a:p>
            <a:pPr marL="514350" indent="-514350">
              <a:buAutoNum type="alphaLcPeriod"/>
            </a:pPr>
            <a:r>
              <a:rPr lang="it-IT" dirty="0"/>
              <a:t>intuito politico di Benito Mussolini</a:t>
            </a:r>
          </a:p>
          <a:p>
            <a:pPr marL="514350" indent="-514350">
              <a:buAutoNum type="alphaLcPeriod"/>
            </a:pPr>
            <a:r>
              <a:rPr lang="it-IT" dirty="0"/>
              <a:t>atteggiamento delle élites liberali e della monarchia</a:t>
            </a:r>
          </a:p>
          <a:p>
            <a:pPr marL="514350" indent="-514350">
              <a:buAutoNum type="alphaLcPeriod"/>
            </a:pPr>
            <a:r>
              <a:rPr lang="it-IT" dirty="0"/>
              <a:t>disgregazione del movimento operaio e socialista</a:t>
            </a:r>
          </a:p>
        </p:txBody>
      </p:sp>
    </p:spTree>
    <p:extLst>
      <p:ext uri="{BB962C8B-B14F-4D97-AF65-F5344CB8AC3E}">
        <p14:creationId xmlns:p14="http://schemas.microsoft.com/office/powerpoint/2010/main" val="25398607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488</Words>
  <Application>Microsoft Macintosh PowerPoint</Application>
  <PresentationFormat>Presentazione su schermo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Il fascismo in Italia</vt:lpstr>
      <vt:lpstr>Presentazione standard di PowerPoint</vt:lpstr>
      <vt:lpstr>a. 1918-1922: la presa del potere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Giacomo Balla, La marcia su Roma (1931-1932)</vt:lpstr>
      <vt:lpstr>La Repubblica di Weimar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Maddalena Carli</dc:creator>
  <cp:lastModifiedBy>maddalena carli</cp:lastModifiedBy>
  <cp:revision>10</cp:revision>
  <dcterms:created xsi:type="dcterms:W3CDTF">2015-03-26T07:08:36Z</dcterms:created>
  <dcterms:modified xsi:type="dcterms:W3CDTF">2019-10-20T10:44:13Z</dcterms:modified>
</cp:coreProperties>
</file>