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9" r:id="rId8"/>
    <p:sldId id="270" r:id="rId9"/>
    <p:sldId id="271" r:id="rId10"/>
    <p:sldId id="263" r:id="rId11"/>
    <p:sldId id="264" r:id="rId12"/>
    <p:sldId id="265" r:id="rId13"/>
    <p:sldId id="266" r:id="rId14"/>
    <p:sldId id="267" r:id="rId15"/>
    <p:sldId id="268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408EFD-F1E0-422D-9028-9D8A749BFF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4873" y="2080621"/>
            <a:ext cx="8915399" cy="2262781"/>
          </a:xfrm>
        </p:spPr>
        <p:txBody>
          <a:bodyPr>
            <a:normAutofit/>
          </a:bodyPr>
          <a:lstStyle/>
          <a:p>
            <a:r>
              <a:rPr lang="it-IT" sz="3600" dirty="0"/>
              <a:t>La geopolitica: nozione e concetti generali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A4B94FA-6788-46D0-9E21-BCC4747D1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444127"/>
          </a:xfrm>
        </p:spPr>
        <p:txBody>
          <a:bodyPr>
            <a:noAutofit/>
          </a:bodyPr>
          <a:lstStyle/>
          <a:p>
            <a:r>
              <a:rPr lang="it-IT" sz="1400" dirty="0"/>
              <a:t>Prof. </a:t>
            </a:r>
            <a:r>
              <a:rPr lang="it-IT" sz="1400"/>
              <a:t>Pasquale Iuso</a:t>
            </a:r>
            <a:endParaRPr lang="it-IT" sz="1400" dirty="0"/>
          </a:p>
          <a:p>
            <a:r>
              <a:rPr lang="it-IT" sz="1400" dirty="0"/>
              <a:t>Corso di Laurea in Scienze Politiche Internazionali</a:t>
            </a:r>
          </a:p>
          <a:p>
            <a:r>
              <a:rPr lang="it-IT" sz="1400" dirty="0"/>
              <a:t>Storia del Novecento</a:t>
            </a:r>
          </a:p>
        </p:txBody>
      </p:sp>
    </p:spTree>
    <p:extLst>
      <p:ext uri="{BB962C8B-B14F-4D97-AF65-F5344CB8AC3E}">
        <p14:creationId xmlns:p14="http://schemas.microsoft.com/office/powerpoint/2010/main" val="3871469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2637F3-B0CF-4468-90C5-A6EA61956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6690"/>
          </a:xfrm>
        </p:spPr>
        <p:txBody>
          <a:bodyPr>
            <a:normAutofit/>
          </a:bodyPr>
          <a:lstStyle/>
          <a:p>
            <a:r>
              <a:rPr lang="it-IT" sz="2800" dirty="0"/>
              <a:t>La geopolitica durante e dopo la guerra fredda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CE225F-C9DA-4DD5-8901-E1E061F59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Durante la guerra fredda (dopo la condanna a scienza maledetta perché ricondotta alla politica del potere mondiale portata avanti dalla Germania nazista) il concetto di geopolitica classica non si addiceva ad un mondo bipolare.</a:t>
            </a:r>
          </a:p>
          <a:p>
            <a:r>
              <a:rPr lang="it-IT" dirty="0"/>
              <a:t>Nel mondo bipolare i sistemi ammessi erano due: quello occidentale e quello orientale. </a:t>
            </a:r>
          </a:p>
          <a:p>
            <a:r>
              <a:rPr lang="it-IT" dirty="0"/>
              <a:t>Entrambi riconducibili alle idee di fondo della democrazia liberale e del marxismo-leninismo che, comunque, offrono letture geopolitiche legate alle aree di influenza, alla guerra per interposta potenza, al controllo dello spazio fisico</a:t>
            </a:r>
          </a:p>
          <a:p>
            <a:r>
              <a:rPr lang="it-IT" dirty="0"/>
              <a:t>Nella fine del mondo bipolare alla globalizzazione, regionalizzazione, frammentazione riemerge quella che NON è una scienza ma un metodo. </a:t>
            </a:r>
          </a:p>
        </p:txBody>
      </p:sp>
    </p:spTree>
    <p:extLst>
      <p:ext uri="{BB962C8B-B14F-4D97-AF65-F5344CB8AC3E}">
        <p14:creationId xmlns:p14="http://schemas.microsoft.com/office/powerpoint/2010/main" val="1655305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1EE7E6-281A-41DB-A026-1B996C6FD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9823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Definizioni di geopolitica e interrelazioni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A9FD09-9EAD-46A7-B307-B4F447D2B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5667"/>
            <a:ext cx="8915400" cy="4175555"/>
          </a:xfrm>
        </p:spPr>
        <p:txBody>
          <a:bodyPr/>
          <a:lstStyle/>
          <a:p>
            <a:r>
              <a:rPr lang="it-IT" dirty="0"/>
              <a:t>Non esiste una definizione univoca</a:t>
            </a:r>
          </a:p>
          <a:p>
            <a:r>
              <a:rPr lang="it-IT" dirty="0"/>
              <a:t>Studia i rapporti e i condizionamenti dei fattori geografici (fisici e umani) sulla politica (comportamenti, decisioni, azioni dei vari soggetti geopolitici in campo)</a:t>
            </a:r>
          </a:p>
          <a:p>
            <a:r>
              <a:rPr lang="it-IT" dirty="0"/>
              <a:t>Al cambiare e al crescere dei soggetti, crescono le interrelazioni</a:t>
            </a:r>
          </a:p>
          <a:p>
            <a:r>
              <a:rPr lang="it-IT" dirty="0"/>
              <a:t>La geopolitica non esiste in natura ma, essendo un metodo, solo nella letteratura</a:t>
            </a:r>
          </a:p>
          <a:p>
            <a:r>
              <a:rPr lang="it-IT" dirty="0"/>
              <a:t>L’utilizzo della geografia da parte della politica è proprio delle scienze politiche in quanto comprende SEMPRE l’interesse soggettivo e contingente di che sviluppa un proprio obbiettivo</a:t>
            </a:r>
          </a:p>
        </p:txBody>
      </p:sp>
    </p:spTree>
    <p:extLst>
      <p:ext uri="{BB962C8B-B14F-4D97-AF65-F5344CB8AC3E}">
        <p14:creationId xmlns:p14="http://schemas.microsoft.com/office/powerpoint/2010/main" val="20463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1EE7E6-281A-41DB-A026-1B996C6FD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601" y="624110"/>
            <a:ext cx="9498012" cy="1060757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Definizioni di geopolitica e interrelazioni</a:t>
            </a:r>
            <a:br>
              <a:rPr lang="it-IT" sz="3200" dirty="0"/>
            </a:br>
            <a:r>
              <a:rPr lang="it-IT" sz="2800" dirty="0"/>
              <a:t>(</a:t>
            </a:r>
            <a:r>
              <a:rPr lang="it-IT" sz="2800" dirty="0" err="1"/>
              <a:t>C.Jean</a:t>
            </a:r>
            <a:r>
              <a:rPr lang="it-IT" sz="2800" dirty="0"/>
              <a:t>, Geopolitica)*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A9FD09-9EAD-46A7-B307-B4F447D2B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/>
          </a:bodyPr>
          <a:lstStyle/>
          <a:p>
            <a:r>
              <a:rPr lang="it-IT" dirty="0"/>
              <a:t>Prendo ad esempio solo tre approcci/definizioni</a:t>
            </a:r>
          </a:p>
          <a:p>
            <a:pPr lvl="1"/>
            <a:r>
              <a:rPr lang="it-IT" dirty="0"/>
              <a:t>Geografia politica e geopolitica: spesso usati come sinonimi; esistono strette correlazioni così come con la Storia.  Storia e geografia tendono a non avere un oggetto specifico ma a costituire la base di discipline diverse. La geografia politica è una scienza che studia dati di fatto, la geopolitica non è una scienza perché relativizza e soggettivizza i dati unendoli a fattori NON geografici</a:t>
            </a:r>
          </a:p>
          <a:p>
            <a:pPr lvl="1"/>
            <a:r>
              <a:rPr lang="it-IT" dirty="0"/>
              <a:t>Geopolitica e </a:t>
            </a:r>
            <a:r>
              <a:rPr lang="it-IT" dirty="0" err="1"/>
              <a:t>geostrategia</a:t>
            </a:r>
            <a:r>
              <a:rPr lang="it-IT" dirty="0"/>
              <a:t>: spesso sinonimi ma la </a:t>
            </a:r>
            <a:r>
              <a:rPr lang="it-IT" dirty="0" err="1"/>
              <a:t>geostrategia</a:t>
            </a:r>
            <a:r>
              <a:rPr lang="it-IT" dirty="0"/>
              <a:t> si interessa SOLO della dimensione militare</a:t>
            </a:r>
          </a:p>
          <a:p>
            <a:pPr lvl="1"/>
            <a:r>
              <a:rPr lang="it-IT" dirty="0"/>
              <a:t>Geopolitica e geoeconomia: Luttwak affermò nel 1990 che la geoeconomia ha sostituito la geopolitica ritenendo che la competizione/cooperazione economica sia la forma assunta dalla competizione fra gli Stati. In realtà la geoeconomia è una parte della geopolitica (come la </a:t>
            </a:r>
            <a:r>
              <a:rPr lang="it-IT" dirty="0" err="1"/>
              <a:t>geostrategia</a:t>
            </a:r>
            <a:r>
              <a:rPr lang="it-IT" dirty="0"/>
              <a:t>) perché tutto è </a:t>
            </a:r>
            <a:r>
              <a:rPr lang="it-IT" dirty="0" err="1"/>
              <a:t>riconduiciobile</a:t>
            </a:r>
            <a:r>
              <a:rPr lang="it-IT" dirty="0"/>
              <a:t> anche nella dimensione globale ad una valutazione soggettiva di interessi politici</a:t>
            </a:r>
          </a:p>
        </p:txBody>
      </p:sp>
    </p:spTree>
    <p:extLst>
      <p:ext uri="{BB962C8B-B14F-4D97-AF65-F5344CB8AC3E}">
        <p14:creationId xmlns:p14="http://schemas.microsoft.com/office/powerpoint/2010/main" val="985085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1EE7E6-281A-41DB-A026-1B996C6FD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/>
              <a:t>Definizioni di geopolitica e interrelazioni</a:t>
            </a:r>
            <a:br>
              <a:rPr lang="it-IT" sz="3200" dirty="0"/>
            </a:br>
            <a:r>
              <a:rPr lang="it-IT" sz="2800" dirty="0"/>
              <a:t>(</a:t>
            </a:r>
            <a:r>
              <a:rPr lang="it-IT" sz="2800" dirty="0" err="1"/>
              <a:t>C.Jean</a:t>
            </a:r>
            <a:r>
              <a:rPr lang="it-IT" sz="2800" dirty="0"/>
              <a:t>, Geopolitica)*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A9FD09-9EAD-46A7-B307-B4F447D2B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La geopolitica esprime i rapporti tra fattori geografici e politica; le differenze nei rapporti determina le diversità delle definizioni di geopolitica</a:t>
            </a:r>
          </a:p>
          <a:p>
            <a:r>
              <a:rPr lang="it-IT" dirty="0"/>
              <a:t>Disciplina che studia i fatti politici rispetto alla dipendenza dall’ambiente geografico (scuola tedesca anni 20/30) che riprende forza dopo la fine della GF con la crisi delle ideologie globalizzanti</a:t>
            </a:r>
          </a:p>
          <a:p>
            <a:r>
              <a:rPr lang="it-IT" dirty="0"/>
              <a:t>Disciplina che pone al centro l’uomo e le sue valutazioni, rispetto all’ambiente fisico. La geografia offre alla politica e alla storia solo opportunità ma NON indicazioni. Prevalenza della scienza politica intesa come valori, principi, interessi e cultura. Si presuppone l’esistenza di un progetto politico.</a:t>
            </a:r>
          </a:p>
          <a:p>
            <a:r>
              <a:rPr lang="it-IT" dirty="0"/>
              <a:t>Geografia e Storia determinano una «lettura dello spazio». La geopolitica si rivolge quindi alla «rappresentazione» che influenza il comportamento politico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4703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1EE7E6-281A-41DB-A026-1B996C6FD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/>
              <a:t>Definizioni di geopolitica e interrelazioni</a:t>
            </a:r>
            <a:br>
              <a:rPr lang="it-IT" sz="3200" dirty="0"/>
            </a:br>
            <a:r>
              <a:rPr lang="it-IT" sz="2400" dirty="0"/>
              <a:t>(</a:t>
            </a:r>
            <a:r>
              <a:rPr lang="it-IT" sz="2400" dirty="0" err="1"/>
              <a:t>C.Jean</a:t>
            </a:r>
            <a:r>
              <a:rPr lang="it-IT" sz="2400" dirty="0"/>
              <a:t>, Geopolitica)*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A9FD09-9EAD-46A7-B307-B4F447D2B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Ponendo lo Stato come elemento centrale del sistema politico internazionale e interno si distinguono una geopolitica esterna e una interna</a:t>
            </a:r>
          </a:p>
          <a:p>
            <a:r>
              <a:rPr lang="it-IT" dirty="0"/>
              <a:t>Se poniamo al centro soggetti geopolitici diversi si distinguono una geopolitica globale, una statale, una macroregionale, una sub-statale</a:t>
            </a:r>
          </a:p>
          <a:p>
            <a:r>
              <a:rPr lang="it-IT" dirty="0"/>
              <a:t>Geopolitica interna = rapporti di potere interni (anche la distribuzione territoriale delle forze politiche – sub culture) che si sviluppano anche con l’affermarsi di frontiera naturale. Si tende a spostare i conflitti sulle frontiere esterne per eliminare quelle interne e per omogeneizzare il territorio</a:t>
            </a:r>
          </a:p>
          <a:p>
            <a:r>
              <a:rPr lang="it-IT" dirty="0"/>
              <a:t>Geopolitica esterna = rapporti e relazioni esterni di ciascun soggetto geopolitico</a:t>
            </a:r>
          </a:p>
        </p:txBody>
      </p:sp>
    </p:spTree>
    <p:extLst>
      <p:ext uri="{BB962C8B-B14F-4D97-AF65-F5344CB8AC3E}">
        <p14:creationId xmlns:p14="http://schemas.microsoft.com/office/powerpoint/2010/main" val="651072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1EE7E6-281A-41DB-A026-1B996C6FD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/>
              <a:t>Definizioni di geopolitica e interrelazioni</a:t>
            </a:r>
            <a:br>
              <a:rPr lang="it-IT" sz="3200" dirty="0"/>
            </a:br>
            <a:r>
              <a:rPr lang="it-IT" sz="2400" dirty="0"/>
              <a:t>(</a:t>
            </a:r>
            <a:r>
              <a:rPr lang="it-IT" sz="2400" dirty="0" err="1"/>
              <a:t>C.Jean</a:t>
            </a:r>
            <a:r>
              <a:rPr lang="it-IT" sz="2400" dirty="0"/>
              <a:t>, Geopolitica)*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A9FD09-9EAD-46A7-B307-B4F447D2B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Geopolitica globalista = unico vero soggetto della politica è il mondo. Non dovrebbe essere rivolta ai rapporti di potere ma alla stabilità e alla pace intese come fini in sé, e non come risultato di rapporti di potenza. Rapporti Nord/Sud e questione ecologica sono i terreni della nuova geopolitica.</a:t>
            </a:r>
          </a:p>
          <a:p>
            <a:r>
              <a:rPr lang="it-IT" dirty="0"/>
              <a:t>Geopolitica «critica» = smascherare la funzione strumentale di tutte le geopolitiche (intese come strumenti di manipolazione e propaganda)</a:t>
            </a:r>
          </a:p>
          <a:p>
            <a:r>
              <a:rPr lang="it-IT" dirty="0"/>
              <a:t>Geopolitica «localistica» = propria dei gruppi </a:t>
            </a:r>
            <a:r>
              <a:rPr lang="it-IT" dirty="0" err="1"/>
              <a:t>substatali</a:t>
            </a:r>
            <a:endParaRPr lang="it-IT" dirty="0"/>
          </a:p>
          <a:p>
            <a:r>
              <a:rPr lang="it-IT" dirty="0"/>
              <a:t>Geopolitica «delle imprese» = cerca di individuare, a fini imprenditoriali – il rischio politico degli investimenti</a:t>
            </a:r>
          </a:p>
          <a:p>
            <a:r>
              <a:rPr lang="it-IT" dirty="0"/>
              <a:t>Altre geopolitiche: delle religioni, dell’energia, dell’acqua…….</a:t>
            </a:r>
          </a:p>
        </p:txBody>
      </p:sp>
    </p:spTree>
    <p:extLst>
      <p:ext uri="{BB962C8B-B14F-4D97-AF65-F5344CB8AC3E}">
        <p14:creationId xmlns:p14="http://schemas.microsoft.com/office/powerpoint/2010/main" val="2810604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41FCC3-5BBE-447A-AB47-2F9651424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0490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Alcuni termini ricorrenti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101E5-D167-47E9-BD81-160E33CBF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10267"/>
            <a:ext cx="8915400" cy="4200955"/>
          </a:xfrm>
        </p:spPr>
        <p:txBody>
          <a:bodyPr>
            <a:normAutofit fontScale="92500" lnSpcReduction="10000"/>
          </a:bodyPr>
          <a:lstStyle/>
          <a:p>
            <a:r>
              <a:rPr lang="it-IT" sz="1900" dirty="0"/>
              <a:t>Shift of power</a:t>
            </a:r>
          </a:p>
          <a:p>
            <a:r>
              <a:rPr lang="it-IT" sz="1900" dirty="0"/>
              <a:t>Balance of power</a:t>
            </a:r>
          </a:p>
          <a:p>
            <a:r>
              <a:rPr lang="it-IT" sz="1900" dirty="0"/>
              <a:t>Sharp power</a:t>
            </a:r>
          </a:p>
          <a:p>
            <a:r>
              <a:rPr lang="it-IT" sz="1900" dirty="0"/>
              <a:t>Hard power</a:t>
            </a:r>
          </a:p>
          <a:p>
            <a:r>
              <a:rPr lang="it-IT" sz="1900" dirty="0"/>
              <a:t>Soft power</a:t>
            </a:r>
          </a:p>
          <a:p>
            <a:r>
              <a:rPr lang="it-IT" sz="1900" dirty="0"/>
              <a:t>Polarizzazione, bipolarismo, unipolarismo, multipolarismo</a:t>
            </a:r>
          </a:p>
          <a:p>
            <a:r>
              <a:rPr lang="it-IT" sz="1900" dirty="0"/>
              <a:t>Impero (egemonico e/o territoriale)</a:t>
            </a:r>
          </a:p>
          <a:p>
            <a:r>
              <a:rPr lang="it-IT" sz="1900" dirty="0"/>
              <a:t>Globalizzazione, regionalizzazione</a:t>
            </a:r>
          </a:p>
          <a:p>
            <a:r>
              <a:rPr lang="it-IT" sz="1900" dirty="0"/>
              <a:t>Corridoio</a:t>
            </a:r>
          </a:p>
          <a:p>
            <a:r>
              <a:rPr lang="it-IT" sz="1900" dirty="0"/>
              <a:t>Flussi (dati, popolazione, finanziari, energetici)</a:t>
            </a:r>
          </a:p>
          <a:p>
            <a:r>
              <a:rPr lang="it-IT" sz="1900" dirty="0"/>
              <a:t>Colli di bottiglia (gli stretti e i canali marittimi, ma anche gli snodi internet)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398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43A01E-4151-416D-ACE1-FAC84D411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9823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Fattori permanenti e fattori variabili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14CFB7-B74F-4A26-9B05-CEDD117BB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40933"/>
            <a:ext cx="8915400" cy="4370289"/>
          </a:xfrm>
        </p:spPr>
        <p:txBody>
          <a:bodyPr>
            <a:normAutofit/>
          </a:bodyPr>
          <a:lstStyle/>
          <a:p>
            <a:r>
              <a:rPr lang="it-IT" dirty="0"/>
              <a:t>Fattori geopolitici permanenti, o sufficientemente stabili per essere considerati tali, sono: </a:t>
            </a:r>
          </a:p>
          <a:p>
            <a:pPr lvl="1"/>
            <a:r>
              <a:rPr lang="it-IT" dirty="0"/>
              <a:t>lo spazio, la posizione, la natura continentale o insulare, la morfologia, la dimensione, il clima, le risorse naturali e la cultura di un popolo, quest'ultima intesa come quel complesso di valori e di principî che gli derivano dalla sua storia, religione, ecc., e che determinano la sua percezione, o ‛senso dello </a:t>
            </a:r>
            <a:r>
              <a:rPr lang="it-IT" dirty="0" err="1"/>
              <a:t>spazio'</a:t>
            </a:r>
            <a:r>
              <a:rPr lang="it-IT" dirty="0"/>
              <a:t>, il quale a sua volta si materializza in una particolare rappresentazione.</a:t>
            </a:r>
          </a:p>
          <a:p>
            <a:r>
              <a:rPr lang="it-IT" dirty="0"/>
              <a:t>Fattori geopolitici variabili sono.</a:t>
            </a:r>
          </a:p>
          <a:p>
            <a:pPr lvl="1"/>
            <a:r>
              <a:rPr lang="it-IT" dirty="0"/>
              <a:t> la popolazione, l'economia, la finanza, le istituzioni politiche interne e internazionali e la tecnologia, sia militare che dei trasporti, delle telecomunicazioni e dell'informazione</a:t>
            </a:r>
          </a:p>
          <a:p>
            <a:pPr lvl="1"/>
            <a:endParaRPr lang="it-IT" dirty="0"/>
          </a:p>
          <a:p>
            <a:r>
              <a:rPr lang="it-IT" sz="900" dirty="0"/>
              <a:t>Cfr. Carlo Jean, Geopolitica in Enciclopedia del Novecento (1998)</a:t>
            </a:r>
          </a:p>
        </p:txBody>
      </p:sp>
    </p:spTree>
    <p:extLst>
      <p:ext uri="{BB962C8B-B14F-4D97-AF65-F5344CB8AC3E}">
        <p14:creationId xmlns:p14="http://schemas.microsoft.com/office/powerpoint/2010/main" val="1941608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9B8FC9-E592-4EFB-A80D-215660E52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5223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Fattori permanenti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E822CF-46B4-49A0-B05F-B88BD5DCD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642535"/>
            <a:ext cx="8915400" cy="432889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Fino al 1945 i fattori geografici e fisici furono al centro della geopolitica anche se persero progressivamente importanza con la crescita della dinamicità dei rapporti sociali.</a:t>
            </a:r>
          </a:p>
          <a:p>
            <a:r>
              <a:rPr lang="it-IT" dirty="0"/>
              <a:t>Lo sviluppo della tecnologia ha diminuito l'importanza delle dimensioni naturali e soprattutto di quelle spaziali, anche se il territorio rimane determinante.</a:t>
            </a:r>
          </a:p>
          <a:p>
            <a:r>
              <a:rPr lang="it-IT" dirty="0"/>
              <a:t>In progress si deve parlare meno di distanza geografica e più di dimensione spazio-temporale (lo spazio e il tempo si accorciano con la rivoluzione dei trasporti). Esempi….</a:t>
            </a:r>
          </a:p>
          <a:p>
            <a:r>
              <a:rPr lang="it-IT" dirty="0"/>
              <a:t>L’ingegneria civile (porti, tunnel, ponti, canali), il trasporto aereo, le comunicazioni via satellite hanno cambiato nel 900 la geografia fisica e la contrapposizione terra-mare ha perso relativamente importanza</a:t>
            </a:r>
          </a:p>
          <a:p>
            <a:r>
              <a:rPr lang="it-IT" dirty="0"/>
              <a:t>Lo stesso le risorse naturali: il moltiplicarsi delle fonti, dei corridoi, delle sostanze artificiali hanno ridotto le rendite di posizione geografiche ed economiche</a:t>
            </a:r>
          </a:p>
        </p:txBody>
      </p:sp>
    </p:spTree>
    <p:extLst>
      <p:ext uri="{BB962C8B-B14F-4D97-AF65-F5344CB8AC3E}">
        <p14:creationId xmlns:p14="http://schemas.microsoft.com/office/powerpoint/2010/main" val="3372901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57CA2E-0DE3-461F-A043-2B7E0897F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2890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Fattori permanenti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E2D722-9B29-474F-8F1A-0CAB110A0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La dimensione geografica ha un valore geopolitico che tende a ridursi fino a diventare un handicap. </a:t>
            </a:r>
          </a:p>
          <a:p>
            <a:endParaRPr lang="it-IT" dirty="0"/>
          </a:p>
          <a:p>
            <a:r>
              <a:rPr lang="it-IT" dirty="0"/>
              <a:t>In passato dominavano le dimensioni territoriali e orizzontali, dal 1945 è cresciuta l’importanza  dei flussi. </a:t>
            </a:r>
          </a:p>
          <a:p>
            <a:endParaRPr lang="it-IT" dirty="0"/>
          </a:p>
          <a:p>
            <a:r>
              <a:rPr lang="it-IT" dirty="0"/>
              <a:t>La potenza e la ricchezza di uno Stato dipendono sempre più dall'essere inserito nei flussi globali inducendo la geopolitica dall’essere statica a diventare sempre più dinamica, anche se il principale soggetto geopolitico - lo Stato - è rimasto territoriale e deve quindi conciliare la sua territorialità con un efficace inserimento nella rete dei flussi finanziari, informativi, dei servizi avanzati, tecnologici, </a:t>
            </a:r>
          </a:p>
        </p:txBody>
      </p:sp>
    </p:spTree>
    <p:extLst>
      <p:ext uri="{BB962C8B-B14F-4D97-AF65-F5344CB8AC3E}">
        <p14:creationId xmlns:p14="http://schemas.microsoft.com/office/powerpoint/2010/main" val="163072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B7A3EA-14DC-4948-94F9-33B399C6F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La geopolitica: nozione e concetti generali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B90E27-5B87-4FA7-852E-9A73200C2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termine geopolitica non indica una scienza specifica, ma il risultato di quanto altre discipline possono apportare a decisioni particolari, in genere di tipo politico o economico, di natura interna e internazionale</a:t>
            </a:r>
          </a:p>
          <a:p>
            <a:r>
              <a:rPr lang="it-IT" dirty="0"/>
              <a:t>Torna di attualità con la fine della Guerra Fredda</a:t>
            </a:r>
          </a:p>
          <a:p>
            <a:pPr lvl="1"/>
            <a:r>
              <a:rPr lang="it-IT" dirty="0"/>
              <a:t>Da un ordine statico si è passato a un quadro dinamico</a:t>
            </a:r>
          </a:p>
          <a:p>
            <a:pPr lvl="1"/>
            <a:r>
              <a:rPr lang="it-IT" dirty="0"/>
              <a:t>Fra Stati, macroregioni, identità territoriali diverse (Leghe, indipendentismi)</a:t>
            </a:r>
          </a:p>
          <a:p>
            <a:r>
              <a:rPr lang="it-IT" dirty="0"/>
              <a:t>Ha origini lontane</a:t>
            </a:r>
          </a:p>
          <a:p>
            <a:r>
              <a:rPr lang="it-IT" dirty="0"/>
              <a:t>Riemerge per il mutare delle relazioni internazionali post 1989</a:t>
            </a:r>
          </a:p>
        </p:txBody>
      </p:sp>
    </p:spTree>
    <p:extLst>
      <p:ext uri="{BB962C8B-B14F-4D97-AF65-F5344CB8AC3E}">
        <p14:creationId xmlns:p14="http://schemas.microsoft.com/office/powerpoint/2010/main" val="3932281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336C07-CFD5-406F-9862-65A7C00A8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2890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Fattori permanenti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EE2B6D-F952-45B7-9B3E-459416195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Al modello ‛impero territoriale' si è sostituito quello ‛economia </a:t>
            </a:r>
            <a:r>
              <a:rPr lang="it-IT" dirty="0" err="1"/>
              <a:t>mondo'</a:t>
            </a:r>
            <a:r>
              <a:rPr lang="it-IT" dirty="0"/>
              <a:t>, più vantaggioso perché non comporta i costi burocratici del mantenimento dell'ordine dell'impero, pur consentendo di trarne gli stessi vantaggi con i mezzi della geoeconomia e dell'informazione. </a:t>
            </a:r>
          </a:p>
          <a:p>
            <a:r>
              <a:rPr lang="it-IT" dirty="0"/>
              <a:t>La sconfitta dell'Unione Sovietica nella guerra fredda è sicuramente dovuta anche alla maggiore efficienza dei sistemi ‛economia </a:t>
            </a:r>
            <a:r>
              <a:rPr lang="it-IT" dirty="0" err="1"/>
              <a:t>mondo'</a:t>
            </a:r>
            <a:r>
              <a:rPr lang="it-IT" dirty="0"/>
              <a:t> dell'Occidente rispetto al modello dell'‛impero territoriale' che caratterizzava il blocco sovietico. </a:t>
            </a:r>
          </a:p>
          <a:p>
            <a:r>
              <a:rPr lang="it-IT" dirty="0"/>
              <a:t>L'importanza e il significato diretto dei fattori geografici e fisici sulla geopolitica non sono peraltro scomparsi. La posizione, gli stretti marittimi, la disponibilità d'acqua e di prodotti petroliferi, ecc., sono rimasti fattori essenziali anche nella geopolitica contemporanea.</a:t>
            </a:r>
          </a:p>
        </p:txBody>
      </p:sp>
    </p:spTree>
    <p:extLst>
      <p:ext uri="{BB962C8B-B14F-4D97-AF65-F5344CB8AC3E}">
        <p14:creationId xmlns:p14="http://schemas.microsoft.com/office/powerpoint/2010/main" val="7401200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78BACE-86B0-4967-9191-74205F622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/>
              <a:t>Fattori variabili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AFAFBE-0803-431E-85CF-72BECAA4B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1478" y="1701800"/>
            <a:ext cx="8915400" cy="3777622"/>
          </a:xfrm>
        </p:spPr>
        <p:txBody>
          <a:bodyPr/>
          <a:lstStyle/>
          <a:p>
            <a:r>
              <a:rPr lang="it-IT" dirty="0"/>
              <a:t>Per quanto riguarda la demografia, il fattore di maggior rilievo è l'accelerazione della crescita demografica e il diverso tasso che essa fa registrare nei paesi in via di sviluppo e in quelli industrializzati. </a:t>
            </a:r>
          </a:p>
          <a:p>
            <a:r>
              <a:rPr lang="it-IT" dirty="0"/>
              <a:t>Altri fattori importanti sono:</a:t>
            </a:r>
          </a:p>
          <a:p>
            <a:pPr lvl="1"/>
            <a:r>
              <a:rPr lang="it-IT" dirty="0"/>
              <a:t>urbanizzazione selvaggia del Terzo Mondo</a:t>
            </a:r>
          </a:p>
          <a:p>
            <a:pPr lvl="1"/>
            <a:r>
              <a:rPr lang="it-IT" dirty="0"/>
              <a:t>tendenza delle sue popolazioni ad ammassarsi lungo le coste, dove esistono migliori condizioni di integrazione nell'economia mondiale</a:t>
            </a:r>
          </a:p>
          <a:p>
            <a:pPr lvl="1"/>
            <a:r>
              <a:rPr lang="it-IT" dirty="0"/>
              <a:t>invecchiamento della popolazione dei paesi industrializzati, che influisce sui costi sociali e quindi sulla competitività globale degli Stati occidentali.</a:t>
            </a:r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504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A89306-5402-4E79-A2F9-15648D16B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5957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Fattori variabili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98BE7B-D123-4057-A864-09593FD69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Economia, informazione, reti si globalizzano</a:t>
            </a:r>
          </a:p>
          <a:p>
            <a:r>
              <a:rPr lang="it-IT" dirty="0"/>
              <a:t>I flussi circolano sulle reti globali</a:t>
            </a:r>
          </a:p>
          <a:p>
            <a:r>
              <a:rPr lang="it-IT" dirty="0"/>
              <a:t>Le conseguenze sono due: </a:t>
            </a:r>
          </a:p>
          <a:p>
            <a:pPr lvl="1"/>
            <a:r>
              <a:rPr lang="it-IT" dirty="0"/>
              <a:t>a) tendenza alla macro-regionalizzazione; </a:t>
            </a:r>
          </a:p>
          <a:p>
            <a:pPr lvl="1"/>
            <a:r>
              <a:rPr lang="it-IT" dirty="0"/>
              <a:t>b) nascita di movimenti etnici e localistici</a:t>
            </a:r>
          </a:p>
          <a:p>
            <a:r>
              <a:rPr lang="it-IT" dirty="0"/>
              <a:t>la geopolitica risente della rivoluzione dell'informazione, che influisce in modo molto rilevante sulla potenza militare e sulla ricchezza, e che obbliga a ripensare le funzioni e le strutture organizzative degli Stati-nazione.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67276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451D20-E685-4F63-B700-A6456FF3F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5223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Approcci e metodi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233153-23AB-4285-BFA8-C75439B8E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Allo spazio fisico e geografico nel 900 si sono progressivamente aggiunti e sovrapporti quelli: economici, demografici, strategici, istituzionali, psicologici, culturali</a:t>
            </a:r>
          </a:p>
          <a:p>
            <a:r>
              <a:rPr lang="it-IT" dirty="0"/>
              <a:t>All’attore tradizionale (lo Stato-Nazione) si sono progressivamente aggiunti e sovrapposti: istituzioni sovranazionali, organizzazioni sub-statali, forze transnazionali. </a:t>
            </a:r>
          </a:p>
          <a:p>
            <a:r>
              <a:rPr lang="it-IT" dirty="0"/>
              <a:t>La geopolitica rimane con al centro lo Stato ma si caratterizza sempre più dal 1945 in poi per essere multidirezionale e multidisciplinare. </a:t>
            </a:r>
          </a:p>
          <a:p>
            <a:r>
              <a:rPr lang="it-IT" dirty="0"/>
              <a:t>Ogni fattore e ogni attore ha un suo spazio specifico, che si incrocia con quello degli altri sul medesimo territorio</a:t>
            </a:r>
          </a:p>
          <a:p>
            <a:r>
              <a:rPr lang="it-IT" dirty="0"/>
              <a:t>Non si tratta più di uno spazio fisico o reale, ma di spazi basati sugli interessi (nazionali, localistici, transnazionali, di ONG) e sulla capacità di raggiungerli</a:t>
            </a:r>
          </a:p>
          <a:p>
            <a:r>
              <a:rPr lang="it-IT" dirty="0"/>
              <a:t>Cresce l’immaterialità.</a:t>
            </a:r>
          </a:p>
        </p:txBody>
      </p:sp>
    </p:spTree>
    <p:extLst>
      <p:ext uri="{BB962C8B-B14F-4D97-AF65-F5344CB8AC3E}">
        <p14:creationId xmlns:p14="http://schemas.microsoft.com/office/powerpoint/2010/main" val="15282064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35583F-CFD7-4928-94BD-B6653B3E4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8223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Approcci e metodi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34A604-A32E-4095-B210-D82A6E400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61067"/>
            <a:ext cx="8915400" cy="4472823"/>
          </a:xfrm>
        </p:spPr>
        <p:txBody>
          <a:bodyPr>
            <a:normAutofit lnSpcReduction="10000"/>
          </a:bodyPr>
          <a:lstStyle/>
          <a:p>
            <a:r>
              <a:rPr lang="it-IT" dirty="0"/>
              <a:t>6 approcci principali:</a:t>
            </a:r>
          </a:p>
          <a:p>
            <a:pPr lvl="1"/>
            <a:r>
              <a:rPr lang="it-IT" dirty="0"/>
              <a:t>Storico: considera la dimensione spaziale degli attori e ne fornisce una rappresentazione geopolitica</a:t>
            </a:r>
          </a:p>
          <a:p>
            <a:pPr lvl="1"/>
            <a:r>
              <a:rPr lang="it-IT" dirty="0"/>
              <a:t>Morfologico-geografico: analizza i fattori geopolitici permanenti e variabili con un metodo geografico, ponendo in relazione i diversi fattori valutandoli in relazione agli interessi e all’incidenza sulla </a:t>
            </a:r>
            <a:r>
              <a:rPr lang="it-IT" dirty="0" err="1"/>
              <a:t>valutaizone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Funzionale: valuta il funzionamento e il significato di un’area considerata un’entità </a:t>
            </a:r>
            <a:r>
              <a:rPr lang="it-IT" dirty="0" err="1"/>
              <a:t>politic</a:t>
            </a:r>
            <a:r>
              <a:rPr lang="it-IT" dirty="0"/>
              <a:t>, economica, strategica….</a:t>
            </a:r>
          </a:p>
          <a:p>
            <a:pPr lvl="1"/>
            <a:r>
              <a:rPr lang="it-IT" dirty="0"/>
              <a:t>Di Potenza: si basa sull'individuazione di convergenze e conflittualità e sulla correlazione delle forze presenti nell'area, dado rilievo alle correlazioni </a:t>
            </a:r>
            <a:r>
              <a:rPr lang="it-IT" dirty="0" err="1"/>
              <a:t>esitenti</a:t>
            </a:r>
            <a:endParaRPr lang="it-IT" dirty="0"/>
          </a:p>
          <a:p>
            <a:pPr lvl="1"/>
            <a:r>
              <a:rPr lang="it-IT" dirty="0"/>
              <a:t>Comportamentale: si basa sulla ricerca ed analisi delle intenzioni degli attori sui quali hanno influenza i meccanismi decisionali politici ed economici</a:t>
            </a:r>
          </a:p>
          <a:p>
            <a:pPr lvl="1"/>
            <a:r>
              <a:rPr lang="it-IT" dirty="0"/>
              <a:t>Sistemico: combinazione di Potenza e Comportamentale dando uguale peso alle possibilità ed alle intenzioni. Non trascura gli altri. </a:t>
            </a:r>
          </a:p>
          <a:p>
            <a:pPr lvl="0">
              <a:buClr>
                <a:srgbClr val="A53010"/>
              </a:buClr>
            </a:pPr>
            <a:r>
              <a:rPr lang="it-IT" sz="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Cfr. Carlo Jean, Geopolitica in Enciclopedia del Novecento (1998) https://www.treccani.it/enciclopedia</a:t>
            </a:r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18677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82DBF9-D954-4384-A592-43CFC8D11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6757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Approcci e metodi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1D1156-22DD-4D1D-B81B-399BE746D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25599"/>
            <a:ext cx="8915400" cy="4809067"/>
          </a:xfrm>
        </p:spPr>
        <p:txBody>
          <a:bodyPr>
            <a:normAutofit fontScale="92500" lnSpcReduction="10000"/>
          </a:bodyPr>
          <a:lstStyle/>
          <a:p>
            <a:r>
              <a:rPr lang="it-IT" sz="1900" dirty="0"/>
              <a:t>Qualsiasi metodologia di valutazione geopolitica comporta tre aspetti: </a:t>
            </a:r>
          </a:p>
          <a:p>
            <a:pPr lvl="1"/>
            <a:r>
              <a:rPr lang="it-IT" sz="1700" dirty="0"/>
              <a:t>1) la definizione degli spazi, e quindi degli attori interni ed esterni, da considerare</a:t>
            </a:r>
          </a:p>
          <a:p>
            <a:pPr lvl="1"/>
            <a:r>
              <a:rPr lang="it-IT" sz="1700" dirty="0"/>
              <a:t>2) i fattori da valutare; </a:t>
            </a:r>
          </a:p>
          <a:p>
            <a:pPr lvl="1"/>
            <a:r>
              <a:rPr lang="it-IT" sz="1700" dirty="0"/>
              <a:t>3) le interconnessioni fra attori e fattori. </a:t>
            </a:r>
          </a:p>
          <a:p>
            <a:r>
              <a:rPr lang="it-IT" sz="1900" dirty="0"/>
              <a:t>Esistono zone di interesse, d'influenza e d'azione, che sono di solito rappresentate con cerchi concentrici, </a:t>
            </a:r>
          </a:p>
          <a:p>
            <a:r>
              <a:rPr lang="it-IT" sz="1900" dirty="0"/>
              <a:t>I fattori da considerare non vanno valutati in modo assoluto bensì relativo, tenendo conto delle interrelazioni fra di loro e fra i vari attori geopolitici che agiscono nello spazio prima delimitato. </a:t>
            </a:r>
          </a:p>
          <a:p>
            <a:r>
              <a:rPr lang="it-IT" sz="1900" dirty="0"/>
              <a:t>La valutazione delle interazioni fra i vari attori e fattori mira infine a precisare gli interessi e a definire le politiche e le strategie per conseguirli. La tecnica impiegata è quella dell'‛impatto incrociato', molto più flessibile, creativo e in grado di tener conto degli aspetti qualitativi, e non solo quantitativi, rispetto a tecniche più rigide, quali quelle ispirate alla ‛teoria dei giochi’.</a:t>
            </a:r>
          </a:p>
          <a:p>
            <a:pPr lvl="0">
              <a:buClr>
                <a:srgbClr val="A53010"/>
              </a:buClr>
            </a:pPr>
            <a:r>
              <a:rPr lang="it-IT" sz="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Cfr. Carlo Jean, Geopolitica in Enciclopedia del Novecento (1998) https://www.treccani.it/enciclopedia</a:t>
            </a:r>
          </a:p>
        </p:txBody>
      </p:sp>
    </p:spTree>
    <p:extLst>
      <p:ext uri="{BB962C8B-B14F-4D97-AF65-F5344CB8AC3E}">
        <p14:creationId xmlns:p14="http://schemas.microsoft.com/office/powerpoint/2010/main" val="2587070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A602B6-8A4C-4537-B67C-F0110267F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49090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La geopolitica: nozione e concetti generali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9C10B5-ED39-4556-B086-F962B3938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geopolitica (definita  in origine anche «scienza maledetta») è:</a:t>
            </a:r>
          </a:p>
          <a:p>
            <a:pPr lvl="1"/>
            <a:r>
              <a:rPr lang="it-IT" dirty="0"/>
              <a:t>REALISTICA</a:t>
            </a:r>
          </a:p>
          <a:p>
            <a:pPr lvl="1"/>
            <a:r>
              <a:rPr lang="it-IT" dirty="0"/>
              <a:t>CONFLITTUALE</a:t>
            </a:r>
          </a:p>
          <a:p>
            <a:pPr lvl="1"/>
            <a:r>
              <a:rPr lang="it-IT" dirty="0"/>
              <a:t>DETERMINISTICA DELLA POLITICA</a:t>
            </a:r>
          </a:p>
          <a:p>
            <a:r>
              <a:rPr lang="it-IT" dirty="0"/>
              <a:t>In grado di concettualizzare ex post decisioni prese</a:t>
            </a:r>
          </a:p>
          <a:p>
            <a:r>
              <a:rPr lang="it-IT" dirty="0"/>
              <a:t>Finalizzata all’acquisizione del consenso e quindi alla propaganda</a:t>
            </a:r>
          </a:p>
          <a:p>
            <a:r>
              <a:rPr lang="it-IT" dirty="0"/>
              <a:t>Fondamentale a definire scenari, interessi, obbiettivi, strategie, politiche</a:t>
            </a:r>
          </a:p>
          <a:p>
            <a:r>
              <a:rPr lang="it-IT" dirty="0"/>
              <a:t>Non è MAI neutrale ma è FUNZIONALE alle politiche interne ed esterne </a:t>
            </a:r>
          </a:p>
          <a:p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4365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8DF652-18E2-4F1C-AC59-D3F7B004C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557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La geopolitica: nozione e concetti generali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EA4BD1-6585-46F8-9234-F567E7472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Geografia, storiografia, economia, psicologia, demografia, strategia sono parti di una valutazione che viene composta in uno SPAZIO</a:t>
            </a:r>
          </a:p>
          <a:p>
            <a:r>
              <a:rPr lang="it-IT" dirty="0"/>
              <a:t>Questo spazio è normalmente di natura territoriale, ma può assumere i contorni meno determinati dell’immaterialità quando è funzionale all’obbiettivo prefissato</a:t>
            </a:r>
          </a:p>
          <a:p>
            <a:r>
              <a:rPr lang="it-IT" dirty="0"/>
              <a:t>Mantiene – specie nelle fasi di transizione – un significativo livello di incertezza e imprevedibilità che si individua (ad esempio) nelle</a:t>
            </a:r>
          </a:p>
          <a:p>
            <a:pPr lvl="1"/>
            <a:r>
              <a:rPr lang="it-IT" dirty="0"/>
              <a:t>Gerarchie di potenza  (carattere interno e internazionale)</a:t>
            </a:r>
          </a:p>
          <a:p>
            <a:pPr lvl="1"/>
            <a:r>
              <a:rPr lang="it-IT" dirty="0"/>
              <a:t>Divisione del lavoro (carattere internazionale)</a:t>
            </a:r>
          </a:p>
          <a:p>
            <a:pPr lvl="1"/>
            <a:r>
              <a:rPr lang="it-IT" dirty="0"/>
              <a:t>Ricchezza (anche in termini di capacità produttive della stessa)</a:t>
            </a:r>
          </a:p>
          <a:p>
            <a:pPr lvl="1"/>
            <a:r>
              <a:rPr lang="it-IT" dirty="0"/>
              <a:t>Tecnologia</a:t>
            </a:r>
          </a:p>
        </p:txBody>
      </p:sp>
    </p:spTree>
    <p:extLst>
      <p:ext uri="{BB962C8B-B14F-4D97-AF65-F5344CB8AC3E}">
        <p14:creationId xmlns:p14="http://schemas.microsoft.com/office/powerpoint/2010/main" val="125801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A3685D-8323-4C34-AFCC-60F16C743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07177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Geopolitica classica e geopolitica globale</a:t>
            </a:r>
            <a:br>
              <a:rPr lang="it-IT" sz="3200" dirty="0"/>
            </a:br>
            <a:r>
              <a:rPr lang="it-IT" sz="2000" dirty="0"/>
              <a:t>(</a:t>
            </a:r>
            <a:r>
              <a:rPr lang="it-IT" sz="2000" dirty="0" err="1"/>
              <a:t>C.Jean</a:t>
            </a:r>
            <a:r>
              <a:rPr lang="it-IT" sz="2000" dirty="0"/>
              <a:t>, Geopolitica)*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8C8AF6-CA18-4569-A6F8-AA76A90E5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200" dirty="0"/>
              <a:t>Geopolitica classica:  ruolo «</a:t>
            </a:r>
            <a:r>
              <a:rPr lang="it-IT" sz="2200" dirty="0" err="1"/>
              <a:t>statocentrico</a:t>
            </a:r>
            <a:r>
              <a:rPr lang="it-IT" sz="2200" dirty="0"/>
              <a:t>» quindi tante geopolitiche quanti sono gli Stati e nelle diverse fasi storiche</a:t>
            </a:r>
          </a:p>
          <a:p>
            <a:pPr lvl="1"/>
            <a:r>
              <a:rPr lang="it-IT" sz="1700" dirty="0"/>
              <a:t>Differenze di giudizio legate al ruolo: la cattiva geopolitica nazista vs la buona geografia politica USA ispirata agli ideali di Wilson</a:t>
            </a:r>
          </a:p>
          <a:p>
            <a:endParaRPr lang="it-IT" sz="2200" dirty="0"/>
          </a:p>
          <a:p>
            <a:r>
              <a:rPr lang="it-IT" sz="2200" dirty="0"/>
              <a:t>Geopolitica «globalista» successiva alla fine della guerra fredda</a:t>
            </a:r>
          </a:p>
          <a:p>
            <a:pPr lvl="1"/>
            <a:r>
              <a:rPr lang="it-IT" sz="1700" dirty="0"/>
              <a:t>I parametri classici si modificano anche per la terza rivoluzione industriale, che modifica i concetti di spazio e tempo, il ruolo della forza militare, la gerarchia fra gli Stati </a:t>
            </a:r>
          </a:p>
          <a:p>
            <a:pPr lvl="1"/>
            <a:r>
              <a:rPr lang="it-IT" sz="1700" dirty="0"/>
              <a:t>Globalizzazione = nuovo ordine geopolitico perché il «territorio» non corrisponde al paradigma  Stato ma ad un luogo di concentrazione di reti, flussi e comunicazione</a:t>
            </a:r>
            <a:endParaRPr lang="it-IT" dirty="0"/>
          </a:p>
          <a:p>
            <a:pPr marL="57150" indent="0">
              <a:buNone/>
            </a:pPr>
            <a:r>
              <a:rPr lang="it-IT" sz="1400" dirty="0"/>
              <a:t>*) https://www.treccani.it/enciclopedia/geopolitica</a:t>
            </a:r>
          </a:p>
        </p:txBody>
      </p:sp>
    </p:spTree>
    <p:extLst>
      <p:ext uri="{BB962C8B-B14F-4D97-AF65-F5344CB8AC3E}">
        <p14:creationId xmlns:p14="http://schemas.microsoft.com/office/powerpoint/2010/main" val="72975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A3685D-8323-4C34-AFCC-60F16C743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/>
              <a:t>Geopolitica classica e geopolitica globale</a:t>
            </a:r>
            <a:br>
              <a:rPr lang="it-IT" sz="3200" dirty="0"/>
            </a:br>
            <a:r>
              <a:rPr lang="it-IT" sz="3200" dirty="0"/>
              <a:t>(</a:t>
            </a:r>
            <a:r>
              <a:rPr lang="it-IT" sz="2000" dirty="0" err="1"/>
              <a:t>C.Jean</a:t>
            </a:r>
            <a:r>
              <a:rPr lang="it-IT" sz="2000" dirty="0"/>
              <a:t>, Geopolitica)*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8C8AF6-CA18-4569-A6F8-AA76A90E5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150" indent="0">
              <a:buNone/>
            </a:pPr>
            <a:r>
              <a:rPr lang="it-IT" sz="2000" dirty="0"/>
              <a:t>Differenze dalla geopolitica classica:</a:t>
            </a:r>
          </a:p>
          <a:p>
            <a:pPr marL="400050">
              <a:buAutoNum type="arabicParenR"/>
            </a:pPr>
            <a:r>
              <a:rPr lang="it-IT" sz="1700" dirty="0"/>
              <a:t>Agli spazi territoriali si sovrappongono i flussi immateriali</a:t>
            </a:r>
          </a:p>
          <a:p>
            <a:pPr marL="400050">
              <a:buAutoNum type="arabicParenR"/>
            </a:pPr>
            <a:r>
              <a:rPr lang="it-IT" sz="1700" dirty="0"/>
              <a:t>Gli attori della politica si sono moltiplicati con il crescere del numero degli Stati</a:t>
            </a:r>
          </a:p>
          <a:p>
            <a:pPr marL="400050">
              <a:buAutoNum type="arabicParenR"/>
            </a:pPr>
            <a:r>
              <a:rPr lang="it-IT" sz="1700" dirty="0"/>
              <a:t>Altri attori. Dall’alto istituzioni sovranazionali; dal basso: localismi, regionalismi; dai lati: multinazionali, finanza, religioni, criminalità organizzata. </a:t>
            </a:r>
          </a:p>
          <a:p>
            <a:pPr marL="400050">
              <a:buAutoNum type="arabicParenR"/>
            </a:pPr>
            <a:r>
              <a:rPr lang="it-IT" sz="1700" dirty="0"/>
              <a:t>Potenza e ricchezza si sono smaterializzate e deterritorializzate disallineandosi dagli Stati che rimangono territoriali e con frontiere precise</a:t>
            </a:r>
          </a:p>
          <a:p>
            <a:pPr marL="400050">
              <a:buAutoNum type="arabicParenR"/>
            </a:pPr>
            <a:r>
              <a:rPr lang="it-IT" sz="1700" dirty="0"/>
              <a:t>Altre frontiere (economiche e culturali) sono in continuo movimento, definendo sfere di influenza che si espandono e si ripiegano, interagendo fra loro e determinando la politica</a:t>
            </a:r>
          </a:p>
          <a:p>
            <a:pPr marL="400050">
              <a:buAutoNum type="arabicParenR"/>
            </a:pPr>
            <a:r>
              <a:rPr lang="it-IT" sz="1700" dirty="0"/>
              <a:t>Fattori fisici diminuiscono (posizione, distanze, risorse) a favore di fattori umani e immateriali (demografia, tecnologia, informazione, culture, religione, storia) prima compressi dal quadro bipolare</a:t>
            </a:r>
          </a:p>
          <a:p>
            <a:pPr marL="57150" indent="0">
              <a:buNone/>
            </a:pPr>
            <a:r>
              <a:rPr lang="it-IT" sz="1400" dirty="0"/>
              <a:t>*) https://www.treccani.it/enciclopedia/geopolitica</a:t>
            </a:r>
          </a:p>
        </p:txBody>
      </p:sp>
    </p:spTree>
    <p:extLst>
      <p:ext uri="{BB962C8B-B14F-4D97-AF65-F5344CB8AC3E}">
        <p14:creationId xmlns:p14="http://schemas.microsoft.com/office/powerpoint/2010/main" val="3699967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483DB2-8834-4940-8710-942E059EE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24110"/>
            <a:ext cx="9306454" cy="764423"/>
          </a:xfrm>
        </p:spPr>
        <p:txBody>
          <a:bodyPr>
            <a:normAutofit/>
          </a:bodyPr>
          <a:lstStyle/>
          <a:p>
            <a:r>
              <a:rPr lang="it-IT" sz="2800" dirty="0"/>
              <a:t>Dalla geopolitica classica alla geopolitica post 1945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C3C88F-5C41-46E1-8E5E-67CCCF5CF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88533"/>
            <a:ext cx="8915400" cy="484535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it-IT" sz="1600" dirty="0"/>
              <a:t>Geopolitica: strumento interpretativo del disordine nelle relazioni internazionali</a:t>
            </a:r>
          </a:p>
          <a:p>
            <a:pPr>
              <a:lnSpc>
                <a:spcPct val="120000"/>
              </a:lnSpc>
            </a:pPr>
            <a:r>
              <a:rPr lang="it-IT" sz="1600" dirty="0"/>
              <a:t>la geopolitica favorisce la comprensione della politica attraverso lo studio dei </a:t>
            </a:r>
            <a:r>
              <a:rPr lang="it-IT" sz="1600" i="1" dirty="0"/>
              <a:t>vincoli </a:t>
            </a:r>
            <a:r>
              <a:rPr lang="it-IT" sz="1600" dirty="0"/>
              <a:t>in grado di condizionare gli interessi in gioco</a:t>
            </a:r>
          </a:p>
          <a:p>
            <a:pPr>
              <a:lnSpc>
                <a:spcPct val="120000"/>
              </a:lnSpc>
            </a:pPr>
            <a:r>
              <a:rPr lang="it-IT" sz="1600" dirty="0"/>
              <a:t>Geopolitica classica: l’azione politica è condizionata dall’ambiente fisico, Termina nel 1945 con gli accordi di Yalta perché</a:t>
            </a:r>
          </a:p>
          <a:p>
            <a:pPr lvl="1">
              <a:lnSpc>
                <a:spcPct val="120000"/>
              </a:lnSpc>
            </a:pPr>
            <a:r>
              <a:rPr lang="it-IT" dirty="0"/>
              <a:t>A) il confronto politico internazionale non riguardava più i territori ma i mercati; </a:t>
            </a:r>
          </a:p>
          <a:p>
            <a:pPr lvl="1">
              <a:lnSpc>
                <a:spcPct val="120000"/>
              </a:lnSpc>
            </a:pPr>
            <a:r>
              <a:rPr lang="it-IT" dirty="0"/>
              <a:t>B) i processi di compenetrazione fra Stati con movimenti di beni, capitali e persone, e la nascita del diritto internazionale avevano iniziato a minare il potere esclusivo dello Stato.</a:t>
            </a:r>
          </a:p>
          <a:p>
            <a:pPr>
              <a:lnSpc>
                <a:spcPct val="120000"/>
              </a:lnSpc>
            </a:pPr>
            <a:r>
              <a:rPr lang="it-IT" sz="1600" dirty="0"/>
              <a:t>Teorico che segna il passaggio tra geopolitica classica e contemporanea, pur scrivendo nella prima metà del ‘900, è </a:t>
            </a:r>
            <a:r>
              <a:rPr lang="it-IT" sz="1600" dirty="0" err="1"/>
              <a:t>Spykman</a:t>
            </a:r>
            <a:r>
              <a:rPr lang="it-IT" sz="1600" dirty="0"/>
              <a:t>. Questi, riconoscendo la centralità della geografia nello studio della politica, indicò quali fattori costrittivi anche l’economia, la demografia, la psicologia sociale, la storia, le tradizioni, i pregiudizi.</a:t>
            </a:r>
          </a:p>
        </p:txBody>
      </p:sp>
    </p:spTree>
    <p:extLst>
      <p:ext uri="{BB962C8B-B14F-4D97-AF65-F5344CB8AC3E}">
        <p14:creationId xmlns:p14="http://schemas.microsoft.com/office/powerpoint/2010/main" val="1435413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E08FE3-60CD-40C7-939E-95B142490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667" y="624110"/>
            <a:ext cx="9514945" cy="789823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Gli Shift of Power in età contemporanea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5F429A-3B00-42A5-9A63-4DEA09A4B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00200"/>
            <a:ext cx="8915400" cy="4311022"/>
          </a:xfrm>
        </p:spPr>
        <p:txBody>
          <a:bodyPr>
            <a:normAutofit/>
          </a:bodyPr>
          <a:lstStyle/>
          <a:p>
            <a:r>
              <a:rPr lang="it-IT" dirty="0"/>
              <a:t>Shift of power: cambiamento negli equilibri internazionale. Soggetti emergenti puntano ad un loro spazio politico che non posseggono</a:t>
            </a:r>
          </a:p>
          <a:p>
            <a:r>
              <a:rPr lang="it-IT" dirty="0"/>
              <a:t>Shift of power (parziale)fra il 1789 e il 1815: Fine della rivoluzione e Restaurazione</a:t>
            </a:r>
          </a:p>
          <a:p>
            <a:r>
              <a:rPr lang="it-IT" dirty="0"/>
              <a:t>Shift of power a fine 800: USA, Germania, Italia e Giappone (queste due solo in parte) sono potenze emergenti e «revisioniste» dell’ordine tradizionale, mettono in </a:t>
            </a:r>
            <a:r>
              <a:rPr lang="it-IT" dirty="0" err="1"/>
              <a:t>duscussione</a:t>
            </a:r>
            <a:r>
              <a:rPr lang="it-IT" dirty="0"/>
              <a:t> gli equilibri di Vienna voluti da potenze tradizionali e conservatrici dello status quo</a:t>
            </a:r>
          </a:p>
          <a:p>
            <a:r>
              <a:rPr lang="it-IT" dirty="0"/>
              <a:t>Shift of power a fine II GM: USA e URSS potenze extraeuropee controllano il mondo soffocando equilibri precedenti</a:t>
            </a:r>
          </a:p>
          <a:p>
            <a:r>
              <a:rPr lang="it-IT" dirty="0"/>
              <a:t>Shift of power 1989-91: termina la fase del bipolarismo e si dissolve l’equilibrio di Yalta del 1945</a:t>
            </a:r>
          </a:p>
        </p:txBody>
      </p:sp>
    </p:spTree>
    <p:extLst>
      <p:ext uri="{BB962C8B-B14F-4D97-AF65-F5344CB8AC3E}">
        <p14:creationId xmlns:p14="http://schemas.microsoft.com/office/powerpoint/2010/main" val="4067933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F4D2AF-BCE4-42B2-9250-74F9DF95A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/>
              <a:t>Gli oggetti della geopolitica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8DFFB6-3877-4300-9E70-DF80F8392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Geografia fisica, demografia, Stato/Impero, Nazione/popoli, identità nazionale, democrazia/dittatura, politica, guerra (nelle sue diverse generazioni), sviluppi ineguali, ideologie</a:t>
            </a:r>
          </a:p>
          <a:p>
            <a:r>
              <a:rPr lang="it-IT" dirty="0"/>
              <a:t>attori non statali: organismi istituzionali internazionali , mercati internazionali, ONG, reti criminali, reti terroristiche e internet.</a:t>
            </a:r>
          </a:p>
          <a:p>
            <a:r>
              <a:rPr lang="it-IT" dirty="0"/>
              <a:t>Le religioni, per la loro capacità di esercitare influenza sulle masse e sulla società, sono da annoverarsi fra gli attori non statali oggetto di studio della geopolitica. </a:t>
            </a:r>
          </a:p>
        </p:txBody>
      </p:sp>
    </p:spTree>
    <p:extLst>
      <p:ext uri="{BB962C8B-B14F-4D97-AF65-F5344CB8AC3E}">
        <p14:creationId xmlns:p14="http://schemas.microsoft.com/office/powerpoint/2010/main" val="1745831492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592</TotalTime>
  <Words>2903</Words>
  <Application>Microsoft Office PowerPoint</Application>
  <PresentationFormat>Widescreen</PresentationFormat>
  <Paragraphs>167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9" baseType="lpstr">
      <vt:lpstr>Arial</vt:lpstr>
      <vt:lpstr>Century Gothic</vt:lpstr>
      <vt:lpstr>Wingdings 3</vt:lpstr>
      <vt:lpstr>Filo</vt:lpstr>
      <vt:lpstr>La geopolitica: nozione e concetti generali</vt:lpstr>
      <vt:lpstr>La geopolitica: nozione e concetti generali</vt:lpstr>
      <vt:lpstr>La geopolitica: nozione e concetti generali</vt:lpstr>
      <vt:lpstr>La geopolitica: nozione e concetti generali</vt:lpstr>
      <vt:lpstr>Geopolitica classica e geopolitica globale (C.Jean, Geopolitica)* </vt:lpstr>
      <vt:lpstr>Geopolitica classica e geopolitica globale (C.Jean, Geopolitica)* </vt:lpstr>
      <vt:lpstr>Dalla geopolitica classica alla geopolitica post 1945</vt:lpstr>
      <vt:lpstr>Gli Shift of Power in età contemporanea</vt:lpstr>
      <vt:lpstr>Gli oggetti della geopolitica </vt:lpstr>
      <vt:lpstr>La geopolitica durante e dopo la guerra fredda</vt:lpstr>
      <vt:lpstr>Definizioni di geopolitica e interrelazioni</vt:lpstr>
      <vt:lpstr>Definizioni di geopolitica e interrelazioni (C.Jean, Geopolitica)*</vt:lpstr>
      <vt:lpstr>Definizioni di geopolitica e interrelazioni (C.Jean, Geopolitica)*</vt:lpstr>
      <vt:lpstr>Definizioni di geopolitica e interrelazioni (C.Jean, Geopolitica)*</vt:lpstr>
      <vt:lpstr>Definizioni di geopolitica e interrelazioni (C.Jean, Geopolitica)*</vt:lpstr>
      <vt:lpstr>Alcuni termini ricorrenti</vt:lpstr>
      <vt:lpstr>Fattori permanenti e fattori variabili</vt:lpstr>
      <vt:lpstr>Fattori permanenti</vt:lpstr>
      <vt:lpstr>Fattori permanenti</vt:lpstr>
      <vt:lpstr>Fattori permanenti</vt:lpstr>
      <vt:lpstr>Fattori variabili</vt:lpstr>
      <vt:lpstr>Fattori variabili</vt:lpstr>
      <vt:lpstr>Approcci e metodi </vt:lpstr>
      <vt:lpstr>Approcci e metodi</vt:lpstr>
      <vt:lpstr>Approcci e metodi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geopolitica: nozione e concetti generali</dc:title>
  <dc:creator>utente</dc:creator>
  <cp:lastModifiedBy>utente</cp:lastModifiedBy>
  <cp:revision>48</cp:revision>
  <dcterms:created xsi:type="dcterms:W3CDTF">2020-12-18T17:32:22Z</dcterms:created>
  <dcterms:modified xsi:type="dcterms:W3CDTF">2023-02-13T16:50:12Z</dcterms:modified>
</cp:coreProperties>
</file>