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handoutMasterIdLst>
    <p:handoutMasterId r:id="rId26"/>
  </p:handoutMasterIdLst>
  <p:sldIdLst>
    <p:sldId id="256" r:id="rId2"/>
    <p:sldId id="257" r:id="rId3"/>
    <p:sldId id="270" r:id="rId4"/>
    <p:sldId id="271" r:id="rId5"/>
    <p:sldId id="273" r:id="rId6"/>
    <p:sldId id="272" r:id="rId7"/>
    <p:sldId id="274" r:id="rId8"/>
    <p:sldId id="275" r:id="rId9"/>
    <p:sldId id="277" r:id="rId10"/>
    <p:sldId id="278" r:id="rId11"/>
    <p:sldId id="276" r:id="rId12"/>
    <p:sldId id="280" r:id="rId13"/>
    <p:sldId id="281" r:id="rId14"/>
    <p:sldId id="285" r:id="rId15"/>
    <p:sldId id="288" r:id="rId16"/>
    <p:sldId id="286" r:id="rId17"/>
    <p:sldId id="289" r:id="rId18"/>
    <p:sldId id="282" r:id="rId19"/>
    <p:sldId id="283" r:id="rId20"/>
    <p:sldId id="284" r:id="rId21"/>
    <p:sldId id="292" r:id="rId22"/>
    <p:sldId id="291" r:id="rId23"/>
    <p:sldId id="290" r:id="rId24"/>
  </p:sldIdLst>
  <p:sldSz cx="9144000" cy="6858000" type="screen4x3"/>
  <p:notesSz cx="6635750" cy="9772650"/>
  <p:defaultTextStyle>
    <a:defPPr>
      <a:defRPr lang="it-IT"/>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446" autoAdjust="0"/>
    <p:restoredTop sz="83802"/>
  </p:normalViewPr>
  <p:slideViewPr>
    <p:cSldViewPr>
      <p:cViewPr varScale="1">
        <p:scale>
          <a:sx n="86" d="100"/>
          <a:sy n="86" d="100"/>
        </p:scale>
        <p:origin x="1720" y="1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 d="1"/>
        <a:sy n="1" d="1"/>
      </p:scale>
      <p:origin x="0" y="213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6E182ED7-35C6-DC4E-A946-47FD601D6BC7}"/>
              </a:ext>
            </a:extLst>
          </p:cNvPr>
          <p:cNvSpPr>
            <a:spLocks noGrp="1" noChangeArrowheads="1"/>
          </p:cNvSpPr>
          <p:nvPr>
            <p:ph type="hdr" sz="quarter"/>
          </p:nvPr>
        </p:nvSpPr>
        <p:spPr bwMode="auto">
          <a:xfrm>
            <a:off x="0" y="0"/>
            <a:ext cx="2874963" cy="4889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it-IT" altLang="it-IT"/>
          </a:p>
        </p:txBody>
      </p:sp>
      <p:sp>
        <p:nvSpPr>
          <p:cNvPr id="17411" name="Rectangle 3">
            <a:extLst>
              <a:ext uri="{FF2B5EF4-FFF2-40B4-BE49-F238E27FC236}">
                <a16:creationId xmlns:a16="http://schemas.microsoft.com/office/drawing/2014/main" id="{C9EAAC8B-7CD0-254C-AC5A-21A240DA0059}"/>
              </a:ext>
            </a:extLst>
          </p:cNvPr>
          <p:cNvSpPr>
            <a:spLocks noGrp="1" noChangeArrowheads="1"/>
          </p:cNvSpPr>
          <p:nvPr>
            <p:ph type="dt" sz="quarter" idx="1"/>
          </p:nvPr>
        </p:nvSpPr>
        <p:spPr bwMode="auto">
          <a:xfrm>
            <a:off x="3760788" y="0"/>
            <a:ext cx="2874962" cy="4889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it-IT" altLang="it-IT"/>
          </a:p>
        </p:txBody>
      </p:sp>
      <p:sp>
        <p:nvSpPr>
          <p:cNvPr id="17412" name="Rectangle 4">
            <a:extLst>
              <a:ext uri="{FF2B5EF4-FFF2-40B4-BE49-F238E27FC236}">
                <a16:creationId xmlns:a16="http://schemas.microsoft.com/office/drawing/2014/main" id="{C640D6F9-9161-B54C-9C77-8E5B0532225A}"/>
              </a:ext>
            </a:extLst>
          </p:cNvPr>
          <p:cNvSpPr>
            <a:spLocks noGrp="1" noChangeArrowheads="1"/>
          </p:cNvSpPr>
          <p:nvPr>
            <p:ph type="ftr" sz="quarter" idx="2"/>
          </p:nvPr>
        </p:nvSpPr>
        <p:spPr bwMode="auto">
          <a:xfrm>
            <a:off x="0" y="9283700"/>
            <a:ext cx="2874963" cy="48895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it-IT" altLang="it-IT"/>
          </a:p>
        </p:txBody>
      </p:sp>
      <p:sp>
        <p:nvSpPr>
          <p:cNvPr id="17413" name="Rectangle 5">
            <a:extLst>
              <a:ext uri="{FF2B5EF4-FFF2-40B4-BE49-F238E27FC236}">
                <a16:creationId xmlns:a16="http://schemas.microsoft.com/office/drawing/2014/main" id="{B7DF00B2-AB92-074D-837D-F6D88E825173}"/>
              </a:ext>
            </a:extLst>
          </p:cNvPr>
          <p:cNvSpPr>
            <a:spLocks noGrp="1" noChangeArrowheads="1"/>
          </p:cNvSpPr>
          <p:nvPr>
            <p:ph type="sldNum" sz="quarter" idx="3"/>
          </p:nvPr>
        </p:nvSpPr>
        <p:spPr bwMode="auto">
          <a:xfrm>
            <a:off x="3760788" y="9283700"/>
            <a:ext cx="2874962" cy="48895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3BB1C2C8-EE05-534C-8BB4-5BD04CE42E66}" type="slidenum">
              <a:rPr lang="it-IT" altLang="it-IT"/>
              <a:pPr>
                <a:defRPr/>
              </a:pPr>
              <a:t>‹N›</a:t>
            </a:fld>
            <a:endParaRPr lang="it-IT" altLang="it-IT"/>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32D2FDB8-DEFD-FF43-903F-BA626A7A5C2F}"/>
              </a:ext>
            </a:extLst>
          </p:cNvPr>
          <p:cNvSpPr>
            <a:spLocks noGrp="1" noChangeArrowheads="1"/>
          </p:cNvSpPr>
          <p:nvPr>
            <p:ph type="hdr" sz="quarter"/>
          </p:nvPr>
        </p:nvSpPr>
        <p:spPr bwMode="auto">
          <a:xfrm>
            <a:off x="0" y="0"/>
            <a:ext cx="28956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it-IT" altLang="it-IT"/>
          </a:p>
        </p:txBody>
      </p:sp>
      <p:sp>
        <p:nvSpPr>
          <p:cNvPr id="18435" name="Rectangle 3">
            <a:extLst>
              <a:ext uri="{FF2B5EF4-FFF2-40B4-BE49-F238E27FC236}">
                <a16:creationId xmlns:a16="http://schemas.microsoft.com/office/drawing/2014/main" id="{725652ED-46D9-6445-BE8A-2D7025C751E4}"/>
              </a:ext>
            </a:extLst>
          </p:cNvPr>
          <p:cNvSpPr>
            <a:spLocks noGrp="1" noChangeArrowheads="1"/>
          </p:cNvSpPr>
          <p:nvPr>
            <p:ph type="dt" idx="1"/>
          </p:nvPr>
        </p:nvSpPr>
        <p:spPr bwMode="auto">
          <a:xfrm>
            <a:off x="3733800" y="0"/>
            <a:ext cx="28956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it-IT" altLang="it-IT"/>
          </a:p>
        </p:txBody>
      </p:sp>
      <p:sp>
        <p:nvSpPr>
          <p:cNvPr id="2052" name="Rectangle 4">
            <a:extLst>
              <a:ext uri="{FF2B5EF4-FFF2-40B4-BE49-F238E27FC236}">
                <a16:creationId xmlns:a16="http://schemas.microsoft.com/office/drawing/2014/main" id="{4E69EB6B-F4E2-E847-A5E9-6D411EF5E8FD}"/>
              </a:ext>
            </a:extLst>
          </p:cNvPr>
          <p:cNvSpPr>
            <a:spLocks noGrp="1" noRot="1" noChangeAspect="1" noChangeArrowheads="1" noTextEdit="1"/>
          </p:cNvSpPr>
          <p:nvPr>
            <p:ph type="sldImg" idx="2"/>
          </p:nvPr>
        </p:nvSpPr>
        <p:spPr bwMode="auto">
          <a:xfrm>
            <a:off x="914400" y="762000"/>
            <a:ext cx="4876800" cy="36576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8437" name="Rectangle 5">
            <a:extLst>
              <a:ext uri="{FF2B5EF4-FFF2-40B4-BE49-F238E27FC236}">
                <a16:creationId xmlns:a16="http://schemas.microsoft.com/office/drawing/2014/main" id="{B4F12965-6F92-6A40-B70B-8EDEEDE98F6E}"/>
              </a:ext>
            </a:extLst>
          </p:cNvPr>
          <p:cNvSpPr>
            <a:spLocks noGrp="1" noChangeArrowheads="1"/>
          </p:cNvSpPr>
          <p:nvPr>
            <p:ph type="body" sz="quarter" idx="3"/>
          </p:nvPr>
        </p:nvSpPr>
        <p:spPr bwMode="auto">
          <a:xfrm>
            <a:off x="914400" y="4648200"/>
            <a:ext cx="4800600" cy="44196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it-IT" altLang="it-IT" noProof="0"/>
              <a:t>Fare clic per modificare gli stili del testo dello schema</a:t>
            </a:r>
          </a:p>
          <a:p>
            <a:pPr lvl="1"/>
            <a:r>
              <a:rPr lang="it-IT" altLang="it-IT" noProof="0"/>
              <a:t>Secondo livello</a:t>
            </a:r>
          </a:p>
          <a:p>
            <a:pPr lvl="2"/>
            <a:r>
              <a:rPr lang="it-IT" altLang="it-IT" noProof="0"/>
              <a:t>Terzo livello</a:t>
            </a:r>
          </a:p>
          <a:p>
            <a:pPr lvl="3"/>
            <a:r>
              <a:rPr lang="it-IT" altLang="it-IT" noProof="0"/>
              <a:t>Quarto livello</a:t>
            </a:r>
          </a:p>
          <a:p>
            <a:pPr lvl="4"/>
            <a:r>
              <a:rPr lang="it-IT" altLang="it-IT" noProof="0"/>
              <a:t>Quinto livello</a:t>
            </a:r>
          </a:p>
        </p:txBody>
      </p:sp>
      <p:sp>
        <p:nvSpPr>
          <p:cNvPr id="18438" name="Rectangle 6">
            <a:extLst>
              <a:ext uri="{FF2B5EF4-FFF2-40B4-BE49-F238E27FC236}">
                <a16:creationId xmlns:a16="http://schemas.microsoft.com/office/drawing/2014/main" id="{78778D90-CD23-8543-BFF0-0EC475690F02}"/>
              </a:ext>
            </a:extLst>
          </p:cNvPr>
          <p:cNvSpPr>
            <a:spLocks noGrp="1" noChangeArrowheads="1"/>
          </p:cNvSpPr>
          <p:nvPr>
            <p:ph type="ftr" sz="quarter" idx="4"/>
          </p:nvPr>
        </p:nvSpPr>
        <p:spPr bwMode="auto">
          <a:xfrm>
            <a:off x="0" y="9296400"/>
            <a:ext cx="28956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it-IT" altLang="it-IT"/>
          </a:p>
        </p:txBody>
      </p:sp>
      <p:sp>
        <p:nvSpPr>
          <p:cNvPr id="18439" name="Rectangle 7">
            <a:extLst>
              <a:ext uri="{FF2B5EF4-FFF2-40B4-BE49-F238E27FC236}">
                <a16:creationId xmlns:a16="http://schemas.microsoft.com/office/drawing/2014/main" id="{A15BDC48-E012-674C-9E83-83910B586A8D}"/>
              </a:ext>
            </a:extLst>
          </p:cNvPr>
          <p:cNvSpPr>
            <a:spLocks noGrp="1" noChangeArrowheads="1"/>
          </p:cNvSpPr>
          <p:nvPr>
            <p:ph type="sldNum" sz="quarter" idx="5"/>
          </p:nvPr>
        </p:nvSpPr>
        <p:spPr bwMode="auto">
          <a:xfrm>
            <a:off x="3733800" y="9296400"/>
            <a:ext cx="28956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6224A868-0CCA-2541-BDD0-80EBC6347F61}" type="slidenum">
              <a:rPr lang="it-IT" altLang="it-IT"/>
              <a:pPr>
                <a:defRPr/>
              </a:pPr>
              <a:t>‹N›</a:t>
            </a:fld>
            <a:endParaRPr lang="it-IT" altLang="it-IT"/>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143000" y="1122363"/>
            <a:ext cx="6858000" cy="2387600"/>
          </a:xfrm>
        </p:spPr>
        <p:txBody>
          <a:bodyPr anchor="b"/>
          <a:lstStyle>
            <a:lvl1pPr algn="ctr">
              <a:defRPr sz="6000"/>
            </a:lvl1pPr>
          </a:lstStyle>
          <a:p>
            <a:r>
              <a:rPr lang="it-IT"/>
              <a:t>Fare clic per modificare lo stile del titolo dello schema</a:t>
            </a:r>
          </a:p>
        </p:txBody>
      </p:sp>
      <p:sp>
        <p:nvSpPr>
          <p:cNvPr id="3" name="Sottotito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Rectangle 4">
            <a:extLst>
              <a:ext uri="{FF2B5EF4-FFF2-40B4-BE49-F238E27FC236}">
                <a16:creationId xmlns:a16="http://schemas.microsoft.com/office/drawing/2014/main" id="{47771C78-B68A-FA46-8213-A99D64D87761}"/>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5" name="Rectangle 5">
            <a:extLst>
              <a:ext uri="{FF2B5EF4-FFF2-40B4-BE49-F238E27FC236}">
                <a16:creationId xmlns:a16="http://schemas.microsoft.com/office/drawing/2014/main" id="{007C11D9-F58A-C542-9635-353D03EFFEDE}"/>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6" name="Rectangle 6">
            <a:extLst>
              <a:ext uri="{FF2B5EF4-FFF2-40B4-BE49-F238E27FC236}">
                <a16:creationId xmlns:a16="http://schemas.microsoft.com/office/drawing/2014/main" id="{AD41094B-D862-4E4C-887E-F37531F43B5B}"/>
              </a:ext>
            </a:extLst>
          </p:cNvPr>
          <p:cNvSpPr>
            <a:spLocks noGrp="1" noChangeArrowheads="1"/>
          </p:cNvSpPr>
          <p:nvPr>
            <p:ph type="sldNum" sz="quarter" idx="12"/>
          </p:nvPr>
        </p:nvSpPr>
        <p:spPr>
          <a:ln/>
        </p:spPr>
        <p:txBody>
          <a:bodyPr/>
          <a:lstStyle>
            <a:lvl1pPr>
              <a:defRPr/>
            </a:lvl1pPr>
          </a:lstStyle>
          <a:p>
            <a:pPr>
              <a:defRPr/>
            </a:pPr>
            <a:fld id="{E446EFAD-8CD3-D44F-A840-CCEA3E59AD5A}" type="slidenum">
              <a:rPr lang="it-IT" altLang="it-IT"/>
              <a:pPr>
                <a:defRPr/>
              </a:pPr>
              <a:t>‹N›</a:t>
            </a:fld>
            <a:endParaRPr lang="it-IT" altLang="it-IT"/>
          </a:p>
        </p:txBody>
      </p:sp>
    </p:spTree>
    <p:extLst>
      <p:ext uri="{BB962C8B-B14F-4D97-AF65-F5344CB8AC3E}">
        <p14:creationId xmlns:p14="http://schemas.microsoft.com/office/powerpoint/2010/main" val="37002625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a:extLst>
              <a:ext uri="{FF2B5EF4-FFF2-40B4-BE49-F238E27FC236}">
                <a16:creationId xmlns:a16="http://schemas.microsoft.com/office/drawing/2014/main" id="{E352A627-EBA7-0047-9F10-2FBE51E84451}"/>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5" name="Rectangle 5">
            <a:extLst>
              <a:ext uri="{FF2B5EF4-FFF2-40B4-BE49-F238E27FC236}">
                <a16:creationId xmlns:a16="http://schemas.microsoft.com/office/drawing/2014/main" id="{6D98C1EA-713C-C94E-A2A9-FFB325792075}"/>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6" name="Rectangle 6">
            <a:extLst>
              <a:ext uri="{FF2B5EF4-FFF2-40B4-BE49-F238E27FC236}">
                <a16:creationId xmlns:a16="http://schemas.microsoft.com/office/drawing/2014/main" id="{843F9007-175D-DF4A-AF09-A4B765ED3ECF}"/>
              </a:ext>
            </a:extLst>
          </p:cNvPr>
          <p:cNvSpPr>
            <a:spLocks noGrp="1" noChangeArrowheads="1"/>
          </p:cNvSpPr>
          <p:nvPr>
            <p:ph type="sldNum" sz="quarter" idx="12"/>
          </p:nvPr>
        </p:nvSpPr>
        <p:spPr>
          <a:ln/>
        </p:spPr>
        <p:txBody>
          <a:bodyPr/>
          <a:lstStyle>
            <a:lvl1pPr>
              <a:defRPr/>
            </a:lvl1pPr>
          </a:lstStyle>
          <a:p>
            <a:pPr>
              <a:defRPr/>
            </a:pPr>
            <a:fld id="{71AFDC19-27A2-D944-8587-716482F2A366}" type="slidenum">
              <a:rPr lang="it-IT" altLang="it-IT"/>
              <a:pPr>
                <a:defRPr/>
              </a:pPr>
              <a:t>‹N›</a:t>
            </a:fld>
            <a:endParaRPr lang="it-IT" altLang="it-IT"/>
          </a:p>
        </p:txBody>
      </p:sp>
    </p:spTree>
    <p:extLst>
      <p:ext uri="{BB962C8B-B14F-4D97-AF65-F5344CB8AC3E}">
        <p14:creationId xmlns:p14="http://schemas.microsoft.com/office/powerpoint/2010/main" val="1887484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15100" y="609600"/>
            <a:ext cx="1943100" cy="5486400"/>
          </a:xfrm>
        </p:spPr>
        <p:txBody>
          <a:bodyPr vert="eaVert"/>
          <a:lstStyle/>
          <a:p>
            <a:r>
              <a:rPr lang="it-IT"/>
              <a:t>Fare clic per modificare lo stile del titolo dello schema</a:t>
            </a:r>
          </a:p>
        </p:txBody>
      </p:sp>
      <p:sp>
        <p:nvSpPr>
          <p:cNvPr id="3" name="Segnaposto testo verticale 2"/>
          <p:cNvSpPr>
            <a:spLocks noGrp="1"/>
          </p:cNvSpPr>
          <p:nvPr>
            <p:ph type="body" orient="vert" idx="1"/>
          </p:nvPr>
        </p:nvSpPr>
        <p:spPr>
          <a:xfrm>
            <a:off x="685800" y="609600"/>
            <a:ext cx="5676900" cy="548640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a:extLst>
              <a:ext uri="{FF2B5EF4-FFF2-40B4-BE49-F238E27FC236}">
                <a16:creationId xmlns:a16="http://schemas.microsoft.com/office/drawing/2014/main" id="{F114B068-11AB-404E-A96B-5FB84716FE7E}"/>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5" name="Rectangle 5">
            <a:extLst>
              <a:ext uri="{FF2B5EF4-FFF2-40B4-BE49-F238E27FC236}">
                <a16:creationId xmlns:a16="http://schemas.microsoft.com/office/drawing/2014/main" id="{7C05B3BE-D828-7E4D-BEF6-68F9BAC10CEE}"/>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6" name="Rectangle 6">
            <a:extLst>
              <a:ext uri="{FF2B5EF4-FFF2-40B4-BE49-F238E27FC236}">
                <a16:creationId xmlns:a16="http://schemas.microsoft.com/office/drawing/2014/main" id="{F166FD2C-E775-A847-AD78-F72DD31EC60E}"/>
              </a:ext>
            </a:extLst>
          </p:cNvPr>
          <p:cNvSpPr>
            <a:spLocks noGrp="1" noChangeArrowheads="1"/>
          </p:cNvSpPr>
          <p:nvPr>
            <p:ph type="sldNum" sz="quarter" idx="12"/>
          </p:nvPr>
        </p:nvSpPr>
        <p:spPr>
          <a:ln/>
        </p:spPr>
        <p:txBody>
          <a:bodyPr/>
          <a:lstStyle>
            <a:lvl1pPr>
              <a:defRPr/>
            </a:lvl1pPr>
          </a:lstStyle>
          <a:p>
            <a:pPr>
              <a:defRPr/>
            </a:pPr>
            <a:fld id="{4EAA195A-21D4-6641-973D-1F1825E07564}" type="slidenum">
              <a:rPr lang="it-IT" altLang="it-IT"/>
              <a:pPr>
                <a:defRPr/>
              </a:pPr>
              <a:t>‹N›</a:t>
            </a:fld>
            <a:endParaRPr lang="it-IT" altLang="it-IT"/>
          </a:p>
        </p:txBody>
      </p:sp>
    </p:spTree>
    <p:extLst>
      <p:ext uri="{BB962C8B-B14F-4D97-AF65-F5344CB8AC3E}">
        <p14:creationId xmlns:p14="http://schemas.microsoft.com/office/powerpoint/2010/main" val="20003915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a:extLst>
              <a:ext uri="{FF2B5EF4-FFF2-40B4-BE49-F238E27FC236}">
                <a16:creationId xmlns:a16="http://schemas.microsoft.com/office/drawing/2014/main" id="{C7726477-5082-284B-93A4-2F1869DBB2AB}"/>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5" name="Rectangle 5">
            <a:extLst>
              <a:ext uri="{FF2B5EF4-FFF2-40B4-BE49-F238E27FC236}">
                <a16:creationId xmlns:a16="http://schemas.microsoft.com/office/drawing/2014/main" id="{41ABC193-48F2-9548-89D4-C947DD2628CA}"/>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6" name="Rectangle 6">
            <a:extLst>
              <a:ext uri="{FF2B5EF4-FFF2-40B4-BE49-F238E27FC236}">
                <a16:creationId xmlns:a16="http://schemas.microsoft.com/office/drawing/2014/main" id="{D9004F90-9991-094B-BDAA-43E335667452}"/>
              </a:ext>
            </a:extLst>
          </p:cNvPr>
          <p:cNvSpPr>
            <a:spLocks noGrp="1" noChangeArrowheads="1"/>
          </p:cNvSpPr>
          <p:nvPr>
            <p:ph type="sldNum" sz="quarter" idx="12"/>
          </p:nvPr>
        </p:nvSpPr>
        <p:spPr>
          <a:ln/>
        </p:spPr>
        <p:txBody>
          <a:bodyPr/>
          <a:lstStyle>
            <a:lvl1pPr>
              <a:defRPr/>
            </a:lvl1pPr>
          </a:lstStyle>
          <a:p>
            <a:pPr>
              <a:defRPr/>
            </a:pPr>
            <a:fld id="{FAF7EDEF-FBDC-1F41-9091-50D526377225}" type="slidenum">
              <a:rPr lang="it-IT" altLang="it-IT"/>
              <a:pPr>
                <a:defRPr/>
              </a:pPr>
              <a:t>‹N›</a:t>
            </a:fld>
            <a:endParaRPr lang="it-IT" altLang="it-IT"/>
          </a:p>
        </p:txBody>
      </p:sp>
    </p:spTree>
    <p:extLst>
      <p:ext uri="{BB962C8B-B14F-4D97-AF65-F5344CB8AC3E}">
        <p14:creationId xmlns:p14="http://schemas.microsoft.com/office/powerpoint/2010/main" val="3620886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709738"/>
            <a:ext cx="7886700" cy="2852737"/>
          </a:xfrm>
        </p:spPr>
        <p:txBody>
          <a:bodyPr anchor="b"/>
          <a:lstStyle>
            <a:lvl1pPr>
              <a:defRPr sz="6000"/>
            </a:lvl1pPr>
          </a:lstStyle>
          <a:p>
            <a:r>
              <a:rPr lang="it-IT"/>
              <a:t>Fare clic per modificare lo stile del titolo dello schema</a:t>
            </a:r>
          </a:p>
        </p:txBody>
      </p:sp>
      <p:sp>
        <p:nvSpPr>
          <p:cNvPr id="3" name="Segnaposto tes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it-IT"/>
              <a:t>Fare clic per modificare gli stili del testo dello schema</a:t>
            </a:r>
          </a:p>
        </p:txBody>
      </p:sp>
      <p:sp>
        <p:nvSpPr>
          <p:cNvPr id="4" name="Rectangle 4">
            <a:extLst>
              <a:ext uri="{FF2B5EF4-FFF2-40B4-BE49-F238E27FC236}">
                <a16:creationId xmlns:a16="http://schemas.microsoft.com/office/drawing/2014/main" id="{D9773E8C-A0D3-6B44-A0E4-67B3C9E96327}"/>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5" name="Rectangle 5">
            <a:extLst>
              <a:ext uri="{FF2B5EF4-FFF2-40B4-BE49-F238E27FC236}">
                <a16:creationId xmlns:a16="http://schemas.microsoft.com/office/drawing/2014/main" id="{6C47035D-47DE-CB48-A724-3E001EF3F065}"/>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6" name="Rectangle 6">
            <a:extLst>
              <a:ext uri="{FF2B5EF4-FFF2-40B4-BE49-F238E27FC236}">
                <a16:creationId xmlns:a16="http://schemas.microsoft.com/office/drawing/2014/main" id="{03DAB2A3-799F-6A4F-8756-B9A86C010595}"/>
              </a:ext>
            </a:extLst>
          </p:cNvPr>
          <p:cNvSpPr>
            <a:spLocks noGrp="1" noChangeArrowheads="1"/>
          </p:cNvSpPr>
          <p:nvPr>
            <p:ph type="sldNum" sz="quarter" idx="12"/>
          </p:nvPr>
        </p:nvSpPr>
        <p:spPr>
          <a:ln/>
        </p:spPr>
        <p:txBody>
          <a:bodyPr/>
          <a:lstStyle>
            <a:lvl1pPr>
              <a:defRPr/>
            </a:lvl1pPr>
          </a:lstStyle>
          <a:p>
            <a:pPr>
              <a:defRPr/>
            </a:pPr>
            <a:fld id="{FD88102E-F170-DA4E-8FC6-F9A5501D2AC9}" type="slidenum">
              <a:rPr lang="it-IT" altLang="it-IT"/>
              <a:pPr>
                <a:defRPr/>
              </a:pPr>
              <a:t>‹N›</a:t>
            </a:fld>
            <a:endParaRPr lang="it-IT" altLang="it-IT"/>
          </a:p>
        </p:txBody>
      </p:sp>
    </p:spTree>
    <p:extLst>
      <p:ext uri="{BB962C8B-B14F-4D97-AF65-F5344CB8AC3E}">
        <p14:creationId xmlns:p14="http://schemas.microsoft.com/office/powerpoint/2010/main" val="78237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p>
        </p:txBody>
      </p:sp>
      <p:sp>
        <p:nvSpPr>
          <p:cNvPr id="3" name="Segnaposto contenuto 2"/>
          <p:cNvSpPr>
            <a:spLocks noGrp="1"/>
          </p:cNvSpPr>
          <p:nvPr>
            <p:ph sz="half" idx="1"/>
          </p:nvPr>
        </p:nvSpPr>
        <p:spPr>
          <a:xfrm>
            <a:off x="685800" y="1981200"/>
            <a:ext cx="3810000" cy="411480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981200"/>
            <a:ext cx="3810000" cy="411480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a:extLst>
              <a:ext uri="{FF2B5EF4-FFF2-40B4-BE49-F238E27FC236}">
                <a16:creationId xmlns:a16="http://schemas.microsoft.com/office/drawing/2014/main" id="{F1D18A77-3020-8F43-9A7A-89C59894C38D}"/>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6" name="Rectangle 5">
            <a:extLst>
              <a:ext uri="{FF2B5EF4-FFF2-40B4-BE49-F238E27FC236}">
                <a16:creationId xmlns:a16="http://schemas.microsoft.com/office/drawing/2014/main" id="{25BED539-AF28-4440-A967-150B6497D1E9}"/>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7" name="Rectangle 6">
            <a:extLst>
              <a:ext uri="{FF2B5EF4-FFF2-40B4-BE49-F238E27FC236}">
                <a16:creationId xmlns:a16="http://schemas.microsoft.com/office/drawing/2014/main" id="{F0CE2E68-F482-6E43-A1F3-8004773C8A3F}"/>
              </a:ext>
            </a:extLst>
          </p:cNvPr>
          <p:cNvSpPr>
            <a:spLocks noGrp="1" noChangeArrowheads="1"/>
          </p:cNvSpPr>
          <p:nvPr>
            <p:ph type="sldNum" sz="quarter" idx="12"/>
          </p:nvPr>
        </p:nvSpPr>
        <p:spPr>
          <a:ln/>
        </p:spPr>
        <p:txBody>
          <a:bodyPr/>
          <a:lstStyle>
            <a:lvl1pPr>
              <a:defRPr/>
            </a:lvl1pPr>
          </a:lstStyle>
          <a:p>
            <a:pPr>
              <a:defRPr/>
            </a:pPr>
            <a:fld id="{6766C6A7-5870-DF4E-B3A8-32DD66A12861}" type="slidenum">
              <a:rPr lang="it-IT" altLang="it-IT"/>
              <a:pPr>
                <a:defRPr/>
              </a:pPr>
              <a:t>‹N›</a:t>
            </a:fld>
            <a:endParaRPr lang="it-IT" altLang="it-IT"/>
          </a:p>
        </p:txBody>
      </p:sp>
    </p:spTree>
    <p:extLst>
      <p:ext uri="{BB962C8B-B14F-4D97-AF65-F5344CB8AC3E}">
        <p14:creationId xmlns:p14="http://schemas.microsoft.com/office/powerpoint/2010/main" val="676130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30238" y="365125"/>
            <a:ext cx="7886700" cy="1325563"/>
          </a:xfrm>
        </p:spPr>
        <p:txBody>
          <a:bodyPr/>
          <a:lstStyle/>
          <a:p>
            <a:r>
              <a:rPr lang="it-IT"/>
              <a:t>Fare clic per modificare lo stile del titolo dello schema</a:t>
            </a:r>
          </a:p>
        </p:txBody>
      </p:sp>
      <p:sp>
        <p:nvSpPr>
          <p:cNvPr id="3" name="Segnaposto tes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630238" y="2505075"/>
            <a:ext cx="386873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4629150" y="2505075"/>
            <a:ext cx="38877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4">
            <a:extLst>
              <a:ext uri="{FF2B5EF4-FFF2-40B4-BE49-F238E27FC236}">
                <a16:creationId xmlns:a16="http://schemas.microsoft.com/office/drawing/2014/main" id="{8C537EDA-A607-2A4A-9B27-2F9973C80DA9}"/>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8" name="Rectangle 5">
            <a:extLst>
              <a:ext uri="{FF2B5EF4-FFF2-40B4-BE49-F238E27FC236}">
                <a16:creationId xmlns:a16="http://schemas.microsoft.com/office/drawing/2014/main" id="{E35043EF-52C3-9D42-B5A3-88DB57B3EF3E}"/>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9" name="Rectangle 6">
            <a:extLst>
              <a:ext uri="{FF2B5EF4-FFF2-40B4-BE49-F238E27FC236}">
                <a16:creationId xmlns:a16="http://schemas.microsoft.com/office/drawing/2014/main" id="{3412474D-B556-1A4F-8C10-DB110CE409C2}"/>
              </a:ext>
            </a:extLst>
          </p:cNvPr>
          <p:cNvSpPr>
            <a:spLocks noGrp="1" noChangeArrowheads="1"/>
          </p:cNvSpPr>
          <p:nvPr>
            <p:ph type="sldNum" sz="quarter" idx="12"/>
          </p:nvPr>
        </p:nvSpPr>
        <p:spPr>
          <a:ln/>
        </p:spPr>
        <p:txBody>
          <a:bodyPr/>
          <a:lstStyle>
            <a:lvl1pPr>
              <a:defRPr/>
            </a:lvl1pPr>
          </a:lstStyle>
          <a:p>
            <a:pPr>
              <a:defRPr/>
            </a:pPr>
            <a:fld id="{AA7DEC79-F97E-A241-A5EB-BEF0710D5B81}" type="slidenum">
              <a:rPr lang="it-IT" altLang="it-IT"/>
              <a:pPr>
                <a:defRPr/>
              </a:pPr>
              <a:t>‹N›</a:t>
            </a:fld>
            <a:endParaRPr lang="it-IT" altLang="it-IT"/>
          </a:p>
        </p:txBody>
      </p:sp>
    </p:spTree>
    <p:extLst>
      <p:ext uri="{BB962C8B-B14F-4D97-AF65-F5344CB8AC3E}">
        <p14:creationId xmlns:p14="http://schemas.microsoft.com/office/powerpoint/2010/main" val="36150978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p>
        </p:txBody>
      </p:sp>
      <p:sp>
        <p:nvSpPr>
          <p:cNvPr id="3" name="Rectangle 4">
            <a:extLst>
              <a:ext uri="{FF2B5EF4-FFF2-40B4-BE49-F238E27FC236}">
                <a16:creationId xmlns:a16="http://schemas.microsoft.com/office/drawing/2014/main" id="{D330FE7B-C251-F845-A198-7DC2AC69A805}"/>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4" name="Rectangle 5">
            <a:extLst>
              <a:ext uri="{FF2B5EF4-FFF2-40B4-BE49-F238E27FC236}">
                <a16:creationId xmlns:a16="http://schemas.microsoft.com/office/drawing/2014/main" id="{7379DA83-760D-834A-A0F6-C636BE8BAB53}"/>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5" name="Rectangle 6">
            <a:extLst>
              <a:ext uri="{FF2B5EF4-FFF2-40B4-BE49-F238E27FC236}">
                <a16:creationId xmlns:a16="http://schemas.microsoft.com/office/drawing/2014/main" id="{7DF7E5E2-C2ED-4B41-9ACF-143CF1A90A64}"/>
              </a:ext>
            </a:extLst>
          </p:cNvPr>
          <p:cNvSpPr>
            <a:spLocks noGrp="1" noChangeArrowheads="1"/>
          </p:cNvSpPr>
          <p:nvPr>
            <p:ph type="sldNum" sz="quarter" idx="12"/>
          </p:nvPr>
        </p:nvSpPr>
        <p:spPr>
          <a:ln/>
        </p:spPr>
        <p:txBody>
          <a:bodyPr/>
          <a:lstStyle>
            <a:lvl1pPr>
              <a:defRPr/>
            </a:lvl1pPr>
          </a:lstStyle>
          <a:p>
            <a:pPr>
              <a:defRPr/>
            </a:pPr>
            <a:fld id="{0B65FF74-31A0-DB49-98B2-8BF834675F72}" type="slidenum">
              <a:rPr lang="it-IT" altLang="it-IT"/>
              <a:pPr>
                <a:defRPr/>
              </a:pPr>
              <a:t>‹N›</a:t>
            </a:fld>
            <a:endParaRPr lang="it-IT" altLang="it-IT"/>
          </a:p>
        </p:txBody>
      </p:sp>
    </p:spTree>
    <p:extLst>
      <p:ext uri="{BB962C8B-B14F-4D97-AF65-F5344CB8AC3E}">
        <p14:creationId xmlns:p14="http://schemas.microsoft.com/office/powerpoint/2010/main" val="1736525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0FEA9CF8-72E5-8141-A14F-8BEDC6906E71}"/>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3" name="Rectangle 5">
            <a:extLst>
              <a:ext uri="{FF2B5EF4-FFF2-40B4-BE49-F238E27FC236}">
                <a16:creationId xmlns:a16="http://schemas.microsoft.com/office/drawing/2014/main" id="{331F1110-BC09-554C-B610-21073530C104}"/>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4" name="Rectangle 6">
            <a:extLst>
              <a:ext uri="{FF2B5EF4-FFF2-40B4-BE49-F238E27FC236}">
                <a16:creationId xmlns:a16="http://schemas.microsoft.com/office/drawing/2014/main" id="{098661FF-D461-974D-894D-05BDC04B9442}"/>
              </a:ext>
            </a:extLst>
          </p:cNvPr>
          <p:cNvSpPr>
            <a:spLocks noGrp="1" noChangeArrowheads="1"/>
          </p:cNvSpPr>
          <p:nvPr>
            <p:ph type="sldNum" sz="quarter" idx="12"/>
          </p:nvPr>
        </p:nvSpPr>
        <p:spPr>
          <a:ln/>
        </p:spPr>
        <p:txBody>
          <a:bodyPr/>
          <a:lstStyle>
            <a:lvl1pPr>
              <a:defRPr/>
            </a:lvl1pPr>
          </a:lstStyle>
          <a:p>
            <a:pPr>
              <a:defRPr/>
            </a:pPr>
            <a:fld id="{BA6562B7-5522-9E47-9115-F8CD0CD84CD9}" type="slidenum">
              <a:rPr lang="it-IT" altLang="it-IT"/>
              <a:pPr>
                <a:defRPr/>
              </a:pPr>
              <a:t>‹N›</a:t>
            </a:fld>
            <a:endParaRPr lang="it-IT" altLang="it-IT"/>
          </a:p>
        </p:txBody>
      </p:sp>
    </p:spTree>
    <p:extLst>
      <p:ext uri="{BB962C8B-B14F-4D97-AF65-F5344CB8AC3E}">
        <p14:creationId xmlns:p14="http://schemas.microsoft.com/office/powerpoint/2010/main" val="3244107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 dello schema</a:t>
            </a:r>
          </a:p>
        </p:txBody>
      </p:sp>
      <p:sp>
        <p:nvSpPr>
          <p:cNvPr id="3" name="Segnaposto contenut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Rectangle 4">
            <a:extLst>
              <a:ext uri="{FF2B5EF4-FFF2-40B4-BE49-F238E27FC236}">
                <a16:creationId xmlns:a16="http://schemas.microsoft.com/office/drawing/2014/main" id="{C279148E-F27D-784D-8E22-5754BC47C4DF}"/>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6" name="Rectangle 5">
            <a:extLst>
              <a:ext uri="{FF2B5EF4-FFF2-40B4-BE49-F238E27FC236}">
                <a16:creationId xmlns:a16="http://schemas.microsoft.com/office/drawing/2014/main" id="{C8E2DE75-EEC5-184D-933A-98BF5ECF0233}"/>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7" name="Rectangle 6">
            <a:extLst>
              <a:ext uri="{FF2B5EF4-FFF2-40B4-BE49-F238E27FC236}">
                <a16:creationId xmlns:a16="http://schemas.microsoft.com/office/drawing/2014/main" id="{718C3742-1609-6147-8496-63831B446B1A}"/>
              </a:ext>
            </a:extLst>
          </p:cNvPr>
          <p:cNvSpPr>
            <a:spLocks noGrp="1" noChangeArrowheads="1"/>
          </p:cNvSpPr>
          <p:nvPr>
            <p:ph type="sldNum" sz="quarter" idx="12"/>
          </p:nvPr>
        </p:nvSpPr>
        <p:spPr>
          <a:ln/>
        </p:spPr>
        <p:txBody>
          <a:bodyPr/>
          <a:lstStyle>
            <a:lvl1pPr>
              <a:defRPr/>
            </a:lvl1pPr>
          </a:lstStyle>
          <a:p>
            <a:pPr>
              <a:defRPr/>
            </a:pPr>
            <a:fld id="{B908B66E-1640-6848-AC27-A12FCB0A8C8D}" type="slidenum">
              <a:rPr lang="it-IT" altLang="it-IT"/>
              <a:pPr>
                <a:defRPr/>
              </a:pPr>
              <a:t>‹N›</a:t>
            </a:fld>
            <a:endParaRPr lang="it-IT" altLang="it-IT"/>
          </a:p>
        </p:txBody>
      </p:sp>
    </p:spTree>
    <p:extLst>
      <p:ext uri="{BB962C8B-B14F-4D97-AF65-F5344CB8AC3E}">
        <p14:creationId xmlns:p14="http://schemas.microsoft.com/office/powerpoint/2010/main" val="2413548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 dello schema</a:t>
            </a:r>
          </a:p>
        </p:txBody>
      </p:sp>
      <p:sp>
        <p:nvSpPr>
          <p:cNvPr id="3" name="Segnaposto immagin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Rectangle 4">
            <a:extLst>
              <a:ext uri="{FF2B5EF4-FFF2-40B4-BE49-F238E27FC236}">
                <a16:creationId xmlns:a16="http://schemas.microsoft.com/office/drawing/2014/main" id="{A0A54601-E5BE-404F-97ED-5FE22B45526C}"/>
              </a:ext>
            </a:extLst>
          </p:cNvPr>
          <p:cNvSpPr>
            <a:spLocks noGrp="1" noChangeArrowheads="1"/>
          </p:cNvSpPr>
          <p:nvPr>
            <p:ph type="dt" sz="half" idx="10"/>
          </p:nvPr>
        </p:nvSpPr>
        <p:spPr>
          <a:ln/>
        </p:spPr>
        <p:txBody>
          <a:bodyPr/>
          <a:lstStyle>
            <a:lvl1pPr>
              <a:defRPr/>
            </a:lvl1pPr>
          </a:lstStyle>
          <a:p>
            <a:pPr>
              <a:defRPr/>
            </a:pPr>
            <a:endParaRPr lang="it-IT" altLang="it-IT"/>
          </a:p>
        </p:txBody>
      </p:sp>
      <p:sp>
        <p:nvSpPr>
          <p:cNvPr id="6" name="Rectangle 5">
            <a:extLst>
              <a:ext uri="{FF2B5EF4-FFF2-40B4-BE49-F238E27FC236}">
                <a16:creationId xmlns:a16="http://schemas.microsoft.com/office/drawing/2014/main" id="{88A5AE0D-3B4B-2744-887B-AFF2C5275B5D}"/>
              </a:ext>
            </a:extLst>
          </p:cNvPr>
          <p:cNvSpPr>
            <a:spLocks noGrp="1" noChangeArrowheads="1"/>
          </p:cNvSpPr>
          <p:nvPr>
            <p:ph type="ftr" sz="quarter" idx="11"/>
          </p:nvPr>
        </p:nvSpPr>
        <p:spPr>
          <a:ln/>
        </p:spPr>
        <p:txBody>
          <a:bodyPr/>
          <a:lstStyle>
            <a:lvl1pPr>
              <a:defRPr/>
            </a:lvl1pPr>
          </a:lstStyle>
          <a:p>
            <a:pPr>
              <a:defRPr/>
            </a:pPr>
            <a:endParaRPr lang="it-IT" altLang="it-IT"/>
          </a:p>
        </p:txBody>
      </p:sp>
      <p:sp>
        <p:nvSpPr>
          <p:cNvPr id="7" name="Rectangle 6">
            <a:extLst>
              <a:ext uri="{FF2B5EF4-FFF2-40B4-BE49-F238E27FC236}">
                <a16:creationId xmlns:a16="http://schemas.microsoft.com/office/drawing/2014/main" id="{949A716B-00D7-FB42-BDE1-06DA140246AC}"/>
              </a:ext>
            </a:extLst>
          </p:cNvPr>
          <p:cNvSpPr>
            <a:spLocks noGrp="1" noChangeArrowheads="1"/>
          </p:cNvSpPr>
          <p:nvPr>
            <p:ph type="sldNum" sz="quarter" idx="12"/>
          </p:nvPr>
        </p:nvSpPr>
        <p:spPr>
          <a:ln/>
        </p:spPr>
        <p:txBody>
          <a:bodyPr/>
          <a:lstStyle>
            <a:lvl1pPr>
              <a:defRPr/>
            </a:lvl1pPr>
          </a:lstStyle>
          <a:p>
            <a:pPr>
              <a:defRPr/>
            </a:pPr>
            <a:fld id="{24322E0B-B29B-B44D-9337-AE88F877C66D}" type="slidenum">
              <a:rPr lang="it-IT" altLang="it-IT"/>
              <a:pPr>
                <a:defRPr/>
              </a:pPr>
              <a:t>‹N›</a:t>
            </a:fld>
            <a:endParaRPr lang="it-IT" altLang="it-IT"/>
          </a:p>
        </p:txBody>
      </p:sp>
    </p:spTree>
    <p:extLst>
      <p:ext uri="{BB962C8B-B14F-4D97-AF65-F5344CB8AC3E}">
        <p14:creationId xmlns:p14="http://schemas.microsoft.com/office/powerpoint/2010/main" val="175915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7DF66E5F-2761-3A43-8E0A-D7D9F5832B6B}"/>
              </a:ext>
            </a:extLst>
          </p:cNvPr>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it-IT" altLang="it-IT"/>
              <a:t>Fare clic per modificare lo stile del titolo dello schema</a:t>
            </a:r>
          </a:p>
        </p:txBody>
      </p:sp>
      <p:sp>
        <p:nvSpPr>
          <p:cNvPr id="1027" name="Rectangle 3">
            <a:extLst>
              <a:ext uri="{FF2B5EF4-FFF2-40B4-BE49-F238E27FC236}">
                <a16:creationId xmlns:a16="http://schemas.microsoft.com/office/drawing/2014/main" id="{96492881-A802-8743-8D16-3CAD6EC56456}"/>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ltLang="it-IT"/>
              <a:t>Fare clic per modificare gli stili del testo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p>
        </p:txBody>
      </p:sp>
      <p:sp>
        <p:nvSpPr>
          <p:cNvPr id="1028" name="Rectangle 4">
            <a:extLst>
              <a:ext uri="{FF2B5EF4-FFF2-40B4-BE49-F238E27FC236}">
                <a16:creationId xmlns:a16="http://schemas.microsoft.com/office/drawing/2014/main" id="{6902BCCB-6973-6F40-9AB9-2DBB24EFDAAA}"/>
              </a:ext>
            </a:extLst>
          </p:cNvPr>
          <p:cNvSpPr>
            <a:spLocks noGrp="1" noChangeArrowheads="1"/>
          </p:cNvSpPr>
          <p:nvPr>
            <p:ph type="dt" sz="half" idx="2"/>
          </p:nvPr>
        </p:nvSpPr>
        <p:spPr bwMode="auto">
          <a:xfrm>
            <a:off x="685800" y="6248400"/>
            <a:ext cx="1905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it-IT" altLang="it-IT"/>
          </a:p>
        </p:txBody>
      </p:sp>
      <p:sp>
        <p:nvSpPr>
          <p:cNvPr id="1029" name="Rectangle 5">
            <a:extLst>
              <a:ext uri="{FF2B5EF4-FFF2-40B4-BE49-F238E27FC236}">
                <a16:creationId xmlns:a16="http://schemas.microsoft.com/office/drawing/2014/main" id="{2046CB8E-7ABF-7F48-8E8A-68C5B535BF32}"/>
              </a:ext>
            </a:extLst>
          </p:cNvPr>
          <p:cNvSpPr>
            <a:spLocks noGrp="1" noChangeArrowheads="1"/>
          </p:cNvSpPr>
          <p:nvPr>
            <p:ph type="ftr" sz="quarter" idx="3"/>
          </p:nvPr>
        </p:nvSpPr>
        <p:spPr bwMode="auto">
          <a:xfrm>
            <a:off x="3124200" y="6248400"/>
            <a:ext cx="28956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it-IT" altLang="it-IT"/>
          </a:p>
        </p:txBody>
      </p:sp>
      <p:sp>
        <p:nvSpPr>
          <p:cNvPr id="1030" name="Rectangle 6">
            <a:extLst>
              <a:ext uri="{FF2B5EF4-FFF2-40B4-BE49-F238E27FC236}">
                <a16:creationId xmlns:a16="http://schemas.microsoft.com/office/drawing/2014/main" id="{E093CDC1-218D-3E48-BF7C-8A8ABB4CBD87}"/>
              </a:ext>
            </a:extLst>
          </p:cNvPr>
          <p:cNvSpPr>
            <a:spLocks noGrp="1" noChangeArrowheads="1"/>
          </p:cNvSpPr>
          <p:nvPr>
            <p:ph type="sldNum" sz="quarter" idx="4"/>
          </p:nvPr>
        </p:nvSpPr>
        <p:spPr bwMode="auto">
          <a:xfrm>
            <a:off x="6553200" y="6248400"/>
            <a:ext cx="1905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0B25FE4F-AC7A-D343-B64A-29378224ECEF}" type="slidenum">
              <a:rPr lang="it-IT" altLang="it-IT"/>
              <a:pPr>
                <a:defRPr/>
              </a:pPr>
              <a:t>‹N›</a:t>
            </a:fld>
            <a:endParaRPr lang="it-IT" alt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anose="02020603050405020304" pitchFamily="18" charset="0"/>
        </a:defRPr>
      </a:lvl2pPr>
      <a:lvl3pPr algn="ctr" rtl="0" eaLnBrk="0" fontAlgn="base" hangingPunct="0">
        <a:spcBef>
          <a:spcPct val="0"/>
        </a:spcBef>
        <a:spcAft>
          <a:spcPct val="0"/>
        </a:spcAft>
        <a:defRPr sz="4400">
          <a:solidFill>
            <a:schemeClr val="tx2"/>
          </a:solidFill>
          <a:latin typeface="Times New Roman" panose="02020603050405020304" pitchFamily="18" charset="0"/>
        </a:defRPr>
      </a:lvl3pPr>
      <a:lvl4pPr algn="ctr" rtl="0" eaLnBrk="0" fontAlgn="base" hangingPunct="0">
        <a:spcBef>
          <a:spcPct val="0"/>
        </a:spcBef>
        <a:spcAft>
          <a:spcPct val="0"/>
        </a:spcAft>
        <a:defRPr sz="4400">
          <a:solidFill>
            <a:schemeClr val="tx2"/>
          </a:solidFill>
          <a:latin typeface="Times New Roman" panose="02020603050405020304" pitchFamily="18" charset="0"/>
        </a:defRPr>
      </a:lvl4pPr>
      <a:lvl5pPr algn="ctr" rtl="0" eaLnBrk="0" fontAlgn="base" hangingPunct="0">
        <a:spcBef>
          <a:spcPct val="0"/>
        </a:spcBef>
        <a:spcAft>
          <a:spcPct val="0"/>
        </a:spcAft>
        <a:defRPr sz="4400">
          <a:solidFill>
            <a:schemeClr val="tx2"/>
          </a:solidFill>
          <a:latin typeface="Times New Roman" panose="02020603050405020304" pitchFamily="18" charset="0"/>
        </a:defRPr>
      </a:lvl5pPr>
      <a:lvl6pPr marL="457200" algn="ctr" rtl="0" fontAlgn="base">
        <a:spcBef>
          <a:spcPct val="0"/>
        </a:spcBef>
        <a:spcAft>
          <a:spcPct val="0"/>
        </a:spcAft>
        <a:defRPr sz="4400">
          <a:solidFill>
            <a:schemeClr val="tx2"/>
          </a:solidFill>
          <a:latin typeface="Times New Roman" panose="02020603050405020304" pitchFamily="18" charset="0"/>
        </a:defRPr>
      </a:lvl6pPr>
      <a:lvl7pPr marL="914400" algn="ctr" rtl="0" fontAlgn="base">
        <a:spcBef>
          <a:spcPct val="0"/>
        </a:spcBef>
        <a:spcAft>
          <a:spcPct val="0"/>
        </a:spcAft>
        <a:defRPr sz="4400">
          <a:solidFill>
            <a:schemeClr val="tx2"/>
          </a:solidFill>
          <a:latin typeface="Times New Roman" panose="02020603050405020304" pitchFamily="18" charset="0"/>
        </a:defRPr>
      </a:lvl7pPr>
      <a:lvl8pPr marL="1371600" algn="ctr" rtl="0" fontAlgn="base">
        <a:spcBef>
          <a:spcPct val="0"/>
        </a:spcBef>
        <a:spcAft>
          <a:spcPct val="0"/>
        </a:spcAft>
        <a:defRPr sz="4400">
          <a:solidFill>
            <a:schemeClr val="tx2"/>
          </a:solidFill>
          <a:latin typeface="Times New Roman" panose="02020603050405020304" pitchFamily="18" charset="0"/>
        </a:defRPr>
      </a:lvl8pPr>
      <a:lvl9pPr marL="1828800" algn="ctr" rtl="0" fontAlgn="base">
        <a:spcBef>
          <a:spcPct val="0"/>
        </a:spcBef>
        <a:spcAft>
          <a:spcPct val="0"/>
        </a:spcAft>
        <a:defRPr sz="4400">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youtube.com/watch?v=cGQz8hZQ8fU&amp;list=PLXhWhsTtFgispOTs0OgRHt480EuJ-nX9P&amp;index=2"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Down Arrow 7">
            <a:extLst>
              <a:ext uri="{FF2B5EF4-FFF2-40B4-BE49-F238E27FC236}">
                <a16:creationId xmlns:a16="http://schemas.microsoft.com/office/drawing/2014/main" id="{B547373F-AF2E-4907-B442-9F902B387F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0075" y="-4763"/>
            <a:ext cx="2500311" cy="3338514"/>
          </a:xfrm>
          <a:prstGeom prst="downArrow">
            <a:avLst>
              <a:gd name="adj1" fmla="val 100000"/>
              <a:gd name="adj2" fmla="val 26890"/>
            </a:avLst>
          </a:prstGeom>
          <a:solidFill>
            <a:schemeClr val="tx1">
              <a:lumMod val="85000"/>
              <a:lumOff val="15000"/>
            </a:schemeClr>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98" name="Rectangle 2">
            <a:extLst>
              <a:ext uri="{FF2B5EF4-FFF2-40B4-BE49-F238E27FC236}">
                <a16:creationId xmlns:a16="http://schemas.microsoft.com/office/drawing/2014/main" id="{2179593D-A092-284C-930C-D8AD1D13BC79}"/>
              </a:ext>
            </a:extLst>
          </p:cNvPr>
          <p:cNvSpPr>
            <a:spLocks noGrp="1" noChangeArrowheads="1"/>
          </p:cNvSpPr>
          <p:nvPr>
            <p:ph type="title"/>
          </p:nvPr>
        </p:nvSpPr>
        <p:spPr>
          <a:xfrm>
            <a:off x="771525" y="190501"/>
            <a:ext cx="2164556" cy="2486024"/>
          </a:xfrm>
          <a:noFill/>
        </p:spPr>
        <p:txBody>
          <a:bodyPr vert="horz" lIns="91440" tIns="45720" rIns="91440" bIns="45720" rtlCol="0" anchor="ctr">
            <a:normAutofit/>
          </a:bodyPr>
          <a:lstStyle/>
          <a:p>
            <a:pPr eaLnBrk="1" hangingPunct="1">
              <a:lnSpc>
                <a:spcPct val="90000"/>
              </a:lnSpc>
            </a:pPr>
            <a:r>
              <a:rPr lang="en-US" altLang="it-IT" sz="3100">
                <a:solidFill>
                  <a:schemeClr val="bg1"/>
                </a:solidFill>
              </a:rPr>
              <a:t>L’intervista</a:t>
            </a:r>
          </a:p>
        </p:txBody>
      </p:sp>
      <p:sp>
        <p:nvSpPr>
          <p:cNvPr id="4097" name="Segnaposto numero diapositiva 5">
            <a:extLst>
              <a:ext uri="{FF2B5EF4-FFF2-40B4-BE49-F238E27FC236}">
                <a16:creationId xmlns:a16="http://schemas.microsoft.com/office/drawing/2014/main" id="{A28F1492-AA03-B44F-93BB-8F475F57E021}"/>
              </a:ext>
            </a:extLst>
          </p:cNvPr>
          <p:cNvSpPr>
            <a:spLocks noGrp="1"/>
          </p:cNvSpPr>
          <p:nvPr>
            <p:ph type="sldNum" sz="quarter" idx="12"/>
          </p:nvPr>
        </p:nvSpPr>
        <p:spPr>
          <a:xfrm>
            <a:off x="6457950" y="6356350"/>
            <a:ext cx="2057400" cy="3651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rtlCol="0" anchor="ctr">
            <a:norm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defTabSz="457200">
              <a:spcAft>
                <a:spcPts val="600"/>
              </a:spcAft>
            </a:pPr>
            <a:fld id="{2F9276E3-36B7-D941-8192-3706AC6E83C9}" type="slidenum">
              <a:rPr lang="en-US" altLang="it-IT" sz="1200">
                <a:solidFill>
                  <a:schemeClr val="tx1">
                    <a:tint val="75000"/>
                  </a:schemeClr>
                </a:solidFill>
                <a:latin typeface="+mn-lt"/>
              </a:rPr>
              <a:pPr defTabSz="457200">
                <a:spcAft>
                  <a:spcPts val="600"/>
                </a:spcAft>
              </a:pPr>
              <a:t>1</a:t>
            </a:fld>
            <a:endParaRPr lang="en-US" altLang="it-IT" sz="1200">
              <a:solidFill>
                <a:schemeClr val="tx1">
                  <a:tint val="75000"/>
                </a:schemeClr>
              </a:solidFill>
              <a:latin typeface="+mn-lt"/>
            </a:endParaRPr>
          </a:p>
        </p:txBody>
      </p:sp>
      <p:sp>
        <p:nvSpPr>
          <p:cNvPr id="2" name="Rectangle 3">
            <a:extLst>
              <a:ext uri="{FF2B5EF4-FFF2-40B4-BE49-F238E27FC236}">
                <a16:creationId xmlns:a16="http://schemas.microsoft.com/office/drawing/2014/main" id="{34DC1CF1-C3E3-8742-C817-F711CBDCBAFD}"/>
              </a:ext>
            </a:extLst>
          </p:cNvPr>
          <p:cNvSpPr txBox="1">
            <a:spLocks noChangeArrowheads="1"/>
          </p:cNvSpPr>
          <p:nvPr/>
        </p:nvSpPr>
        <p:spPr bwMode="auto">
          <a:xfrm>
            <a:off x="771525" y="4005065"/>
            <a:ext cx="7765753" cy="18928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normAutofit fontScale="92500"/>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eaLnBrk="1" hangingPunct="1">
              <a:buNone/>
            </a:pPr>
            <a:r>
              <a:rPr lang="it-IT" dirty="0"/>
              <a:t>Metodi qualitativi per la ricerca sul tempo libero</a:t>
            </a:r>
          </a:p>
          <a:p>
            <a:pPr marL="0" indent="0" algn="just" eaLnBrk="1" hangingPunct="1">
              <a:buNone/>
            </a:pPr>
            <a:endParaRPr lang="it-IT" dirty="0"/>
          </a:p>
          <a:p>
            <a:pPr marL="0" indent="0" algn="r" eaLnBrk="1" hangingPunct="1">
              <a:buNone/>
            </a:pPr>
            <a:r>
              <a:rPr lang="it-IT" sz="2500" dirty="0"/>
              <a:t>prof. Nico Bortoletto, dott.ssa Greta Spineti </a:t>
            </a:r>
          </a:p>
          <a:p>
            <a:pPr marL="0" indent="0" algn="r" eaLnBrk="1" hangingPunct="1">
              <a:buNone/>
            </a:pPr>
            <a:r>
              <a:rPr lang="it-IT" sz="1900" dirty="0" err="1"/>
              <a:t>a.a</a:t>
            </a:r>
            <a:r>
              <a:rPr lang="it-IT" sz="1900" dirty="0"/>
              <a:t>. 2025/2026</a:t>
            </a:r>
            <a:endParaRPr lang="it-IT" altLang="it-IT" sz="19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4098"/>
                                        </p:tgtEl>
                                        <p:attrNameLst>
                                          <p:attrName>style.visibility</p:attrName>
                                        </p:attrNameLst>
                                      </p:cBhvr>
                                      <p:to>
                                        <p:strVal val="visible"/>
                                      </p:to>
                                    </p:set>
                                    <p:animEffect transition="in" filter="fade">
                                      <p:cBhvr>
                                        <p:cTn id="7" dur="7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4" name="Rectangle 73">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31870" cy="6858000"/>
          </a:xfrm>
          <a:prstGeom prst="rect">
            <a:avLst/>
          </a:prstGeom>
          <a:solidFill>
            <a:schemeClr val="tx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6" name="Freeform: Shape 75">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463248"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tx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194" name="Rectangle 2">
            <a:extLst>
              <a:ext uri="{FF2B5EF4-FFF2-40B4-BE49-F238E27FC236}">
                <a16:creationId xmlns:a16="http://schemas.microsoft.com/office/drawing/2014/main" id="{21F9B368-F605-4C4A-B173-18822B432B59}"/>
              </a:ext>
            </a:extLst>
          </p:cNvPr>
          <p:cNvSpPr>
            <a:spLocks noGrp="1" noChangeArrowheads="1"/>
          </p:cNvSpPr>
          <p:nvPr>
            <p:ph type="title"/>
          </p:nvPr>
        </p:nvSpPr>
        <p:spPr>
          <a:xfrm>
            <a:off x="603504" y="640080"/>
            <a:ext cx="2462022" cy="5257800"/>
          </a:xfrm>
        </p:spPr>
        <p:txBody>
          <a:bodyPr>
            <a:normAutofit/>
          </a:bodyPr>
          <a:lstStyle/>
          <a:p>
            <a:pPr eaLnBrk="1" hangingPunct="1"/>
            <a:r>
              <a:rPr lang="it-IT" altLang="it-IT" sz="3100" dirty="0">
                <a:solidFill>
                  <a:schemeClr val="bg1"/>
                </a:solidFill>
              </a:rPr>
              <a:t>Intervista </a:t>
            </a:r>
            <a:br>
              <a:rPr lang="it-IT" altLang="it-IT" sz="3100" dirty="0">
                <a:solidFill>
                  <a:schemeClr val="bg1"/>
                </a:solidFill>
              </a:rPr>
            </a:br>
            <a:r>
              <a:rPr lang="it-IT" altLang="it-IT" sz="3100" dirty="0">
                <a:solidFill>
                  <a:schemeClr val="bg1"/>
                </a:solidFill>
              </a:rPr>
              <a:t>VS osservazione</a:t>
            </a:r>
          </a:p>
        </p:txBody>
      </p:sp>
      <p:sp>
        <p:nvSpPr>
          <p:cNvPr id="8195" name="Rectangle 3">
            <a:extLst>
              <a:ext uri="{FF2B5EF4-FFF2-40B4-BE49-F238E27FC236}">
                <a16:creationId xmlns:a16="http://schemas.microsoft.com/office/drawing/2014/main" id="{388C0120-3C73-FE48-BFB6-A8451BB258D6}"/>
              </a:ext>
            </a:extLst>
          </p:cNvPr>
          <p:cNvSpPr>
            <a:spLocks noGrp="1" noChangeArrowheads="1"/>
          </p:cNvSpPr>
          <p:nvPr>
            <p:ph type="body" idx="1"/>
          </p:nvPr>
        </p:nvSpPr>
        <p:spPr>
          <a:xfrm>
            <a:off x="4018788" y="640081"/>
            <a:ext cx="4518490" cy="5257800"/>
          </a:xfrm>
        </p:spPr>
        <p:txBody>
          <a:bodyPr anchor="ctr">
            <a:normAutofit/>
          </a:bodyPr>
          <a:lstStyle/>
          <a:p>
            <a:pPr algn="just" eaLnBrk="1" hangingPunct="1"/>
            <a:r>
              <a:rPr lang="it-IT" altLang="it-IT" sz="2100" dirty="0"/>
              <a:t>A differenza dell’osservazione, che non implica un intervento del ricercatore sul soggetto di ricerca, l’intervista implica un grado di </a:t>
            </a:r>
            <a:r>
              <a:rPr lang="it-IT" altLang="it-IT" sz="2100" i="1" dirty="0"/>
              <a:t>interazione</a:t>
            </a:r>
            <a:r>
              <a:rPr lang="it-IT" altLang="it-IT" sz="2100" dirty="0"/>
              <a:t> e di </a:t>
            </a:r>
            <a:r>
              <a:rPr lang="it-IT" altLang="it-IT" sz="2100" i="1" dirty="0"/>
              <a:t>confronto</a:t>
            </a:r>
            <a:r>
              <a:rPr lang="it-IT" altLang="it-IT" sz="2100" dirty="0"/>
              <a:t> tra le due parti.</a:t>
            </a:r>
          </a:p>
          <a:p>
            <a:pPr algn="just" eaLnBrk="1" hangingPunct="1"/>
            <a:r>
              <a:rPr lang="it-IT" altLang="it-IT" sz="2100" dirty="0"/>
              <a:t>Una intervista prolungata ed approfondita è possibile solo se si stabilisce tra le due parti un accordo.</a:t>
            </a:r>
          </a:p>
        </p:txBody>
      </p:sp>
      <p:sp>
        <p:nvSpPr>
          <p:cNvPr id="8193" name="Segnaposto numero diapositiva 5">
            <a:extLst>
              <a:ext uri="{FF2B5EF4-FFF2-40B4-BE49-F238E27FC236}">
                <a16:creationId xmlns:a16="http://schemas.microsoft.com/office/drawing/2014/main" id="{8FF85E57-5584-8C42-B9F5-23FA21C9EC76}"/>
              </a:ext>
            </a:extLst>
          </p:cNvPr>
          <p:cNvSpPr>
            <a:spLocks noGrp="1"/>
          </p:cNvSpPr>
          <p:nvPr>
            <p:ph type="sldNum" sz="quarter" idx="12"/>
          </p:nvPr>
        </p:nvSpPr>
        <p:spPr>
          <a:xfrm>
            <a:off x="6457950" y="6356350"/>
            <a:ext cx="2057400" cy="3651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orm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90000"/>
              </a:lnSpc>
              <a:spcAft>
                <a:spcPts val="600"/>
              </a:spcAft>
            </a:pPr>
            <a:fld id="{C8111861-AE4B-FD46-B79F-A52BD817B2B7}" type="slidenum">
              <a:rPr lang="it-IT" altLang="it-IT" sz="1900"/>
              <a:pPr>
                <a:lnSpc>
                  <a:spcPct val="90000"/>
                </a:lnSpc>
                <a:spcAft>
                  <a:spcPts val="600"/>
                </a:spcAft>
              </a:pPr>
              <a:t>10</a:t>
            </a:fld>
            <a:endParaRPr lang="it-IT" altLang="it-IT" sz="19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4" name="Rectangle 73">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31870" cy="6858000"/>
          </a:xfrm>
          <a:prstGeom prst="rect">
            <a:avLst/>
          </a:prstGeom>
          <a:solidFill>
            <a:schemeClr val="tx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6" name="Freeform: Shape 75">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463248"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tx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362" name="Rectangle 2">
            <a:extLst>
              <a:ext uri="{FF2B5EF4-FFF2-40B4-BE49-F238E27FC236}">
                <a16:creationId xmlns:a16="http://schemas.microsoft.com/office/drawing/2014/main" id="{11F01229-417B-FB45-805F-0E57A23B9407}"/>
              </a:ext>
            </a:extLst>
          </p:cNvPr>
          <p:cNvSpPr>
            <a:spLocks noGrp="1" noChangeArrowheads="1"/>
          </p:cNvSpPr>
          <p:nvPr>
            <p:ph type="title"/>
          </p:nvPr>
        </p:nvSpPr>
        <p:spPr>
          <a:xfrm>
            <a:off x="603504" y="640080"/>
            <a:ext cx="2462022" cy="5257800"/>
          </a:xfrm>
        </p:spPr>
        <p:txBody>
          <a:bodyPr>
            <a:normAutofit/>
          </a:bodyPr>
          <a:lstStyle/>
          <a:p>
            <a:pPr eaLnBrk="1" hangingPunct="1"/>
            <a:r>
              <a:rPr lang="it-IT" altLang="it-IT" sz="3100" dirty="0">
                <a:solidFill>
                  <a:schemeClr val="bg1"/>
                </a:solidFill>
              </a:rPr>
              <a:t>Ogni intervista</a:t>
            </a:r>
          </a:p>
        </p:txBody>
      </p:sp>
      <p:sp>
        <p:nvSpPr>
          <p:cNvPr id="15363" name="Rectangle 3">
            <a:extLst>
              <a:ext uri="{FF2B5EF4-FFF2-40B4-BE49-F238E27FC236}">
                <a16:creationId xmlns:a16="http://schemas.microsoft.com/office/drawing/2014/main" id="{9D581371-0F26-A94E-BBA1-E185C2172554}"/>
              </a:ext>
            </a:extLst>
          </p:cNvPr>
          <p:cNvSpPr>
            <a:spLocks noGrp="1" noChangeArrowheads="1"/>
          </p:cNvSpPr>
          <p:nvPr>
            <p:ph type="body" idx="1"/>
          </p:nvPr>
        </p:nvSpPr>
        <p:spPr>
          <a:xfrm>
            <a:off x="4018788" y="640080"/>
            <a:ext cx="4801684" cy="5813255"/>
          </a:xfrm>
        </p:spPr>
        <p:txBody>
          <a:bodyPr anchor="ctr">
            <a:normAutofit fontScale="92500" lnSpcReduction="10000"/>
          </a:bodyPr>
          <a:lstStyle/>
          <a:p>
            <a:pPr eaLnBrk="1" hangingPunct="1">
              <a:lnSpc>
                <a:spcPct val="90000"/>
              </a:lnSpc>
            </a:pPr>
            <a:r>
              <a:rPr lang="it-IT" altLang="it-IT" sz="2400" dirty="0"/>
              <a:t>L’intervistatore deve essere cosciente dei timori dell’intervistato e rassicurarlo che l’intervista non contiene aspetti che possano recargli danno</a:t>
            </a:r>
          </a:p>
          <a:p>
            <a:pPr eaLnBrk="1" hangingPunct="1">
              <a:lnSpc>
                <a:spcPct val="90000"/>
              </a:lnSpc>
            </a:pPr>
            <a:r>
              <a:rPr lang="it-IT" altLang="it-IT" sz="2400" dirty="0"/>
              <a:t>La professionalità dell’intervistatore (vestiario, proprietà di espressione, modalità di registrazione, identificatori) costituisce una garanzia per l’intervistato</a:t>
            </a:r>
          </a:p>
          <a:p>
            <a:pPr eaLnBrk="1" hangingPunct="1">
              <a:lnSpc>
                <a:spcPct val="90000"/>
              </a:lnSpc>
            </a:pPr>
            <a:r>
              <a:rPr lang="it-IT" altLang="it-IT" sz="2400" dirty="0"/>
              <a:t>La riservatezza della intervista deve essere tutelata svolgendola in luogo protetto e tranquillo</a:t>
            </a:r>
          </a:p>
          <a:p>
            <a:pPr eaLnBrk="1" hangingPunct="1">
              <a:lnSpc>
                <a:spcPct val="90000"/>
              </a:lnSpc>
            </a:pPr>
            <a:r>
              <a:rPr lang="it-IT" altLang="it-IT" sz="2400" dirty="0"/>
              <a:t>Gli intrusi (es. la mamma del calciatore) rovinano il setting dell’intervista: accertarsi che non possano interrompervi.</a:t>
            </a:r>
          </a:p>
          <a:p>
            <a:pPr eaLnBrk="1" hangingPunct="1">
              <a:lnSpc>
                <a:spcPct val="90000"/>
              </a:lnSpc>
            </a:pPr>
            <a:r>
              <a:rPr lang="it-IT" altLang="it-IT" sz="2400" dirty="0"/>
              <a:t>Bisogna rifuggire dal dare una impressione di precarietà che ponga a disagio l’intervistato.</a:t>
            </a:r>
          </a:p>
          <a:p>
            <a:pPr eaLnBrk="1" hangingPunct="1">
              <a:lnSpc>
                <a:spcPct val="90000"/>
              </a:lnSpc>
            </a:pPr>
            <a:endParaRPr lang="it-IT" altLang="it-IT" sz="1900" dirty="0"/>
          </a:p>
        </p:txBody>
      </p:sp>
      <p:sp>
        <p:nvSpPr>
          <p:cNvPr id="15361" name="Segnaposto numero diapositiva 5">
            <a:extLst>
              <a:ext uri="{FF2B5EF4-FFF2-40B4-BE49-F238E27FC236}">
                <a16:creationId xmlns:a16="http://schemas.microsoft.com/office/drawing/2014/main" id="{763B729C-F80F-8443-92CA-48C41E359B35}"/>
              </a:ext>
            </a:extLst>
          </p:cNvPr>
          <p:cNvSpPr>
            <a:spLocks noGrp="1"/>
          </p:cNvSpPr>
          <p:nvPr>
            <p:ph type="sldNum" sz="quarter" idx="12"/>
          </p:nvPr>
        </p:nvSpPr>
        <p:spPr>
          <a:xfrm>
            <a:off x="6457950" y="6356350"/>
            <a:ext cx="2057400" cy="3651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orm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90000"/>
              </a:lnSpc>
              <a:spcAft>
                <a:spcPts val="600"/>
              </a:spcAft>
            </a:pPr>
            <a:fld id="{E3AC16F8-5D7C-B140-AC43-AF53580009D1}" type="slidenum">
              <a:rPr lang="it-IT" altLang="it-IT" sz="1900"/>
              <a:pPr>
                <a:lnSpc>
                  <a:spcPct val="90000"/>
                </a:lnSpc>
                <a:spcAft>
                  <a:spcPts val="600"/>
                </a:spcAft>
              </a:pPr>
              <a:t>11</a:t>
            </a:fld>
            <a:endParaRPr lang="it-IT" altLang="it-IT" sz="19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4" name="Rectangle 73">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31870" cy="6858000"/>
          </a:xfrm>
          <a:prstGeom prst="rect">
            <a:avLst/>
          </a:prstGeom>
          <a:solidFill>
            <a:schemeClr val="tx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6" name="Freeform: Shape 75">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463248"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tx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386" name="Rectangle 2">
            <a:extLst>
              <a:ext uri="{FF2B5EF4-FFF2-40B4-BE49-F238E27FC236}">
                <a16:creationId xmlns:a16="http://schemas.microsoft.com/office/drawing/2014/main" id="{CC3A66CF-2807-694C-B595-92C9D78AAF12}"/>
              </a:ext>
            </a:extLst>
          </p:cNvPr>
          <p:cNvSpPr>
            <a:spLocks noGrp="1" noChangeArrowheads="1"/>
          </p:cNvSpPr>
          <p:nvPr>
            <p:ph type="title"/>
          </p:nvPr>
        </p:nvSpPr>
        <p:spPr>
          <a:xfrm>
            <a:off x="603504" y="640080"/>
            <a:ext cx="2462022" cy="5257800"/>
          </a:xfrm>
        </p:spPr>
        <p:txBody>
          <a:bodyPr>
            <a:normAutofit/>
          </a:bodyPr>
          <a:lstStyle/>
          <a:p>
            <a:pPr eaLnBrk="1" hangingPunct="1"/>
            <a:r>
              <a:rPr lang="it-IT" altLang="it-IT" sz="3100" i="1" dirty="0">
                <a:solidFill>
                  <a:schemeClr val="bg1"/>
                </a:solidFill>
              </a:rPr>
              <a:t>Guidare</a:t>
            </a:r>
            <a:r>
              <a:rPr lang="it-IT" altLang="it-IT" sz="3100" dirty="0">
                <a:solidFill>
                  <a:schemeClr val="bg1"/>
                </a:solidFill>
              </a:rPr>
              <a:t> attraverso l’intervista</a:t>
            </a:r>
          </a:p>
        </p:txBody>
      </p:sp>
      <p:sp>
        <p:nvSpPr>
          <p:cNvPr id="16387" name="Rectangle 3">
            <a:extLst>
              <a:ext uri="{FF2B5EF4-FFF2-40B4-BE49-F238E27FC236}">
                <a16:creationId xmlns:a16="http://schemas.microsoft.com/office/drawing/2014/main" id="{CC0B0B26-56D7-E24C-8D10-772C6A5AA848}"/>
              </a:ext>
            </a:extLst>
          </p:cNvPr>
          <p:cNvSpPr>
            <a:spLocks noGrp="1" noChangeArrowheads="1"/>
          </p:cNvSpPr>
          <p:nvPr>
            <p:ph type="body" idx="1"/>
          </p:nvPr>
        </p:nvSpPr>
        <p:spPr>
          <a:xfrm>
            <a:off x="4018788" y="640081"/>
            <a:ext cx="4518490" cy="5257800"/>
          </a:xfrm>
        </p:spPr>
        <p:txBody>
          <a:bodyPr anchor="ctr">
            <a:normAutofit/>
          </a:bodyPr>
          <a:lstStyle/>
          <a:p>
            <a:pPr algn="just" eaLnBrk="1" hangingPunct="1">
              <a:lnSpc>
                <a:spcPct val="90000"/>
              </a:lnSpc>
            </a:pPr>
            <a:r>
              <a:rPr lang="it-IT" altLang="it-IT" sz="2100" dirty="0"/>
              <a:t>L’intervistatore deve mostrarsi </a:t>
            </a:r>
            <a:r>
              <a:rPr lang="it-IT" altLang="it-IT" sz="2100" b="1" dirty="0"/>
              <a:t>attento</a:t>
            </a:r>
            <a:r>
              <a:rPr lang="it-IT" altLang="it-IT" sz="2100" dirty="0"/>
              <a:t> e </a:t>
            </a:r>
            <a:r>
              <a:rPr lang="it-IT" altLang="it-IT" sz="2100" b="1" dirty="0"/>
              <a:t>empatico</a:t>
            </a:r>
            <a:r>
              <a:rPr lang="it-IT" altLang="it-IT" sz="2100" dirty="0"/>
              <a:t> nei confronti dell’intervistato evitando in ogni caso di dare l’impressione di rimproverarlo o riprenderlo per le opinioni espresse</a:t>
            </a:r>
          </a:p>
          <a:p>
            <a:pPr algn="just" eaLnBrk="1" hangingPunct="1">
              <a:lnSpc>
                <a:spcPct val="90000"/>
              </a:lnSpc>
            </a:pPr>
            <a:r>
              <a:rPr lang="it-IT" altLang="it-IT" sz="2100" dirty="0"/>
              <a:t>L’intervista deve avere una logica ed una sequenza che sia comprensibile a chi risponde</a:t>
            </a:r>
          </a:p>
        </p:txBody>
      </p:sp>
      <p:sp>
        <p:nvSpPr>
          <p:cNvPr id="16385" name="Segnaposto numero diapositiva 5">
            <a:extLst>
              <a:ext uri="{FF2B5EF4-FFF2-40B4-BE49-F238E27FC236}">
                <a16:creationId xmlns:a16="http://schemas.microsoft.com/office/drawing/2014/main" id="{3FE9ED5B-005F-3940-878A-FC558E53C8E4}"/>
              </a:ext>
            </a:extLst>
          </p:cNvPr>
          <p:cNvSpPr>
            <a:spLocks noGrp="1"/>
          </p:cNvSpPr>
          <p:nvPr>
            <p:ph type="sldNum" sz="quarter" idx="12"/>
          </p:nvPr>
        </p:nvSpPr>
        <p:spPr>
          <a:xfrm>
            <a:off x="6457950" y="6356350"/>
            <a:ext cx="2057400" cy="3651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orm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90000"/>
              </a:lnSpc>
              <a:spcAft>
                <a:spcPts val="600"/>
              </a:spcAft>
            </a:pPr>
            <a:fld id="{2F8A69F9-0465-CD4F-8A12-E3272CFF058D}" type="slidenum">
              <a:rPr lang="it-IT" altLang="it-IT" sz="1900"/>
              <a:pPr>
                <a:lnSpc>
                  <a:spcPct val="90000"/>
                </a:lnSpc>
                <a:spcAft>
                  <a:spcPts val="600"/>
                </a:spcAft>
              </a:pPr>
              <a:t>12</a:t>
            </a:fld>
            <a:endParaRPr lang="it-IT" altLang="it-IT" sz="19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4" name="Rectangle 73">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31870" cy="6858000"/>
          </a:xfrm>
          <a:prstGeom prst="rect">
            <a:avLst/>
          </a:prstGeom>
          <a:solidFill>
            <a:schemeClr val="tx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6" name="Freeform: Shape 75">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463248"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tx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410" name="Rectangle 2">
            <a:extLst>
              <a:ext uri="{FF2B5EF4-FFF2-40B4-BE49-F238E27FC236}">
                <a16:creationId xmlns:a16="http://schemas.microsoft.com/office/drawing/2014/main" id="{E8EEDE37-38D6-7B47-8487-6FE5C9ED02E5}"/>
              </a:ext>
            </a:extLst>
          </p:cNvPr>
          <p:cNvSpPr>
            <a:spLocks noGrp="1" noChangeArrowheads="1"/>
          </p:cNvSpPr>
          <p:nvPr>
            <p:ph type="title"/>
          </p:nvPr>
        </p:nvSpPr>
        <p:spPr>
          <a:xfrm>
            <a:off x="603504" y="640080"/>
            <a:ext cx="2462022" cy="5257800"/>
          </a:xfrm>
        </p:spPr>
        <p:txBody>
          <a:bodyPr>
            <a:normAutofit/>
          </a:bodyPr>
          <a:lstStyle/>
          <a:p>
            <a:pPr eaLnBrk="1" hangingPunct="1"/>
            <a:r>
              <a:rPr lang="it-IT" altLang="it-IT" sz="3100" dirty="0">
                <a:solidFill>
                  <a:schemeClr val="bg1"/>
                </a:solidFill>
              </a:rPr>
              <a:t>Scaletta della intervista</a:t>
            </a:r>
          </a:p>
        </p:txBody>
      </p:sp>
      <p:sp>
        <p:nvSpPr>
          <p:cNvPr id="17411" name="Rectangle 3">
            <a:extLst>
              <a:ext uri="{FF2B5EF4-FFF2-40B4-BE49-F238E27FC236}">
                <a16:creationId xmlns:a16="http://schemas.microsoft.com/office/drawing/2014/main" id="{F2EAB840-AA4E-5244-B0DC-0824DC6F6F93}"/>
              </a:ext>
            </a:extLst>
          </p:cNvPr>
          <p:cNvSpPr>
            <a:spLocks noGrp="1" noChangeArrowheads="1"/>
          </p:cNvSpPr>
          <p:nvPr>
            <p:ph type="body" idx="1"/>
          </p:nvPr>
        </p:nvSpPr>
        <p:spPr>
          <a:xfrm>
            <a:off x="4018788" y="640081"/>
            <a:ext cx="4518490" cy="5257800"/>
          </a:xfrm>
        </p:spPr>
        <p:txBody>
          <a:bodyPr anchor="ctr">
            <a:normAutofit lnSpcReduction="10000"/>
          </a:bodyPr>
          <a:lstStyle/>
          <a:p>
            <a:pPr eaLnBrk="1" hangingPunct="1"/>
            <a:r>
              <a:rPr lang="it-IT" altLang="it-IT" sz="2800" dirty="0"/>
              <a:t>È usata dal ricercatore per evitare dimenticanze</a:t>
            </a:r>
          </a:p>
          <a:p>
            <a:pPr eaLnBrk="1" hangingPunct="1"/>
            <a:r>
              <a:rPr lang="it-IT" altLang="it-IT" sz="2800" dirty="0"/>
              <a:t>Non deve necessariamente essere resa nota all’intervistato</a:t>
            </a:r>
          </a:p>
          <a:p>
            <a:pPr eaLnBrk="1" hangingPunct="1"/>
            <a:r>
              <a:rPr lang="it-IT" altLang="it-IT" sz="2800" dirty="0"/>
              <a:t>Fa sì che tutti gli argomenti vengano sistematicamente affrontati</a:t>
            </a:r>
          </a:p>
          <a:p>
            <a:pPr eaLnBrk="1" hangingPunct="1"/>
            <a:r>
              <a:rPr lang="it-IT" altLang="it-IT" sz="2800" dirty="0"/>
              <a:t>Rende evidente, in determinati casi, i collegamenti tra differenti aree argomentative</a:t>
            </a:r>
          </a:p>
        </p:txBody>
      </p:sp>
      <p:sp>
        <p:nvSpPr>
          <p:cNvPr id="17409" name="Segnaposto numero diapositiva 5">
            <a:extLst>
              <a:ext uri="{FF2B5EF4-FFF2-40B4-BE49-F238E27FC236}">
                <a16:creationId xmlns:a16="http://schemas.microsoft.com/office/drawing/2014/main" id="{41770D22-EF33-704E-9BEA-B60DE5C97A61}"/>
              </a:ext>
            </a:extLst>
          </p:cNvPr>
          <p:cNvSpPr>
            <a:spLocks noGrp="1"/>
          </p:cNvSpPr>
          <p:nvPr>
            <p:ph type="sldNum" sz="quarter" idx="12"/>
          </p:nvPr>
        </p:nvSpPr>
        <p:spPr>
          <a:xfrm>
            <a:off x="6457950" y="6356350"/>
            <a:ext cx="2057400" cy="3651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orm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90000"/>
              </a:lnSpc>
              <a:spcAft>
                <a:spcPts val="600"/>
              </a:spcAft>
            </a:pPr>
            <a:fld id="{9A7DBE89-F449-F843-9409-366E36AEF9F0}" type="slidenum">
              <a:rPr lang="it-IT" altLang="it-IT" sz="1900"/>
              <a:pPr>
                <a:lnSpc>
                  <a:spcPct val="90000"/>
                </a:lnSpc>
                <a:spcAft>
                  <a:spcPts val="600"/>
                </a:spcAft>
              </a:pPr>
              <a:t>13</a:t>
            </a:fld>
            <a:endParaRPr lang="it-IT" altLang="it-IT" sz="19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31870" cy="6858000"/>
          </a:xfrm>
          <a:prstGeom prst="rect">
            <a:avLst/>
          </a:prstGeom>
          <a:solidFill>
            <a:schemeClr val="tx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Freeform: Shape 12">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463248"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tx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olo 1">
            <a:extLst>
              <a:ext uri="{FF2B5EF4-FFF2-40B4-BE49-F238E27FC236}">
                <a16:creationId xmlns:a16="http://schemas.microsoft.com/office/drawing/2014/main" id="{34DEA4B2-9D93-FB42-A3DF-6EDD15F65D31}"/>
              </a:ext>
            </a:extLst>
          </p:cNvPr>
          <p:cNvSpPr>
            <a:spLocks noGrp="1"/>
          </p:cNvSpPr>
          <p:nvPr>
            <p:ph type="title"/>
          </p:nvPr>
        </p:nvSpPr>
        <p:spPr>
          <a:xfrm>
            <a:off x="603504" y="640080"/>
            <a:ext cx="2462022" cy="5257800"/>
          </a:xfrm>
        </p:spPr>
        <p:txBody>
          <a:bodyPr>
            <a:normAutofit/>
          </a:bodyPr>
          <a:lstStyle/>
          <a:p>
            <a:r>
              <a:rPr lang="it-IT" sz="3100" dirty="0">
                <a:solidFill>
                  <a:schemeClr val="bg1"/>
                </a:solidFill>
              </a:rPr>
              <a:t>Consegne </a:t>
            </a:r>
            <a:br>
              <a:rPr lang="it-IT" sz="3100" dirty="0">
                <a:solidFill>
                  <a:schemeClr val="bg1"/>
                </a:solidFill>
              </a:rPr>
            </a:br>
            <a:r>
              <a:rPr lang="it-IT" sz="3100" dirty="0">
                <a:solidFill>
                  <a:schemeClr val="bg1"/>
                </a:solidFill>
              </a:rPr>
              <a:t>e rilanci</a:t>
            </a:r>
          </a:p>
        </p:txBody>
      </p:sp>
      <p:sp>
        <p:nvSpPr>
          <p:cNvPr id="3" name="Segnaposto contenuto 2">
            <a:extLst>
              <a:ext uri="{FF2B5EF4-FFF2-40B4-BE49-F238E27FC236}">
                <a16:creationId xmlns:a16="http://schemas.microsoft.com/office/drawing/2014/main" id="{B09245C0-E452-1748-9A47-BDEF29384BCE}"/>
              </a:ext>
            </a:extLst>
          </p:cNvPr>
          <p:cNvSpPr>
            <a:spLocks noGrp="1"/>
          </p:cNvSpPr>
          <p:nvPr>
            <p:ph idx="1"/>
          </p:nvPr>
        </p:nvSpPr>
        <p:spPr>
          <a:xfrm>
            <a:off x="4018788" y="640081"/>
            <a:ext cx="4518490" cy="5257800"/>
          </a:xfrm>
        </p:spPr>
        <p:txBody>
          <a:bodyPr anchor="ctr">
            <a:normAutofit/>
          </a:bodyPr>
          <a:lstStyle/>
          <a:p>
            <a:r>
              <a:rPr lang="it-IT" sz="2400" dirty="0"/>
              <a:t>Le </a:t>
            </a:r>
            <a:r>
              <a:rPr lang="it-IT" sz="2400" b="1" dirty="0"/>
              <a:t>consegne</a:t>
            </a:r>
            <a:r>
              <a:rPr lang="it-IT" sz="2400" dirty="0"/>
              <a:t> sono modi diretti di sollecitare la continuazione del discorso dell’intervistato, chiedendo approfondimenti o spiegazioni su un argomento appena narrato. </a:t>
            </a:r>
          </a:p>
          <a:p>
            <a:r>
              <a:rPr lang="it-IT" sz="2400" dirty="0"/>
              <a:t>I </a:t>
            </a:r>
            <a:r>
              <a:rPr lang="it-IT" sz="2400" b="1" dirty="0"/>
              <a:t>rilanci</a:t>
            </a:r>
            <a:r>
              <a:rPr lang="it-IT" sz="2400" dirty="0"/>
              <a:t> hanno la stessa finalità ma si riferiscono più da vicino e con maggiore incisività al livello intenzionale e valutativo del discorso </a:t>
            </a:r>
          </a:p>
          <a:p>
            <a:endParaRPr lang="it-IT" sz="2100" dirty="0"/>
          </a:p>
        </p:txBody>
      </p:sp>
      <p:sp>
        <p:nvSpPr>
          <p:cNvPr id="4" name="Segnaposto numero diapositiva 3">
            <a:extLst>
              <a:ext uri="{FF2B5EF4-FFF2-40B4-BE49-F238E27FC236}">
                <a16:creationId xmlns:a16="http://schemas.microsoft.com/office/drawing/2014/main" id="{328A278E-3C23-054E-8C3E-4B1C055FF408}"/>
              </a:ext>
            </a:extLst>
          </p:cNvPr>
          <p:cNvSpPr>
            <a:spLocks noGrp="1"/>
          </p:cNvSpPr>
          <p:nvPr>
            <p:ph type="sldNum" sz="quarter" idx="12"/>
          </p:nvPr>
        </p:nvSpPr>
        <p:spPr>
          <a:xfrm>
            <a:off x="6457950" y="6356350"/>
            <a:ext cx="2057400" cy="365125"/>
          </a:xfrm>
        </p:spPr>
        <p:txBody>
          <a:bodyPr>
            <a:normAutofit/>
          </a:bodyPr>
          <a:lstStyle/>
          <a:p>
            <a:pPr>
              <a:spcAft>
                <a:spcPts val="600"/>
              </a:spcAft>
              <a:defRPr/>
            </a:pPr>
            <a:fld id="{FAF7EDEF-FBDC-1F41-9091-50D526377225}" type="slidenum">
              <a:rPr lang="it-IT" altLang="it-IT" smtClean="0"/>
              <a:pPr>
                <a:spcAft>
                  <a:spcPts val="600"/>
                </a:spcAft>
                <a:defRPr/>
              </a:pPr>
              <a:t>14</a:t>
            </a:fld>
            <a:endParaRPr lang="it-IT" altLang="it-IT"/>
          </a:p>
        </p:txBody>
      </p:sp>
    </p:spTree>
    <p:extLst>
      <p:ext uri="{BB962C8B-B14F-4D97-AF65-F5344CB8AC3E}">
        <p14:creationId xmlns:p14="http://schemas.microsoft.com/office/powerpoint/2010/main" val="6886465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31870" cy="6858000"/>
          </a:xfrm>
          <a:prstGeom prst="rect">
            <a:avLst/>
          </a:prstGeom>
          <a:solidFill>
            <a:schemeClr val="tx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Freeform: Shape 12">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463248"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tx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olo 1">
            <a:extLst>
              <a:ext uri="{FF2B5EF4-FFF2-40B4-BE49-F238E27FC236}">
                <a16:creationId xmlns:a16="http://schemas.microsoft.com/office/drawing/2014/main" id="{E2A44BE7-7045-D547-AF2C-067DB57EF820}"/>
              </a:ext>
            </a:extLst>
          </p:cNvPr>
          <p:cNvSpPr>
            <a:spLocks noGrp="1"/>
          </p:cNvSpPr>
          <p:nvPr>
            <p:ph type="title"/>
          </p:nvPr>
        </p:nvSpPr>
        <p:spPr>
          <a:xfrm>
            <a:off x="603504" y="640080"/>
            <a:ext cx="2462022" cy="5257800"/>
          </a:xfrm>
        </p:spPr>
        <p:txBody>
          <a:bodyPr>
            <a:normAutofit/>
          </a:bodyPr>
          <a:lstStyle/>
          <a:p>
            <a:r>
              <a:rPr lang="it-IT" sz="3100" dirty="0">
                <a:solidFill>
                  <a:schemeClr val="bg1"/>
                </a:solidFill>
              </a:rPr>
              <a:t>Tipologie</a:t>
            </a:r>
          </a:p>
        </p:txBody>
      </p:sp>
      <p:sp>
        <p:nvSpPr>
          <p:cNvPr id="3" name="Segnaposto contenuto 2">
            <a:extLst>
              <a:ext uri="{FF2B5EF4-FFF2-40B4-BE49-F238E27FC236}">
                <a16:creationId xmlns:a16="http://schemas.microsoft.com/office/drawing/2014/main" id="{0600FC21-91FF-DC4A-AD62-4B5B0B3B674B}"/>
              </a:ext>
            </a:extLst>
          </p:cNvPr>
          <p:cNvSpPr>
            <a:spLocks noGrp="1"/>
          </p:cNvSpPr>
          <p:nvPr>
            <p:ph idx="1"/>
          </p:nvPr>
        </p:nvSpPr>
        <p:spPr>
          <a:xfrm>
            <a:off x="4018788" y="640080"/>
            <a:ext cx="4521708" cy="5716269"/>
          </a:xfrm>
        </p:spPr>
        <p:txBody>
          <a:bodyPr anchor="ctr">
            <a:noAutofit/>
          </a:bodyPr>
          <a:lstStyle/>
          <a:p>
            <a:pPr algn="just">
              <a:lnSpc>
                <a:spcPct val="90000"/>
              </a:lnSpc>
            </a:pPr>
            <a:r>
              <a:rPr lang="it-IT" sz="2300" dirty="0"/>
              <a:t>Le consegne </a:t>
            </a:r>
            <a:r>
              <a:rPr lang="it-IT" sz="2300" b="1" dirty="0"/>
              <a:t>informative</a:t>
            </a:r>
            <a:r>
              <a:rPr lang="it-IT" sz="2300" dirty="0"/>
              <a:t> portano l’intervistato a parlare più diffusamente del sotto-tema al quale si riferiscono, facilitano la produzione discorsiva </a:t>
            </a:r>
          </a:p>
          <a:p>
            <a:pPr algn="just">
              <a:lnSpc>
                <a:spcPct val="90000"/>
              </a:lnSpc>
            </a:pPr>
            <a:r>
              <a:rPr lang="it-IT" sz="2300" dirty="0"/>
              <a:t>Le consegne </a:t>
            </a:r>
            <a:r>
              <a:rPr lang="it-IT" sz="2300" b="1" dirty="0"/>
              <a:t>valutative</a:t>
            </a:r>
            <a:r>
              <a:rPr lang="it-IT" sz="2300" dirty="0"/>
              <a:t> tendono a produrre razionalizzazioni a volte estemporanee, generando catene causali o blocchi del discorso se la catena causale non viene rintracciata </a:t>
            </a:r>
          </a:p>
          <a:p>
            <a:pPr algn="just">
              <a:lnSpc>
                <a:spcPct val="90000"/>
              </a:lnSpc>
            </a:pPr>
            <a:r>
              <a:rPr lang="it-IT" sz="2300" dirty="0"/>
              <a:t>I </a:t>
            </a:r>
            <a:r>
              <a:rPr lang="it-IT" sz="2300" b="1" dirty="0"/>
              <a:t>rilanci</a:t>
            </a:r>
            <a:r>
              <a:rPr lang="it-IT" sz="2300" dirty="0"/>
              <a:t> si riferiscono sempre agli aspetti intenzionali e valutativi del discorso ma tendono a far sì che emergano motivazioni e giudizi non legati a concatenazioni causali prodotte </a:t>
            </a:r>
            <a:r>
              <a:rPr lang="it-IT" sz="2300" i="1" dirty="0"/>
              <a:t>ad hoc </a:t>
            </a:r>
          </a:p>
        </p:txBody>
      </p:sp>
      <p:sp>
        <p:nvSpPr>
          <p:cNvPr id="4" name="Segnaposto numero diapositiva 3">
            <a:extLst>
              <a:ext uri="{FF2B5EF4-FFF2-40B4-BE49-F238E27FC236}">
                <a16:creationId xmlns:a16="http://schemas.microsoft.com/office/drawing/2014/main" id="{95F4E614-24E8-1747-B90B-A73799DB32C2}"/>
              </a:ext>
            </a:extLst>
          </p:cNvPr>
          <p:cNvSpPr>
            <a:spLocks noGrp="1"/>
          </p:cNvSpPr>
          <p:nvPr>
            <p:ph type="sldNum" sz="quarter" idx="12"/>
          </p:nvPr>
        </p:nvSpPr>
        <p:spPr>
          <a:xfrm>
            <a:off x="6457950" y="6356350"/>
            <a:ext cx="2057400" cy="365125"/>
          </a:xfrm>
        </p:spPr>
        <p:txBody>
          <a:bodyPr>
            <a:normAutofit/>
          </a:bodyPr>
          <a:lstStyle/>
          <a:p>
            <a:pPr>
              <a:spcAft>
                <a:spcPts val="600"/>
              </a:spcAft>
              <a:defRPr/>
            </a:pPr>
            <a:fld id="{FAF7EDEF-FBDC-1F41-9091-50D526377225}" type="slidenum">
              <a:rPr lang="it-IT" altLang="it-IT" smtClean="0"/>
              <a:pPr>
                <a:spcAft>
                  <a:spcPts val="600"/>
                </a:spcAft>
                <a:defRPr/>
              </a:pPr>
              <a:t>15</a:t>
            </a:fld>
            <a:endParaRPr lang="it-IT" altLang="it-IT"/>
          </a:p>
        </p:txBody>
      </p:sp>
    </p:spTree>
    <p:extLst>
      <p:ext uri="{BB962C8B-B14F-4D97-AF65-F5344CB8AC3E}">
        <p14:creationId xmlns:p14="http://schemas.microsoft.com/office/powerpoint/2010/main" val="21900433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83356" y="1928731"/>
            <a:ext cx="3333749" cy="2624327"/>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egnaposto numero diapositiva 3">
            <a:extLst>
              <a:ext uri="{FF2B5EF4-FFF2-40B4-BE49-F238E27FC236}">
                <a16:creationId xmlns:a16="http://schemas.microsoft.com/office/drawing/2014/main" id="{29FD4497-2B6B-D04E-AF1E-A24E56C013B4}"/>
              </a:ext>
            </a:extLst>
          </p:cNvPr>
          <p:cNvSpPr>
            <a:spLocks noGrp="1"/>
          </p:cNvSpPr>
          <p:nvPr>
            <p:ph type="sldNum" sz="quarter" idx="12"/>
          </p:nvPr>
        </p:nvSpPr>
        <p:spPr>
          <a:xfrm>
            <a:off x="8275638" y="6356350"/>
            <a:ext cx="385761" cy="365125"/>
          </a:xfrm>
        </p:spPr>
        <p:txBody>
          <a:bodyPr vert="horz" lIns="91440" tIns="45720" rIns="91440" bIns="45720" rtlCol="0" anchor="ctr">
            <a:normAutofit/>
          </a:bodyPr>
          <a:lstStyle/>
          <a:p>
            <a:pPr>
              <a:spcAft>
                <a:spcPts val="600"/>
              </a:spcAft>
              <a:defRPr/>
            </a:pPr>
            <a:fld id="{FAF7EDEF-FBDC-1F41-9091-50D526377225}" type="slidenum">
              <a:rPr lang="en-US" altLang="it-IT" sz="1200">
                <a:solidFill>
                  <a:schemeClr val="tx1">
                    <a:alpha val="80000"/>
                  </a:schemeClr>
                </a:solidFill>
                <a:latin typeface="+mn-lt"/>
              </a:rPr>
              <a:pPr>
                <a:spcAft>
                  <a:spcPts val="600"/>
                </a:spcAft>
                <a:defRPr/>
              </a:pPr>
              <a:t>16</a:t>
            </a:fld>
            <a:endParaRPr lang="en-US" altLang="it-IT" sz="1200">
              <a:solidFill>
                <a:schemeClr val="tx1">
                  <a:alpha val="80000"/>
                </a:schemeClr>
              </a:solidFill>
              <a:latin typeface="+mn-lt"/>
            </a:endParaRPr>
          </a:p>
        </p:txBody>
      </p:sp>
      <p:graphicFrame>
        <p:nvGraphicFramePr>
          <p:cNvPr id="5" name="Segnaposto contenuto 4">
            <a:extLst>
              <a:ext uri="{FF2B5EF4-FFF2-40B4-BE49-F238E27FC236}">
                <a16:creationId xmlns:a16="http://schemas.microsoft.com/office/drawing/2014/main" id="{2EA1CE4C-14EB-CF47-AB16-EB605AC6AD04}"/>
              </a:ext>
            </a:extLst>
          </p:cNvPr>
          <p:cNvGraphicFramePr>
            <a:graphicFrameLocks noGrp="1"/>
          </p:cNvGraphicFramePr>
          <p:nvPr>
            <p:ph idx="4294967295"/>
            <p:extLst>
              <p:ext uri="{D42A27DB-BD31-4B8C-83A1-F6EECF244321}">
                <p14:modId xmlns:p14="http://schemas.microsoft.com/office/powerpoint/2010/main" val="3469593801"/>
              </p:ext>
            </p:extLst>
          </p:nvPr>
        </p:nvGraphicFramePr>
        <p:xfrm>
          <a:off x="3582987" y="879477"/>
          <a:ext cx="5085526" cy="5096720"/>
        </p:xfrm>
        <a:graphic>
          <a:graphicData uri="http://schemas.openxmlformats.org/drawingml/2006/table">
            <a:tbl>
              <a:tblPr>
                <a:solidFill>
                  <a:schemeClr val="bg1"/>
                </a:solidFill>
              </a:tblPr>
              <a:tblGrid>
                <a:gridCol w="2313184">
                  <a:extLst>
                    <a:ext uri="{9D8B030D-6E8A-4147-A177-3AD203B41FA5}">
                      <a16:colId xmlns:a16="http://schemas.microsoft.com/office/drawing/2014/main" val="2765266491"/>
                    </a:ext>
                  </a:extLst>
                </a:gridCol>
                <a:gridCol w="2772342">
                  <a:extLst>
                    <a:ext uri="{9D8B030D-6E8A-4147-A177-3AD203B41FA5}">
                      <a16:colId xmlns:a16="http://schemas.microsoft.com/office/drawing/2014/main" val="1768651062"/>
                    </a:ext>
                  </a:extLst>
                </a:gridCol>
              </a:tblGrid>
              <a:tr h="1118094">
                <a:tc gridSpan="2">
                  <a:txBody>
                    <a:bodyPr/>
                    <a:lstStyle/>
                    <a:p>
                      <a:r>
                        <a:rPr lang="it-IT" sz="1800" cap="none" spc="0" dirty="0">
                          <a:solidFill>
                            <a:schemeClr val="tx1"/>
                          </a:solidFill>
                          <a:effectLst/>
                          <a:latin typeface="TimesNewRoman,Bold"/>
                        </a:rPr>
                        <a:t>Le </a:t>
                      </a:r>
                      <a:r>
                        <a:rPr lang="it-IT" sz="1800" b="1" i="1" cap="none" spc="0" dirty="0">
                          <a:solidFill>
                            <a:schemeClr val="tx1"/>
                          </a:solidFill>
                          <a:effectLst/>
                          <a:latin typeface="TimesNewRoman,Bold"/>
                        </a:rPr>
                        <a:t>consegne</a:t>
                      </a:r>
                      <a:br>
                        <a:rPr lang="it-IT" sz="1800" cap="none" spc="0" dirty="0">
                          <a:solidFill>
                            <a:schemeClr val="tx1"/>
                          </a:solidFill>
                          <a:effectLst/>
                          <a:latin typeface="TimesNewRoman,Bold"/>
                        </a:rPr>
                      </a:br>
                      <a:r>
                        <a:rPr lang="it-IT" sz="1800" cap="none" spc="0" dirty="0">
                          <a:solidFill>
                            <a:schemeClr val="tx1"/>
                          </a:solidFill>
                          <a:effectLst/>
                          <a:latin typeface="TimesNewRoman,Bold"/>
                        </a:rPr>
                        <a:t>Sono spesso interrogazioni categoriali: come, perché, quando... </a:t>
                      </a:r>
                      <a:endParaRPr lang="it-IT" sz="1800" cap="none" spc="0" dirty="0">
                        <a:solidFill>
                          <a:schemeClr val="tx1"/>
                        </a:solidFill>
                        <a:effectLst/>
                      </a:endParaRPr>
                    </a:p>
                  </a:txBody>
                  <a:tcPr marL="157214" marR="84592" marT="120934" marB="120934" anchor="ctr">
                    <a:lnL w="19050" cap="flat" cmpd="sng" algn="ctr">
                      <a:solidFill>
                        <a:schemeClr val="tx1"/>
                      </a:solidFill>
                      <a:prstDash val="solid"/>
                    </a:lnL>
                    <a:lnR w="19050" cap="flat" cmpd="sng" algn="ctr">
                      <a:solidFill>
                        <a:schemeClr val="tx1"/>
                      </a:solidFill>
                      <a:prstDash val="solid"/>
                    </a:lnR>
                    <a:lnT w="19050" cap="flat" cmpd="sng" algn="ctr">
                      <a:solidFill>
                        <a:schemeClr val="tx1"/>
                      </a:solidFill>
                      <a:prstDash val="solid"/>
                    </a:lnT>
                    <a:lnB w="6350" cap="flat" cmpd="sng" algn="ctr">
                      <a:solidFill>
                        <a:schemeClr val="tx1">
                          <a:lumMod val="50000"/>
                          <a:lumOff val="50000"/>
                        </a:schemeClr>
                      </a:solidFill>
                      <a:prstDash val="solid"/>
                    </a:lnB>
                    <a:noFill/>
                  </a:tcPr>
                </a:tc>
                <a:tc hMerge="1">
                  <a:txBody>
                    <a:bodyPr/>
                    <a:lstStyle/>
                    <a:p>
                      <a:endParaRPr lang="it-IT"/>
                    </a:p>
                  </a:txBody>
                  <a:tcPr/>
                </a:tc>
                <a:extLst>
                  <a:ext uri="{0D108BD9-81ED-4DB2-BD59-A6C34878D82A}">
                    <a16:rowId xmlns:a16="http://schemas.microsoft.com/office/drawing/2014/main" val="3150956539"/>
                  </a:ext>
                </a:extLst>
              </a:tr>
              <a:tr h="1962164">
                <a:tc>
                  <a:txBody>
                    <a:bodyPr/>
                    <a:lstStyle/>
                    <a:p>
                      <a:r>
                        <a:rPr lang="it-IT" sz="1800" cap="none" spc="0">
                          <a:solidFill>
                            <a:schemeClr val="tx1"/>
                          </a:solidFill>
                          <a:effectLst/>
                          <a:latin typeface="TimesNewRoman"/>
                        </a:rPr>
                        <a:t>Obiettivo informativo </a:t>
                      </a:r>
                      <a:endParaRPr lang="it-IT" sz="1800" cap="none" spc="0">
                        <a:solidFill>
                          <a:schemeClr val="tx1"/>
                        </a:solidFill>
                        <a:effectLst/>
                      </a:endParaRPr>
                    </a:p>
                  </a:txBody>
                  <a:tcPr marL="157214" marR="84592" marT="120934" marB="120934" anchor="ctr">
                    <a:lnL w="19050" cap="flat" cmpd="sng" algn="ctr">
                      <a:solidFill>
                        <a:schemeClr val="tx1"/>
                      </a:solidFill>
                      <a:prstDash val="solid"/>
                    </a:lnL>
                    <a:lnR w="6350" cap="flat" cmpd="sng" algn="ctr">
                      <a:solidFill>
                        <a:schemeClr val="tx1">
                          <a:lumMod val="50000"/>
                          <a:lumOff val="50000"/>
                        </a:schemeClr>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noFill/>
                  </a:tcPr>
                </a:tc>
                <a:tc>
                  <a:txBody>
                    <a:bodyPr/>
                    <a:lstStyle/>
                    <a:p>
                      <a:r>
                        <a:rPr lang="it-IT" sz="1800" cap="none" spc="0">
                          <a:solidFill>
                            <a:schemeClr val="tx1"/>
                          </a:solidFill>
                          <a:effectLst/>
                          <a:latin typeface="TimesNewRoman"/>
                        </a:rPr>
                        <a:t>• credo di non aver capito bene.. </a:t>
                      </a:r>
                    </a:p>
                    <a:p>
                      <a:r>
                        <a:rPr lang="it-IT" sz="1800" cap="none" spc="0">
                          <a:solidFill>
                            <a:schemeClr val="tx1"/>
                          </a:solidFill>
                          <a:effectLst/>
                          <a:latin typeface="TimesNewRoman"/>
                        </a:rPr>
                        <a:t>• quando?</a:t>
                      </a:r>
                      <a:br>
                        <a:rPr lang="it-IT" sz="1800" cap="none" spc="0">
                          <a:solidFill>
                            <a:schemeClr val="tx1"/>
                          </a:solidFill>
                          <a:effectLst/>
                          <a:latin typeface="TimesNewRoman"/>
                        </a:rPr>
                      </a:br>
                      <a:r>
                        <a:rPr lang="it-IT" sz="1800" cap="none" spc="0">
                          <a:solidFill>
                            <a:schemeClr val="tx1"/>
                          </a:solidFill>
                          <a:effectLst/>
                          <a:latin typeface="TimesNewRoman"/>
                        </a:rPr>
                        <a:t>• come?</a:t>
                      </a:r>
                      <a:br>
                        <a:rPr lang="it-IT" sz="1800" cap="none" spc="0">
                          <a:solidFill>
                            <a:schemeClr val="tx1"/>
                          </a:solidFill>
                          <a:effectLst/>
                          <a:latin typeface="TimesNewRoman"/>
                        </a:rPr>
                      </a:br>
                      <a:r>
                        <a:rPr lang="it-IT" sz="1800" cap="none" spc="0">
                          <a:solidFill>
                            <a:schemeClr val="tx1"/>
                          </a:solidFill>
                          <a:effectLst/>
                          <a:latin typeface="TimesNewRoman"/>
                        </a:rPr>
                        <a:t>• in che modo? </a:t>
                      </a:r>
                      <a:endParaRPr lang="it-IT" sz="1800" cap="none" spc="0">
                        <a:solidFill>
                          <a:schemeClr val="tx1"/>
                        </a:solidFill>
                        <a:effectLst/>
                      </a:endParaRPr>
                    </a:p>
                    <a:p>
                      <a:r>
                        <a:rPr lang="it-IT" sz="1800" cap="none" spc="0">
                          <a:solidFill>
                            <a:schemeClr val="tx1"/>
                          </a:solidFill>
                          <a:effectLst/>
                          <a:latin typeface="TimesNewRoman"/>
                        </a:rPr>
                        <a:t>• che cosa intende dire? </a:t>
                      </a:r>
                      <a:endParaRPr lang="it-IT" sz="1800" cap="none" spc="0">
                        <a:solidFill>
                          <a:schemeClr val="tx1"/>
                        </a:solidFill>
                        <a:effectLst/>
                      </a:endParaRPr>
                    </a:p>
                  </a:txBody>
                  <a:tcPr marL="157214" marR="84592" marT="120934" marB="120934" anchor="ctr">
                    <a:lnL w="6350" cap="flat" cmpd="sng" algn="ctr">
                      <a:solidFill>
                        <a:schemeClr val="tx1">
                          <a:lumMod val="50000"/>
                          <a:lumOff val="50000"/>
                        </a:schemeClr>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noFill/>
                  </a:tcPr>
                </a:tc>
                <a:extLst>
                  <a:ext uri="{0D108BD9-81ED-4DB2-BD59-A6C34878D82A}">
                    <a16:rowId xmlns:a16="http://schemas.microsoft.com/office/drawing/2014/main" val="1737299983"/>
                  </a:ext>
                </a:extLst>
              </a:tr>
              <a:tr h="1399451">
                <a:tc>
                  <a:txBody>
                    <a:bodyPr/>
                    <a:lstStyle/>
                    <a:p>
                      <a:r>
                        <a:rPr lang="it-IT" sz="1800" cap="none" spc="0">
                          <a:solidFill>
                            <a:schemeClr val="tx1"/>
                          </a:solidFill>
                          <a:effectLst/>
                          <a:latin typeface="TimesNewRoman"/>
                        </a:rPr>
                        <a:t>Obiettivo valutativo </a:t>
                      </a:r>
                      <a:endParaRPr lang="it-IT" sz="1800" cap="none" spc="0">
                        <a:solidFill>
                          <a:schemeClr val="tx1"/>
                        </a:solidFill>
                        <a:effectLst/>
                      </a:endParaRPr>
                    </a:p>
                  </a:txBody>
                  <a:tcPr marL="157214" marR="84592" marT="120934" marB="120934" anchor="ctr">
                    <a:lnL w="19050" cap="flat" cmpd="sng" algn="ctr">
                      <a:solidFill>
                        <a:schemeClr val="tx1"/>
                      </a:solidFill>
                      <a:prstDash val="solid"/>
                    </a:lnL>
                    <a:lnR w="6350" cap="flat" cmpd="sng" algn="ctr">
                      <a:solidFill>
                        <a:schemeClr val="tx1">
                          <a:lumMod val="50000"/>
                          <a:lumOff val="50000"/>
                        </a:schemeClr>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noFill/>
                  </a:tcPr>
                </a:tc>
                <a:tc>
                  <a:txBody>
                    <a:bodyPr/>
                    <a:lstStyle/>
                    <a:p>
                      <a:r>
                        <a:rPr lang="it-IT" sz="1800" cap="none" spc="0">
                          <a:solidFill>
                            <a:schemeClr val="tx1"/>
                          </a:solidFill>
                          <a:effectLst/>
                          <a:latin typeface="TimesNewRoman"/>
                        </a:rPr>
                        <a:t>• perché?</a:t>
                      </a:r>
                      <a:br>
                        <a:rPr lang="it-IT" sz="1800" cap="none" spc="0">
                          <a:solidFill>
                            <a:schemeClr val="tx1"/>
                          </a:solidFill>
                          <a:effectLst/>
                          <a:latin typeface="TimesNewRoman"/>
                        </a:rPr>
                      </a:br>
                      <a:r>
                        <a:rPr lang="it-IT" sz="1800" cap="none" spc="0">
                          <a:solidFill>
                            <a:schemeClr val="tx1"/>
                          </a:solidFill>
                          <a:effectLst/>
                          <a:latin typeface="TimesNewRoman"/>
                        </a:rPr>
                        <a:t>• quali sono le ragioni? </a:t>
                      </a:r>
                    </a:p>
                    <a:p>
                      <a:r>
                        <a:rPr lang="it-IT" sz="1800" cap="none" spc="0">
                          <a:solidFill>
                            <a:schemeClr val="tx1"/>
                          </a:solidFill>
                          <a:effectLst/>
                          <a:latin typeface="TimesNewRoman"/>
                        </a:rPr>
                        <a:t>• come mai?</a:t>
                      </a:r>
                      <a:br>
                        <a:rPr lang="it-IT" sz="1800" cap="none" spc="0">
                          <a:solidFill>
                            <a:schemeClr val="tx1"/>
                          </a:solidFill>
                          <a:effectLst/>
                          <a:latin typeface="TimesNewRoman"/>
                        </a:rPr>
                      </a:br>
                      <a:r>
                        <a:rPr lang="it-IT" sz="1800" cap="none" spc="0">
                          <a:solidFill>
                            <a:schemeClr val="tx1"/>
                          </a:solidFill>
                          <a:effectLst/>
                          <a:latin typeface="TimesNewRoman"/>
                        </a:rPr>
                        <a:t>• a quale scopo? </a:t>
                      </a:r>
                      <a:endParaRPr lang="it-IT" sz="1800" cap="none" spc="0">
                        <a:solidFill>
                          <a:schemeClr val="tx1"/>
                        </a:solidFill>
                        <a:effectLst/>
                      </a:endParaRPr>
                    </a:p>
                  </a:txBody>
                  <a:tcPr marL="157214" marR="84592" marT="120934" marB="120934" anchor="ctr">
                    <a:lnL w="6350" cap="flat" cmpd="sng" algn="ctr">
                      <a:solidFill>
                        <a:schemeClr val="tx1">
                          <a:lumMod val="50000"/>
                          <a:lumOff val="50000"/>
                        </a:schemeClr>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noFill/>
                  </a:tcPr>
                </a:tc>
                <a:extLst>
                  <a:ext uri="{0D108BD9-81ED-4DB2-BD59-A6C34878D82A}">
                    <a16:rowId xmlns:a16="http://schemas.microsoft.com/office/drawing/2014/main" val="3870285738"/>
                  </a:ext>
                </a:extLst>
              </a:tr>
              <a:tr h="617011">
                <a:tc gridSpan="2">
                  <a:txBody>
                    <a:bodyPr/>
                    <a:lstStyle/>
                    <a:p>
                      <a:endParaRPr lang="it-IT" sz="1800" cap="none" spc="0" dirty="0">
                        <a:solidFill>
                          <a:schemeClr val="tx1"/>
                        </a:solidFill>
                        <a:effectLst/>
                      </a:endParaRPr>
                    </a:p>
                  </a:txBody>
                  <a:tcPr marL="157214" marR="84592" marT="120934" marB="120934" anchor="ctr">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19050" cap="flat" cmpd="sng" algn="ctr">
                      <a:solidFill>
                        <a:schemeClr val="tx1"/>
                      </a:solidFill>
                      <a:prstDash val="solid"/>
                    </a:lnB>
                    <a:noFill/>
                  </a:tcPr>
                </a:tc>
                <a:tc hMerge="1">
                  <a:txBody>
                    <a:bodyPr/>
                    <a:lstStyle/>
                    <a:p>
                      <a:endParaRPr lang="it-IT"/>
                    </a:p>
                  </a:txBody>
                  <a:tcPr/>
                </a:tc>
                <a:extLst>
                  <a:ext uri="{0D108BD9-81ED-4DB2-BD59-A6C34878D82A}">
                    <a16:rowId xmlns:a16="http://schemas.microsoft.com/office/drawing/2014/main" val="2356821924"/>
                  </a:ext>
                </a:extLst>
              </a:tr>
            </a:tbl>
          </a:graphicData>
        </a:graphic>
      </p:graphicFrame>
    </p:spTree>
    <p:extLst>
      <p:ext uri="{BB962C8B-B14F-4D97-AF65-F5344CB8AC3E}">
        <p14:creationId xmlns:p14="http://schemas.microsoft.com/office/powerpoint/2010/main" val="35324062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Down Arrow 7">
            <a:extLst>
              <a:ext uri="{FF2B5EF4-FFF2-40B4-BE49-F238E27FC236}">
                <a16:creationId xmlns:a16="http://schemas.microsoft.com/office/drawing/2014/main" id="{73DE2CFE-42F2-48F0-8706-5264E012B1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4077724" y="-2401326"/>
            <a:ext cx="1354979" cy="8062627"/>
          </a:xfrm>
          <a:prstGeom prst="downArrow">
            <a:avLst>
              <a:gd name="adj1" fmla="val 100000"/>
              <a:gd name="adj2" fmla="val 22582"/>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olo 1">
            <a:extLst>
              <a:ext uri="{FF2B5EF4-FFF2-40B4-BE49-F238E27FC236}">
                <a16:creationId xmlns:a16="http://schemas.microsoft.com/office/drawing/2014/main" id="{B233BAB9-6958-BC43-8DFE-D12D9C2F5839}"/>
              </a:ext>
            </a:extLst>
          </p:cNvPr>
          <p:cNvSpPr>
            <a:spLocks noGrp="1"/>
          </p:cNvSpPr>
          <p:nvPr>
            <p:ph type="title"/>
          </p:nvPr>
        </p:nvSpPr>
        <p:spPr>
          <a:xfrm>
            <a:off x="965199" y="1204109"/>
            <a:ext cx="7517548" cy="857894"/>
          </a:xfrm>
        </p:spPr>
        <p:txBody>
          <a:bodyPr vert="horz" lIns="91440" tIns="45720" rIns="91440" bIns="45720" rtlCol="0">
            <a:normAutofit/>
          </a:bodyPr>
          <a:lstStyle/>
          <a:p>
            <a:pPr eaLnBrk="1" hangingPunct="1"/>
            <a:r>
              <a:rPr lang="en-US" sz="3500" kern="1200">
                <a:solidFill>
                  <a:srgbClr val="FFFFFF"/>
                </a:solidFill>
                <a:latin typeface="+mj-lt"/>
                <a:ea typeface="+mj-ea"/>
                <a:cs typeface="+mj-cs"/>
              </a:rPr>
              <a:t>Tipologie di rilancio</a:t>
            </a:r>
          </a:p>
        </p:txBody>
      </p:sp>
      <p:sp>
        <p:nvSpPr>
          <p:cNvPr id="4" name="Segnaposto numero diapositiva 3">
            <a:extLst>
              <a:ext uri="{FF2B5EF4-FFF2-40B4-BE49-F238E27FC236}">
                <a16:creationId xmlns:a16="http://schemas.microsoft.com/office/drawing/2014/main" id="{9C5E1E09-2072-B841-9E9D-CBF531409BDA}"/>
              </a:ext>
            </a:extLst>
          </p:cNvPr>
          <p:cNvSpPr>
            <a:spLocks noGrp="1"/>
          </p:cNvSpPr>
          <p:nvPr>
            <p:ph type="sldNum" sz="quarter" idx="12"/>
          </p:nvPr>
        </p:nvSpPr>
        <p:spPr>
          <a:xfrm>
            <a:off x="6457950" y="6356350"/>
            <a:ext cx="2057400" cy="365125"/>
          </a:xfrm>
        </p:spPr>
        <p:txBody>
          <a:bodyPr vert="horz" lIns="91440" tIns="45720" rIns="91440" bIns="45720" rtlCol="0">
            <a:normAutofit/>
          </a:bodyPr>
          <a:lstStyle/>
          <a:p>
            <a:pPr>
              <a:spcAft>
                <a:spcPts val="600"/>
              </a:spcAft>
              <a:defRPr/>
            </a:pPr>
            <a:fld id="{FAF7EDEF-FBDC-1F41-9091-50D526377225}" type="slidenum">
              <a:rPr lang="en-US" altLang="it-IT" sz="1000">
                <a:solidFill>
                  <a:prstClr val="black">
                    <a:tint val="75000"/>
                  </a:prstClr>
                </a:solidFill>
                <a:latin typeface="+mn-lt"/>
              </a:rPr>
              <a:pPr>
                <a:spcAft>
                  <a:spcPts val="600"/>
                </a:spcAft>
                <a:defRPr/>
              </a:pPr>
              <a:t>17</a:t>
            </a:fld>
            <a:endParaRPr lang="en-US" altLang="it-IT" sz="1000">
              <a:solidFill>
                <a:prstClr val="black">
                  <a:tint val="75000"/>
                </a:prstClr>
              </a:solidFill>
              <a:latin typeface="+mn-lt"/>
            </a:endParaRPr>
          </a:p>
        </p:txBody>
      </p:sp>
      <p:graphicFrame>
        <p:nvGraphicFramePr>
          <p:cNvPr id="5" name="Segnaposto contenuto 4">
            <a:extLst>
              <a:ext uri="{FF2B5EF4-FFF2-40B4-BE49-F238E27FC236}">
                <a16:creationId xmlns:a16="http://schemas.microsoft.com/office/drawing/2014/main" id="{1B250965-43A3-A94B-BAF1-111A45F9CBCF}"/>
              </a:ext>
            </a:extLst>
          </p:cNvPr>
          <p:cNvGraphicFramePr>
            <a:graphicFrameLocks noGrp="1"/>
          </p:cNvGraphicFramePr>
          <p:nvPr>
            <p:ph idx="1"/>
            <p:extLst>
              <p:ext uri="{D42A27DB-BD31-4B8C-83A1-F6EECF244321}">
                <p14:modId xmlns:p14="http://schemas.microsoft.com/office/powerpoint/2010/main" val="1121941259"/>
              </p:ext>
            </p:extLst>
          </p:nvPr>
        </p:nvGraphicFramePr>
        <p:xfrm>
          <a:off x="965597" y="3350425"/>
          <a:ext cx="7549754" cy="2043102"/>
        </p:xfrm>
        <a:graphic>
          <a:graphicData uri="http://schemas.openxmlformats.org/drawingml/2006/table">
            <a:tbl>
              <a:tblPr firstRow="1" bandRow="1">
                <a:noFill/>
              </a:tblPr>
              <a:tblGrid>
                <a:gridCol w="2593790">
                  <a:extLst>
                    <a:ext uri="{9D8B030D-6E8A-4147-A177-3AD203B41FA5}">
                      <a16:colId xmlns:a16="http://schemas.microsoft.com/office/drawing/2014/main" val="743718280"/>
                    </a:ext>
                  </a:extLst>
                </a:gridCol>
                <a:gridCol w="2388917">
                  <a:extLst>
                    <a:ext uri="{9D8B030D-6E8A-4147-A177-3AD203B41FA5}">
                      <a16:colId xmlns:a16="http://schemas.microsoft.com/office/drawing/2014/main" val="2610346727"/>
                    </a:ext>
                  </a:extLst>
                </a:gridCol>
                <a:gridCol w="2567047">
                  <a:extLst>
                    <a:ext uri="{9D8B030D-6E8A-4147-A177-3AD203B41FA5}">
                      <a16:colId xmlns:a16="http://schemas.microsoft.com/office/drawing/2014/main" val="1781923383"/>
                    </a:ext>
                  </a:extLst>
                </a:gridCol>
              </a:tblGrid>
              <a:tr h="677319">
                <a:tc>
                  <a:txBody>
                    <a:bodyPr/>
                    <a:lstStyle/>
                    <a:p>
                      <a:r>
                        <a:rPr lang="it-IT" sz="2500" b="1" kern="1200">
                          <a:solidFill>
                            <a:schemeClr val="tx1">
                              <a:lumMod val="75000"/>
                              <a:lumOff val="25000"/>
                            </a:schemeClr>
                          </a:solidFill>
                          <a:effectLst/>
                          <a:latin typeface="TimesNewRoman,Bold"/>
                          <a:ea typeface="+mn-ea"/>
                          <a:cs typeface="+mn-cs"/>
                        </a:rPr>
                        <a:t>Interrogazione</a:t>
                      </a:r>
                    </a:p>
                  </a:txBody>
                  <a:tcPr marL="246474" marR="184855" marT="123237" marB="123237" anchor="ctr">
                    <a:lnL w="12700" cmpd="sng">
                      <a:noFill/>
                      <a:prstDash val="solid"/>
                    </a:lnL>
                    <a:lnR w="12700" cmpd="sng">
                      <a:noFill/>
                      <a:prstDash val="solid"/>
                    </a:lnR>
                    <a:lnT w="9525" cap="flat" cmpd="sng" algn="ctr">
                      <a:noFill/>
                      <a:prstDash val="solid"/>
                    </a:lnT>
                    <a:lnB w="9525" cap="flat" cmpd="sng" algn="ctr">
                      <a:solidFill>
                        <a:srgbClr val="C7C6C1"/>
                      </a:solidFill>
                      <a:prstDash val="solid"/>
                    </a:lnB>
                    <a:noFill/>
                  </a:tcPr>
                </a:tc>
                <a:tc>
                  <a:txBody>
                    <a:bodyPr/>
                    <a:lstStyle/>
                    <a:p>
                      <a:r>
                        <a:rPr lang="it-IT" sz="2500" b="1">
                          <a:solidFill>
                            <a:schemeClr val="tx1">
                              <a:lumMod val="75000"/>
                              <a:lumOff val="25000"/>
                            </a:schemeClr>
                          </a:solidFill>
                          <a:effectLst/>
                          <a:latin typeface="TimesNewRoman,Bold"/>
                        </a:rPr>
                        <a:t>Reiterazione </a:t>
                      </a:r>
                      <a:endParaRPr lang="it-IT" sz="2500" b="1">
                        <a:solidFill>
                          <a:schemeClr val="tx1">
                            <a:lumMod val="75000"/>
                            <a:lumOff val="25000"/>
                          </a:schemeClr>
                        </a:solidFill>
                        <a:effectLst/>
                      </a:endParaRPr>
                    </a:p>
                  </a:txBody>
                  <a:tcPr marL="246474" marR="184855" marT="123237" marB="123237" anchor="ctr">
                    <a:lnL w="12700" cmpd="sng">
                      <a:noFill/>
                      <a:prstDash val="solid"/>
                    </a:lnL>
                    <a:lnR w="12700" cmpd="sng">
                      <a:noFill/>
                      <a:prstDash val="solid"/>
                    </a:lnR>
                    <a:lnT w="9525" cap="flat" cmpd="sng" algn="ctr">
                      <a:noFill/>
                      <a:prstDash val="solid"/>
                    </a:lnT>
                    <a:lnB w="9525" cap="flat" cmpd="sng" algn="ctr">
                      <a:solidFill>
                        <a:srgbClr val="C7C6C1"/>
                      </a:solidFill>
                      <a:prstDash val="solid"/>
                    </a:lnB>
                    <a:noFill/>
                  </a:tcPr>
                </a:tc>
                <a:tc>
                  <a:txBody>
                    <a:bodyPr/>
                    <a:lstStyle/>
                    <a:p>
                      <a:r>
                        <a:rPr lang="it-IT" sz="2500" b="1">
                          <a:solidFill>
                            <a:schemeClr val="tx1">
                              <a:lumMod val="75000"/>
                              <a:lumOff val="25000"/>
                            </a:schemeClr>
                          </a:solidFill>
                          <a:effectLst/>
                          <a:latin typeface="TimesNewRoman,Bold"/>
                        </a:rPr>
                        <a:t>Dichiarazione </a:t>
                      </a:r>
                      <a:endParaRPr lang="it-IT" sz="2500" b="1">
                        <a:solidFill>
                          <a:schemeClr val="tx1">
                            <a:lumMod val="75000"/>
                            <a:lumOff val="25000"/>
                          </a:schemeClr>
                        </a:solidFill>
                        <a:effectLst/>
                      </a:endParaRPr>
                    </a:p>
                  </a:txBody>
                  <a:tcPr marL="246474" marR="184855" marT="123237" marB="123237" anchor="ctr">
                    <a:lnL w="12700" cmpd="sng">
                      <a:noFill/>
                      <a:prstDash val="solid"/>
                    </a:lnL>
                    <a:lnR w="12700" cmpd="sng">
                      <a:noFill/>
                      <a:prstDash val="solid"/>
                    </a:lnR>
                    <a:lnT w="9525" cap="flat" cmpd="sng" algn="ctr">
                      <a:noFill/>
                      <a:prstDash val="solid"/>
                    </a:lnT>
                    <a:lnB w="9525" cap="flat" cmpd="sng" algn="ctr">
                      <a:solidFill>
                        <a:srgbClr val="C7C6C1"/>
                      </a:solidFill>
                      <a:prstDash val="solid"/>
                    </a:lnB>
                    <a:noFill/>
                  </a:tcPr>
                </a:tc>
                <a:extLst>
                  <a:ext uri="{0D108BD9-81ED-4DB2-BD59-A6C34878D82A}">
                    <a16:rowId xmlns:a16="http://schemas.microsoft.com/office/drawing/2014/main" val="3837854096"/>
                  </a:ext>
                </a:extLst>
              </a:tr>
              <a:tr h="136578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700" kern="1200">
                          <a:solidFill>
                            <a:schemeClr val="tx1">
                              <a:lumMod val="75000"/>
                              <a:lumOff val="25000"/>
                            </a:schemeClr>
                          </a:solidFill>
                          <a:effectLst/>
                          <a:latin typeface="+mn-lt"/>
                          <a:ea typeface="+mn-ea"/>
                          <a:cs typeface="+mn-cs"/>
                        </a:rPr>
                        <a:t>(‘Hai potuto esprimere la tua creatività?’) </a:t>
                      </a:r>
                      <a:endParaRPr lang="it-IT" sz="1700">
                        <a:solidFill>
                          <a:schemeClr val="tx1">
                            <a:lumMod val="75000"/>
                            <a:lumOff val="25000"/>
                          </a:schemeClr>
                        </a:solidFill>
                        <a:effectLst/>
                      </a:endParaRPr>
                    </a:p>
                  </a:txBody>
                  <a:tcPr marL="246474" marR="184855" marT="123237" marB="123237" anchor="ctr">
                    <a:lnL w="12700" cmpd="sng">
                      <a:noFill/>
                      <a:prstDash val="solid"/>
                    </a:lnL>
                    <a:lnR w="12700" cmpd="sng">
                      <a:noFill/>
                      <a:prstDash val="solid"/>
                    </a:lnR>
                    <a:lnT w="9525" cap="flat" cmpd="sng" algn="ctr">
                      <a:solidFill>
                        <a:srgbClr val="C7C6C1"/>
                      </a:solidFill>
                      <a:prstDash val="solid"/>
                    </a:lnT>
                    <a:lnB w="12700" cmpd="sng">
                      <a:noFill/>
                      <a:prstDash val="soli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700">
                          <a:solidFill>
                            <a:schemeClr val="tx1">
                              <a:lumMod val="75000"/>
                              <a:lumOff val="25000"/>
                            </a:schemeClr>
                          </a:solidFill>
                          <a:effectLst/>
                        </a:rPr>
                        <a:t>(‘..</a:t>
                      </a:r>
                      <a:r>
                        <a:rPr lang="it-IT" sz="1700" kern="1200">
                          <a:solidFill>
                            <a:schemeClr val="tx1">
                              <a:lumMod val="75000"/>
                              <a:lumOff val="25000"/>
                            </a:schemeClr>
                          </a:solidFill>
                          <a:effectLst/>
                          <a:latin typeface="+mn-lt"/>
                          <a:ea typeface="+mn-ea"/>
                          <a:cs typeface="+mn-cs"/>
                        </a:rPr>
                        <a:t>Pensavi di metterci più del tuo..’) </a:t>
                      </a:r>
                      <a:endParaRPr lang="it-IT" sz="1700">
                        <a:solidFill>
                          <a:schemeClr val="tx1">
                            <a:lumMod val="75000"/>
                            <a:lumOff val="25000"/>
                          </a:schemeClr>
                        </a:solidFill>
                        <a:effectLst/>
                      </a:endParaRPr>
                    </a:p>
                    <a:p>
                      <a:endParaRPr lang="it-IT" sz="1700">
                        <a:solidFill>
                          <a:schemeClr val="tx1">
                            <a:lumMod val="75000"/>
                            <a:lumOff val="25000"/>
                          </a:schemeClr>
                        </a:solidFill>
                        <a:effectLst/>
                      </a:endParaRPr>
                    </a:p>
                  </a:txBody>
                  <a:tcPr marL="246474" marR="184855" marT="123237" marB="123237" anchor="ctr">
                    <a:lnL w="12700" cmpd="sng">
                      <a:noFill/>
                      <a:prstDash val="solid"/>
                    </a:lnL>
                    <a:lnR w="12700" cmpd="sng">
                      <a:noFill/>
                      <a:prstDash val="solid"/>
                    </a:lnR>
                    <a:lnT w="9525" cap="flat" cmpd="sng" algn="ctr">
                      <a:solidFill>
                        <a:srgbClr val="C7C6C1"/>
                      </a:solidFill>
                      <a:prstDash val="solid"/>
                    </a:lnT>
                    <a:lnB w="12700" cmpd="sng">
                      <a:noFill/>
                      <a:prstDash val="solid"/>
                    </a:lnB>
                    <a:noFill/>
                  </a:tcPr>
                </a:tc>
                <a:tc>
                  <a:txBody>
                    <a:bodyPr/>
                    <a:lstStyle/>
                    <a:p>
                      <a:r>
                        <a:rPr lang="it-IT" sz="1700">
                          <a:solidFill>
                            <a:schemeClr val="tx1">
                              <a:lumMod val="75000"/>
                              <a:lumOff val="25000"/>
                            </a:schemeClr>
                          </a:solidFill>
                          <a:effectLst/>
                        </a:rPr>
                        <a:t>(‘… Hai così potuto esprimere la tua creatività’)</a:t>
                      </a:r>
                    </a:p>
                  </a:txBody>
                  <a:tcPr marL="246474" marR="184855" marT="123237" marB="123237" anchor="ctr">
                    <a:lnL w="12700" cmpd="sng">
                      <a:noFill/>
                      <a:prstDash val="solid"/>
                    </a:lnL>
                    <a:lnR w="12700" cmpd="sng">
                      <a:noFill/>
                      <a:prstDash val="solid"/>
                    </a:lnR>
                    <a:lnT w="9525" cap="flat" cmpd="sng" algn="ctr">
                      <a:solidFill>
                        <a:srgbClr val="C7C6C1"/>
                      </a:solidFill>
                      <a:prstDash val="solid"/>
                    </a:lnT>
                    <a:lnB w="12700" cmpd="sng">
                      <a:noFill/>
                      <a:prstDash val="solid"/>
                    </a:lnB>
                    <a:noFill/>
                  </a:tcPr>
                </a:tc>
                <a:extLst>
                  <a:ext uri="{0D108BD9-81ED-4DB2-BD59-A6C34878D82A}">
                    <a16:rowId xmlns:a16="http://schemas.microsoft.com/office/drawing/2014/main" val="3134668454"/>
                  </a:ext>
                </a:extLst>
              </a:tr>
            </a:tbl>
          </a:graphicData>
        </a:graphic>
      </p:graphicFrame>
    </p:spTree>
    <p:extLst>
      <p:ext uri="{BB962C8B-B14F-4D97-AF65-F5344CB8AC3E}">
        <p14:creationId xmlns:p14="http://schemas.microsoft.com/office/powerpoint/2010/main" val="35807076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4" name="Rectangle 73">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31870" cy="6858000"/>
          </a:xfrm>
          <a:prstGeom prst="rect">
            <a:avLst/>
          </a:prstGeom>
          <a:solidFill>
            <a:schemeClr val="tx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6" name="Freeform: Shape 75">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463248"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tx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434" name="Rectangle 2">
            <a:extLst>
              <a:ext uri="{FF2B5EF4-FFF2-40B4-BE49-F238E27FC236}">
                <a16:creationId xmlns:a16="http://schemas.microsoft.com/office/drawing/2014/main" id="{4EE7FF13-C763-1548-A852-169F15F28CE7}"/>
              </a:ext>
            </a:extLst>
          </p:cNvPr>
          <p:cNvSpPr>
            <a:spLocks noGrp="1" noChangeArrowheads="1"/>
          </p:cNvSpPr>
          <p:nvPr>
            <p:ph type="title"/>
          </p:nvPr>
        </p:nvSpPr>
        <p:spPr>
          <a:xfrm>
            <a:off x="603504" y="640080"/>
            <a:ext cx="2462022" cy="5257800"/>
          </a:xfrm>
        </p:spPr>
        <p:txBody>
          <a:bodyPr>
            <a:normAutofit/>
          </a:bodyPr>
          <a:lstStyle/>
          <a:p>
            <a:pPr eaLnBrk="1" hangingPunct="1"/>
            <a:r>
              <a:rPr lang="it-IT" altLang="it-IT" sz="3100" dirty="0">
                <a:solidFill>
                  <a:schemeClr val="bg1"/>
                </a:solidFill>
              </a:rPr>
              <a:t>Domande di controllo</a:t>
            </a:r>
          </a:p>
        </p:txBody>
      </p:sp>
      <p:sp>
        <p:nvSpPr>
          <p:cNvPr id="18435" name="Rectangle 3">
            <a:extLst>
              <a:ext uri="{FF2B5EF4-FFF2-40B4-BE49-F238E27FC236}">
                <a16:creationId xmlns:a16="http://schemas.microsoft.com/office/drawing/2014/main" id="{BAEB24BB-DBA7-A54F-9F5B-85C7FB06656D}"/>
              </a:ext>
            </a:extLst>
          </p:cNvPr>
          <p:cNvSpPr>
            <a:spLocks noGrp="1" noChangeArrowheads="1"/>
          </p:cNvSpPr>
          <p:nvPr>
            <p:ph type="body" idx="1"/>
          </p:nvPr>
        </p:nvSpPr>
        <p:spPr>
          <a:xfrm>
            <a:off x="4018788" y="640081"/>
            <a:ext cx="4518490" cy="5257800"/>
          </a:xfrm>
        </p:spPr>
        <p:txBody>
          <a:bodyPr anchor="ctr">
            <a:normAutofit/>
          </a:bodyPr>
          <a:lstStyle/>
          <a:p>
            <a:pPr eaLnBrk="1" hangingPunct="1"/>
            <a:r>
              <a:rPr lang="it-IT" altLang="it-IT" sz="2800" dirty="0"/>
              <a:t>Domande che vengono ripetute più di una volta, anche con formulazione diversa,  per essere sicuri delle risposte date</a:t>
            </a:r>
          </a:p>
          <a:p>
            <a:pPr eaLnBrk="1" hangingPunct="1"/>
            <a:r>
              <a:rPr lang="it-IT" altLang="it-IT" sz="2800" dirty="0"/>
              <a:t>Servono a verificare la tenuta e la consistenza delle opinioni espresse nel corso dell’intervista</a:t>
            </a:r>
          </a:p>
        </p:txBody>
      </p:sp>
      <p:sp>
        <p:nvSpPr>
          <p:cNvPr id="18433" name="Segnaposto numero diapositiva 5">
            <a:extLst>
              <a:ext uri="{FF2B5EF4-FFF2-40B4-BE49-F238E27FC236}">
                <a16:creationId xmlns:a16="http://schemas.microsoft.com/office/drawing/2014/main" id="{59650FCF-7310-C645-B8EF-6F95E82045B5}"/>
              </a:ext>
            </a:extLst>
          </p:cNvPr>
          <p:cNvSpPr>
            <a:spLocks noGrp="1"/>
          </p:cNvSpPr>
          <p:nvPr>
            <p:ph type="sldNum" sz="quarter" idx="12"/>
          </p:nvPr>
        </p:nvSpPr>
        <p:spPr>
          <a:xfrm>
            <a:off x="6457950" y="6356350"/>
            <a:ext cx="2057400" cy="3651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orm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90000"/>
              </a:lnSpc>
              <a:spcAft>
                <a:spcPts val="600"/>
              </a:spcAft>
            </a:pPr>
            <a:fld id="{AD80BC32-6DB1-144C-B46E-422A48B91FD4}" type="slidenum">
              <a:rPr lang="it-IT" altLang="it-IT" sz="1900"/>
              <a:pPr>
                <a:lnSpc>
                  <a:spcPct val="90000"/>
                </a:lnSpc>
                <a:spcAft>
                  <a:spcPts val="600"/>
                </a:spcAft>
              </a:pPr>
              <a:t>18</a:t>
            </a:fld>
            <a:endParaRPr lang="it-IT" altLang="it-IT" sz="19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4" name="Rectangle 73">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31870" cy="6858000"/>
          </a:xfrm>
          <a:prstGeom prst="rect">
            <a:avLst/>
          </a:prstGeom>
          <a:solidFill>
            <a:schemeClr val="tx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6" name="Freeform: Shape 75">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463248"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tx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458" name="Rectangle 2">
            <a:extLst>
              <a:ext uri="{FF2B5EF4-FFF2-40B4-BE49-F238E27FC236}">
                <a16:creationId xmlns:a16="http://schemas.microsoft.com/office/drawing/2014/main" id="{FD8F75A8-DBB2-594C-839B-45AF10D84E6D}"/>
              </a:ext>
            </a:extLst>
          </p:cNvPr>
          <p:cNvSpPr>
            <a:spLocks noGrp="1" noChangeArrowheads="1"/>
          </p:cNvSpPr>
          <p:nvPr>
            <p:ph type="title"/>
          </p:nvPr>
        </p:nvSpPr>
        <p:spPr>
          <a:xfrm>
            <a:off x="603504" y="640080"/>
            <a:ext cx="2462022" cy="5257800"/>
          </a:xfrm>
        </p:spPr>
        <p:txBody>
          <a:bodyPr>
            <a:normAutofit/>
          </a:bodyPr>
          <a:lstStyle/>
          <a:p>
            <a:pPr eaLnBrk="1" hangingPunct="1"/>
            <a:r>
              <a:rPr lang="it-IT" altLang="it-IT" sz="3100" dirty="0">
                <a:solidFill>
                  <a:schemeClr val="bg1"/>
                </a:solidFill>
              </a:rPr>
              <a:t>Registrazione</a:t>
            </a:r>
          </a:p>
        </p:txBody>
      </p:sp>
      <p:sp>
        <p:nvSpPr>
          <p:cNvPr id="19459" name="Rectangle 3">
            <a:extLst>
              <a:ext uri="{FF2B5EF4-FFF2-40B4-BE49-F238E27FC236}">
                <a16:creationId xmlns:a16="http://schemas.microsoft.com/office/drawing/2014/main" id="{A6F241BA-C0A4-4C4C-A9E3-3A81239BD83D}"/>
              </a:ext>
            </a:extLst>
          </p:cNvPr>
          <p:cNvSpPr>
            <a:spLocks noGrp="1" noChangeArrowheads="1"/>
          </p:cNvSpPr>
          <p:nvPr>
            <p:ph type="body" idx="1"/>
          </p:nvPr>
        </p:nvSpPr>
        <p:spPr>
          <a:xfrm>
            <a:off x="4018788" y="640081"/>
            <a:ext cx="4518490" cy="5257800"/>
          </a:xfrm>
        </p:spPr>
        <p:txBody>
          <a:bodyPr anchor="ctr">
            <a:normAutofit/>
          </a:bodyPr>
          <a:lstStyle/>
          <a:p>
            <a:pPr eaLnBrk="1" hangingPunct="1"/>
            <a:r>
              <a:rPr lang="it-IT" altLang="it-IT" sz="2400" dirty="0"/>
              <a:t>Talvolta infastidisce l’intervistato</a:t>
            </a:r>
          </a:p>
          <a:p>
            <a:pPr eaLnBrk="1" hangingPunct="1"/>
            <a:r>
              <a:rPr lang="it-IT" altLang="it-IT" sz="2400" dirty="0"/>
              <a:t>Permette una annotazione fedele di quanto viene detto</a:t>
            </a:r>
          </a:p>
          <a:p>
            <a:pPr eaLnBrk="1" hangingPunct="1"/>
            <a:r>
              <a:rPr lang="it-IT" altLang="it-IT" sz="2400" dirty="0"/>
              <a:t>Deve di solito essere riportata in un record di indagine scritto (c.d. sbobinatura)</a:t>
            </a:r>
          </a:p>
        </p:txBody>
      </p:sp>
      <p:sp>
        <p:nvSpPr>
          <p:cNvPr id="19457" name="Segnaposto numero diapositiva 5">
            <a:extLst>
              <a:ext uri="{FF2B5EF4-FFF2-40B4-BE49-F238E27FC236}">
                <a16:creationId xmlns:a16="http://schemas.microsoft.com/office/drawing/2014/main" id="{CB6E6F61-7E3E-3141-BB8C-9CE439E11E92}"/>
              </a:ext>
            </a:extLst>
          </p:cNvPr>
          <p:cNvSpPr>
            <a:spLocks noGrp="1"/>
          </p:cNvSpPr>
          <p:nvPr>
            <p:ph type="sldNum" sz="quarter" idx="12"/>
          </p:nvPr>
        </p:nvSpPr>
        <p:spPr>
          <a:xfrm>
            <a:off x="6457950" y="6356350"/>
            <a:ext cx="2057400" cy="3651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orm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90000"/>
              </a:lnSpc>
              <a:spcAft>
                <a:spcPts val="600"/>
              </a:spcAft>
            </a:pPr>
            <a:fld id="{BD2FA5D7-CEB8-1547-85E7-F990DA8408A6}" type="slidenum">
              <a:rPr lang="it-IT" altLang="it-IT" sz="1900"/>
              <a:pPr>
                <a:lnSpc>
                  <a:spcPct val="90000"/>
                </a:lnSpc>
                <a:spcAft>
                  <a:spcPts val="600"/>
                </a:spcAft>
              </a:pPr>
              <a:t>19</a:t>
            </a:fld>
            <a:endParaRPr lang="it-IT" altLang="it-IT" sz="19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4" name="Rectangle 73">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31870" cy="6858000"/>
          </a:xfrm>
          <a:prstGeom prst="rect">
            <a:avLst/>
          </a:prstGeom>
          <a:solidFill>
            <a:schemeClr val="tx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6" name="Freeform: Shape 75">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463248"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tx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122" name="Rectangle 2">
            <a:extLst>
              <a:ext uri="{FF2B5EF4-FFF2-40B4-BE49-F238E27FC236}">
                <a16:creationId xmlns:a16="http://schemas.microsoft.com/office/drawing/2014/main" id="{4ABF046E-09D5-1D40-A0FA-39A6209A89E1}"/>
              </a:ext>
            </a:extLst>
          </p:cNvPr>
          <p:cNvSpPr>
            <a:spLocks noGrp="1" noChangeArrowheads="1"/>
          </p:cNvSpPr>
          <p:nvPr>
            <p:ph type="title"/>
          </p:nvPr>
        </p:nvSpPr>
        <p:spPr>
          <a:xfrm>
            <a:off x="603504" y="640080"/>
            <a:ext cx="2462022" cy="5257800"/>
          </a:xfrm>
        </p:spPr>
        <p:txBody>
          <a:bodyPr>
            <a:normAutofit/>
          </a:bodyPr>
          <a:lstStyle/>
          <a:p>
            <a:pPr eaLnBrk="1" hangingPunct="1"/>
            <a:r>
              <a:rPr lang="it-IT" altLang="it-IT" sz="3100" dirty="0">
                <a:solidFill>
                  <a:schemeClr val="bg1"/>
                </a:solidFill>
              </a:rPr>
              <a:t>L’intervista qualitativa</a:t>
            </a:r>
          </a:p>
        </p:txBody>
      </p:sp>
      <p:sp>
        <p:nvSpPr>
          <p:cNvPr id="5123" name="Rectangle 3">
            <a:extLst>
              <a:ext uri="{FF2B5EF4-FFF2-40B4-BE49-F238E27FC236}">
                <a16:creationId xmlns:a16="http://schemas.microsoft.com/office/drawing/2014/main" id="{BFCD5EC8-7D89-C741-A8C9-72F1F1F2D24A}"/>
              </a:ext>
            </a:extLst>
          </p:cNvPr>
          <p:cNvSpPr>
            <a:spLocks noGrp="1" noChangeArrowheads="1"/>
          </p:cNvSpPr>
          <p:nvPr>
            <p:ph type="body" idx="1"/>
          </p:nvPr>
        </p:nvSpPr>
        <p:spPr>
          <a:xfrm>
            <a:off x="4018788" y="640081"/>
            <a:ext cx="4518490" cy="5257800"/>
          </a:xfrm>
        </p:spPr>
        <p:txBody>
          <a:bodyPr anchor="ctr">
            <a:normAutofit/>
          </a:bodyPr>
          <a:lstStyle/>
          <a:p>
            <a:pPr algn="just" eaLnBrk="1" hangingPunct="1"/>
            <a:r>
              <a:rPr lang="it-IT" altLang="it-IT" sz="2100" dirty="0"/>
              <a:t>Si usa quando vogliamo accedere alla prospettiva del soggetto studiato, per cogliere le sue </a:t>
            </a:r>
            <a:r>
              <a:rPr lang="it-IT" altLang="it-IT" sz="2100" b="1" dirty="0"/>
              <a:t>categorie mentali</a:t>
            </a:r>
            <a:r>
              <a:rPr lang="it-IT" altLang="it-IT" sz="2100" dirty="0"/>
              <a:t>, le sue </a:t>
            </a:r>
            <a:r>
              <a:rPr lang="it-IT" altLang="it-IT" sz="2100" b="1" dirty="0"/>
              <a:t>interpretazioni</a:t>
            </a:r>
            <a:r>
              <a:rPr lang="it-IT" altLang="it-IT" sz="2100" dirty="0"/>
              <a:t>, </a:t>
            </a:r>
            <a:r>
              <a:rPr lang="it-IT" altLang="it-IT" sz="2100" b="1" dirty="0"/>
              <a:t>percezioni</a:t>
            </a:r>
            <a:r>
              <a:rPr lang="it-IT" altLang="it-IT" sz="2100" dirty="0"/>
              <a:t>, </a:t>
            </a:r>
            <a:r>
              <a:rPr lang="it-IT" altLang="it-IT" sz="2100" b="1" dirty="0"/>
              <a:t>sentimenti</a:t>
            </a:r>
            <a:r>
              <a:rPr lang="it-IT" altLang="it-IT" sz="2100" dirty="0"/>
              <a:t>, i </a:t>
            </a:r>
            <a:r>
              <a:rPr lang="it-IT" altLang="it-IT" sz="2100" b="1" dirty="0"/>
              <a:t>motivi</a:t>
            </a:r>
            <a:r>
              <a:rPr lang="it-IT" altLang="it-IT" sz="2100" dirty="0"/>
              <a:t> delle sue azioni (contesto della scoperta, Reichenbach)</a:t>
            </a:r>
          </a:p>
          <a:p>
            <a:pPr algn="just" eaLnBrk="1" hangingPunct="1"/>
            <a:r>
              <a:rPr lang="it-IT" altLang="it-IT" sz="2100" dirty="0"/>
              <a:t>Approccio focalizzato sul </a:t>
            </a:r>
            <a:r>
              <a:rPr lang="it-IT" altLang="it-IT" sz="2100" b="1" dirty="0"/>
              <a:t>soggetto</a:t>
            </a:r>
            <a:r>
              <a:rPr lang="it-IT" altLang="it-IT" sz="2100" dirty="0"/>
              <a:t> e non sulle variabili</a:t>
            </a:r>
          </a:p>
          <a:p>
            <a:pPr algn="just" eaLnBrk="1" hangingPunct="1"/>
            <a:r>
              <a:rPr lang="it-IT" altLang="it-IT" sz="2100" dirty="0"/>
              <a:t>Non è </a:t>
            </a:r>
            <a:r>
              <a:rPr lang="it-IT" altLang="it-IT" sz="2100" i="1" dirty="0"/>
              <a:t>standardizzata</a:t>
            </a:r>
            <a:r>
              <a:rPr lang="it-IT" altLang="it-IT" sz="2100" dirty="0"/>
              <a:t> (cfr. questionario)</a:t>
            </a:r>
          </a:p>
          <a:p>
            <a:pPr algn="just" eaLnBrk="1" hangingPunct="1"/>
            <a:r>
              <a:rPr lang="it-IT" altLang="it-IT" sz="2100" dirty="0"/>
              <a:t>Una intervista non impostata correttamente </a:t>
            </a:r>
            <a:r>
              <a:rPr lang="it-IT" altLang="it-IT" sz="2100" b="1" dirty="0"/>
              <a:t>dà risultati scadenti </a:t>
            </a:r>
            <a:r>
              <a:rPr lang="it-IT" altLang="it-IT" sz="2100" dirty="0"/>
              <a:t>ed esita in un </a:t>
            </a:r>
            <a:r>
              <a:rPr lang="it-IT" altLang="it-IT" sz="2100" b="1" dirty="0"/>
              <a:t>sapere distorto </a:t>
            </a:r>
            <a:r>
              <a:rPr lang="it-IT" altLang="it-IT" sz="2100" dirty="0"/>
              <a:t>o </a:t>
            </a:r>
            <a:r>
              <a:rPr lang="it-IT" altLang="it-IT" sz="2100" b="1" dirty="0"/>
              <a:t>fuorviante</a:t>
            </a:r>
          </a:p>
        </p:txBody>
      </p:sp>
      <p:sp>
        <p:nvSpPr>
          <p:cNvPr id="5121" name="Segnaposto numero diapositiva 5">
            <a:extLst>
              <a:ext uri="{FF2B5EF4-FFF2-40B4-BE49-F238E27FC236}">
                <a16:creationId xmlns:a16="http://schemas.microsoft.com/office/drawing/2014/main" id="{F9972B9C-8FBD-D444-AAE2-C44CF17CF4D2}"/>
              </a:ext>
            </a:extLst>
          </p:cNvPr>
          <p:cNvSpPr>
            <a:spLocks noGrp="1"/>
          </p:cNvSpPr>
          <p:nvPr>
            <p:ph type="sldNum" sz="quarter" idx="12"/>
          </p:nvPr>
        </p:nvSpPr>
        <p:spPr>
          <a:xfrm>
            <a:off x="6457950" y="6356350"/>
            <a:ext cx="2057400" cy="3651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orm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90000"/>
              </a:lnSpc>
              <a:spcAft>
                <a:spcPts val="600"/>
              </a:spcAft>
            </a:pPr>
            <a:fld id="{BC7D7A54-9182-9041-82C6-2FD56B00EF72}" type="slidenum">
              <a:rPr lang="it-IT" altLang="it-IT" sz="1900"/>
              <a:pPr>
                <a:lnSpc>
                  <a:spcPct val="90000"/>
                </a:lnSpc>
                <a:spcAft>
                  <a:spcPts val="600"/>
                </a:spcAft>
              </a:pPr>
              <a:t>2</a:t>
            </a:fld>
            <a:endParaRPr lang="it-IT" altLang="it-IT" sz="19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4" name="Rectangle 73">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31870" cy="6858000"/>
          </a:xfrm>
          <a:prstGeom prst="rect">
            <a:avLst/>
          </a:prstGeom>
          <a:solidFill>
            <a:schemeClr val="tx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6" name="Freeform: Shape 75">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463248"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tx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482" name="Rectangle 2">
            <a:extLst>
              <a:ext uri="{FF2B5EF4-FFF2-40B4-BE49-F238E27FC236}">
                <a16:creationId xmlns:a16="http://schemas.microsoft.com/office/drawing/2014/main" id="{E0B4BB0D-7249-AA42-ABD9-A78B767613FF}"/>
              </a:ext>
            </a:extLst>
          </p:cNvPr>
          <p:cNvSpPr>
            <a:spLocks noGrp="1" noChangeArrowheads="1"/>
          </p:cNvSpPr>
          <p:nvPr>
            <p:ph type="title"/>
          </p:nvPr>
        </p:nvSpPr>
        <p:spPr>
          <a:xfrm>
            <a:off x="603504" y="640080"/>
            <a:ext cx="2462022" cy="5257800"/>
          </a:xfrm>
        </p:spPr>
        <p:txBody>
          <a:bodyPr>
            <a:normAutofit/>
          </a:bodyPr>
          <a:lstStyle/>
          <a:p>
            <a:pPr eaLnBrk="1" hangingPunct="1"/>
            <a:r>
              <a:rPr lang="it-IT" altLang="it-IT" sz="3100" dirty="0">
                <a:solidFill>
                  <a:schemeClr val="bg1"/>
                </a:solidFill>
              </a:rPr>
              <a:t>Video-Registrazione</a:t>
            </a:r>
          </a:p>
        </p:txBody>
      </p:sp>
      <p:sp>
        <p:nvSpPr>
          <p:cNvPr id="20483" name="Rectangle 3">
            <a:extLst>
              <a:ext uri="{FF2B5EF4-FFF2-40B4-BE49-F238E27FC236}">
                <a16:creationId xmlns:a16="http://schemas.microsoft.com/office/drawing/2014/main" id="{3BC9B38D-1D66-DE46-B470-FE9233B2111F}"/>
              </a:ext>
            </a:extLst>
          </p:cNvPr>
          <p:cNvSpPr>
            <a:spLocks noGrp="1" noChangeArrowheads="1"/>
          </p:cNvSpPr>
          <p:nvPr>
            <p:ph type="body" idx="1"/>
          </p:nvPr>
        </p:nvSpPr>
        <p:spPr>
          <a:xfrm>
            <a:off x="4018788" y="640081"/>
            <a:ext cx="4518490" cy="5257800"/>
          </a:xfrm>
        </p:spPr>
        <p:txBody>
          <a:bodyPr anchor="ctr">
            <a:normAutofit/>
          </a:bodyPr>
          <a:lstStyle/>
          <a:p>
            <a:pPr eaLnBrk="1" hangingPunct="1"/>
            <a:r>
              <a:rPr lang="it-IT" altLang="it-IT" sz="2800" dirty="0"/>
              <a:t>Permette di fornire maggiori informazioni sull’ambiente nel quale vive l’intervistato</a:t>
            </a:r>
          </a:p>
          <a:p>
            <a:pPr eaLnBrk="1" hangingPunct="1"/>
            <a:r>
              <a:rPr lang="it-IT" altLang="it-IT" sz="2800" dirty="0"/>
              <a:t>Permette di annotare la prossemica e le emozioni dell’intervistato</a:t>
            </a:r>
          </a:p>
          <a:p>
            <a:pPr eaLnBrk="1" hangingPunct="1"/>
            <a:r>
              <a:rPr lang="it-IT" altLang="it-IT" sz="2800" dirty="0"/>
              <a:t>È molto intrusiva (almeno inizialmente)</a:t>
            </a:r>
          </a:p>
        </p:txBody>
      </p:sp>
      <p:sp>
        <p:nvSpPr>
          <p:cNvPr id="20481" name="Segnaposto numero diapositiva 5">
            <a:extLst>
              <a:ext uri="{FF2B5EF4-FFF2-40B4-BE49-F238E27FC236}">
                <a16:creationId xmlns:a16="http://schemas.microsoft.com/office/drawing/2014/main" id="{28085AEB-8CED-234C-8D4B-BA3B0F6E1CE4}"/>
              </a:ext>
            </a:extLst>
          </p:cNvPr>
          <p:cNvSpPr>
            <a:spLocks noGrp="1"/>
          </p:cNvSpPr>
          <p:nvPr>
            <p:ph type="sldNum" sz="quarter" idx="12"/>
          </p:nvPr>
        </p:nvSpPr>
        <p:spPr>
          <a:xfrm>
            <a:off x="6457950" y="6356350"/>
            <a:ext cx="2057400" cy="3651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orm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90000"/>
              </a:lnSpc>
              <a:spcAft>
                <a:spcPts val="600"/>
              </a:spcAft>
            </a:pPr>
            <a:fld id="{5B6C518E-99EC-2744-8A40-6754CE0818C2}" type="slidenum">
              <a:rPr lang="it-IT" altLang="it-IT" sz="1900"/>
              <a:pPr>
                <a:lnSpc>
                  <a:spcPct val="90000"/>
                </a:lnSpc>
                <a:spcAft>
                  <a:spcPts val="600"/>
                </a:spcAft>
              </a:pPr>
              <a:t>20</a:t>
            </a:fld>
            <a:endParaRPr lang="it-IT" altLang="it-IT" sz="19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6A3C540-68A3-1066-501B-F1C63F22473B}"/>
            </a:ext>
          </a:extLst>
        </p:cNvPr>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C2AA9CA5-F521-DF71-4658-1425BB0F97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4" name="Rectangle 73">
            <a:extLst>
              <a:ext uri="{FF2B5EF4-FFF2-40B4-BE49-F238E27FC236}">
                <a16:creationId xmlns:a16="http://schemas.microsoft.com/office/drawing/2014/main" id="{A9E418C3-8C76-A48B-E97A-9C2C81765B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31870" cy="6858000"/>
          </a:xfrm>
          <a:prstGeom prst="rect">
            <a:avLst/>
          </a:prstGeom>
          <a:solidFill>
            <a:schemeClr val="tx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6" name="Freeform: Shape 75">
            <a:extLst>
              <a:ext uri="{FF2B5EF4-FFF2-40B4-BE49-F238E27FC236}">
                <a16:creationId xmlns:a16="http://schemas.microsoft.com/office/drawing/2014/main" id="{4767CAE9-81E5-62DE-CC4B-B18D5EF0E8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463248"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tx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482" name="Rectangle 2">
            <a:extLst>
              <a:ext uri="{FF2B5EF4-FFF2-40B4-BE49-F238E27FC236}">
                <a16:creationId xmlns:a16="http://schemas.microsoft.com/office/drawing/2014/main" id="{130637C4-C2D1-5922-CBE5-14C900A3FC9C}"/>
              </a:ext>
            </a:extLst>
          </p:cNvPr>
          <p:cNvSpPr>
            <a:spLocks noGrp="1" noChangeArrowheads="1"/>
          </p:cNvSpPr>
          <p:nvPr>
            <p:ph type="title"/>
          </p:nvPr>
        </p:nvSpPr>
        <p:spPr>
          <a:xfrm>
            <a:off x="361082" y="725526"/>
            <a:ext cx="2809705" cy="5257800"/>
          </a:xfrm>
        </p:spPr>
        <p:txBody>
          <a:bodyPr>
            <a:normAutofit/>
          </a:bodyPr>
          <a:lstStyle/>
          <a:p>
            <a:r>
              <a:rPr lang="it-IT" sz="3100" dirty="0">
                <a:solidFill>
                  <a:schemeClr val="bg1"/>
                </a:solidFill>
              </a:rPr>
              <a:t>Comunicazione non verbale (</a:t>
            </a:r>
            <a:r>
              <a:rPr lang="it-IT" sz="3100" b="1" dirty="0">
                <a:solidFill>
                  <a:schemeClr val="bg1"/>
                </a:solidFill>
              </a:rPr>
              <a:t>CNL</a:t>
            </a:r>
            <a:r>
              <a:rPr lang="it-IT" sz="3100" dirty="0">
                <a:solidFill>
                  <a:schemeClr val="bg1"/>
                </a:solidFill>
              </a:rPr>
              <a:t>) nell’intervista di ricerca</a:t>
            </a:r>
            <a:endParaRPr lang="it-IT" altLang="it-IT" sz="3100" dirty="0">
              <a:solidFill>
                <a:schemeClr val="bg1"/>
              </a:solidFill>
            </a:endParaRPr>
          </a:p>
        </p:txBody>
      </p:sp>
      <p:sp>
        <p:nvSpPr>
          <p:cNvPr id="20483" name="Rectangle 3">
            <a:extLst>
              <a:ext uri="{FF2B5EF4-FFF2-40B4-BE49-F238E27FC236}">
                <a16:creationId xmlns:a16="http://schemas.microsoft.com/office/drawing/2014/main" id="{896E8E46-1F20-7D6E-0AD8-B7001629E309}"/>
              </a:ext>
            </a:extLst>
          </p:cNvPr>
          <p:cNvSpPr>
            <a:spLocks noGrp="1" noChangeArrowheads="1"/>
          </p:cNvSpPr>
          <p:nvPr>
            <p:ph type="body" idx="1"/>
          </p:nvPr>
        </p:nvSpPr>
        <p:spPr>
          <a:xfrm>
            <a:off x="4078118" y="426580"/>
            <a:ext cx="4518490" cy="5257800"/>
          </a:xfrm>
        </p:spPr>
        <p:txBody>
          <a:bodyPr anchor="ctr">
            <a:normAutofit/>
          </a:bodyPr>
          <a:lstStyle/>
          <a:p>
            <a:pPr marL="0" indent="0" algn="just" eaLnBrk="1" hangingPunct="1">
              <a:buNone/>
            </a:pPr>
            <a:r>
              <a:rPr lang="it-IT" altLang="it-IT" sz="2100" b="1" dirty="0"/>
              <a:t>Prossemica</a:t>
            </a:r>
            <a:r>
              <a:rPr lang="it-IT" altLang="it-IT" sz="2100" dirty="0"/>
              <a:t> </a:t>
            </a:r>
            <a:r>
              <a:rPr lang="it-IT" sz="2100" dirty="0"/>
              <a:t>–  </a:t>
            </a:r>
            <a:r>
              <a:rPr lang="it-IT" altLang="it-IT" sz="2100" i="1" dirty="0"/>
              <a:t>uso dello spazio</a:t>
            </a:r>
          </a:p>
          <a:p>
            <a:pPr algn="just"/>
            <a:r>
              <a:rPr lang="it-IT" sz="2100" dirty="0"/>
              <a:t>Distanza fra intervistatore e intervistato, disposizione dei corpi nello spazio, uso dell’ambiente.</a:t>
            </a:r>
          </a:p>
          <a:p>
            <a:pPr algn="just"/>
            <a:r>
              <a:rPr lang="it-IT" sz="2100" dirty="0"/>
              <a:t>Indica grado di intimità, potere, fiducia, controllo della situazione.</a:t>
            </a:r>
          </a:p>
          <a:p>
            <a:pPr marL="0" indent="0" algn="just">
              <a:buNone/>
            </a:pPr>
            <a:endParaRPr lang="it-IT" sz="2100" dirty="0"/>
          </a:p>
          <a:p>
            <a:pPr marL="0" indent="0" algn="just">
              <a:buNone/>
            </a:pPr>
            <a:r>
              <a:rPr lang="it-IT" sz="2100" b="1" dirty="0"/>
              <a:t>Cinesica</a:t>
            </a:r>
            <a:r>
              <a:rPr lang="it-IT" sz="2100" dirty="0"/>
              <a:t> – </a:t>
            </a:r>
            <a:r>
              <a:rPr lang="it-IT" sz="2100" i="1" dirty="0"/>
              <a:t>movimento del corpo</a:t>
            </a:r>
          </a:p>
          <a:p>
            <a:pPr algn="just"/>
            <a:r>
              <a:rPr lang="it-IT" sz="2100" dirty="0"/>
              <a:t>Gesti, postura, mimica facciale, sguardo, movimenti del capo e del tronco.</a:t>
            </a:r>
          </a:p>
          <a:p>
            <a:pPr algn="just"/>
            <a:r>
              <a:rPr lang="it-IT" sz="2100" dirty="0"/>
              <a:t>Esprime emozioni, atteggiamenti, intenzioni comunicative, (in)coerenza con il verbale.</a:t>
            </a:r>
          </a:p>
        </p:txBody>
      </p:sp>
      <p:sp>
        <p:nvSpPr>
          <p:cNvPr id="20481" name="Segnaposto numero diapositiva 5">
            <a:extLst>
              <a:ext uri="{FF2B5EF4-FFF2-40B4-BE49-F238E27FC236}">
                <a16:creationId xmlns:a16="http://schemas.microsoft.com/office/drawing/2014/main" id="{AB786AF2-561F-51B4-D5BA-D170E5489A23}"/>
              </a:ext>
            </a:extLst>
          </p:cNvPr>
          <p:cNvSpPr>
            <a:spLocks noGrp="1"/>
          </p:cNvSpPr>
          <p:nvPr>
            <p:ph type="sldNum" sz="quarter" idx="12"/>
          </p:nvPr>
        </p:nvSpPr>
        <p:spPr>
          <a:xfrm>
            <a:off x="6457950" y="6356350"/>
            <a:ext cx="2057400" cy="3651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orm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90000"/>
              </a:lnSpc>
              <a:spcAft>
                <a:spcPts val="600"/>
              </a:spcAft>
            </a:pPr>
            <a:fld id="{5B6C518E-99EC-2744-8A40-6754CE0818C2}" type="slidenum">
              <a:rPr lang="it-IT" altLang="it-IT" sz="1900"/>
              <a:pPr>
                <a:lnSpc>
                  <a:spcPct val="90000"/>
                </a:lnSpc>
                <a:spcAft>
                  <a:spcPts val="600"/>
                </a:spcAft>
              </a:pPr>
              <a:t>21</a:t>
            </a:fld>
            <a:endParaRPr lang="it-IT" altLang="it-IT" sz="1900"/>
          </a:p>
        </p:txBody>
      </p:sp>
      <p:sp>
        <p:nvSpPr>
          <p:cNvPr id="3" name="Rectangle 3">
            <a:extLst>
              <a:ext uri="{FF2B5EF4-FFF2-40B4-BE49-F238E27FC236}">
                <a16:creationId xmlns:a16="http://schemas.microsoft.com/office/drawing/2014/main" id="{0DA4B4CE-9260-6D1A-B745-49650EE33840}"/>
              </a:ext>
            </a:extLst>
          </p:cNvPr>
          <p:cNvSpPr txBox="1">
            <a:spLocks noChangeArrowheads="1"/>
          </p:cNvSpPr>
          <p:nvPr/>
        </p:nvSpPr>
        <p:spPr bwMode="auto">
          <a:xfrm>
            <a:off x="3891809" y="5721214"/>
            <a:ext cx="5072679" cy="6005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normAutofit lnSpcReduction="10000"/>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eaLnBrk="1" hangingPunct="1">
              <a:buFontTx/>
              <a:buNone/>
            </a:pPr>
            <a:r>
              <a:rPr lang="it-IT" altLang="it-IT" sz="1800" i="1" dirty="0"/>
              <a:t>Approfondimento: https://</a:t>
            </a:r>
            <a:r>
              <a:rPr lang="it-IT" altLang="it-IT" sz="1800" i="1" dirty="0" err="1"/>
              <a:t>www.youtube.com</a:t>
            </a:r>
            <a:r>
              <a:rPr lang="it-IT" altLang="it-IT" sz="1800" i="1" dirty="0"/>
              <a:t>/</a:t>
            </a:r>
            <a:r>
              <a:rPr lang="it-IT" altLang="it-IT" sz="1800" i="1" dirty="0" err="1"/>
              <a:t>watch?v</a:t>
            </a:r>
            <a:r>
              <a:rPr lang="it-IT" altLang="it-IT" sz="1800" i="1" dirty="0"/>
              <a:t>=a8nvcQODp3Q</a:t>
            </a:r>
            <a:endParaRPr lang="it-IT" sz="1800" i="1" dirty="0"/>
          </a:p>
        </p:txBody>
      </p:sp>
    </p:spTree>
    <p:extLst>
      <p:ext uri="{BB962C8B-B14F-4D97-AF65-F5344CB8AC3E}">
        <p14:creationId xmlns:p14="http://schemas.microsoft.com/office/powerpoint/2010/main" val="38180293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4" name="Rectangle 73">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31870" cy="6858000"/>
          </a:xfrm>
          <a:prstGeom prst="rect">
            <a:avLst/>
          </a:prstGeom>
          <a:solidFill>
            <a:schemeClr val="tx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6" name="Freeform: Shape 75">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463248"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tx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338" name="Rectangle 2">
            <a:extLst>
              <a:ext uri="{FF2B5EF4-FFF2-40B4-BE49-F238E27FC236}">
                <a16:creationId xmlns:a16="http://schemas.microsoft.com/office/drawing/2014/main" id="{0B7595ED-C67F-A540-9D2F-EC8DC5D9818B}"/>
              </a:ext>
            </a:extLst>
          </p:cNvPr>
          <p:cNvSpPr>
            <a:spLocks noGrp="1" noChangeArrowheads="1"/>
          </p:cNvSpPr>
          <p:nvPr>
            <p:ph type="title"/>
          </p:nvPr>
        </p:nvSpPr>
        <p:spPr>
          <a:xfrm>
            <a:off x="465763" y="692696"/>
            <a:ext cx="2600344" cy="5257800"/>
          </a:xfrm>
        </p:spPr>
        <p:txBody>
          <a:bodyPr>
            <a:normAutofit/>
          </a:bodyPr>
          <a:lstStyle/>
          <a:p>
            <a:pPr eaLnBrk="1" hangingPunct="1"/>
            <a:r>
              <a:rPr lang="it-IT" altLang="it-IT" sz="3100" dirty="0">
                <a:solidFill>
                  <a:schemeClr val="bg1"/>
                </a:solidFill>
              </a:rPr>
              <a:t>Analisi e classificazione di un’intervista</a:t>
            </a:r>
            <a:endParaRPr lang="it-IT" altLang="it-IT" sz="3100" b="1" dirty="0">
              <a:solidFill>
                <a:schemeClr val="bg1"/>
              </a:solidFill>
            </a:endParaRPr>
          </a:p>
        </p:txBody>
      </p:sp>
      <p:sp>
        <p:nvSpPr>
          <p:cNvPr id="14339" name="Rectangle 3">
            <a:extLst>
              <a:ext uri="{FF2B5EF4-FFF2-40B4-BE49-F238E27FC236}">
                <a16:creationId xmlns:a16="http://schemas.microsoft.com/office/drawing/2014/main" id="{45B6FD55-5258-F840-8989-FB76D0205325}"/>
              </a:ext>
            </a:extLst>
          </p:cNvPr>
          <p:cNvSpPr>
            <a:spLocks noGrp="1" noChangeArrowheads="1"/>
          </p:cNvSpPr>
          <p:nvPr>
            <p:ph type="body" idx="1"/>
          </p:nvPr>
        </p:nvSpPr>
        <p:spPr>
          <a:xfrm>
            <a:off x="3923928" y="89647"/>
            <a:ext cx="5040560" cy="6857999"/>
          </a:xfrm>
        </p:spPr>
        <p:txBody>
          <a:bodyPr anchor="ctr">
            <a:normAutofit/>
          </a:bodyPr>
          <a:lstStyle/>
          <a:p>
            <a:pPr marL="457200" indent="-457200" algn="just" eaLnBrk="1" hangingPunct="1">
              <a:buFont typeface="+mj-lt"/>
              <a:buAutoNum type="arabicPeriod"/>
            </a:pPr>
            <a:r>
              <a:rPr lang="it-IT" altLang="it-IT" sz="2100" dirty="0"/>
              <a:t>Di quale tipologia di intervista si tratta?</a:t>
            </a:r>
          </a:p>
          <a:p>
            <a:pPr marL="457200" indent="-457200" algn="just" eaLnBrk="1" hangingPunct="1">
              <a:buFont typeface="+mj-lt"/>
              <a:buAutoNum type="arabicPeriod"/>
            </a:pPr>
            <a:r>
              <a:rPr lang="it-IT" altLang="it-IT" sz="2100" dirty="0"/>
              <a:t>Qual è l’oggetto dell’intervista?</a:t>
            </a:r>
          </a:p>
          <a:p>
            <a:pPr marL="457200" indent="-457200" algn="just" eaLnBrk="1" hangingPunct="1">
              <a:buFont typeface="+mj-lt"/>
              <a:buAutoNum type="arabicPeriod"/>
            </a:pPr>
            <a:r>
              <a:rPr lang="it-IT" altLang="it-IT" sz="2100" dirty="0"/>
              <a:t>Come si struttura la scaletta dell’intervistatore?</a:t>
            </a:r>
          </a:p>
          <a:p>
            <a:pPr marL="457200" indent="-457200" algn="just" eaLnBrk="1" hangingPunct="1">
              <a:buFont typeface="+mj-lt"/>
              <a:buAutoNum type="arabicPeriod"/>
            </a:pPr>
            <a:r>
              <a:rPr lang="it-IT" altLang="it-IT" sz="2100" dirty="0"/>
              <a:t>Quali sono gli </a:t>
            </a:r>
            <a:r>
              <a:rPr lang="it-IT" altLang="it-IT" sz="2100" b="1" dirty="0"/>
              <a:t>enunciati interessanti </a:t>
            </a:r>
            <a:r>
              <a:rPr lang="it-IT" altLang="it-IT" sz="2100" i="1" dirty="0"/>
              <a:t>(</a:t>
            </a:r>
            <a:r>
              <a:rPr lang="it-IT" altLang="it-IT" sz="2100" i="1" dirty="0" err="1"/>
              <a:t>verbatim</a:t>
            </a:r>
            <a:r>
              <a:rPr lang="it-IT" altLang="it-IT" sz="2100" i="1" dirty="0"/>
              <a:t>) </a:t>
            </a:r>
            <a:r>
              <a:rPr lang="it-IT" altLang="it-IT" sz="2100" dirty="0"/>
              <a:t>dell’intervistato?</a:t>
            </a:r>
          </a:p>
          <a:p>
            <a:pPr marL="457200" indent="-457200" algn="just" eaLnBrk="1" hangingPunct="1">
              <a:buFont typeface="+mj-lt"/>
              <a:buAutoNum type="arabicPeriod"/>
            </a:pPr>
            <a:r>
              <a:rPr lang="it-IT" altLang="it-IT" sz="2100" dirty="0"/>
              <a:t>Come sono state gestite le </a:t>
            </a:r>
            <a:r>
              <a:rPr lang="it-IT" altLang="it-IT" sz="2100" i="1" dirty="0"/>
              <a:t>consegne</a:t>
            </a:r>
            <a:r>
              <a:rPr lang="it-IT" altLang="it-IT" sz="2100" dirty="0"/>
              <a:t> e i </a:t>
            </a:r>
            <a:r>
              <a:rPr lang="it-IT" altLang="it-IT" sz="2100" i="1" dirty="0"/>
              <a:t>rilanci</a:t>
            </a:r>
            <a:r>
              <a:rPr lang="it-IT" altLang="it-IT" sz="2100" dirty="0"/>
              <a:t> dall’intervistatore?</a:t>
            </a:r>
          </a:p>
          <a:p>
            <a:pPr marL="457200" indent="-457200" algn="just" eaLnBrk="1" hangingPunct="1">
              <a:buFont typeface="+mj-lt"/>
              <a:buAutoNum type="arabicPeriod"/>
            </a:pPr>
            <a:r>
              <a:rPr lang="it-IT" altLang="it-IT" sz="2100" dirty="0"/>
              <a:t>Quali sono i collegamenti possibili tra le diverse osservazioni dell’interessato (</a:t>
            </a:r>
            <a:r>
              <a:rPr lang="it-IT" altLang="it-IT" sz="2100" i="1" dirty="0" err="1"/>
              <a:t>metatemi</a:t>
            </a:r>
            <a:r>
              <a:rPr lang="it-IT" altLang="it-IT" sz="2100" dirty="0"/>
              <a:t>)?</a:t>
            </a:r>
          </a:p>
          <a:p>
            <a:pPr marL="457200" indent="-457200" algn="just" eaLnBrk="1" hangingPunct="1">
              <a:buFont typeface="+mj-lt"/>
              <a:buAutoNum type="arabicPeriod"/>
            </a:pPr>
            <a:r>
              <a:rPr lang="it-IT" altLang="it-IT" sz="2100" dirty="0"/>
              <a:t>Descrizione della </a:t>
            </a:r>
            <a:r>
              <a:rPr lang="it-IT" altLang="it-IT" sz="2100" b="1" dirty="0"/>
              <a:t>prossemica</a:t>
            </a:r>
            <a:r>
              <a:rPr lang="it-IT" altLang="it-IT" sz="2100" dirty="0"/>
              <a:t> e la </a:t>
            </a:r>
            <a:r>
              <a:rPr lang="it-IT" altLang="it-IT" sz="2100" b="1" dirty="0"/>
              <a:t>cinesica</a:t>
            </a:r>
            <a:r>
              <a:rPr lang="it-IT" altLang="it-IT" sz="2100" dirty="0"/>
              <a:t> dell’intervistato</a:t>
            </a:r>
          </a:p>
          <a:p>
            <a:pPr marL="457200" indent="-457200" algn="just" eaLnBrk="1" hangingPunct="1">
              <a:buFont typeface="+mj-lt"/>
              <a:buAutoNum type="arabicPeriod"/>
            </a:pPr>
            <a:r>
              <a:rPr lang="it-IT" altLang="it-IT" sz="2100" dirty="0"/>
              <a:t>Descrizione della (para)verbalità dell’intervistato</a:t>
            </a:r>
          </a:p>
        </p:txBody>
      </p:sp>
      <p:sp>
        <p:nvSpPr>
          <p:cNvPr id="14337" name="Segnaposto numero diapositiva 5">
            <a:extLst>
              <a:ext uri="{FF2B5EF4-FFF2-40B4-BE49-F238E27FC236}">
                <a16:creationId xmlns:a16="http://schemas.microsoft.com/office/drawing/2014/main" id="{FA2764D8-2F72-F24E-8450-FE20AC0D304F}"/>
              </a:ext>
            </a:extLst>
          </p:cNvPr>
          <p:cNvSpPr>
            <a:spLocks noGrp="1"/>
          </p:cNvSpPr>
          <p:nvPr>
            <p:ph type="sldNum" sz="quarter" idx="12"/>
          </p:nvPr>
        </p:nvSpPr>
        <p:spPr>
          <a:xfrm>
            <a:off x="6457950" y="6356350"/>
            <a:ext cx="2057400" cy="3651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orm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90000"/>
              </a:lnSpc>
              <a:spcAft>
                <a:spcPts val="600"/>
              </a:spcAft>
            </a:pPr>
            <a:fld id="{703722B3-A6CC-4F47-9F2B-F2341875AF3E}" type="slidenum">
              <a:rPr lang="it-IT" altLang="it-IT" sz="1900"/>
              <a:pPr>
                <a:lnSpc>
                  <a:spcPct val="90000"/>
                </a:lnSpc>
                <a:spcAft>
                  <a:spcPts val="600"/>
                </a:spcAft>
              </a:pPr>
              <a:t>22</a:t>
            </a:fld>
            <a:endParaRPr lang="it-IT" altLang="it-IT" sz="1900" dirty="0"/>
          </a:p>
        </p:txBody>
      </p:sp>
    </p:spTree>
    <p:extLst>
      <p:ext uri="{BB962C8B-B14F-4D97-AF65-F5344CB8AC3E}">
        <p14:creationId xmlns:p14="http://schemas.microsoft.com/office/powerpoint/2010/main" val="41911144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9D18CB1-0EC2-CD1B-EEA3-B4DC9321CE1E}"/>
              </a:ext>
            </a:extLst>
          </p:cNvPr>
          <p:cNvSpPr>
            <a:spLocks noGrp="1"/>
          </p:cNvSpPr>
          <p:nvPr>
            <p:ph type="title"/>
          </p:nvPr>
        </p:nvSpPr>
        <p:spPr/>
        <p:txBody>
          <a:bodyPr/>
          <a:lstStyle/>
          <a:p>
            <a:r>
              <a:rPr lang="en-GB" dirty="0" err="1"/>
              <a:t>Esercizio</a:t>
            </a:r>
            <a:endParaRPr lang="en-GB" dirty="0"/>
          </a:p>
        </p:txBody>
      </p:sp>
      <p:sp>
        <p:nvSpPr>
          <p:cNvPr id="3" name="Segnaposto contenuto 2">
            <a:extLst>
              <a:ext uri="{FF2B5EF4-FFF2-40B4-BE49-F238E27FC236}">
                <a16:creationId xmlns:a16="http://schemas.microsoft.com/office/drawing/2014/main" id="{029057E9-88F0-5D97-278C-3429F7B83AD6}"/>
              </a:ext>
            </a:extLst>
          </p:cNvPr>
          <p:cNvSpPr>
            <a:spLocks noGrp="1"/>
          </p:cNvSpPr>
          <p:nvPr>
            <p:ph idx="1"/>
          </p:nvPr>
        </p:nvSpPr>
        <p:spPr/>
        <p:txBody>
          <a:bodyPr/>
          <a:lstStyle/>
          <a:p>
            <a:pPr algn="just"/>
            <a:r>
              <a:rPr lang="it-IT" dirty="0">
                <a:hlinkClick r:id="rId2"/>
              </a:rPr>
              <a:t>Intervista semi-strutturata</a:t>
            </a:r>
            <a:r>
              <a:rPr lang="it-IT" dirty="0"/>
              <a:t> in una ricerca-azione partecipativa.</a:t>
            </a:r>
          </a:p>
          <a:p>
            <a:pPr marL="0" indent="0" algn="just">
              <a:buNone/>
            </a:pPr>
            <a:endParaRPr lang="it-IT" dirty="0"/>
          </a:p>
          <a:p>
            <a:pPr marL="0" indent="0" algn="just">
              <a:buNone/>
            </a:pPr>
            <a:r>
              <a:rPr lang="it-IT" dirty="0"/>
              <a:t>Sulla base delle domande della slide precedente, guardare criticamente il video YT e provare a rispondere a tutte le domande di analisi e classificazione.</a:t>
            </a:r>
          </a:p>
        </p:txBody>
      </p:sp>
      <p:sp>
        <p:nvSpPr>
          <p:cNvPr id="4" name="Segnaposto numero diapositiva 3">
            <a:extLst>
              <a:ext uri="{FF2B5EF4-FFF2-40B4-BE49-F238E27FC236}">
                <a16:creationId xmlns:a16="http://schemas.microsoft.com/office/drawing/2014/main" id="{197545E3-A613-7DBB-F2D8-293D4E0D012C}"/>
              </a:ext>
            </a:extLst>
          </p:cNvPr>
          <p:cNvSpPr>
            <a:spLocks noGrp="1"/>
          </p:cNvSpPr>
          <p:nvPr>
            <p:ph type="sldNum" sz="quarter" idx="12"/>
          </p:nvPr>
        </p:nvSpPr>
        <p:spPr/>
        <p:txBody>
          <a:bodyPr/>
          <a:lstStyle/>
          <a:p>
            <a:pPr>
              <a:defRPr/>
            </a:pPr>
            <a:fld id="{FAF7EDEF-FBDC-1F41-9091-50D526377225}" type="slidenum">
              <a:rPr lang="it-IT" altLang="it-IT" smtClean="0"/>
              <a:pPr>
                <a:defRPr/>
              </a:pPr>
              <a:t>23</a:t>
            </a:fld>
            <a:endParaRPr lang="it-IT" altLang="it-IT"/>
          </a:p>
        </p:txBody>
      </p:sp>
    </p:spTree>
    <p:extLst>
      <p:ext uri="{BB962C8B-B14F-4D97-AF65-F5344CB8AC3E}">
        <p14:creationId xmlns:p14="http://schemas.microsoft.com/office/powerpoint/2010/main" val="3288981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4" name="Rectangle 73">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31870" cy="6858000"/>
          </a:xfrm>
          <a:prstGeom prst="rect">
            <a:avLst/>
          </a:prstGeom>
          <a:solidFill>
            <a:schemeClr val="tx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6" name="Freeform: Shape 75">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463248"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tx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146" name="Rectangle 2">
            <a:extLst>
              <a:ext uri="{FF2B5EF4-FFF2-40B4-BE49-F238E27FC236}">
                <a16:creationId xmlns:a16="http://schemas.microsoft.com/office/drawing/2014/main" id="{01B5F553-BABC-094C-ACE3-596826CC29D3}"/>
              </a:ext>
            </a:extLst>
          </p:cNvPr>
          <p:cNvSpPr>
            <a:spLocks noGrp="1" noChangeArrowheads="1"/>
          </p:cNvSpPr>
          <p:nvPr>
            <p:ph type="title"/>
          </p:nvPr>
        </p:nvSpPr>
        <p:spPr>
          <a:xfrm>
            <a:off x="603504" y="640080"/>
            <a:ext cx="2462022" cy="5257800"/>
          </a:xfrm>
        </p:spPr>
        <p:txBody>
          <a:bodyPr>
            <a:normAutofit/>
          </a:bodyPr>
          <a:lstStyle/>
          <a:p>
            <a:pPr eaLnBrk="1" hangingPunct="1"/>
            <a:r>
              <a:rPr lang="it-IT" altLang="it-IT" sz="3100" dirty="0">
                <a:solidFill>
                  <a:schemeClr val="bg1"/>
                </a:solidFill>
              </a:rPr>
              <a:t>Tipologie di intervista</a:t>
            </a:r>
          </a:p>
        </p:txBody>
      </p:sp>
      <p:sp>
        <p:nvSpPr>
          <p:cNvPr id="6147" name="Rectangle 3">
            <a:extLst>
              <a:ext uri="{FF2B5EF4-FFF2-40B4-BE49-F238E27FC236}">
                <a16:creationId xmlns:a16="http://schemas.microsoft.com/office/drawing/2014/main" id="{901FE9B8-1AC0-D047-AD63-B3EF1C967377}"/>
              </a:ext>
            </a:extLst>
          </p:cNvPr>
          <p:cNvSpPr>
            <a:spLocks noGrp="1" noChangeArrowheads="1"/>
          </p:cNvSpPr>
          <p:nvPr>
            <p:ph type="body" idx="1"/>
          </p:nvPr>
        </p:nvSpPr>
        <p:spPr>
          <a:xfrm>
            <a:off x="4018788" y="640081"/>
            <a:ext cx="4518490" cy="5257800"/>
          </a:xfrm>
        </p:spPr>
        <p:txBody>
          <a:bodyPr anchor="ctr">
            <a:normAutofit/>
          </a:bodyPr>
          <a:lstStyle/>
          <a:p>
            <a:pPr algn="just" eaLnBrk="1" hangingPunct="1"/>
            <a:r>
              <a:rPr lang="it-IT" altLang="it-IT" sz="2100" dirty="0"/>
              <a:t>Intervista </a:t>
            </a:r>
            <a:r>
              <a:rPr lang="it-IT" altLang="it-IT" sz="2100" b="1" dirty="0"/>
              <a:t>strutturata</a:t>
            </a:r>
            <a:r>
              <a:rPr lang="it-IT" altLang="it-IT" sz="2100" dirty="0"/>
              <a:t>, stesse domande, formulazione e frequenza per tutti gli intervistati (= stimolo uguale per tutti). Tecnica </a:t>
            </a:r>
            <a:r>
              <a:rPr lang="it-IT" altLang="it-IT" sz="2100" i="1" dirty="0"/>
              <a:t>ibrida</a:t>
            </a:r>
            <a:r>
              <a:rPr lang="it-IT" altLang="it-IT" sz="2100" dirty="0"/>
              <a:t>.</a:t>
            </a:r>
          </a:p>
          <a:p>
            <a:pPr algn="just" eaLnBrk="1" hangingPunct="1"/>
            <a:r>
              <a:rPr lang="it-IT" altLang="it-IT" sz="2100" dirty="0"/>
              <a:t>Intervista </a:t>
            </a:r>
            <a:r>
              <a:rPr lang="it-IT" altLang="it-IT" sz="2100" b="1" dirty="0"/>
              <a:t>semi-strutturata</a:t>
            </a:r>
          </a:p>
          <a:p>
            <a:pPr algn="just" eaLnBrk="1" hangingPunct="1"/>
            <a:r>
              <a:rPr lang="it-IT" altLang="it-IT" sz="2100" dirty="0"/>
              <a:t>Intervista non strutturata o </a:t>
            </a:r>
            <a:r>
              <a:rPr lang="it-IT" altLang="it-IT" sz="2100" b="1" dirty="0"/>
              <a:t>libera (o in profondità)</a:t>
            </a:r>
            <a:r>
              <a:rPr lang="it-IT" altLang="it-IT" sz="2100" dirty="0"/>
              <a:t>, forma e contenuto delle domande non sono prestabilite, cambiano da soggetto a soggetto</a:t>
            </a:r>
          </a:p>
          <a:p>
            <a:pPr algn="just" eaLnBrk="1" hangingPunct="1"/>
            <a:r>
              <a:rPr lang="it-IT" altLang="it-IT" sz="2100" dirty="0"/>
              <a:t>Intervista su di </a:t>
            </a:r>
            <a:r>
              <a:rPr lang="it-IT" altLang="it-IT" sz="2100" b="1" dirty="0"/>
              <a:t>argomento specifico </a:t>
            </a:r>
            <a:r>
              <a:rPr lang="it-IT" altLang="it-IT" sz="2100" dirty="0"/>
              <a:t>(che di solito viene anticipato all’intervistato)</a:t>
            </a:r>
          </a:p>
          <a:p>
            <a:pPr algn="just" eaLnBrk="1" hangingPunct="1"/>
            <a:r>
              <a:rPr lang="it-IT" altLang="it-IT" sz="2100" dirty="0"/>
              <a:t>Intervista di gruppo (</a:t>
            </a:r>
            <a:r>
              <a:rPr lang="it-IT" altLang="it-IT" sz="2100" b="1" dirty="0"/>
              <a:t>focus group</a:t>
            </a:r>
            <a:r>
              <a:rPr lang="it-IT" altLang="it-IT" sz="2100" dirty="0"/>
              <a:t>)</a:t>
            </a:r>
          </a:p>
        </p:txBody>
      </p:sp>
      <p:sp>
        <p:nvSpPr>
          <p:cNvPr id="6145" name="Segnaposto numero diapositiva 5">
            <a:extLst>
              <a:ext uri="{FF2B5EF4-FFF2-40B4-BE49-F238E27FC236}">
                <a16:creationId xmlns:a16="http://schemas.microsoft.com/office/drawing/2014/main" id="{3689AA40-3271-5B48-B08E-A3FAF1562BF1}"/>
              </a:ext>
            </a:extLst>
          </p:cNvPr>
          <p:cNvSpPr>
            <a:spLocks noGrp="1"/>
          </p:cNvSpPr>
          <p:nvPr>
            <p:ph type="sldNum" sz="quarter" idx="12"/>
          </p:nvPr>
        </p:nvSpPr>
        <p:spPr>
          <a:xfrm>
            <a:off x="6457950" y="6356350"/>
            <a:ext cx="2057400" cy="3651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orm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90000"/>
              </a:lnSpc>
              <a:spcAft>
                <a:spcPts val="600"/>
              </a:spcAft>
            </a:pPr>
            <a:fld id="{DD343C53-88CD-494B-959D-17594A8B2DEB}" type="slidenum">
              <a:rPr lang="it-IT" altLang="it-IT" sz="1900"/>
              <a:pPr>
                <a:lnSpc>
                  <a:spcPct val="90000"/>
                </a:lnSpc>
                <a:spcAft>
                  <a:spcPts val="600"/>
                </a:spcAft>
              </a:pPr>
              <a:t>3</a:t>
            </a:fld>
            <a:endParaRPr lang="it-IT" altLang="it-IT" sz="19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4" name="Rectangle 73">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31870" cy="6858000"/>
          </a:xfrm>
          <a:prstGeom prst="rect">
            <a:avLst/>
          </a:prstGeom>
          <a:solidFill>
            <a:schemeClr val="tx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6" name="Freeform: Shape 75">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463248"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tx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218" name="Rectangle 2">
            <a:extLst>
              <a:ext uri="{FF2B5EF4-FFF2-40B4-BE49-F238E27FC236}">
                <a16:creationId xmlns:a16="http://schemas.microsoft.com/office/drawing/2014/main" id="{73FC136A-468D-DC48-B45F-F606C5F5FE38}"/>
              </a:ext>
            </a:extLst>
          </p:cNvPr>
          <p:cNvSpPr>
            <a:spLocks noGrp="1" noChangeArrowheads="1"/>
          </p:cNvSpPr>
          <p:nvPr>
            <p:ph type="title"/>
          </p:nvPr>
        </p:nvSpPr>
        <p:spPr>
          <a:xfrm>
            <a:off x="603504" y="640080"/>
            <a:ext cx="2462022" cy="5257800"/>
          </a:xfrm>
        </p:spPr>
        <p:txBody>
          <a:bodyPr>
            <a:normAutofit/>
          </a:bodyPr>
          <a:lstStyle/>
          <a:p>
            <a:pPr eaLnBrk="1" hangingPunct="1"/>
            <a:r>
              <a:rPr lang="it-IT" altLang="it-IT" sz="3100" dirty="0">
                <a:solidFill>
                  <a:schemeClr val="bg1"/>
                </a:solidFill>
              </a:rPr>
              <a:t>Intervista libera</a:t>
            </a:r>
          </a:p>
        </p:txBody>
      </p:sp>
      <p:sp>
        <p:nvSpPr>
          <p:cNvPr id="9219" name="Rectangle 3">
            <a:extLst>
              <a:ext uri="{FF2B5EF4-FFF2-40B4-BE49-F238E27FC236}">
                <a16:creationId xmlns:a16="http://schemas.microsoft.com/office/drawing/2014/main" id="{339BBB8F-0BBB-8D48-9E54-55AB8648AC99}"/>
              </a:ext>
            </a:extLst>
          </p:cNvPr>
          <p:cNvSpPr>
            <a:spLocks noGrp="1" noChangeArrowheads="1"/>
          </p:cNvSpPr>
          <p:nvPr>
            <p:ph type="body" idx="1"/>
          </p:nvPr>
        </p:nvSpPr>
        <p:spPr>
          <a:xfrm>
            <a:off x="4018788" y="640081"/>
            <a:ext cx="4518490" cy="5257800"/>
          </a:xfrm>
        </p:spPr>
        <p:txBody>
          <a:bodyPr anchor="ctr">
            <a:normAutofit/>
          </a:bodyPr>
          <a:lstStyle/>
          <a:p>
            <a:pPr marL="0" indent="0" algn="just" eaLnBrk="1" hangingPunct="1">
              <a:buNone/>
            </a:pPr>
            <a:r>
              <a:rPr lang="it-IT" altLang="it-IT" sz="2100" dirty="0"/>
              <a:t>È una intervista dove il ricercatore non si pone obiettivi specifici ma cerca di focalizzare il flusso, la processualità, per fissare alcuni elementi conoscitivi di un dato contesto/comunità/ambiente.</a:t>
            </a:r>
          </a:p>
          <a:p>
            <a:pPr marL="0" indent="0" algn="just" eaLnBrk="1" hangingPunct="1">
              <a:buNone/>
            </a:pPr>
            <a:r>
              <a:rPr lang="it-IT" altLang="it-IT" sz="2100" dirty="0"/>
              <a:t>Esempi:</a:t>
            </a:r>
          </a:p>
          <a:p>
            <a:pPr lvl="1" algn="just" eaLnBrk="1" hangingPunct="1"/>
            <a:r>
              <a:rPr lang="it-IT" altLang="it-IT" sz="2100" dirty="0"/>
              <a:t>Il calcio come mestiere</a:t>
            </a:r>
          </a:p>
          <a:p>
            <a:pPr lvl="1" algn="just" eaLnBrk="1" hangingPunct="1"/>
            <a:r>
              <a:rPr lang="it-IT" altLang="it-IT" sz="2100" dirty="0"/>
              <a:t>Il movimento olimpico</a:t>
            </a:r>
          </a:p>
          <a:p>
            <a:pPr lvl="1" algn="just" eaLnBrk="1" hangingPunct="1"/>
            <a:r>
              <a:rPr lang="it-IT" altLang="it-IT" sz="2100" dirty="0"/>
              <a:t>La politica sportiva di un paese</a:t>
            </a:r>
          </a:p>
          <a:p>
            <a:pPr lvl="1" algn="just" eaLnBrk="1" hangingPunct="1"/>
            <a:endParaRPr lang="it-IT" altLang="it-IT" sz="2100" dirty="0"/>
          </a:p>
          <a:p>
            <a:pPr marL="0" indent="0" algn="just" eaLnBrk="1" hangingPunct="1">
              <a:buNone/>
            </a:pPr>
            <a:r>
              <a:rPr lang="it-IT" altLang="it-IT" sz="2100" dirty="0"/>
              <a:t>La versione estrema di questo tipo di interviste sono le c.d. ‘</a:t>
            </a:r>
            <a:r>
              <a:rPr lang="it-IT" altLang="it-IT" sz="2100" b="1" dirty="0"/>
              <a:t>storie di vita</a:t>
            </a:r>
            <a:r>
              <a:rPr lang="it-IT" altLang="it-IT" sz="2100" dirty="0"/>
              <a:t>’ dove il ricercatore indaga sull’intero mondo di senso dell’intervistata.</a:t>
            </a:r>
          </a:p>
        </p:txBody>
      </p:sp>
      <p:sp>
        <p:nvSpPr>
          <p:cNvPr id="9217" name="Segnaposto numero diapositiva 5">
            <a:extLst>
              <a:ext uri="{FF2B5EF4-FFF2-40B4-BE49-F238E27FC236}">
                <a16:creationId xmlns:a16="http://schemas.microsoft.com/office/drawing/2014/main" id="{BF6870B6-4BE9-C34A-B768-48D16AB0D636}"/>
              </a:ext>
            </a:extLst>
          </p:cNvPr>
          <p:cNvSpPr>
            <a:spLocks noGrp="1"/>
          </p:cNvSpPr>
          <p:nvPr>
            <p:ph type="sldNum" sz="quarter" idx="12"/>
          </p:nvPr>
        </p:nvSpPr>
        <p:spPr>
          <a:xfrm>
            <a:off x="6457950" y="6356350"/>
            <a:ext cx="2057400" cy="3651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orm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90000"/>
              </a:lnSpc>
              <a:spcAft>
                <a:spcPts val="600"/>
              </a:spcAft>
            </a:pPr>
            <a:fld id="{2E383654-9345-1B44-BAF6-8EE145271445}" type="slidenum">
              <a:rPr lang="it-IT" altLang="it-IT" sz="1900"/>
              <a:pPr>
                <a:lnSpc>
                  <a:spcPct val="90000"/>
                </a:lnSpc>
                <a:spcAft>
                  <a:spcPts val="600"/>
                </a:spcAft>
              </a:pPr>
              <a:t>4</a:t>
            </a:fld>
            <a:endParaRPr lang="it-IT" altLang="it-IT" sz="19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4" name="Rectangle 73">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31870" cy="6858000"/>
          </a:xfrm>
          <a:prstGeom prst="rect">
            <a:avLst/>
          </a:prstGeom>
          <a:solidFill>
            <a:schemeClr val="tx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6" name="Freeform: Shape 75">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463248"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tx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242" name="Rectangle 2">
            <a:extLst>
              <a:ext uri="{FF2B5EF4-FFF2-40B4-BE49-F238E27FC236}">
                <a16:creationId xmlns:a16="http://schemas.microsoft.com/office/drawing/2014/main" id="{8ABDD4E1-5865-BB46-881B-C5DCEACD0469}"/>
              </a:ext>
            </a:extLst>
          </p:cNvPr>
          <p:cNvSpPr>
            <a:spLocks noGrp="1" noChangeArrowheads="1"/>
          </p:cNvSpPr>
          <p:nvPr>
            <p:ph type="title"/>
          </p:nvPr>
        </p:nvSpPr>
        <p:spPr>
          <a:xfrm>
            <a:off x="603504" y="640080"/>
            <a:ext cx="2462022" cy="5257800"/>
          </a:xfrm>
        </p:spPr>
        <p:txBody>
          <a:bodyPr>
            <a:normAutofit/>
          </a:bodyPr>
          <a:lstStyle/>
          <a:p>
            <a:pPr eaLnBrk="1" hangingPunct="1"/>
            <a:r>
              <a:rPr lang="it-IT" altLang="it-IT" sz="3100" dirty="0">
                <a:solidFill>
                  <a:schemeClr val="bg1"/>
                </a:solidFill>
              </a:rPr>
              <a:t>Intervista libera </a:t>
            </a:r>
            <a:br>
              <a:rPr lang="it-IT" altLang="it-IT" sz="3100" dirty="0">
                <a:solidFill>
                  <a:schemeClr val="bg1"/>
                </a:solidFill>
              </a:rPr>
            </a:br>
            <a:r>
              <a:rPr lang="it-IT" altLang="it-IT" sz="3100" b="1" dirty="0">
                <a:solidFill>
                  <a:schemeClr val="bg1"/>
                </a:solidFill>
              </a:rPr>
              <a:t>limiti</a:t>
            </a:r>
          </a:p>
        </p:txBody>
      </p:sp>
      <p:sp>
        <p:nvSpPr>
          <p:cNvPr id="10243" name="Rectangle 3">
            <a:extLst>
              <a:ext uri="{FF2B5EF4-FFF2-40B4-BE49-F238E27FC236}">
                <a16:creationId xmlns:a16="http://schemas.microsoft.com/office/drawing/2014/main" id="{16D6B71F-EF57-CA4E-A27E-2A14EC904333}"/>
              </a:ext>
            </a:extLst>
          </p:cNvPr>
          <p:cNvSpPr>
            <a:spLocks noGrp="1" noChangeArrowheads="1"/>
          </p:cNvSpPr>
          <p:nvPr>
            <p:ph type="body" idx="1"/>
          </p:nvPr>
        </p:nvSpPr>
        <p:spPr>
          <a:xfrm>
            <a:off x="4018788" y="640081"/>
            <a:ext cx="4518490" cy="5257800"/>
          </a:xfrm>
        </p:spPr>
        <p:txBody>
          <a:bodyPr anchor="ctr">
            <a:normAutofit/>
          </a:bodyPr>
          <a:lstStyle/>
          <a:p>
            <a:pPr algn="just" eaLnBrk="1" hangingPunct="1"/>
            <a:r>
              <a:rPr lang="it-IT" altLang="it-IT" sz="2100" dirty="0"/>
              <a:t>I dati raccolti hanno spesso un </a:t>
            </a:r>
            <a:r>
              <a:rPr lang="it-IT" altLang="it-IT" sz="2100" b="1" dirty="0"/>
              <a:t>basso livello di affidabilità</a:t>
            </a:r>
            <a:r>
              <a:rPr lang="it-IT" altLang="it-IT" sz="2100" dirty="0"/>
              <a:t> (flusso della memoria, desiderabilità sociale, ecc..)</a:t>
            </a:r>
          </a:p>
          <a:p>
            <a:pPr algn="just" eaLnBrk="1" hangingPunct="1"/>
            <a:r>
              <a:rPr lang="it-IT" altLang="it-IT" sz="2100" dirty="0"/>
              <a:t>Non permette una raccolta sistematica di dati</a:t>
            </a:r>
          </a:p>
          <a:p>
            <a:pPr algn="just" eaLnBrk="1" hangingPunct="1"/>
            <a:r>
              <a:rPr lang="it-IT" altLang="it-IT" sz="2100" dirty="0"/>
              <a:t>Rappresenta uno spaccato fenomenologico (non è idoneo per la </a:t>
            </a:r>
            <a:r>
              <a:rPr lang="it-IT" altLang="it-IT" sz="2100" dirty="0" err="1"/>
              <a:t>deduttività</a:t>
            </a:r>
            <a:r>
              <a:rPr lang="it-IT" altLang="it-IT" sz="2100" dirty="0"/>
              <a:t>)</a:t>
            </a:r>
          </a:p>
          <a:p>
            <a:pPr algn="just" eaLnBrk="1" hangingPunct="1"/>
            <a:r>
              <a:rPr lang="it-IT" altLang="it-IT" sz="2100" dirty="0"/>
              <a:t>Può essere confutata (in tempi differenti) dallo stesso intervistato</a:t>
            </a:r>
          </a:p>
          <a:p>
            <a:pPr algn="just" eaLnBrk="1" hangingPunct="1"/>
            <a:r>
              <a:rPr lang="it-IT" altLang="it-IT" sz="2100" dirty="0"/>
              <a:t>Serve spesso come </a:t>
            </a:r>
            <a:r>
              <a:rPr lang="it-IT" altLang="it-IT" sz="2100" b="1" dirty="0"/>
              <a:t>premessa esplorativa</a:t>
            </a:r>
            <a:r>
              <a:rPr lang="it-IT" altLang="it-IT" sz="2100" dirty="0"/>
              <a:t> di una indagine che deve essere più approfondita per argomento.</a:t>
            </a:r>
          </a:p>
        </p:txBody>
      </p:sp>
      <p:sp>
        <p:nvSpPr>
          <p:cNvPr id="10241" name="Segnaposto numero diapositiva 5">
            <a:extLst>
              <a:ext uri="{FF2B5EF4-FFF2-40B4-BE49-F238E27FC236}">
                <a16:creationId xmlns:a16="http://schemas.microsoft.com/office/drawing/2014/main" id="{F9AA7576-8EF3-DF4C-9C4A-7113EB4EC1FF}"/>
              </a:ext>
            </a:extLst>
          </p:cNvPr>
          <p:cNvSpPr>
            <a:spLocks noGrp="1"/>
          </p:cNvSpPr>
          <p:nvPr>
            <p:ph type="sldNum" sz="quarter" idx="12"/>
          </p:nvPr>
        </p:nvSpPr>
        <p:spPr>
          <a:xfrm>
            <a:off x="6457950" y="6356350"/>
            <a:ext cx="2057400" cy="3651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orm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90000"/>
              </a:lnSpc>
              <a:spcAft>
                <a:spcPts val="600"/>
              </a:spcAft>
            </a:pPr>
            <a:fld id="{3301200C-4BFC-4349-B46A-859CB74E5337}" type="slidenum">
              <a:rPr lang="it-IT" altLang="it-IT" sz="1900"/>
              <a:pPr>
                <a:lnSpc>
                  <a:spcPct val="90000"/>
                </a:lnSpc>
                <a:spcAft>
                  <a:spcPts val="600"/>
                </a:spcAft>
              </a:pPr>
              <a:t>5</a:t>
            </a:fld>
            <a:endParaRPr lang="it-IT" altLang="it-IT" sz="19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4" name="Rectangle 73">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31870" cy="6858000"/>
          </a:xfrm>
          <a:prstGeom prst="rect">
            <a:avLst/>
          </a:prstGeom>
          <a:solidFill>
            <a:schemeClr val="tx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6" name="Freeform: Shape 75">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463248"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tx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266" name="Rectangle 2">
            <a:extLst>
              <a:ext uri="{FF2B5EF4-FFF2-40B4-BE49-F238E27FC236}">
                <a16:creationId xmlns:a16="http://schemas.microsoft.com/office/drawing/2014/main" id="{BF5A337F-11E0-CD48-8589-44A8169EFAF5}"/>
              </a:ext>
            </a:extLst>
          </p:cNvPr>
          <p:cNvSpPr>
            <a:spLocks noGrp="1" noChangeArrowheads="1"/>
          </p:cNvSpPr>
          <p:nvPr>
            <p:ph type="title"/>
          </p:nvPr>
        </p:nvSpPr>
        <p:spPr>
          <a:xfrm>
            <a:off x="603504" y="640080"/>
            <a:ext cx="2462022" cy="5257800"/>
          </a:xfrm>
        </p:spPr>
        <p:txBody>
          <a:bodyPr>
            <a:normAutofit/>
          </a:bodyPr>
          <a:lstStyle/>
          <a:p>
            <a:pPr eaLnBrk="1" hangingPunct="1"/>
            <a:r>
              <a:rPr lang="it-IT" altLang="it-IT" sz="3100" dirty="0">
                <a:solidFill>
                  <a:schemeClr val="bg1"/>
                </a:solidFill>
              </a:rPr>
              <a:t>Intervista libera</a:t>
            </a:r>
            <a:br>
              <a:rPr lang="it-IT" altLang="it-IT" sz="3100" dirty="0">
                <a:solidFill>
                  <a:schemeClr val="bg1"/>
                </a:solidFill>
              </a:rPr>
            </a:br>
            <a:r>
              <a:rPr lang="it-IT" altLang="it-IT" sz="3100" b="1" dirty="0">
                <a:solidFill>
                  <a:schemeClr val="bg1"/>
                </a:solidFill>
              </a:rPr>
              <a:t>vantaggi</a:t>
            </a:r>
          </a:p>
        </p:txBody>
      </p:sp>
      <p:sp>
        <p:nvSpPr>
          <p:cNvPr id="11267" name="Rectangle 3">
            <a:extLst>
              <a:ext uri="{FF2B5EF4-FFF2-40B4-BE49-F238E27FC236}">
                <a16:creationId xmlns:a16="http://schemas.microsoft.com/office/drawing/2014/main" id="{BC861320-1575-3847-A6A7-300DCD1ECE89}"/>
              </a:ext>
            </a:extLst>
          </p:cNvPr>
          <p:cNvSpPr>
            <a:spLocks noGrp="1" noChangeArrowheads="1"/>
          </p:cNvSpPr>
          <p:nvPr>
            <p:ph type="body" idx="1"/>
          </p:nvPr>
        </p:nvSpPr>
        <p:spPr>
          <a:xfrm>
            <a:off x="4018788" y="640081"/>
            <a:ext cx="4518490" cy="5257800"/>
          </a:xfrm>
        </p:spPr>
        <p:txBody>
          <a:bodyPr anchor="ctr">
            <a:normAutofit/>
          </a:bodyPr>
          <a:lstStyle/>
          <a:p>
            <a:pPr algn="just" eaLnBrk="1" hangingPunct="1"/>
            <a:r>
              <a:rPr lang="it-IT" altLang="it-IT" sz="2100" dirty="0"/>
              <a:t>Può servire per </a:t>
            </a:r>
            <a:r>
              <a:rPr lang="it-IT" altLang="it-IT" sz="2100" i="1" dirty="0"/>
              <a:t>entrare in contatto </a:t>
            </a:r>
            <a:r>
              <a:rPr lang="it-IT" altLang="it-IT" sz="2100" dirty="0"/>
              <a:t>con la persona intervistata</a:t>
            </a:r>
          </a:p>
          <a:p>
            <a:pPr algn="just" eaLnBrk="1" hangingPunct="1"/>
            <a:r>
              <a:rPr lang="it-IT" altLang="it-IT" sz="2100" dirty="0"/>
              <a:t>Può servire per raccogliere notizie sull’ambiente in cui il soggetto vive</a:t>
            </a:r>
          </a:p>
          <a:p>
            <a:pPr algn="just" eaLnBrk="1" hangingPunct="1"/>
            <a:r>
              <a:rPr lang="it-IT" altLang="it-IT" sz="2100" dirty="0"/>
              <a:t>Può servire per sondare la predisposizione dell’intervistato a rispondere su altri argomenti</a:t>
            </a:r>
          </a:p>
          <a:p>
            <a:pPr algn="just" eaLnBrk="1" hangingPunct="1"/>
            <a:r>
              <a:rPr lang="it-IT" altLang="it-IT" sz="2100" dirty="0"/>
              <a:t>Restituisce punti di vista talvolta ignoti o non considerati dal ricercatore</a:t>
            </a:r>
          </a:p>
        </p:txBody>
      </p:sp>
      <p:sp>
        <p:nvSpPr>
          <p:cNvPr id="11265" name="Segnaposto numero diapositiva 5">
            <a:extLst>
              <a:ext uri="{FF2B5EF4-FFF2-40B4-BE49-F238E27FC236}">
                <a16:creationId xmlns:a16="http://schemas.microsoft.com/office/drawing/2014/main" id="{D9B541BD-D547-2240-AC7B-6E3F9B5EE45D}"/>
              </a:ext>
            </a:extLst>
          </p:cNvPr>
          <p:cNvSpPr>
            <a:spLocks noGrp="1"/>
          </p:cNvSpPr>
          <p:nvPr>
            <p:ph type="sldNum" sz="quarter" idx="12"/>
          </p:nvPr>
        </p:nvSpPr>
        <p:spPr>
          <a:xfrm>
            <a:off x="6457950" y="6356350"/>
            <a:ext cx="2057400" cy="3651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orm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90000"/>
              </a:lnSpc>
              <a:spcAft>
                <a:spcPts val="600"/>
              </a:spcAft>
            </a:pPr>
            <a:fld id="{4909B693-AE25-FF4F-A3C6-10068EF1A3B5}" type="slidenum">
              <a:rPr lang="it-IT" altLang="it-IT" sz="1900"/>
              <a:pPr>
                <a:lnSpc>
                  <a:spcPct val="90000"/>
                </a:lnSpc>
                <a:spcAft>
                  <a:spcPts val="600"/>
                </a:spcAft>
              </a:pPr>
              <a:t>6</a:t>
            </a:fld>
            <a:endParaRPr lang="it-IT" altLang="it-IT" sz="19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4" name="Rectangle 73">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31870" cy="6858000"/>
          </a:xfrm>
          <a:prstGeom prst="rect">
            <a:avLst/>
          </a:prstGeom>
          <a:solidFill>
            <a:schemeClr val="tx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6" name="Freeform: Shape 75">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463248"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tx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314" name="Rectangle 2">
            <a:extLst>
              <a:ext uri="{FF2B5EF4-FFF2-40B4-BE49-F238E27FC236}">
                <a16:creationId xmlns:a16="http://schemas.microsoft.com/office/drawing/2014/main" id="{117D4680-7B1F-6F4E-BEBB-4B56515A3090}"/>
              </a:ext>
            </a:extLst>
          </p:cNvPr>
          <p:cNvSpPr>
            <a:spLocks noGrp="1" noChangeArrowheads="1"/>
          </p:cNvSpPr>
          <p:nvPr>
            <p:ph type="title"/>
          </p:nvPr>
        </p:nvSpPr>
        <p:spPr>
          <a:xfrm>
            <a:off x="465763" y="665565"/>
            <a:ext cx="2600344" cy="5257800"/>
          </a:xfrm>
        </p:spPr>
        <p:txBody>
          <a:bodyPr>
            <a:normAutofit/>
          </a:bodyPr>
          <a:lstStyle/>
          <a:p>
            <a:pPr eaLnBrk="1" hangingPunct="1">
              <a:lnSpc>
                <a:spcPct val="90000"/>
              </a:lnSpc>
            </a:pPr>
            <a:r>
              <a:rPr lang="it-IT" altLang="it-IT" sz="3100" dirty="0">
                <a:solidFill>
                  <a:schemeClr val="bg1"/>
                </a:solidFill>
              </a:rPr>
              <a:t>Intervista con argomento specifico che viene anticipato all’intervistato</a:t>
            </a:r>
          </a:p>
        </p:txBody>
      </p:sp>
      <p:sp>
        <p:nvSpPr>
          <p:cNvPr id="13315" name="Rectangle 3">
            <a:extLst>
              <a:ext uri="{FF2B5EF4-FFF2-40B4-BE49-F238E27FC236}">
                <a16:creationId xmlns:a16="http://schemas.microsoft.com/office/drawing/2014/main" id="{664EE9BA-CC8A-7A47-BCA3-34B7E2AB4FD2}"/>
              </a:ext>
            </a:extLst>
          </p:cNvPr>
          <p:cNvSpPr>
            <a:spLocks noGrp="1" noChangeArrowheads="1"/>
          </p:cNvSpPr>
          <p:nvPr>
            <p:ph type="body" idx="1"/>
          </p:nvPr>
        </p:nvSpPr>
        <p:spPr>
          <a:xfrm>
            <a:off x="4018788" y="640081"/>
            <a:ext cx="4518490" cy="5257800"/>
          </a:xfrm>
        </p:spPr>
        <p:txBody>
          <a:bodyPr anchor="ctr">
            <a:normAutofit/>
          </a:bodyPr>
          <a:lstStyle/>
          <a:p>
            <a:pPr algn="just" eaLnBrk="1" hangingPunct="1"/>
            <a:r>
              <a:rPr lang="it-IT" altLang="it-IT" sz="2100" dirty="0"/>
              <a:t>L’utente viene avvisato, per telefono o per lettera, che verrà intervistato</a:t>
            </a:r>
          </a:p>
          <a:p>
            <a:pPr algn="just" eaLnBrk="1" hangingPunct="1"/>
            <a:r>
              <a:rPr lang="it-IT" altLang="it-IT" sz="2100" dirty="0"/>
              <a:t>Lo scopo della ricerca e l’argomento della intervista vengono spiegati</a:t>
            </a:r>
          </a:p>
          <a:p>
            <a:pPr algn="just" eaLnBrk="1" hangingPunct="1"/>
            <a:r>
              <a:rPr lang="it-IT" altLang="it-IT" sz="2100" dirty="0"/>
              <a:t>Vengono date garanzie di riservatezza all’intervistato</a:t>
            </a:r>
          </a:p>
          <a:p>
            <a:pPr algn="just" eaLnBrk="1" hangingPunct="1"/>
            <a:r>
              <a:rPr lang="it-IT" altLang="it-IT" sz="2100" dirty="0"/>
              <a:t>Viene identificato l’intervistatore</a:t>
            </a:r>
          </a:p>
          <a:p>
            <a:pPr algn="just" eaLnBrk="1" hangingPunct="1"/>
            <a:r>
              <a:rPr lang="it-IT" altLang="it-IT" sz="2100" dirty="0"/>
              <a:t>Si garantisce la serietà del trattamento dei dati ricevuti nel corso dell’intervista</a:t>
            </a:r>
          </a:p>
        </p:txBody>
      </p:sp>
      <p:sp>
        <p:nvSpPr>
          <p:cNvPr id="13313" name="Segnaposto numero diapositiva 5">
            <a:extLst>
              <a:ext uri="{FF2B5EF4-FFF2-40B4-BE49-F238E27FC236}">
                <a16:creationId xmlns:a16="http://schemas.microsoft.com/office/drawing/2014/main" id="{8349AD17-C4E7-2444-B7E6-AA7BC968A359}"/>
              </a:ext>
            </a:extLst>
          </p:cNvPr>
          <p:cNvSpPr>
            <a:spLocks noGrp="1"/>
          </p:cNvSpPr>
          <p:nvPr>
            <p:ph type="sldNum" sz="quarter" idx="12"/>
          </p:nvPr>
        </p:nvSpPr>
        <p:spPr>
          <a:xfrm>
            <a:off x="6457950" y="6356350"/>
            <a:ext cx="2057400" cy="3651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orm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90000"/>
              </a:lnSpc>
              <a:spcAft>
                <a:spcPts val="600"/>
              </a:spcAft>
            </a:pPr>
            <a:fld id="{756FA469-DEEA-EB48-B84B-A3A12AAB8FB8}" type="slidenum">
              <a:rPr lang="it-IT" altLang="it-IT" sz="1900"/>
              <a:pPr>
                <a:lnSpc>
                  <a:spcPct val="90000"/>
                </a:lnSpc>
                <a:spcAft>
                  <a:spcPts val="600"/>
                </a:spcAft>
              </a:pPr>
              <a:t>7</a:t>
            </a:fld>
            <a:endParaRPr lang="it-IT" altLang="it-IT" sz="19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4" name="Rectangle 73">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31870" cy="6858000"/>
          </a:xfrm>
          <a:prstGeom prst="rect">
            <a:avLst/>
          </a:prstGeom>
          <a:solidFill>
            <a:schemeClr val="tx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6" name="Freeform: Shape 75">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463248"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tx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338" name="Rectangle 2">
            <a:extLst>
              <a:ext uri="{FF2B5EF4-FFF2-40B4-BE49-F238E27FC236}">
                <a16:creationId xmlns:a16="http://schemas.microsoft.com/office/drawing/2014/main" id="{0B7595ED-C67F-A540-9D2F-EC8DC5D9818B}"/>
              </a:ext>
            </a:extLst>
          </p:cNvPr>
          <p:cNvSpPr>
            <a:spLocks noGrp="1" noChangeArrowheads="1"/>
          </p:cNvSpPr>
          <p:nvPr>
            <p:ph type="title"/>
          </p:nvPr>
        </p:nvSpPr>
        <p:spPr>
          <a:xfrm>
            <a:off x="430940" y="640081"/>
            <a:ext cx="2669990" cy="5257800"/>
          </a:xfrm>
        </p:spPr>
        <p:txBody>
          <a:bodyPr>
            <a:normAutofit/>
          </a:bodyPr>
          <a:lstStyle/>
          <a:p>
            <a:pPr eaLnBrk="1" hangingPunct="1"/>
            <a:r>
              <a:rPr lang="it-IT" altLang="it-IT" sz="3100" dirty="0">
                <a:solidFill>
                  <a:schemeClr val="bg1"/>
                </a:solidFill>
              </a:rPr>
              <a:t>Intervista con argomento specifico che viene anticipato all’intervistato: </a:t>
            </a:r>
            <a:r>
              <a:rPr lang="it-IT" altLang="it-IT" sz="3100" b="1" dirty="0">
                <a:solidFill>
                  <a:schemeClr val="bg1"/>
                </a:solidFill>
              </a:rPr>
              <a:t>limiti</a:t>
            </a:r>
          </a:p>
        </p:txBody>
      </p:sp>
      <p:sp>
        <p:nvSpPr>
          <p:cNvPr id="14339" name="Rectangle 3">
            <a:extLst>
              <a:ext uri="{FF2B5EF4-FFF2-40B4-BE49-F238E27FC236}">
                <a16:creationId xmlns:a16="http://schemas.microsoft.com/office/drawing/2014/main" id="{45B6FD55-5258-F840-8989-FB76D0205325}"/>
              </a:ext>
            </a:extLst>
          </p:cNvPr>
          <p:cNvSpPr>
            <a:spLocks noGrp="1" noChangeArrowheads="1"/>
          </p:cNvSpPr>
          <p:nvPr>
            <p:ph type="body" idx="1"/>
          </p:nvPr>
        </p:nvSpPr>
        <p:spPr>
          <a:xfrm>
            <a:off x="4018788" y="640081"/>
            <a:ext cx="4518490" cy="5257800"/>
          </a:xfrm>
        </p:spPr>
        <p:txBody>
          <a:bodyPr anchor="ctr">
            <a:normAutofit/>
          </a:bodyPr>
          <a:lstStyle/>
          <a:p>
            <a:pPr algn="just" eaLnBrk="1" hangingPunct="1"/>
            <a:r>
              <a:rPr lang="it-IT" altLang="it-IT" sz="2100" dirty="0"/>
              <a:t>L’intervistato potrebbe non possedere le informazioni di interesse del ricercatore</a:t>
            </a:r>
          </a:p>
          <a:p>
            <a:pPr algn="just" eaLnBrk="1" hangingPunct="1"/>
            <a:r>
              <a:rPr lang="it-IT" altLang="it-IT" sz="2100" dirty="0"/>
              <a:t>L’intervistato potrebbe fornire dati non accurati: chiedere sempre –specialmente nel caso di argomenti precisi– di documentarsi prima dell’intervista (es.: storia del reddito famigliare)</a:t>
            </a:r>
          </a:p>
          <a:p>
            <a:pPr algn="just" eaLnBrk="1" hangingPunct="1"/>
            <a:r>
              <a:rPr lang="it-IT" altLang="it-IT" sz="2100" dirty="0"/>
              <a:t>L’intervistato potrebbe sospettare un tentativo di vendita di prodotti non desiderati (enciclopedie, ecc.)</a:t>
            </a:r>
          </a:p>
          <a:p>
            <a:pPr algn="just" eaLnBrk="1" hangingPunct="1"/>
            <a:endParaRPr lang="it-IT" altLang="it-IT" sz="2100" dirty="0"/>
          </a:p>
        </p:txBody>
      </p:sp>
      <p:sp>
        <p:nvSpPr>
          <p:cNvPr id="14337" name="Segnaposto numero diapositiva 5">
            <a:extLst>
              <a:ext uri="{FF2B5EF4-FFF2-40B4-BE49-F238E27FC236}">
                <a16:creationId xmlns:a16="http://schemas.microsoft.com/office/drawing/2014/main" id="{FA2764D8-2F72-F24E-8450-FE20AC0D304F}"/>
              </a:ext>
            </a:extLst>
          </p:cNvPr>
          <p:cNvSpPr>
            <a:spLocks noGrp="1"/>
          </p:cNvSpPr>
          <p:nvPr>
            <p:ph type="sldNum" sz="quarter" idx="12"/>
          </p:nvPr>
        </p:nvSpPr>
        <p:spPr>
          <a:xfrm>
            <a:off x="6457950" y="6356350"/>
            <a:ext cx="2057400" cy="3651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orm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90000"/>
              </a:lnSpc>
              <a:spcAft>
                <a:spcPts val="600"/>
              </a:spcAft>
            </a:pPr>
            <a:fld id="{703722B3-A6CC-4F47-9F2B-F2341875AF3E}" type="slidenum">
              <a:rPr lang="it-IT" altLang="it-IT" sz="1900"/>
              <a:pPr>
                <a:lnSpc>
                  <a:spcPct val="90000"/>
                </a:lnSpc>
                <a:spcAft>
                  <a:spcPts val="600"/>
                </a:spcAft>
              </a:pPr>
              <a:t>8</a:t>
            </a:fld>
            <a:endParaRPr lang="it-IT" altLang="it-IT" sz="19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4" name="Rectangle 73">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31870" cy="6858000"/>
          </a:xfrm>
          <a:prstGeom prst="rect">
            <a:avLst/>
          </a:prstGeom>
          <a:solidFill>
            <a:schemeClr val="tx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6" name="Freeform: Shape 75">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463248"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tx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170" name="Rectangle 2">
            <a:extLst>
              <a:ext uri="{FF2B5EF4-FFF2-40B4-BE49-F238E27FC236}">
                <a16:creationId xmlns:a16="http://schemas.microsoft.com/office/drawing/2014/main" id="{6909D8ED-D3F5-5344-B793-A563FAFB7582}"/>
              </a:ext>
            </a:extLst>
          </p:cNvPr>
          <p:cNvSpPr>
            <a:spLocks noGrp="1" noChangeArrowheads="1"/>
          </p:cNvSpPr>
          <p:nvPr>
            <p:ph type="title"/>
          </p:nvPr>
        </p:nvSpPr>
        <p:spPr>
          <a:xfrm>
            <a:off x="603504" y="640080"/>
            <a:ext cx="2462022" cy="5257800"/>
          </a:xfrm>
        </p:spPr>
        <p:txBody>
          <a:bodyPr>
            <a:normAutofit/>
          </a:bodyPr>
          <a:lstStyle/>
          <a:p>
            <a:pPr eaLnBrk="1" hangingPunct="1"/>
            <a:r>
              <a:rPr lang="it-IT" altLang="it-IT" sz="3100" dirty="0">
                <a:solidFill>
                  <a:schemeClr val="bg1"/>
                </a:solidFill>
              </a:rPr>
              <a:t>Il questionario come modalità di intervista</a:t>
            </a:r>
          </a:p>
        </p:txBody>
      </p:sp>
      <p:sp>
        <p:nvSpPr>
          <p:cNvPr id="7171" name="Rectangle 3">
            <a:extLst>
              <a:ext uri="{FF2B5EF4-FFF2-40B4-BE49-F238E27FC236}">
                <a16:creationId xmlns:a16="http://schemas.microsoft.com/office/drawing/2014/main" id="{922B8A5E-E826-B74C-8E5B-11F230F4C565}"/>
              </a:ext>
            </a:extLst>
          </p:cNvPr>
          <p:cNvSpPr>
            <a:spLocks noGrp="1" noChangeArrowheads="1"/>
          </p:cNvSpPr>
          <p:nvPr>
            <p:ph type="body" idx="1"/>
          </p:nvPr>
        </p:nvSpPr>
        <p:spPr>
          <a:xfrm>
            <a:off x="4018788" y="640081"/>
            <a:ext cx="4518490" cy="5257800"/>
          </a:xfrm>
        </p:spPr>
        <p:txBody>
          <a:bodyPr anchor="ctr">
            <a:normAutofit/>
          </a:bodyPr>
          <a:lstStyle/>
          <a:p>
            <a:pPr marL="0" indent="0" algn="just" eaLnBrk="1" hangingPunct="1">
              <a:buNone/>
            </a:pPr>
            <a:r>
              <a:rPr lang="it-IT" altLang="it-IT" sz="2400" dirty="0"/>
              <a:t>L’intervista con questionario, che segue le linee fissate dal questionario anche per le risposte, mette in rilievo come l’uso del questionario sia una forma di intervista strettamente guidata sia nelle domande, sia nelle risposte.</a:t>
            </a:r>
          </a:p>
          <a:p>
            <a:pPr eaLnBrk="1" hangingPunct="1"/>
            <a:endParaRPr lang="it-IT" altLang="it-IT" sz="2100" dirty="0"/>
          </a:p>
        </p:txBody>
      </p:sp>
      <p:sp>
        <p:nvSpPr>
          <p:cNvPr id="7169" name="Segnaposto numero diapositiva 5">
            <a:extLst>
              <a:ext uri="{FF2B5EF4-FFF2-40B4-BE49-F238E27FC236}">
                <a16:creationId xmlns:a16="http://schemas.microsoft.com/office/drawing/2014/main" id="{5406EB6D-7F75-2146-A3EB-3A536B36D9A2}"/>
              </a:ext>
            </a:extLst>
          </p:cNvPr>
          <p:cNvSpPr>
            <a:spLocks noGrp="1"/>
          </p:cNvSpPr>
          <p:nvPr>
            <p:ph type="sldNum" sz="quarter" idx="12"/>
          </p:nvPr>
        </p:nvSpPr>
        <p:spPr>
          <a:xfrm>
            <a:off x="6457950" y="6356350"/>
            <a:ext cx="2057400" cy="3651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orm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90000"/>
              </a:lnSpc>
              <a:spcAft>
                <a:spcPts val="600"/>
              </a:spcAft>
            </a:pPr>
            <a:fld id="{FED78558-0328-1242-AD97-20FA2AFF9DD0}" type="slidenum">
              <a:rPr lang="it-IT" altLang="it-IT" sz="1900"/>
              <a:pPr>
                <a:lnSpc>
                  <a:spcPct val="90000"/>
                </a:lnSpc>
                <a:spcAft>
                  <a:spcPts val="600"/>
                </a:spcAft>
              </a:pPr>
              <a:t>9</a:t>
            </a:fld>
            <a:endParaRPr lang="it-IT" altLang="it-IT" sz="1900"/>
          </a:p>
        </p:txBody>
      </p:sp>
    </p:spTree>
  </p:cSld>
  <p:clrMapOvr>
    <a:masterClrMapping/>
  </p:clrMapOvr>
</p:sld>
</file>

<file path=ppt/theme/theme1.xml><?xml version="1.0" encoding="utf-8"?>
<a:theme xmlns:a="http://schemas.openxmlformats.org/drawingml/2006/main" name="Struttura predefinita">
  <a:themeElements>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ruttura predefinit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Struttura predefinita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ruttura predefini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ruttura predefini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642</TotalTime>
  <Words>1288</Words>
  <Application>Microsoft Macintosh PowerPoint</Application>
  <PresentationFormat>Presentazione su schermo (4:3)</PresentationFormat>
  <Paragraphs>142</Paragraphs>
  <Slides>23</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23</vt:i4>
      </vt:variant>
    </vt:vector>
  </HeadingPairs>
  <TitlesOfParts>
    <vt:vector size="29" baseType="lpstr">
      <vt:lpstr>Arial</vt:lpstr>
      <vt:lpstr>Calibri</vt:lpstr>
      <vt:lpstr>Times New Roman</vt:lpstr>
      <vt:lpstr>TimesNewRoman</vt:lpstr>
      <vt:lpstr>TimesNewRoman,Bold</vt:lpstr>
      <vt:lpstr>Struttura predefinita</vt:lpstr>
      <vt:lpstr>L’intervista</vt:lpstr>
      <vt:lpstr>L’intervista qualitativa</vt:lpstr>
      <vt:lpstr>Tipologie di intervista</vt:lpstr>
      <vt:lpstr>Intervista libera</vt:lpstr>
      <vt:lpstr>Intervista libera  limiti</vt:lpstr>
      <vt:lpstr>Intervista libera vantaggi</vt:lpstr>
      <vt:lpstr>Intervista con argomento specifico che viene anticipato all’intervistato</vt:lpstr>
      <vt:lpstr>Intervista con argomento specifico che viene anticipato all’intervistato: limiti</vt:lpstr>
      <vt:lpstr>Il questionario come modalità di intervista</vt:lpstr>
      <vt:lpstr>Intervista  VS osservazione</vt:lpstr>
      <vt:lpstr>Ogni intervista</vt:lpstr>
      <vt:lpstr>Guidare attraverso l’intervista</vt:lpstr>
      <vt:lpstr>Scaletta della intervista</vt:lpstr>
      <vt:lpstr>Consegne  e rilanci</vt:lpstr>
      <vt:lpstr>Tipologie</vt:lpstr>
      <vt:lpstr>Presentazione standard di PowerPoint</vt:lpstr>
      <vt:lpstr>Tipologie di rilancio</vt:lpstr>
      <vt:lpstr>Domande di controllo</vt:lpstr>
      <vt:lpstr>Registrazione</vt:lpstr>
      <vt:lpstr>Video-Registrazione</vt:lpstr>
      <vt:lpstr>Comunicazione non verbale (CNL) nell’intervista di ricerca</vt:lpstr>
      <vt:lpstr>Analisi e classificazione di un’intervista</vt:lpstr>
      <vt:lpstr>Esercizio</vt:lpstr>
    </vt:vector>
  </TitlesOfParts>
  <Company>Unicas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Metodologia e tecnica della ricerca sociale Prof. Francesco M. Battisti Università degli Studi di Cassino tel 06-4461001</dc:title>
  <dc:creator>Battisti</dc:creator>
  <cp:lastModifiedBy>Greta  Spineti</cp:lastModifiedBy>
  <cp:revision>19</cp:revision>
  <cp:lastPrinted>2022-12-07T09:59:11Z</cp:lastPrinted>
  <dcterms:created xsi:type="dcterms:W3CDTF">2000-10-11T22:43:57Z</dcterms:created>
  <dcterms:modified xsi:type="dcterms:W3CDTF">2026-04-07T13:59:24Z</dcterms:modified>
</cp:coreProperties>
</file>