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A46ABD-4134-43E0-A8F7-2EE1752A130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E44E8C-E547-4853-9845-190E8C86479A}">
      <dgm:prSet/>
      <dgm:spPr/>
      <dgm:t>
        <a:bodyPr/>
        <a:lstStyle/>
        <a:p>
          <a:r>
            <a:rPr lang="en-US" b="1"/>
            <a:t>Subculture</a:t>
          </a:r>
          <a:r>
            <a:rPr lang="en-US"/>
            <a:t>: working class, resistenza simbolica e stilistica, più visibili ma meno minacciose.</a:t>
          </a:r>
        </a:p>
      </dgm:t>
    </dgm:pt>
    <dgm:pt modelId="{D74D0643-794A-4646-89F0-54A54AEA4431}" type="parTrans" cxnId="{D646CB5D-AF95-4D80-BAC0-119EC3654D56}">
      <dgm:prSet/>
      <dgm:spPr/>
      <dgm:t>
        <a:bodyPr/>
        <a:lstStyle/>
        <a:p>
          <a:endParaRPr lang="en-US"/>
        </a:p>
      </dgm:t>
    </dgm:pt>
    <dgm:pt modelId="{403BB2D5-DC75-4880-841E-3AAA14315CB1}" type="sibTrans" cxnId="{D646CB5D-AF95-4D80-BAC0-119EC3654D56}">
      <dgm:prSet/>
      <dgm:spPr/>
      <dgm:t>
        <a:bodyPr/>
        <a:lstStyle/>
        <a:p>
          <a:endParaRPr lang="en-US"/>
        </a:p>
      </dgm:t>
    </dgm:pt>
    <dgm:pt modelId="{21DC7A05-8F54-4364-AFDE-8AF7A801FCDB}">
      <dgm:prSet/>
      <dgm:spPr/>
      <dgm:t>
        <a:bodyPr/>
        <a:lstStyle/>
        <a:p>
          <a:r>
            <a:rPr lang="en-US" b="1"/>
            <a:t>Controculture</a:t>
          </a:r>
          <a:r>
            <a:rPr lang="en-US"/>
            <a:t>: middle class, critica sociale e politica, meno visibili ma più destabilizzanti.</a:t>
          </a:r>
        </a:p>
      </dgm:t>
    </dgm:pt>
    <dgm:pt modelId="{6BBA9322-65D9-4790-8D27-ABF18AE8C55B}" type="parTrans" cxnId="{0A346726-4FE3-47FC-90D2-D2A4BC0BAB58}">
      <dgm:prSet/>
      <dgm:spPr/>
      <dgm:t>
        <a:bodyPr/>
        <a:lstStyle/>
        <a:p>
          <a:endParaRPr lang="en-US"/>
        </a:p>
      </dgm:t>
    </dgm:pt>
    <dgm:pt modelId="{177140F1-73A7-4E64-A7E9-0C8F55B20736}" type="sibTrans" cxnId="{0A346726-4FE3-47FC-90D2-D2A4BC0BAB58}">
      <dgm:prSet/>
      <dgm:spPr/>
      <dgm:t>
        <a:bodyPr/>
        <a:lstStyle/>
        <a:p>
          <a:endParaRPr lang="en-US"/>
        </a:p>
      </dgm:t>
    </dgm:pt>
    <dgm:pt modelId="{7CA6C711-84F4-434D-95A4-E812DD94C860}">
      <dgm:prSet/>
      <dgm:spPr/>
      <dgm:t>
        <a:bodyPr/>
        <a:lstStyle/>
        <a:p>
          <a:r>
            <a:rPr lang="en-US" dirty="0" err="1"/>
            <a:t>Entrambe</a:t>
          </a:r>
          <a:r>
            <a:rPr lang="en-US" dirty="0"/>
            <a:t> </a:t>
          </a:r>
          <a:r>
            <a:rPr lang="en-US" dirty="0" err="1"/>
            <a:t>derivano</a:t>
          </a:r>
          <a:r>
            <a:rPr lang="it-IT" dirty="0"/>
            <a:t>, si </a:t>
          </a:r>
          <a:r>
            <a:rPr lang="it-IT" dirty="0" err="1"/>
            <a:t>sconrano</a:t>
          </a:r>
          <a:r>
            <a:rPr lang="en-US" dirty="0"/>
            <a:t> e </a:t>
          </a:r>
          <a:r>
            <a:rPr lang="en-US" dirty="0" err="1"/>
            <a:t>dialogano</a:t>
          </a:r>
          <a:r>
            <a:rPr lang="en-US" dirty="0"/>
            <a:t> con la </a:t>
          </a:r>
          <a:r>
            <a:rPr lang="en-US" dirty="0" err="1"/>
            <a:t>cultura</a:t>
          </a:r>
          <a:r>
            <a:rPr lang="en-US" dirty="0"/>
            <a:t> </a:t>
          </a:r>
          <a:r>
            <a:rPr lang="en-US" dirty="0" err="1"/>
            <a:t>dominante</a:t>
          </a:r>
          <a:r>
            <a:rPr lang="en-US" dirty="0"/>
            <a:t>.</a:t>
          </a:r>
        </a:p>
      </dgm:t>
    </dgm:pt>
    <dgm:pt modelId="{DFE7411B-FA57-48DE-95AC-E7C28684D577}" type="parTrans" cxnId="{C6CB1AB9-3472-4BC1-91F7-3ABE611F1CCA}">
      <dgm:prSet/>
      <dgm:spPr/>
      <dgm:t>
        <a:bodyPr/>
        <a:lstStyle/>
        <a:p>
          <a:endParaRPr lang="en-US"/>
        </a:p>
      </dgm:t>
    </dgm:pt>
    <dgm:pt modelId="{720C0B19-ABD9-4BDC-BA41-FC8ABB3C3128}" type="sibTrans" cxnId="{C6CB1AB9-3472-4BC1-91F7-3ABE611F1CCA}">
      <dgm:prSet/>
      <dgm:spPr/>
      <dgm:t>
        <a:bodyPr/>
        <a:lstStyle/>
        <a:p>
          <a:endParaRPr lang="en-US"/>
        </a:p>
      </dgm:t>
    </dgm:pt>
    <dgm:pt modelId="{E09F6F63-BAB5-4024-A0F5-4BD49A6ADB8E}" type="pres">
      <dgm:prSet presAssocID="{2AA46ABD-4134-43E0-A8F7-2EE1752A130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362428B-2D29-432B-8016-CA37DD9B5805}" type="pres">
      <dgm:prSet presAssocID="{2EE44E8C-E547-4853-9845-190E8C86479A}" presName="hierRoot1" presStyleCnt="0"/>
      <dgm:spPr/>
    </dgm:pt>
    <dgm:pt modelId="{B99D71B6-214D-442C-BB91-0116CFECC55E}" type="pres">
      <dgm:prSet presAssocID="{2EE44E8C-E547-4853-9845-190E8C86479A}" presName="composite" presStyleCnt="0"/>
      <dgm:spPr/>
    </dgm:pt>
    <dgm:pt modelId="{31EC9544-BE8D-4EFF-ACAD-AC5CE3E5F9B7}" type="pres">
      <dgm:prSet presAssocID="{2EE44E8C-E547-4853-9845-190E8C86479A}" presName="background" presStyleLbl="node0" presStyleIdx="0" presStyleCnt="3"/>
      <dgm:spPr/>
    </dgm:pt>
    <dgm:pt modelId="{42ACEF24-CA4F-402E-B713-B43F68BA102D}" type="pres">
      <dgm:prSet presAssocID="{2EE44E8C-E547-4853-9845-190E8C86479A}" presName="text" presStyleLbl="fgAcc0" presStyleIdx="0" presStyleCnt="3">
        <dgm:presLayoutVars>
          <dgm:chPref val="3"/>
        </dgm:presLayoutVars>
      </dgm:prSet>
      <dgm:spPr/>
    </dgm:pt>
    <dgm:pt modelId="{4AF16F28-8CF3-446C-90E8-7F69C04A9E7F}" type="pres">
      <dgm:prSet presAssocID="{2EE44E8C-E547-4853-9845-190E8C86479A}" presName="hierChild2" presStyleCnt="0"/>
      <dgm:spPr/>
    </dgm:pt>
    <dgm:pt modelId="{7D77D46A-4CF5-4102-A61D-F420BF111DCF}" type="pres">
      <dgm:prSet presAssocID="{21DC7A05-8F54-4364-AFDE-8AF7A801FCDB}" presName="hierRoot1" presStyleCnt="0"/>
      <dgm:spPr/>
    </dgm:pt>
    <dgm:pt modelId="{8CB8F6BF-3422-40E1-8925-240F26FB324B}" type="pres">
      <dgm:prSet presAssocID="{21DC7A05-8F54-4364-AFDE-8AF7A801FCDB}" presName="composite" presStyleCnt="0"/>
      <dgm:spPr/>
    </dgm:pt>
    <dgm:pt modelId="{7C4B035E-B25D-40CC-A6DB-A7EE19D2264D}" type="pres">
      <dgm:prSet presAssocID="{21DC7A05-8F54-4364-AFDE-8AF7A801FCDB}" presName="background" presStyleLbl="node0" presStyleIdx="1" presStyleCnt="3"/>
      <dgm:spPr/>
    </dgm:pt>
    <dgm:pt modelId="{526418B9-15EB-422D-B352-30C4AF310A64}" type="pres">
      <dgm:prSet presAssocID="{21DC7A05-8F54-4364-AFDE-8AF7A801FCDB}" presName="text" presStyleLbl="fgAcc0" presStyleIdx="1" presStyleCnt="3">
        <dgm:presLayoutVars>
          <dgm:chPref val="3"/>
        </dgm:presLayoutVars>
      </dgm:prSet>
      <dgm:spPr/>
    </dgm:pt>
    <dgm:pt modelId="{C0EC9F97-66D0-4203-B5E4-105FDE110810}" type="pres">
      <dgm:prSet presAssocID="{21DC7A05-8F54-4364-AFDE-8AF7A801FCDB}" presName="hierChild2" presStyleCnt="0"/>
      <dgm:spPr/>
    </dgm:pt>
    <dgm:pt modelId="{237DA224-2EE3-48C2-A1AD-17305855BC4F}" type="pres">
      <dgm:prSet presAssocID="{7CA6C711-84F4-434D-95A4-E812DD94C860}" presName="hierRoot1" presStyleCnt="0"/>
      <dgm:spPr/>
    </dgm:pt>
    <dgm:pt modelId="{EF3D6AB2-5D44-47BA-8553-72B2D5917861}" type="pres">
      <dgm:prSet presAssocID="{7CA6C711-84F4-434D-95A4-E812DD94C860}" presName="composite" presStyleCnt="0"/>
      <dgm:spPr/>
    </dgm:pt>
    <dgm:pt modelId="{A9808ED6-915A-4D85-AF49-71A40C8B2710}" type="pres">
      <dgm:prSet presAssocID="{7CA6C711-84F4-434D-95A4-E812DD94C860}" presName="background" presStyleLbl="node0" presStyleIdx="2" presStyleCnt="3"/>
      <dgm:spPr/>
    </dgm:pt>
    <dgm:pt modelId="{F02418B1-F540-4492-8CA2-061176E8F8F8}" type="pres">
      <dgm:prSet presAssocID="{7CA6C711-84F4-434D-95A4-E812DD94C860}" presName="text" presStyleLbl="fgAcc0" presStyleIdx="2" presStyleCnt="3">
        <dgm:presLayoutVars>
          <dgm:chPref val="3"/>
        </dgm:presLayoutVars>
      </dgm:prSet>
      <dgm:spPr/>
    </dgm:pt>
    <dgm:pt modelId="{6396C51C-732A-4A69-9DE7-E912D7AADF43}" type="pres">
      <dgm:prSet presAssocID="{7CA6C711-84F4-434D-95A4-E812DD94C860}" presName="hierChild2" presStyleCnt="0"/>
      <dgm:spPr/>
    </dgm:pt>
  </dgm:ptLst>
  <dgm:cxnLst>
    <dgm:cxn modelId="{0A346726-4FE3-47FC-90D2-D2A4BC0BAB58}" srcId="{2AA46ABD-4134-43E0-A8F7-2EE1752A1305}" destId="{21DC7A05-8F54-4364-AFDE-8AF7A801FCDB}" srcOrd="1" destOrd="0" parTransId="{6BBA9322-65D9-4790-8D27-ABF18AE8C55B}" sibTransId="{177140F1-73A7-4E64-A7E9-0C8F55B20736}"/>
    <dgm:cxn modelId="{D646CB5D-AF95-4D80-BAC0-119EC3654D56}" srcId="{2AA46ABD-4134-43E0-A8F7-2EE1752A1305}" destId="{2EE44E8C-E547-4853-9845-190E8C86479A}" srcOrd="0" destOrd="0" parTransId="{D74D0643-794A-4646-89F0-54A54AEA4431}" sibTransId="{403BB2D5-DC75-4880-841E-3AAA14315CB1}"/>
    <dgm:cxn modelId="{CBCB566C-9D88-4B7C-992C-4C7755B2E38E}" type="presOf" srcId="{2EE44E8C-E547-4853-9845-190E8C86479A}" destId="{42ACEF24-CA4F-402E-B713-B43F68BA102D}" srcOrd="0" destOrd="0" presId="urn:microsoft.com/office/officeart/2005/8/layout/hierarchy1"/>
    <dgm:cxn modelId="{0A9BD74F-4A8D-4175-A52A-C678E71007AE}" type="presOf" srcId="{7CA6C711-84F4-434D-95A4-E812DD94C860}" destId="{F02418B1-F540-4492-8CA2-061176E8F8F8}" srcOrd="0" destOrd="0" presId="urn:microsoft.com/office/officeart/2005/8/layout/hierarchy1"/>
    <dgm:cxn modelId="{DC569F8C-B10E-4105-B91B-8366DC276060}" type="presOf" srcId="{2AA46ABD-4134-43E0-A8F7-2EE1752A1305}" destId="{E09F6F63-BAB5-4024-A0F5-4BD49A6ADB8E}" srcOrd="0" destOrd="0" presId="urn:microsoft.com/office/officeart/2005/8/layout/hierarchy1"/>
    <dgm:cxn modelId="{C6CB1AB9-3472-4BC1-91F7-3ABE611F1CCA}" srcId="{2AA46ABD-4134-43E0-A8F7-2EE1752A1305}" destId="{7CA6C711-84F4-434D-95A4-E812DD94C860}" srcOrd="2" destOrd="0" parTransId="{DFE7411B-FA57-48DE-95AC-E7C28684D577}" sibTransId="{720C0B19-ABD9-4BDC-BA41-FC8ABB3C3128}"/>
    <dgm:cxn modelId="{C69DF7F2-3AC6-499E-BD23-FE67CCF1E636}" type="presOf" srcId="{21DC7A05-8F54-4364-AFDE-8AF7A801FCDB}" destId="{526418B9-15EB-422D-B352-30C4AF310A64}" srcOrd="0" destOrd="0" presId="urn:microsoft.com/office/officeart/2005/8/layout/hierarchy1"/>
    <dgm:cxn modelId="{4EE0F994-F8DE-45C2-A7E6-EA61D9FB4BA9}" type="presParOf" srcId="{E09F6F63-BAB5-4024-A0F5-4BD49A6ADB8E}" destId="{A362428B-2D29-432B-8016-CA37DD9B5805}" srcOrd="0" destOrd="0" presId="urn:microsoft.com/office/officeart/2005/8/layout/hierarchy1"/>
    <dgm:cxn modelId="{826BF970-003D-41B2-8FAB-FF0BF26289FA}" type="presParOf" srcId="{A362428B-2D29-432B-8016-CA37DD9B5805}" destId="{B99D71B6-214D-442C-BB91-0116CFECC55E}" srcOrd="0" destOrd="0" presId="urn:microsoft.com/office/officeart/2005/8/layout/hierarchy1"/>
    <dgm:cxn modelId="{75CB828D-0BA3-4E87-93CF-3ED8259577A9}" type="presParOf" srcId="{B99D71B6-214D-442C-BB91-0116CFECC55E}" destId="{31EC9544-BE8D-4EFF-ACAD-AC5CE3E5F9B7}" srcOrd="0" destOrd="0" presId="urn:microsoft.com/office/officeart/2005/8/layout/hierarchy1"/>
    <dgm:cxn modelId="{EE92286D-03F7-459F-90A9-869FE675C36D}" type="presParOf" srcId="{B99D71B6-214D-442C-BB91-0116CFECC55E}" destId="{42ACEF24-CA4F-402E-B713-B43F68BA102D}" srcOrd="1" destOrd="0" presId="urn:microsoft.com/office/officeart/2005/8/layout/hierarchy1"/>
    <dgm:cxn modelId="{8442EC54-5BCA-4F8D-B208-8EFB3F7406AF}" type="presParOf" srcId="{A362428B-2D29-432B-8016-CA37DD9B5805}" destId="{4AF16F28-8CF3-446C-90E8-7F69C04A9E7F}" srcOrd="1" destOrd="0" presId="urn:microsoft.com/office/officeart/2005/8/layout/hierarchy1"/>
    <dgm:cxn modelId="{29C4595C-2F4E-4FEC-9A53-C7CED75E0987}" type="presParOf" srcId="{E09F6F63-BAB5-4024-A0F5-4BD49A6ADB8E}" destId="{7D77D46A-4CF5-4102-A61D-F420BF111DCF}" srcOrd="1" destOrd="0" presId="urn:microsoft.com/office/officeart/2005/8/layout/hierarchy1"/>
    <dgm:cxn modelId="{82EF18CF-6678-4F19-9562-E08235EF289F}" type="presParOf" srcId="{7D77D46A-4CF5-4102-A61D-F420BF111DCF}" destId="{8CB8F6BF-3422-40E1-8925-240F26FB324B}" srcOrd="0" destOrd="0" presId="urn:microsoft.com/office/officeart/2005/8/layout/hierarchy1"/>
    <dgm:cxn modelId="{F751FDA0-6877-4C9D-A811-1FAA06D3AE5A}" type="presParOf" srcId="{8CB8F6BF-3422-40E1-8925-240F26FB324B}" destId="{7C4B035E-B25D-40CC-A6DB-A7EE19D2264D}" srcOrd="0" destOrd="0" presId="urn:microsoft.com/office/officeart/2005/8/layout/hierarchy1"/>
    <dgm:cxn modelId="{04A2079D-E19D-490F-BFE8-C8D6AAF4D53D}" type="presParOf" srcId="{8CB8F6BF-3422-40E1-8925-240F26FB324B}" destId="{526418B9-15EB-422D-B352-30C4AF310A64}" srcOrd="1" destOrd="0" presId="urn:microsoft.com/office/officeart/2005/8/layout/hierarchy1"/>
    <dgm:cxn modelId="{3E18DBA0-A776-4149-B2D8-D70F76349D82}" type="presParOf" srcId="{7D77D46A-4CF5-4102-A61D-F420BF111DCF}" destId="{C0EC9F97-66D0-4203-B5E4-105FDE110810}" srcOrd="1" destOrd="0" presId="urn:microsoft.com/office/officeart/2005/8/layout/hierarchy1"/>
    <dgm:cxn modelId="{4CB4DF11-500F-41C3-AF95-01844A3A5797}" type="presParOf" srcId="{E09F6F63-BAB5-4024-A0F5-4BD49A6ADB8E}" destId="{237DA224-2EE3-48C2-A1AD-17305855BC4F}" srcOrd="2" destOrd="0" presId="urn:microsoft.com/office/officeart/2005/8/layout/hierarchy1"/>
    <dgm:cxn modelId="{C4F153C7-35FF-4593-A14E-2EDB58433B4B}" type="presParOf" srcId="{237DA224-2EE3-48C2-A1AD-17305855BC4F}" destId="{EF3D6AB2-5D44-47BA-8553-72B2D5917861}" srcOrd="0" destOrd="0" presId="urn:microsoft.com/office/officeart/2005/8/layout/hierarchy1"/>
    <dgm:cxn modelId="{78F074C9-8E45-4664-8390-78FDEE9B508C}" type="presParOf" srcId="{EF3D6AB2-5D44-47BA-8553-72B2D5917861}" destId="{A9808ED6-915A-4D85-AF49-71A40C8B2710}" srcOrd="0" destOrd="0" presId="urn:microsoft.com/office/officeart/2005/8/layout/hierarchy1"/>
    <dgm:cxn modelId="{80B07C6C-B01E-4E5D-855A-38B68DAB8986}" type="presParOf" srcId="{EF3D6AB2-5D44-47BA-8553-72B2D5917861}" destId="{F02418B1-F540-4492-8CA2-061176E8F8F8}" srcOrd="1" destOrd="0" presId="urn:microsoft.com/office/officeart/2005/8/layout/hierarchy1"/>
    <dgm:cxn modelId="{31594462-79A8-40B7-B949-A56835F63E37}" type="presParOf" srcId="{237DA224-2EE3-48C2-A1AD-17305855BC4F}" destId="{6396C51C-732A-4A69-9DE7-E912D7AADF4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EC9544-BE8D-4EFF-ACAD-AC5CE3E5F9B7}">
      <dsp:nvSpPr>
        <dsp:cNvPr id="0" name=""/>
        <dsp:cNvSpPr/>
      </dsp:nvSpPr>
      <dsp:spPr>
        <a:xfrm>
          <a:off x="0" y="740056"/>
          <a:ext cx="3043237" cy="193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ACEF24-CA4F-402E-B713-B43F68BA102D}">
      <dsp:nvSpPr>
        <dsp:cNvPr id="0" name=""/>
        <dsp:cNvSpPr/>
      </dsp:nvSpPr>
      <dsp:spPr>
        <a:xfrm>
          <a:off x="338137" y="1061286"/>
          <a:ext cx="3043237" cy="193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Subculture</a:t>
          </a:r>
          <a:r>
            <a:rPr lang="en-US" sz="2300" kern="1200"/>
            <a:t>: working class, resistenza simbolica e stilistica, più visibili ma meno minacciose.</a:t>
          </a:r>
        </a:p>
      </dsp:txBody>
      <dsp:txXfrm>
        <a:off x="394737" y="1117886"/>
        <a:ext cx="2930037" cy="1819255"/>
      </dsp:txXfrm>
    </dsp:sp>
    <dsp:sp modelId="{7C4B035E-B25D-40CC-A6DB-A7EE19D2264D}">
      <dsp:nvSpPr>
        <dsp:cNvPr id="0" name=""/>
        <dsp:cNvSpPr/>
      </dsp:nvSpPr>
      <dsp:spPr>
        <a:xfrm>
          <a:off x="3719512" y="740056"/>
          <a:ext cx="3043237" cy="193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6418B9-15EB-422D-B352-30C4AF310A64}">
      <dsp:nvSpPr>
        <dsp:cNvPr id="0" name=""/>
        <dsp:cNvSpPr/>
      </dsp:nvSpPr>
      <dsp:spPr>
        <a:xfrm>
          <a:off x="4057650" y="1061286"/>
          <a:ext cx="3043237" cy="193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Controculture</a:t>
          </a:r>
          <a:r>
            <a:rPr lang="en-US" sz="2300" kern="1200"/>
            <a:t>: middle class, critica sociale e politica, meno visibili ma più destabilizzanti.</a:t>
          </a:r>
        </a:p>
      </dsp:txBody>
      <dsp:txXfrm>
        <a:off x="4114250" y="1117886"/>
        <a:ext cx="2930037" cy="1819255"/>
      </dsp:txXfrm>
    </dsp:sp>
    <dsp:sp modelId="{A9808ED6-915A-4D85-AF49-71A40C8B2710}">
      <dsp:nvSpPr>
        <dsp:cNvPr id="0" name=""/>
        <dsp:cNvSpPr/>
      </dsp:nvSpPr>
      <dsp:spPr>
        <a:xfrm>
          <a:off x="7439025" y="740056"/>
          <a:ext cx="3043237" cy="1932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418B1-F540-4492-8CA2-061176E8F8F8}">
      <dsp:nvSpPr>
        <dsp:cNvPr id="0" name=""/>
        <dsp:cNvSpPr/>
      </dsp:nvSpPr>
      <dsp:spPr>
        <a:xfrm>
          <a:off x="7777162" y="1061286"/>
          <a:ext cx="3043237" cy="1932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Entrambe</a:t>
          </a:r>
          <a:r>
            <a:rPr lang="en-US" sz="2300" kern="1200" dirty="0"/>
            <a:t> </a:t>
          </a:r>
          <a:r>
            <a:rPr lang="en-US" sz="2300" kern="1200" dirty="0" err="1"/>
            <a:t>derivano</a:t>
          </a:r>
          <a:r>
            <a:rPr lang="it-IT" sz="2300" kern="1200" dirty="0"/>
            <a:t>, si </a:t>
          </a:r>
          <a:r>
            <a:rPr lang="it-IT" sz="2300" kern="1200" dirty="0" err="1"/>
            <a:t>sconrano</a:t>
          </a:r>
          <a:r>
            <a:rPr lang="en-US" sz="2300" kern="1200" dirty="0"/>
            <a:t> e </a:t>
          </a:r>
          <a:r>
            <a:rPr lang="en-US" sz="2300" kern="1200" dirty="0" err="1"/>
            <a:t>dialogano</a:t>
          </a:r>
          <a:r>
            <a:rPr lang="en-US" sz="2300" kern="1200" dirty="0"/>
            <a:t> con la </a:t>
          </a:r>
          <a:r>
            <a:rPr lang="en-US" sz="2300" kern="1200" dirty="0" err="1"/>
            <a:t>cultura</a:t>
          </a:r>
          <a:r>
            <a:rPr lang="en-US" sz="2300" kern="1200" dirty="0"/>
            <a:t> </a:t>
          </a:r>
          <a:r>
            <a:rPr lang="en-US" sz="2300" kern="1200" dirty="0" err="1"/>
            <a:t>dominante</a:t>
          </a:r>
          <a:r>
            <a:rPr lang="en-US" sz="2300" kern="1200" dirty="0"/>
            <a:t>.</a:t>
          </a:r>
        </a:p>
      </dsp:txBody>
      <dsp:txXfrm>
        <a:off x="7833762" y="1117886"/>
        <a:ext cx="2930037" cy="1819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CD4518-5187-6392-1AEB-18A932676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127B3AE-2FB0-9F80-8DEA-471F03B5A9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AC6A29-E25D-D7C0-B60B-554BDF753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84465A4-D2DB-F1B6-1CDE-CD2E2CFF7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1E2EF41-926B-BBD6-FCDB-68E4541C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446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86297A-076A-A8E9-23CD-DEA0034AB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B0288AB-D8B3-4371-8465-04B1BC27A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67FA90-B65A-9812-1672-65BAF10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C7C1C25-A576-BC3F-E5C7-E2B4AAB16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17125C-B4E0-5913-CF76-C96C7F80D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4232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FA6B515-2C05-FE51-FB0B-7B07D52EB7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7854916-FB68-233F-598F-0ED632389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8EE9A1-9371-706E-D4BE-DB7A7E48A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CC4722-B8EF-0A6B-39CA-B9027EA3C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AD40B7-A198-211C-8290-135C81B39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2235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22920C-901D-2DB0-FD7A-0B4D7BD84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761122-A2C0-621F-384F-299FC8858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590642-ABF7-5D44-A0CA-EDC154742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F2FF2A-943D-3662-A300-F83C83C1C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A9480F-CBD1-32CB-BBE0-D9B122F10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1845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ECBFB3-95A4-E083-AD0B-9BD26CCCE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81C0C27-4CCA-C157-A75D-5EBB0BF8B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6AB44E-2A76-8DCF-A57C-644C0CB49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CD735E-280A-182C-2724-023BD803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B816C0-286B-C7B4-CD75-574965BDE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7696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E0B305-F3DD-04B4-D68C-D4E3EEF0A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2BF241-F825-9835-3749-FF579E91C5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6656A3C-A91F-96F5-7B55-5BE1A646E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A238CF8-C7D0-DA33-FEDF-56185C5C9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B6FE815-1C22-E1E4-4FFA-388D9132A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7DCEF2F-848D-B725-AEEA-8B2DC7FAB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635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75FA19-D13B-9037-DC82-5DA927607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4991E6-A1C0-76B2-EDF5-92AF18C03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A761A7B-6FAC-DD2E-6BC8-C87156C30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8C82D12-D653-5313-D05F-DF29AD608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B408AB8-3798-E405-E926-968481C68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0B2BBEE-3864-1E42-2563-9E8DD84DA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6D19A95-8727-BDBB-8460-C785557D8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2FE1A52-6940-4D2B-03E9-24ABCA393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948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C84349-1A21-5D20-C699-58D86ED62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6E876C2-FB2B-FD5F-FBA1-272AF2B7C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48826E4-57B9-6427-FB4A-C66ECE1DA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273E2AC-DD03-7582-25E4-CCFB318F2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75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A216646-6F78-1485-1A56-4000DB598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7DF8DD3-C4CA-987F-1AD6-C51E49AE1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B5B3CBA-43D0-83DB-78EF-CB2AC715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6439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87C01F-3B24-A0B3-005D-7F6D85F84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D4BCC4-39BA-C7F4-BEB4-B2DE1E3A4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A4D7046-3410-4B4D-FB06-238A65633A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30DD2AD-BC8B-A4ED-45A3-85F4BB900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618DB91-2DB0-B271-7E63-FA09DE26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189F456-686B-EBC9-5C7F-34B80D422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1233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37BA53-FDFE-93A4-CCCC-421505F95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D2A2E43-7D32-DF04-178B-0F84B1DDEF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4E178B4-8DB7-683B-40E9-71103A607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DAB9EA-64BA-19A4-D25B-EE1A292F6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DA6CC66-F8CA-C7DB-F62D-5B4C455AB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8BE4937-A267-8F7C-3C2D-586BF8FC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284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D209919-4A68-63AD-BB89-5267A1373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7E05E03-6B7B-52A5-3039-6EB707308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8FB5DA-CF57-CC85-9CA8-18B4A5C4B4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4CDEC3-FD5E-4719-8E81-311F7CC567BB}" type="datetimeFigureOut">
              <a:rPr lang="it-IT" smtClean="0"/>
              <a:t>19/10/2025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B2BB52-B640-BB08-85AE-74080BF3E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1DD1F6-43EB-318C-41F6-154A452F4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827549-5388-4DA3-9BC5-B1DBEEBABA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756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D35BA6-1E5B-3B1E-7570-C8AF1A030A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Culture, sotto-culture e controculture urbane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F10E3AD-9599-A18E-6D2C-28D5CDC26A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“La città è un laboratorio naturale per lo studio della vita sociale.” </a:t>
            </a:r>
            <a:r>
              <a:rPr lang="it-IT" i="1" dirty="0"/>
              <a:t>(Park &amp; Burgess)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471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E1F7452-9B93-62B3-AE04-31F4CE758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it-IT" sz="5600" dirty="0">
                <a:solidFill>
                  <a:srgbClr val="FFFFFF"/>
                </a:solidFill>
              </a:rPr>
              <a:t>Urbanesimo come modo di vita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F2D35D-26BF-8EBC-E71A-DD3A20A0F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La città moderna produce una cultura specifica: l’urbanesimo</a:t>
            </a:r>
          </a:p>
          <a:p>
            <a:endParaRPr lang="it-IT" sz="20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it-IT" sz="2000" b="1">
                <a:solidFill>
                  <a:schemeClr val="tx1">
                    <a:alpha val="80000"/>
                  </a:schemeClr>
                </a:solidFill>
              </a:rPr>
              <a:t>Tre caratteristiche strutturali:</a:t>
            </a: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Densità (contatti numerosi ma superficiali)</a:t>
            </a: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Eterogeneità (diversità etnica, professionale, culturale)</a:t>
            </a: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Scala (grandi numeri → anonimato)</a:t>
            </a:r>
          </a:p>
          <a:p>
            <a:endParaRPr lang="it-IT" sz="20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it-IT" sz="2000" b="1">
                <a:solidFill>
                  <a:schemeClr val="tx1">
                    <a:alpha val="80000"/>
                  </a:schemeClr>
                </a:solidFill>
              </a:rPr>
              <a:t>Effetti sociali:</a:t>
            </a: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Relazioni impersonali e segmentate</a:t>
            </a: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Maggiore individualismo e razionalità</a:t>
            </a: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Riduzione dei legami comunitari tradizionali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5020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8E2724D-BC72-EE47-7E8F-915106626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5600">
                <a:solidFill>
                  <a:srgbClr val="FFFFFF"/>
                </a:solidFill>
              </a:rPr>
              <a:t>There are many ways of life in the city, not just one urban way.” (Gans, 1962)</a:t>
            </a:r>
            <a:endParaRPr lang="it-IT" sz="5600">
              <a:solidFill>
                <a:srgbClr val="FFFFFF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7B38EC-0C12-EDCC-6D84-572CC32DA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Anni ’60: Gans riprende e contesta l’idea di disorganizzazione urbana</a:t>
            </a: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The Urban Villagers (1962): etnografia dei quartieri popolari di Boston</a:t>
            </a:r>
          </a:p>
          <a:p>
            <a:endParaRPr lang="it-IT" sz="20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Anche in città persistono:</a:t>
            </a: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Legami forti di vicinato</a:t>
            </a: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Reti di sostegno reciproco</a:t>
            </a: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Cultura comunitaria condivisa</a:t>
            </a:r>
          </a:p>
          <a:p>
            <a:endParaRPr lang="it-IT" sz="20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Le città contengono subculture diverse, non una sola “cultura urbana” omogenea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319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A1F250D-82FA-0BEF-32A5-3FCCD2452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it-IT" sz="6800">
                <a:solidFill>
                  <a:srgbClr val="FFFFFF"/>
                </a:solidFill>
              </a:rPr>
              <a:t>Dinamiche culturali urbane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06DD7F-0A48-EA4D-7AAA-0D3C0CF15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Wirth analizza l’effetto strutturale della città sulla cultura; </a:t>
            </a: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Gans mostra la capacità delle persone di creare comunità anche in contesti urbani complessi.</a:t>
            </a:r>
          </a:p>
          <a:p>
            <a:endParaRPr lang="it-IT" sz="2000">
              <a:solidFill>
                <a:schemeClr val="tx1">
                  <a:alpha val="80000"/>
                </a:schemeClr>
              </a:solidFill>
            </a:endParaRPr>
          </a:p>
          <a:p>
            <a:r>
              <a:rPr lang="it-IT" sz="2000">
                <a:solidFill>
                  <a:schemeClr val="tx1">
                    <a:alpha val="80000"/>
                  </a:schemeClr>
                </a:solidFill>
              </a:rPr>
              <a:t>Culture urbane sono risultato di una tensione: non sono solo un prodotto della città ma un modo di re-inventarla da parte de suoi abitanti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963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Color Cover">
            <a:extLst>
              <a:ext uri="{FF2B5EF4-FFF2-40B4-BE49-F238E27FC236}">
                <a16:creationId xmlns:a16="http://schemas.microsoft.com/office/drawing/2014/main" id="{815925C2-A704-4D47-B1C1-3FCA52512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01D4315C-C23C-4FD3-98DF-08C29E229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E6B47BC-43FD-4C91-8BFF-B41B99A8A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606423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13038185-AC3C-4595-945F-25311424C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75D51AA0-C095-4650-A361-B294320BFE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385" y="841248"/>
            <a:ext cx="5129600" cy="5340097"/>
          </a:xfrm>
        </p:spPr>
        <p:txBody>
          <a:bodyPr anchor="ctr">
            <a:norm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lang="it-IT" sz="4800">
                <a:solidFill>
                  <a:schemeClr val="bg1"/>
                </a:solidFill>
              </a:rPr>
              <a:t>Il CCCS di Birmingham: un nuovo approccio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4410" y="841247"/>
            <a:ext cx="4484536" cy="5340097"/>
          </a:xfrm>
        </p:spPr>
        <p:txBody>
          <a:bodyPr anchor="ctr">
            <a:normAutofit/>
          </a:bodyPr>
          <a:lstStyle/>
          <a:p>
            <a:endParaRPr lang="it-IT"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>
                <a:solidFill>
                  <a:schemeClr val="tx2"/>
                </a:solidFill>
              </a:rPr>
              <a:t>• Fondato nel 1964 da </a:t>
            </a:r>
            <a:r>
              <a:rPr lang="it-IT" sz="1800" b="1">
                <a:solidFill>
                  <a:schemeClr val="tx2"/>
                </a:solidFill>
              </a:rPr>
              <a:t>Richard Hoggart </a:t>
            </a:r>
            <a:r>
              <a:rPr lang="it-IT" sz="1800">
                <a:solidFill>
                  <a:schemeClr val="tx2"/>
                </a:solidFill>
              </a:rPr>
              <a:t>a Birmingham (UK): nuovo contesto postbellico: diverso dalla Chicago degli anni ’20.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endParaRPr lang="it-IT"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endParaRPr lang="it-IT"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>
                <a:solidFill>
                  <a:schemeClr val="tx2"/>
                </a:solidFill>
              </a:rPr>
              <a:t>• Le subculture come forme di resistenza simbolica al modello dominante.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>
                <a:solidFill>
                  <a:schemeClr val="tx2"/>
                </a:solidFill>
              </a:rPr>
              <a:t>• Analisi delle subculture come conflitto di classe sul piano simbolico.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endParaRPr lang="it-IT"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>
                <a:solidFill>
                  <a:schemeClr val="tx2"/>
                </a:solidFill>
              </a:rPr>
              <a:t>Testo chiave: 'Resistance through rituals' (Hall &amp; Jefferson, 1976).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Color Cover">
            <a:extLst>
              <a:ext uri="{FF2B5EF4-FFF2-40B4-BE49-F238E27FC236}">
                <a16:creationId xmlns:a16="http://schemas.microsoft.com/office/drawing/2014/main" id="{815925C2-A704-4D47-B1C1-3FCA52512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01D4315C-C23C-4FD3-98DF-08C29E229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E6B47BC-43FD-4C91-8BFF-B41B99A8A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606423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13038185-AC3C-4595-945F-25311424C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75D51AA0-C095-4650-A361-B294320BFE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385" y="841248"/>
            <a:ext cx="5129600" cy="5340097"/>
          </a:xfrm>
        </p:spPr>
        <p:txBody>
          <a:bodyPr anchor="ctr">
            <a:norm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lang="it-IT" sz="4800">
                <a:solidFill>
                  <a:schemeClr val="bg1"/>
                </a:solidFill>
              </a:rPr>
              <a:t>Stuart Hall e la svolta negli studi culturali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4410" y="841247"/>
            <a:ext cx="4484536" cy="5340097"/>
          </a:xfrm>
        </p:spPr>
        <p:txBody>
          <a:bodyPr anchor="ctr">
            <a:normAutofit/>
          </a:bodyPr>
          <a:lstStyle/>
          <a:p>
            <a:endParaRPr lang="it-IT"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 b="1">
                <a:solidFill>
                  <a:schemeClr val="tx2"/>
                </a:solidFill>
              </a:rPr>
              <a:t>Stuart Hall</a:t>
            </a:r>
            <a:r>
              <a:rPr lang="it-IT" sz="1800">
                <a:solidFill>
                  <a:schemeClr val="tx2"/>
                </a:solidFill>
              </a:rPr>
              <a:t>, giamaicano, figura centrale del CCCS.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endParaRPr lang="it-IT"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>
                <a:solidFill>
                  <a:schemeClr val="tx2"/>
                </a:solidFill>
              </a:rPr>
              <a:t>1 Critica alla visione classista della cultura accademica.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>
                <a:solidFill>
                  <a:schemeClr val="tx2"/>
                </a:solidFill>
              </a:rPr>
              <a:t>2 Introduce lo studio della cultura popolare e di massa.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endParaRPr lang="it-IT"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>
                <a:solidFill>
                  <a:schemeClr val="tx2"/>
                </a:solidFill>
              </a:rPr>
              <a:t>La cultura è radicata nelle condizioni materiali e stratificata socialmente.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endParaRPr lang="it-IT"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>
                <a:solidFill>
                  <a:schemeClr val="tx2"/>
                </a:solidFill>
              </a:rPr>
              <a:t>Ogni classe sociale produce una cultura di classe → conflitto per il potere culturale.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Color Cover">
            <a:extLst>
              <a:ext uri="{FF2B5EF4-FFF2-40B4-BE49-F238E27FC236}">
                <a16:creationId xmlns:a16="http://schemas.microsoft.com/office/drawing/2014/main" id="{815925C2-A704-4D47-B1C1-3FCA52512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olor Cover">
            <a:extLst>
              <a:ext uri="{FF2B5EF4-FFF2-40B4-BE49-F238E27FC236}">
                <a16:creationId xmlns:a16="http://schemas.microsoft.com/office/drawing/2014/main" id="{01D4315C-C23C-4FD3-98DF-08C29E229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E6B47BC-43FD-4C91-8BFF-B41B99A8A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606423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13038185-AC3C-4595-945F-25311424C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75D51AA0-C095-4650-A361-B294320BFE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385" y="841248"/>
            <a:ext cx="5129600" cy="5340097"/>
          </a:xfrm>
        </p:spPr>
        <p:txBody>
          <a:bodyPr anchor="ctr">
            <a:norm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lang="it-IT" sz="4800">
                <a:solidFill>
                  <a:schemeClr val="bg1"/>
                </a:solidFill>
              </a:rPr>
              <a:t>Le subculture giovanili “spettacolari”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6464410" y="841247"/>
            <a:ext cx="4484536" cy="5340097"/>
          </a:xfrm>
        </p:spPr>
        <p:txBody>
          <a:bodyPr anchor="ctr">
            <a:normAutofit/>
          </a:bodyPr>
          <a:lstStyle/>
          <a:p>
            <a:endParaRPr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sz="1800">
                <a:solidFill>
                  <a:schemeClr val="tx2"/>
                </a:solidFill>
              </a:rPr>
              <a:t>Giovani working class creano stili distintivi (mods, punks, teddy boys).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endParaRPr lang="it-IT"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>
                <a:solidFill>
                  <a:schemeClr val="tx2"/>
                </a:solidFill>
              </a:rPr>
              <a:t>Perché?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sz="1800">
                <a:solidFill>
                  <a:schemeClr val="tx2"/>
                </a:solidFill>
              </a:rPr>
              <a:t>Le subculture offrono soluzioni culturali collettive a problemi strutturali.</a:t>
            </a:r>
            <a:endParaRPr lang="it-IT"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endParaRPr lang="it-IT" sz="1800">
              <a:solidFill>
                <a:schemeClr val="tx2"/>
              </a:solidFill>
            </a:endParaRP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>
                <a:solidFill>
                  <a:schemeClr val="tx2"/>
                </a:solidFill>
              </a:rPr>
              <a:t>Come?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sz="1800">
                <a:solidFill>
                  <a:schemeClr val="tx2"/>
                </a:solidFill>
              </a:rPr>
              <a:t>Resistenza simbolica, non politica: nuove identità collettive.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lang="it-IT" sz="1800">
                <a:solidFill>
                  <a:schemeClr val="tx2"/>
                </a:solidFill>
              </a:rPr>
              <a:t>F</a:t>
            </a:r>
            <a:r>
              <a:rPr sz="1800">
                <a:solidFill>
                  <a:schemeClr val="tx2"/>
                </a:solidFill>
              </a:rPr>
              <a:t>uga temporanea ma rivelano contraddizioni sociali.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lang="it-IT" sz="4000"/>
              <a:t>Subculture e controculture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D7E73E8-D801-CC99-29E1-4A3E5333B1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9704692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lang="it-IT">
                <a:solidFill>
                  <a:srgbClr val="FFFFFF"/>
                </a:solidFill>
              </a:rPr>
              <a:t>Industria culturale e critiche al modello di Birmingham</a:t>
            </a:r>
          </a:p>
        </p:txBody>
      </p:sp>
      <p:sp>
        <p:nvSpPr>
          <p:cNvPr id="19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dirty="0"/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dirty="0" err="1"/>
              <a:t>L’industria</a:t>
            </a:r>
            <a:r>
              <a:rPr dirty="0"/>
              <a:t> </a:t>
            </a:r>
            <a:r>
              <a:rPr dirty="0" err="1"/>
              <a:t>culturale</a:t>
            </a:r>
            <a:r>
              <a:rPr dirty="0"/>
              <a:t> </a:t>
            </a:r>
            <a:r>
              <a:rPr dirty="0" err="1"/>
              <a:t>assorbe</a:t>
            </a:r>
            <a:r>
              <a:rPr dirty="0"/>
              <a:t> e </a:t>
            </a:r>
            <a:r>
              <a:rPr dirty="0" err="1"/>
              <a:t>mercifica</a:t>
            </a:r>
            <a:r>
              <a:rPr dirty="0"/>
              <a:t> </a:t>
            </a:r>
            <a:r>
              <a:rPr dirty="0" err="1"/>
              <a:t>gli</a:t>
            </a:r>
            <a:r>
              <a:rPr dirty="0"/>
              <a:t> </a:t>
            </a:r>
            <a:r>
              <a:rPr dirty="0" err="1"/>
              <a:t>stili</a:t>
            </a:r>
            <a:r>
              <a:rPr dirty="0"/>
              <a:t> </a:t>
            </a:r>
            <a:r>
              <a:rPr dirty="0" err="1"/>
              <a:t>subculturali</a:t>
            </a:r>
            <a:r>
              <a:rPr dirty="0"/>
              <a:t> → </a:t>
            </a:r>
            <a:r>
              <a:rPr dirty="0" err="1"/>
              <a:t>riassorbimento</a:t>
            </a:r>
            <a:r>
              <a:rPr dirty="0"/>
              <a:t> </a:t>
            </a:r>
            <a:r>
              <a:rPr dirty="0" err="1"/>
              <a:t>simbolico</a:t>
            </a:r>
            <a:endParaRPr lang="it-IT" dirty="0"/>
          </a:p>
          <a:p>
            <a:pPr>
              <a:defRPr sz="2000">
                <a:solidFill>
                  <a:srgbClr val="000000"/>
                </a:solidFill>
              </a:defRPr>
            </a:pPr>
            <a:endParaRPr dirty="0"/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dirty="0"/>
              <a:t>I mass media </a:t>
            </a:r>
            <a:r>
              <a:rPr dirty="0" err="1"/>
              <a:t>amplificano</a:t>
            </a:r>
            <a:r>
              <a:rPr dirty="0"/>
              <a:t> e poi </a:t>
            </a:r>
            <a:r>
              <a:rPr dirty="0" err="1"/>
              <a:t>stigmatizzano</a:t>
            </a:r>
            <a:r>
              <a:rPr dirty="0"/>
              <a:t> le subculture.</a:t>
            </a:r>
            <a:endParaRPr lang="it-IT"/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endParaRPr/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dirty="0"/>
              <a:t>• </a:t>
            </a:r>
            <a:r>
              <a:rPr dirty="0" err="1"/>
              <a:t>Critiche</a:t>
            </a:r>
            <a:r>
              <a:rPr dirty="0"/>
              <a:t> </a:t>
            </a:r>
            <a:r>
              <a:rPr dirty="0" err="1"/>
              <a:t>principali</a:t>
            </a:r>
            <a:r>
              <a:rPr lang="it-IT" dirty="0"/>
              <a:t> ai Cultural Studies</a:t>
            </a:r>
            <a:r>
              <a:rPr dirty="0"/>
              <a:t>: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dirty="0"/>
              <a:t>  - </a:t>
            </a:r>
            <a:r>
              <a:rPr dirty="0" err="1"/>
              <a:t>Eccessivo</a:t>
            </a:r>
            <a:r>
              <a:rPr dirty="0"/>
              <a:t> peso </a:t>
            </a:r>
            <a:r>
              <a:rPr dirty="0" err="1"/>
              <a:t>alla</a:t>
            </a:r>
            <a:r>
              <a:rPr dirty="0"/>
              <a:t> </a:t>
            </a:r>
            <a:r>
              <a:rPr dirty="0" err="1"/>
              <a:t>classe</a:t>
            </a:r>
            <a:r>
              <a:rPr dirty="0"/>
              <a:t> </a:t>
            </a:r>
            <a:r>
              <a:rPr dirty="0" err="1"/>
              <a:t>sociale</a:t>
            </a:r>
            <a:r>
              <a:rPr dirty="0"/>
              <a:t>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dirty="0"/>
              <a:t>  - </a:t>
            </a:r>
            <a:r>
              <a:rPr dirty="0" err="1"/>
              <a:t>Scarsa</a:t>
            </a:r>
            <a:r>
              <a:rPr dirty="0"/>
              <a:t> </a:t>
            </a:r>
            <a:r>
              <a:rPr dirty="0" err="1"/>
              <a:t>attenzione</a:t>
            </a:r>
            <a:r>
              <a:rPr dirty="0"/>
              <a:t> a </a:t>
            </a:r>
            <a:r>
              <a:rPr dirty="0" err="1"/>
              <a:t>genere</a:t>
            </a:r>
            <a:r>
              <a:rPr dirty="0"/>
              <a:t>, </a:t>
            </a:r>
            <a:r>
              <a:rPr dirty="0" err="1"/>
              <a:t>età</a:t>
            </a:r>
            <a:r>
              <a:rPr dirty="0"/>
              <a:t>, </a:t>
            </a:r>
            <a:r>
              <a:rPr dirty="0" err="1"/>
              <a:t>spazio</a:t>
            </a:r>
            <a:r>
              <a:rPr dirty="0"/>
              <a:t>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dirty="0"/>
              <a:t>  - </a:t>
            </a:r>
            <a:r>
              <a:rPr dirty="0" err="1"/>
              <a:t>Mancata</a:t>
            </a:r>
            <a:r>
              <a:rPr dirty="0"/>
              <a:t> </a:t>
            </a:r>
            <a:r>
              <a:rPr dirty="0" err="1"/>
              <a:t>definizione</a:t>
            </a:r>
            <a:r>
              <a:rPr dirty="0"/>
              <a:t> </a:t>
            </a:r>
            <a:r>
              <a:rPr dirty="0" err="1"/>
              <a:t>chiara</a:t>
            </a:r>
            <a:r>
              <a:rPr dirty="0"/>
              <a:t> di '</a:t>
            </a:r>
            <a:r>
              <a:rPr dirty="0" err="1"/>
              <a:t>subcultura</a:t>
            </a:r>
            <a:r>
              <a:rPr dirty="0"/>
              <a:t>'.</a:t>
            </a:r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endParaRPr lang="it-IT" dirty="0"/>
          </a:p>
          <a:p>
            <a:pPr marL="0" indent="0">
              <a:buNone/>
              <a:defRPr sz="2000">
                <a:solidFill>
                  <a:srgbClr val="000000"/>
                </a:solidFill>
              </a:defRPr>
            </a:pPr>
            <a:r>
              <a:rPr dirty="0" err="1"/>
              <a:t>Conclusione</a:t>
            </a:r>
            <a:r>
              <a:rPr dirty="0"/>
              <a:t>: le subculture </a:t>
            </a:r>
            <a:r>
              <a:rPr dirty="0" err="1"/>
              <a:t>sono</a:t>
            </a:r>
            <a:r>
              <a:rPr dirty="0"/>
              <a:t> </a:t>
            </a:r>
            <a:r>
              <a:rPr dirty="0" err="1"/>
              <a:t>spazi</a:t>
            </a:r>
            <a:r>
              <a:rPr dirty="0"/>
              <a:t> di </a:t>
            </a:r>
            <a:r>
              <a:rPr dirty="0" err="1"/>
              <a:t>creatività</a:t>
            </a:r>
            <a:r>
              <a:rPr dirty="0"/>
              <a:t> e </a:t>
            </a:r>
            <a:r>
              <a:rPr dirty="0" err="1"/>
              <a:t>resistenza</a:t>
            </a:r>
            <a:r>
              <a:rPr dirty="0"/>
              <a:t>, ma </a:t>
            </a:r>
            <a:r>
              <a:rPr dirty="0" err="1"/>
              <a:t>vulnerabili</a:t>
            </a:r>
            <a:r>
              <a:rPr dirty="0"/>
              <a:t> al</a:t>
            </a:r>
            <a:r>
              <a:rPr lang="it-IT" dirty="0"/>
              <a:t>la manipolazione e allo stile di vita</a:t>
            </a:r>
            <a:r>
              <a:rPr dirty="0"/>
              <a:t> </a:t>
            </a:r>
            <a:r>
              <a:rPr dirty="0" err="1"/>
              <a:t>consum</a:t>
            </a:r>
            <a:r>
              <a:rPr lang="it-IT" dirty="0" err="1"/>
              <a:t>istic</a:t>
            </a:r>
            <a:r>
              <a:rPr dirty="0"/>
              <a:t>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528</Words>
  <Application>Microsoft Office PowerPoint</Application>
  <PresentationFormat>Widescreen</PresentationFormat>
  <Paragraphs>74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Tema di Office</vt:lpstr>
      <vt:lpstr>Culture, sotto-culture e controculture urbane</vt:lpstr>
      <vt:lpstr>Urbanesimo come modo di vita</vt:lpstr>
      <vt:lpstr>There are many ways of life in the city, not just one urban way.” (Gans, 1962)</vt:lpstr>
      <vt:lpstr>Dinamiche culturali urbane</vt:lpstr>
      <vt:lpstr>Il CCCS di Birmingham: un nuovo approccio</vt:lpstr>
      <vt:lpstr>Stuart Hall e la svolta negli studi culturali</vt:lpstr>
      <vt:lpstr>Le subculture giovanili “spettacolari”</vt:lpstr>
      <vt:lpstr>Subculture e controculture</vt:lpstr>
      <vt:lpstr>Industria culturale e critiche al modello di Birmingham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Emilio Cocco</dc:creator>
  <cp:lastModifiedBy>Emilio Cocco</cp:lastModifiedBy>
  <cp:revision>1</cp:revision>
  <dcterms:created xsi:type="dcterms:W3CDTF">2025-10-19T16:05:47Z</dcterms:created>
  <dcterms:modified xsi:type="dcterms:W3CDTF">2025-10-19T16:25:38Z</dcterms:modified>
</cp:coreProperties>
</file>