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01" y="-49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280-8574-417D-95F7-0A5CF2EFE1E6}" type="datetimeFigureOut">
              <a:rPr lang="it-IT" smtClean="0"/>
              <a:pPr/>
              <a:t>22/04/2024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DE1-E1F4-4615-89FB-ED4C39EA76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280-8574-417D-95F7-0A5CF2EFE1E6}" type="datetimeFigureOut">
              <a:rPr lang="it-IT" smtClean="0"/>
              <a:pPr/>
              <a:t>22/04/2024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DE1-E1F4-4615-89FB-ED4C39EA76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280-8574-417D-95F7-0A5CF2EFE1E6}" type="datetimeFigureOut">
              <a:rPr lang="it-IT" smtClean="0"/>
              <a:pPr/>
              <a:t>22/04/2024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DE1-E1F4-4615-89FB-ED4C39EA76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280-8574-417D-95F7-0A5CF2EFE1E6}" type="datetimeFigureOut">
              <a:rPr lang="it-IT" smtClean="0"/>
              <a:pPr/>
              <a:t>22/04/2024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DE1-E1F4-4615-89FB-ED4C39EA76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280-8574-417D-95F7-0A5CF2EFE1E6}" type="datetimeFigureOut">
              <a:rPr lang="it-IT" smtClean="0"/>
              <a:pPr/>
              <a:t>22/04/2024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DE1-E1F4-4615-89FB-ED4C39EA76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280-8574-417D-95F7-0A5CF2EFE1E6}" type="datetimeFigureOut">
              <a:rPr lang="it-IT" smtClean="0"/>
              <a:pPr/>
              <a:t>22/04/2024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DE1-E1F4-4615-89FB-ED4C39EA76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280-8574-417D-95F7-0A5CF2EFE1E6}" type="datetimeFigureOut">
              <a:rPr lang="it-IT" smtClean="0"/>
              <a:pPr/>
              <a:t>22/04/2024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DE1-E1F4-4615-89FB-ED4C39EA76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280-8574-417D-95F7-0A5CF2EFE1E6}" type="datetimeFigureOut">
              <a:rPr lang="it-IT" smtClean="0"/>
              <a:pPr/>
              <a:t>22/04/2024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DE1-E1F4-4615-89FB-ED4C39EA76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280-8574-417D-95F7-0A5CF2EFE1E6}" type="datetimeFigureOut">
              <a:rPr lang="it-IT" smtClean="0"/>
              <a:pPr/>
              <a:t>22/04/2024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DE1-E1F4-4615-89FB-ED4C39EA76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280-8574-417D-95F7-0A5CF2EFE1E6}" type="datetimeFigureOut">
              <a:rPr lang="it-IT" smtClean="0"/>
              <a:pPr/>
              <a:t>22/04/2024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DE1-E1F4-4615-89FB-ED4C39EA76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280-8574-417D-95F7-0A5CF2EFE1E6}" type="datetimeFigureOut">
              <a:rPr lang="it-IT" smtClean="0"/>
              <a:pPr/>
              <a:t>22/04/2024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03DE1-E1F4-4615-89FB-ED4C39EA763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C3280-8574-417D-95F7-0A5CF2EFE1E6}" type="datetimeFigureOut">
              <a:rPr lang="it-IT" smtClean="0"/>
              <a:pPr/>
              <a:t>22/04/2024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03DE1-E1F4-4615-89FB-ED4C39EA763D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1428736"/>
            <a:ext cx="8229600" cy="3786214"/>
          </a:xfrm>
          <a:solidFill>
            <a:srgbClr val="FF0000"/>
          </a:solidFill>
        </p:spPr>
        <p:txBody>
          <a:bodyPr/>
          <a:lstStyle/>
          <a:p>
            <a:r>
              <a:rPr lang="it-IT" dirty="0" smtClean="0"/>
              <a:t>Crimini internazionali e giustizia penale internazionale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it-IT" dirty="0" smtClean="0"/>
              <a:t>b) competenza e giurisdizione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Competenza per materia: genocidio, crimini contro l’umanità, crimini di guerra</a:t>
            </a:r>
          </a:p>
          <a:p>
            <a:r>
              <a:rPr lang="it-IT" dirty="0" smtClean="0"/>
              <a:t>Il problema dell’aggressione (definizione posticipata)</a:t>
            </a:r>
          </a:p>
          <a:p>
            <a:r>
              <a:rPr lang="it-IT" dirty="0" smtClean="0"/>
              <a:t>Giurisdizione temporale</a:t>
            </a:r>
          </a:p>
          <a:p>
            <a:r>
              <a:rPr lang="it-IT" dirty="0" smtClean="0"/>
              <a:t>Giurisdizione “soggettiva”: art.12 (criterio dello Stato territoriale </a:t>
            </a:r>
            <a:r>
              <a:rPr lang="it-IT" i="1" dirty="0" smtClean="0"/>
              <a:t>o</a:t>
            </a:r>
            <a:r>
              <a:rPr lang="it-IT" dirty="0" smtClean="0"/>
              <a:t> dello Stato nazionale dell’accusato) – le altre proposte sul tavolo</a:t>
            </a:r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c) avvio del procedimento </a:t>
            </a:r>
            <a:br>
              <a:rPr lang="it-IT" dirty="0" smtClean="0"/>
            </a:br>
            <a:r>
              <a:rPr lang="it-IT" dirty="0" smtClean="0"/>
              <a:t>d) potere sospensivo del </a:t>
            </a:r>
            <a:r>
              <a:rPr lang="it-IT" dirty="0" err="1" smtClean="0"/>
              <a:t>CdS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Avvio ad opera di uno Stato parte</a:t>
            </a:r>
          </a:p>
          <a:p>
            <a:r>
              <a:rPr lang="it-IT" dirty="0" smtClean="0"/>
              <a:t>Avvio ad opera del Consiglio di sicurezza (conseguenze)</a:t>
            </a:r>
          </a:p>
          <a:p>
            <a:r>
              <a:rPr lang="it-IT" dirty="0" smtClean="0"/>
              <a:t>Avvio </a:t>
            </a:r>
            <a:r>
              <a:rPr lang="it-IT" i="1" dirty="0" err="1" smtClean="0"/>
              <a:t>motu</a:t>
            </a:r>
            <a:r>
              <a:rPr lang="it-IT" i="1" dirty="0" smtClean="0"/>
              <a:t> proprio </a:t>
            </a:r>
            <a:r>
              <a:rPr lang="it-IT" dirty="0" smtClean="0"/>
              <a:t>ad opera del procuratore</a:t>
            </a:r>
          </a:p>
          <a:p>
            <a:r>
              <a:rPr lang="it-IT" dirty="0" smtClean="0"/>
              <a:t>Potere sospensivo: necessità di regolare i rapporti fra i due organi – proposta originaria e proposta accolta 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La Corte penale internazionale: bilancio (provvisorio)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Una corte indipendente (dal </a:t>
            </a:r>
            <a:r>
              <a:rPr lang="it-IT" dirty="0" err="1" smtClean="0"/>
              <a:t>CdS</a:t>
            </a:r>
            <a:r>
              <a:rPr lang="it-IT" dirty="0" smtClean="0"/>
              <a:t>), nonostante i limiti dello Statuto   </a:t>
            </a:r>
          </a:p>
          <a:p>
            <a:r>
              <a:rPr lang="it-IT" dirty="0" smtClean="0"/>
              <a:t>Numerose ratifiche (123) ed entrata in vigore rapida (2002)</a:t>
            </a:r>
          </a:p>
          <a:p>
            <a:r>
              <a:rPr lang="it-IT" dirty="0" smtClean="0"/>
              <a:t>La “campagna” contro la CPI degli Stati Uniti (i </a:t>
            </a:r>
            <a:r>
              <a:rPr lang="it-IT" i="1" dirty="0" err="1" smtClean="0"/>
              <a:t>bilateral</a:t>
            </a:r>
            <a:r>
              <a:rPr lang="it-IT" i="1" dirty="0" smtClean="0"/>
              <a:t> </a:t>
            </a:r>
            <a:r>
              <a:rPr lang="it-IT" i="1" dirty="0" err="1" smtClean="0"/>
              <a:t>immunity</a:t>
            </a:r>
            <a:r>
              <a:rPr lang="it-IT" i="1" dirty="0" smtClean="0"/>
              <a:t> </a:t>
            </a:r>
            <a:r>
              <a:rPr lang="it-IT" i="1" dirty="0" err="1" smtClean="0"/>
              <a:t>agreements</a:t>
            </a:r>
            <a:r>
              <a:rPr lang="it-IT" i="1" dirty="0" smtClean="0"/>
              <a:t> </a:t>
            </a:r>
            <a:r>
              <a:rPr lang="it-IT" dirty="0" smtClean="0"/>
              <a:t>- </a:t>
            </a:r>
            <a:r>
              <a:rPr lang="it-IT" dirty="0" err="1" smtClean="0"/>
              <a:t>BIAs</a:t>
            </a:r>
            <a:r>
              <a:rPr lang="it-IT" dirty="0" smtClean="0"/>
              <a:t>, i tagli agli aiuti, le iniziative nel </a:t>
            </a:r>
            <a:r>
              <a:rPr lang="it-IT" dirty="0" err="1" smtClean="0"/>
              <a:t>CdS</a:t>
            </a:r>
            <a:r>
              <a:rPr lang="it-IT" dirty="0" smtClean="0"/>
              <a:t>, le sanzioni di Trump)</a:t>
            </a:r>
          </a:p>
          <a:p>
            <a:r>
              <a:rPr lang="it-IT" dirty="0" smtClean="0"/>
              <a:t>Le difficoltà e i limiti dell’adattamento italiano (solo cooperazione, non complementarietà)</a:t>
            </a:r>
          </a:p>
          <a:p>
            <a:r>
              <a:rPr lang="it-IT" dirty="0" smtClean="0"/>
              <a:t>La Corte penale e l’Africa (“imperialismo occidentale”?)</a:t>
            </a:r>
          </a:p>
          <a:p>
            <a:r>
              <a:rPr lang="it-IT" dirty="0" smtClean="0"/>
              <a:t>La situazione attuale: la necessità del sostegno statale</a:t>
            </a: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it-IT" dirty="0" smtClean="0"/>
              <a:t>Esame preliminare, situazioni sotto indagine, incriminazioni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 fontScale="92500" lnSpcReduction="20000"/>
          </a:bodyPr>
          <a:lstStyle/>
          <a:p>
            <a:endParaRPr lang="it-IT" i="1" dirty="0" smtClean="0"/>
          </a:p>
          <a:p>
            <a:r>
              <a:rPr lang="it-IT" i="1" dirty="0" smtClean="0"/>
              <a:t>Esame preliminare</a:t>
            </a:r>
            <a:r>
              <a:rPr lang="it-IT" dirty="0" smtClean="0"/>
              <a:t>: Colombia, Guinea, Iraq/Regno Unito, Nigeria, Palestina, Filippine, Ucraina, Venezuela, Bolivia</a:t>
            </a:r>
          </a:p>
          <a:p>
            <a:r>
              <a:rPr lang="it-IT" i="1" dirty="0" smtClean="0"/>
              <a:t>Situazioni sotto indagine</a:t>
            </a:r>
            <a:r>
              <a:rPr lang="it-IT" dirty="0" smtClean="0"/>
              <a:t>: Uganda, RDC, </a:t>
            </a:r>
            <a:r>
              <a:rPr lang="it-IT" dirty="0" err="1" smtClean="0">
                <a:solidFill>
                  <a:schemeClr val="accent3"/>
                </a:solidFill>
              </a:rPr>
              <a:t>Darfur</a:t>
            </a:r>
            <a:r>
              <a:rPr lang="it-IT" dirty="0" smtClean="0">
                <a:solidFill>
                  <a:schemeClr val="accent3"/>
                </a:solidFill>
              </a:rPr>
              <a:t> (Sudan)</a:t>
            </a:r>
            <a:r>
              <a:rPr lang="it-IT" dirty="0" smtClean="0"/>
              <a:t>, Repubblica Centrafricana, Kenia, </a:t>
            </a:r>
            <a:r>
              <a:rPr lang="it-IT" dirty="0" smtClean="0">
                <a:solidFill>
                  <a:schemeClr val="accent3"/>
                </a:solidFill>
              </a:rPr>
              <a:t>Libia</a:t>
            </a:r>
            <a:r>
              <a:rPr lang="it-IT" dirty="0" smtClean="0"/>
              <a:t>, Costa d’Avorio, Mali, Georgia, </a:t>
            </a:r>
            <a:r>
              <a:rPr lang="it-IT" dirty="0" smtClean="0">
                <a:solidFill>
                  <a:schemeClr val="accent1"/>
                </a:solidFill>
              </a:rPr>
              <a:t>Burundi</a:t>
            </a:r>
            <a:r>
              <a:rPr lang="it-IT" dirty="0" smtClean="0"/>
              <a:t>, Bangladesh/Myanmar, Afghanistan</a:t>
            </a:r>
          </a:p>
          <a:p>
            <a:r>
              <a:rPr lang="it-IT" dirty="0" smtClean="0"/>
              <a:t>28 casi, 45 imputati (di cui 13 latitanti)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it-IT" dirty="0" smtClean="0"/>
              <a:t>I crimini internazionali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Nozione: crimini lesivi di valori universali</a:t>
            </a:r>
          </a:p>
          <a:p>
            <a:r>
              <a:rPr lang="it-IT" dirty="0" smtClean="0"/>
              <a:t>Esigenza di una risposta internazionale (motivi di principio e motivi pratici/sconfiggere l’impunità)</a:t>
            </a:r>
          </a:p>
          <a:p>
            <a:r>
              <a:rPr lang="it-IT" dirty="0" smtClean="0"/>
              <a:t>Obblighi internazionali sulla punizione (statale) dei crimini internazionali e tribunali internazionali (complementari)</a:t>
            </a:r>
          </a:p>
          <a:p>
            <a:r>
              <a:rPr lang="it-IT" dirty="0" smtClean="0"/>
              <a:t>Origine (Norimberga), sviluppi convenzionali (Convenzione sul genocidio) e norme consuetudinarie</a:t>
            </a:r>
          </a:p>
          <a:p>
            <a:r>
              <a:rPr lang="it-IT" dirty="0" smtClean="0"/>
              <a:t>Definizione delle fattispecie dei crimini internazionali: “triade” di Norimberga, tortura e sparizioni,  terrorismo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it-IT" dirty="0" smtClean="0"/>
              <a:t>Obblighi internazionali di punizione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Obblighi di punire (limiti alla prescrizione)</a:t>
            </a:r>
          </a:p>
          <a:p>
            <a:r>
              <a:rPr lang="it-IT" dirty="0" smtClean="0"/>
              <a:t>Giurisdizione penale universale e principio </a:t>
            </a:r>
            <a:r>
              <a:rPr lang="it-IT" i="1" dirty="0" smtClean="0"/>
              <a:t>aut </a:t>
            </a:r>
            <a:r>
              <a:rPr lang="it-IT" i="1" dirty="0" err="1" smtClean="0"/>
              <a:t>dedere</a:t>
            </a:r>
            <a:r>
              <a:rPr lang="it-IT" i="1" dirty="0" smtClean="0"/>
              <a:t> aut </a:t>
            </a:r>
            <a:r>
              <a:rPr lang="it-IT" i="1" dirty="0" err="1" smtClean="0"/>
              <a:t>judicare</a:t>
            </a:r>
            <a:endParaRPr lang="it-IT" i="1" dirty="0" smtClean="0"/>
          </a:p>
          <a:p>
            <a:r>
              <a:rPr lang="it-IT" dirty="0" smtClean="0"/>
              <a:t>Esclusione di certe scriminanti: obbedienza all’ordine del superiore</a:t>
            </a:r>
          </a:p>
          <a:p>
            <a:r>
              <a:rPr lang="it-IT" dirty="0" smtClean="0"/>
              <a:t>Ostacoli derivanti dal diritto interno: mancato adattamento/attuazione</a:t>
            </a:r>
          </a:p>
          <a:p>
            <a:r>
              <a:rPr lang="it-IT" dirty="0" smtClean="0"/>
              <a:t>Ostacoli derivanti dal diritto internazionale: norme sull’immunità degli organi statali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it-IT" dirty="0" smtClean="0"/>
              <a:t>I tribunali penali internazionali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Precedenti (anomali) di Norimberga e Tokyo</a:t>
            </a:r>
          </a:p>
          <a:p>
            <a:r>
              <a:rPr lang="it-IT" dirty="0" smtClean="0"/>
              <a:t>Organi internazionali con competenza concorrente con i giudici statali (sostitutivi in caso di inazione)</a:t>
            </a:r>
          </a:p>
          <a:p>
            <a:r>
              <a:rPr lang="it-IT" dirty="0" smtClean="0"/>
              <a:t>Modalità istitutive: risoluzione del </a:t>
            </a:r>
            <a:r>
              <a:rPr lang="it-IT" dirty="0" err="1" smtClean="0"/>
              <a:t>CdS</a:t>
            </a:r>
            <a:r>
              <a:rPr lang="it-IT" dirty="0" smtClean="0"/>
              <a:t> o accordo multilaterale</a:t>
            </a:r>
            <a:endParaRPr lang="it-IT" dirty="0"/>
          </a:p>
          <a:p>
            <a:r>
              <a:rPr lang="it-IT" dirty="0" smtClean="0"/>
              <a:t>Tribunali ad hoc (ex Iugoslavia e Ruanda), Corte penale internazionale, tribunali “ibridi”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it-IT" dirty="0" smtClean="0"/>
              <a:t>I tribunali internazionali </a:t>
            </a:r>
            <a:r>
              <a:rPr lang="it-IT" i="1" dirty="0" smtClean="0"/>
              <a:t>ad hoc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Istituzione nel 1993 e 1994 mediante risoluzione </a:t>
            </a:r>
            <a:r>
              <a:rPr lang="it-IT" dirty="0" err="1" smtClean="0"/>
              <a:t>CdS</a:t>
            </a:r>
            <a:r>
              <a:rPr lang="it-IT" dirty="0" smtClean="0"/>
              <a:t> (ex Capitolo VII – impunità come “minaccia alla pace” – misura atipica)</a:t>
            </a:r>
          </a:p>
          <a:p>
            <a:r>
              <a:rPr lang="it-IT" dirty="0" smtClean="0"/>
              <a:t>Critiche: inidoneità dello strumento – selettività (tribunali ad hoc ed ex post factum)</a:t>
            </a:r>
          </a:p>
          <a:p>
            <a:r>
              <a:rPr lang="it-IT" dirty="0" smtClean="0"/>
              <a:t>Intreccio delle due finalità: giustizia e pace – problema del momento di cessazione (</a:t>
            </a:r>
            <a:r>
              <a:rPr lang="it-IT" dirty="0" err="1" smtClean="0"/>
              <a:t>completion</a:t>
            </a:r>
            <a:r>
              <a:rPr lang="it-IT" dirty="0" smtClean="0"/>
              <a:t> </a:t>
            </a:r>
            <a:r>
              <a:rPr lang="it-IT" dirty="0" err="1" smtClean="0"/>
              <a:t>strategy</a:t>
            </a:r>
            <a:r>
              <a:rPr lang="it-IT" dirty="0" smtClean="0"/>
              <a:t>)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it-IT" dirty="0" smtClean="0"/>
              <a:t>I tribunali internazionali </a:t>
            </a:r>
            <a:r>
              <a:rPr lang="it-IT" i="1" dirty="0" smtClean="0"/>
              <a:t>ad hoc </a:t>
            </a:r>
            <a:r>
              <a:rPr lang="it-IT" dirty="0" err="1" smtClean="0"/>
              <a:t>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Competenza per materia: solo “</a:t>
            </a:r>
            <a:r>
              <a:rPr lang="it-IT" dirty="0" err="1" smtClean="0"/>
              <a:t>core</a:t>
            </a:r>
            <a:r>
              <a:rPr lang="it-IT" dirty="0" smtClean="0"/>
              <a:t> </a:t>
            </a:r>
            <a:r>
              <a:rPr lang="it-IT" dirty="0" err="1" smtClean="0"/>
              <a:t>crimes</a:t>
            </a:r>
            <a:r>
              <a:rPr lang="it-IT" dirty="0" smtClean="0"/>
              <a:t>” (copertura adeguata e rispetto del principio </a:t>
            </a:r>
            <a:r>
              <a:rPr lang="it-IT" dirty="0" err="1" smtClean="0"/>
              <a:t>nullum</a:t>
            </a:r>
            <a:r>
              <a:rPr lang="it-IT" dirty="0" smtClean="0"/>
              <a:t> </a:t>
            </a:r>
            <a:r>
              <a:rPr lang="it-IT" dirty="0" err="1" smtClean="0"/>
              <a:t>crimen</a:t>
            </a:r>
            <a:r>
              <a:rPr lang="it-IT" dirty="0" smtClean="0"/>
              <a:t> sin </a:t>
            </a:r>
            <a:r>
              <a:rPr lang="it-IT" dirty="0" err="1" smtClean="0"/>
              <a:t>lege</a:t>
            </a:r>
            <a:r>
              <a:rPr lang="it-IT" dirty="0" smtClean="0"/>
              <a:t>)</a:t>
            </a:r>
          </a:p>
          <a:p>
            <a:r>
              <a:rPr lang="it-IT" dirty="0" smtClean="0"/>
              <a:t>Giurisdizione temporale</a:t>
            </a:r>
          </a:p>
          <a:p>
            <a:r>
              <a:rPr lang="it-IT" dirty="0" smtClean="0"/>
              <a:t>Giurisdizione territoriale</a:t>
            </a:r>
          </a:p>
          <a:p>
            <a:r>
              <a:rPr lang="it-IT" dirty="0" smtClean="0"/>
              <a:t>Rapporto con i giudici interni: concorrenza/primazia (facoltà di avocare a sé – principio </a:t>
            </a:r>
            <a:r>
              <a:rPr lang="it-IT" i="1" dirty="0" smtClean="0"/>
              <a:t>né bis in idem ma </a:t>
            </a:r>
            <a:r>
              <a:rPr lang="it-IT" dirty="0" smtClean="0"/>
              <a:t>solo in una direzione) 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it-IT" dirty="0" smtClean="0"/>
              <a:t>I tribunali internazionali </a:t>
            </a:r>
            <a:r>
              <a:rPr lang="it-IT" i="1" dirty="0" smtClean="0"/>
              <a:t>ad hoc </a:t>
            </a:r>
            <a:r>
              <a:rPr lang="it-IT" dirty="0" err="1" smtClean="0"/>
              <a:t>III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Obblighi di collaborazione statale (tutti gli Stati membri delle NU): prima (consegna ricercati – elementi di prova) e dopo (esecuzione sentenze)</a:t>
            </a:r>
          </a:p>
          <a:p>
            <a:r>
              <a:rPr lang="it-IT" dirty="0" smtClean="0"/>
              <a:t>Bilancio: i difetti “genetici” (</a:t>
            </a:r>
            <a:r>
              <a:rPr lang="it-IT" i="1" dirty="0" smtClean="0"/>
              <a:t>ad hoc </a:t>
            </a:r>
            <a:r>
              <a:rPr lang="it-IT" dirty="0" smtClean="0"/>
              <a:t>ed </a:t>
            </a:r>
            <a:r>
              <a:rPr lang="it-IT" i="1" dirty="0" smtClean="0"/>
              <a:t>ex post factum</a:t>
            </a:r>
            <a:r>
              <a:rPr lang="it-IT" dirty="0" smtClean="0"/>
              <a:t>) – numerosi processi (efficacia) – standard applicati (equità – no alla pena di morte) – giurisprudenza (definizione dei crimini, regole di procedura penale)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La nascita della Corte penale internazionale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progetto antico</a:t>
            </a:r>
          </a:p>
          <a:p>
            <a:r>
              <a:rPr lang="it-IT" dirty="0" smtClean="0"/>
              <a:t>Le nuove condizioni (creazione dei tribunali </a:t>
            </a:r>
            <a:r>
              <a:rPr lang="it-IT" i="1" dirty="0" smtClean="0"/>
              <a:t>ad hoc</a:t>
            </a:r>
            <a:r>
              <a:rPr lang="it-IT" dirty="0" smtClean="0"/>
              <a:t> – scenari critici post-guerra fredda) </a:t>
            </a:r>
          </a:p>
          <a:p>
            <a:r>
              <a:rPr lang="it-IT" dirty="0" smtClean="0"/>
              <a:t>Modalità istitutiva: varie ipotesi – accordo multilaterale (vantaggi e svantaggi)</a:t>
            </a:r>
          </a:p>
          <a:p>
            <a:r>
              <a:rPr lang="it-IT" dirty="0" smtClean="0"/>
              <a:t>Fasi preparatorie – Conferenza di Roma (caratteristiche) – lo Statuto, gli Elementi dei crimini, il Regolamento di procedura e prova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Caratteristiche principali della CPI: </a:t>
            </a:r>
            <a:br>
              <a:rPr lang="it-IT" dirty="0" smtClean="0"/>
            </a:br>
            <a:r>
              <a:rPr lang="it-IT" dirty="0" smtClean="0"/>
              <a:t>a) complementarietà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Principio di complementarietà  </a:t>
            </a:r>
          </a:p>
          <a:p>
            <a:r>
              <a:rPr lang="it-IT" dirty="0" smtClean="0"/>
              <a:t>art.17 (le tre ipotesi di improcedibilità: indagini/processo in corso, decisione di non processare, processo concluso … a meno che lo Stato non sia “</a:t>
            </a:r>
            <a:r>
              <a:rPr lang="it-IT" i="1" dirty="0" err="1" smtClean="0"/>
              <a:t>unable</a:t>
            </a:r>
            <a:r>
              <a:rPr lang="it-IT" i="1" dirty="0" smtClean="0"/>
              <a:t> or </a:t>
            </a:r>
            <a:r>
              <a:rPr lang="it-IT" i="1" dirty="0" err="1" smtClean="0"/>
              <a:t>unwilling</a:t>
            </a:r>
            <a:r>
              <a:rPr lang="it-IT" dirty="0" smtClean="0"/>
              <a:t>”)</a:t>
            </a:r>
          </a:p>
          <a:p>
            <a:r>
              <a:rPr lang="it-IT" dirty="0" smtClean="0"/>
              <a:t>procedura di cui all’art.18 (la decisione finale spetta alla Corte)</a:t>
            </a:r>
          </a:p>
          <a:p>
            <a:r>
              <a:rPr lang="it-IT" dirty="0" smtClean="0"/>
              <a:t>la “complementarietà positiva”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762</Words>
  <Application>Microsoft Office PowerPoint</Application>
  <PresentationFormat>Presentazione su schermo (4:3)</PresentationFormat>
  <Paragraphs>62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Tema di Office</vt:lpstr>
      <vt:lpstr>Crimini internazionali e giustizia penale internazionale</vt:lpstr>
      <vt:lpstr>I crimini internazionali</vt:lpstr>
      <vt:lpstr>Obblighi internazionali di punizione</vt:lpstr>
      <vt:lpstr>I tribunali penali internazionali</vt:lpstr>
      <vt:lpstr>I tribunali internazionali ad hoc</vt:lpstr>
      <vt:lpstr>I tribunali internazionali ad hoc II</vt:lpstr>
      <vt:lpstr>I tribunali internazionali ad hoc III</vt:lpstr>
      <vt:lpstr>La nascita della Corte penale internazionale</vt:lpstr>
      <vt:lpstr>Caratteristiche principali della CPI:  a) complementarietà</vt:lpstr>
      <vt:lpstr>b) competenza e giurisdizione</vt:lpstr>
      <vt:lpstr>c) avvio del procedimento  d) potere sospensivo del CdS</vt:lpstr>
      <vt:lpstr>La Corte penale internazionale: bilancio (provvisorio)</vt:lpstr>
      <vt:lpstr>Esame preliminare, situazioni sotto indagine, incriminazioni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Crimini internazionali e giustizia penale internazionale</dc:title>
  <dc:creator>Antonio Marchesi</dc:creator>
  <cp:lastModifiedBy>antonio.marchesi antonio.marchesi</cp:lastModifiedBy>
  <cp:revision>15</cp:revision>
  <dcterms:created xsi:type="dcterms:W3CDTF">2020-06-08T10:50:32Z</dcterms:created>
  <dcterms:modified xsi:type="dcterms:W3CDTF">2024-04-22T08:00:01Z</dcterms:modified>
</cp:coreProperties>
</file>