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79" r:id="rId3"/>
    <p:sldId id="289" r:id="rId4"/>
    <p:sldId id="290" r:id="rId5"/>
    <p:sldId id="291" r:id="rId6"/>
    <p:sldId id="29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3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</a:t>
            </a:r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450103"/>
            <a:ext cx="43862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XVIII LEZIONE – INTRODUZIONE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191101" y="5726445"/>
            <a:ext cx="477008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CONTESTO STORICO E SOCIALE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INTRODUZIONE</a:t>
            </a:r>
            <a:endParaRPr lang="en-US" sz="2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92815" y="1419269"/>
            <a:ext cx="12099185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dirty="0"/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Contesto Storico e Sociale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XVIII secolo, Roma rappresentava un importante centro culturale e artistico, attirando artisti, mercanti e collezionisti da tutta Europa. Questo periodo fu segnato da una serie di dinamiche che influenzarono il mercato dell'arte: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Domanda Crescente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città vedeva una domanda crescente di opere d'arte, alimentata sia dalla nobiltà locale che dai visitatori stranieri. I nuovi cardinali nominati, ad esempio, spesso cercavano di adornare le loro residenze con quadrerie, aumentando così la richiesta di dipinti.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Artisti Stranieri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Roma era un punto di riferimento per molti artisti europei, che vi si recavano per studiare e vendere le loro opere. Personaggi come Gavin Hamilton e James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Byres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artisti e mercanti scozzesi, erano attivi nel commercio d'arte a Roma, contribuendo a creare un mercato cosmopolita.</a:t>
            </a:r>
          </a:p>
          <a:p>
            <a:pPr algn="ctr"/>
            <a:r>
              <a:rPr lang="it-IT" dirty="0"/>
              <a:t> </a:t>
            </a: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7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DINAMICHE DI MERCATO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INTRODUZIONE</a:t>
            </a:r>
            <a:endParaRPr lang="en-US" sz="2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46408" y="1628202"/>
            <a:ext cx="12099184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mercato dei quadri a Roma era caratterizzato da una varietà di figure professionali e da diverse modalità di vendita: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Mercanti e Quadrari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Esistevano mercanti specializzati, chiamati "quadrari", che trattavano esclusivamente dipinti. Alcuni di loro si rivolgevano a una clientela più ampia e meno facoltosa, mentre altri commerciavano opere di grande valore e offrivano servizi come il noleggio di quadri per arredare temporaneamente le dimore di nuovi arrivati in città.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Aste e Lotterie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 aste pubbliche e le lotterie erano metodi comuni per la vendita di opere d'arte. Questi eventi non solo rendevano accessibili le opere a un pubblico più ampio, ma contribuivano anche a stabilire i prezzi di mercato. Le lotterie, in particolare, erano gestite e controllate dallo Stato Pontificio e spesso includevano premi consistenti in quadri o altri oggetti d'arte.</a:t>
            </a:r>
          </a:p>
          <a:p>
            <a:pPr algn="ctr"/>
            <a:r>
              <a:rPr lang="it-IT" dirty="0"/>
              <a:t> </a:t>
            </a: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8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313316" y="5660569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 DI TRANSAZIONI E COLLEZIONISTI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59126" y="91299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INTRODUZIONE</a:t>
            </a:r>
            <a:endParaRPr lang="en-US" sz="2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317071"/>
            <a:ext cx="6211930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 di Transazioni e Collezionisti</a:t>
            </a:r>
          </a:p>
          <a:p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Collezionisti Stranieri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Un esempio è dato dai nobili britannici che, durante il loro Grand Tour, acquistavano vedute, stampe e sculture da portare in patria come souvenir del loro viaggio. Questi acquisti non solo arricchivano le loro collezioni personali, ma contribuivano anche a diffondere l'arte italiana in Europa.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Commesso Ecclesiastico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Molte delle opere d'arte erano commissionate da ecclesiastici e ordini religiosi, che rappresentavano un vasto bacino di committenza. Questo settore stimolava il mercato, creando una domanda costante di opere a tema religioso.</a:t>
            </a:r>
          </a:p>
          <a:p>
            <a:pPr algn="ctr"/>
            <a:r>
              <a:rPr lang="it-IT" dirty="0"/>
              <a:t> </a:t>
            </a: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B6B078E-DA92-E4D5-2FF4-4A3F7242D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093" y="806294"/>
            <a:ext cx="5818397" cy="3531949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1C076E4-4894-2A4D-1EC0-CA43AD159889}"/>
              </a:ext>
            </a:extLst>
          </p:cNvPr>
          <p:cNvSpPr txBox="1"/>
          <p:nvPr/>
        </p:nvSpPr>
        <p:spPr>
          <a:xfrm>
            <a:off x="6224093" y="4450131"/>
            <a:ext cx="5818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Giovanni Antonio Canal (Canaletto), Il Bacino di San Marco verso est, 1730 ca., Boston, Museum of Fine </a:t>
            </a:r>
            <a:r>
              <a:rPr lang="it-IT" dirty="0" err="1"/>
              <a:t>Arts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8522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345556" y="5575860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DEGLI INTERMEDIARI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55759" y="-6523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INTRODUZIONE</a:t>
            </a:r>
            <a:endParaRPr lang="en-US" sz="2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17071"/>
            <a:ext cx="5656881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 degli Intermediari</a:t>
            </a:r>
          </a:p>
          <a:p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mercato dell'arte a Roma era reso complesso e dinamico anche grazie alla presenza di numerosi intermediari: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Ciceroni e Mediatori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Questi individui svolgevano il ruolo di guide e intermediari per i visitatori stranieri, facilitando le loro acquisizioni. Fornivano consulenze, aiutavano nella contrattazione e spesso avevano conoscenze approfondite delle opere e dei loro autori.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Restauratori e Falsari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mercato includeva anche figure come i restauratori, che si occupavano del mantenimento e del ripristino delle opere d'arte, e i falsari, che talvolta creavano copie o falsi di opere famose per soddisfare la domanda.</a:t>
            </a:r>
          </a:p>
          <a:p>
            <a:pPr algn="ctr"/>
            <a:r>
              <a:rPr lang="it-IT" dirty="0"/>
              <a:t> </a:t>
            </a: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D0145D5-9B2E-BA24-1CE3-83478203E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0155" y="571653"/>
            <a:ext cx="4163175" cy="47772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83253ED-7242-2ADF-26B7-384F587933CB}"/>
              </a:ext>
            </a:extLst>
          </p:cNvPr>
          <p:cNvSpPr txBox="1"/>
          <p:nvPr/>
        </p:nvSpPr>
        <p:spPr>
          <a:xfrm>
            <a:off x="5917725" y="2239810"/>
            <a:ext cx="1897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Bernardo Bellotto, Capriccio con Campidoglio, 1742 ca., Parma, Galleria Nazionale</a:t>
            </a:r>
          </a:p>
        </p:txBody>
      </p:sp>
    </p:spTree>
    <p:extLst>
      <p:ext uri="{BB962C8B-B14F-4D97-AF65-F5344CB8AC3E}">
        <p14:creationId xmlns:p14="http://schemas.microsoft.com/office/powerpoint/2010/main" val="2207782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CRITICHE E PROSPETTIVE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59126" y="-166236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INTRODUZIONE</a:t>
            </a:r>
            <a:endParaRPr lang="en-US" sz="2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650758"/>
            <a:ext cx="393260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Critiche e Prospettive</a:t>
            </a:r>
          </a:p>
          <a:p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Michael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Baxandall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testo cita lo storico dell'arte Michael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Baxandall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 quale ha discusso la demonizzazione e l'esaltazione del mercato.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Baxandall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suggeriva che il mercato potesse essere visto come un medium attraverso cui la società comunicava le proprie esigenze e valori agli artisti, i quali a loro volta potevano scegliere come rispondere a queste richieste.</a:t>
            </a:r>
          </a:p>
          <a:p>
            <a:pPr algn="ctr"/>
            <a:r>
              <a:rPr lang="it-IT" dirty="0"/>
              <a:t> </a:t>
            </a: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D09C196-008E-5B8D-9F94-9B5B86A7F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307289"/>
            <a:ext cx="6030822" cy="4104728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35EBE90-661B-A8EB-D5D0-403CA175EF9A}"/>
              </a:ext>
            </a:extLst>
          </p:cNvPr>
          <p:cNvSpPr txBox="1"/>
          <p:nvPr/>
        </p:nvSpPr>
        <p:spPr>
          <a:xfrm>
            <a:off x="4569218" y="2077866"/>
            <a:ext cx="14162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Francesco Guardi, Capriccio con porto, 1760-1770, Washington, National Gallery of Art</a:t>
            </a:r>
          </a:p>
        </p:txBody>
      </p:sp>
    </p:spTree>
    <p:extLst>
      <p:ext uri="{BB962C8B-B14F-4D97-AF65-F5344CB8AC3E}">
        <p14:creationId xmlns:p14="http://schemas.microsoft.com/office/powerpoint/2010/main" val="2445865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</TotalTime>
  <Words>700</Words>
  <Application>Microsoft Office PowerPoint</Application>
  <PresentationFormat>Widescreen</PresentationFormat>
  <Paragraphs>65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34</cp:revision>
  <dcterms:created xsi:type="dcterms:W3CDTF">2022-04-26T11:54:05Z</dcterms:created>
  <dcterms:modified xsi:type="dcterms:W3CDTF">2024-08-05T07:55:20Z</dcterms:modified>
</cp:coreProperties>
</file>