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02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94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190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07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43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65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82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74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997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64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3106-5BF4-4F3D-A5CA-EE2A018ACD67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C7674-78AB-4B7D-B3A0-175E66DD1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94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ChangeArrowheads="1"/>
          </p:cNvSpPr>
          <p:nvPr/>
        </p:nvSpPr>
        <p:spPr bwMode="auto">
          <a:xfrm>
            <a:off x="1519238" y="1196976"/>
            <a:ext cx="9144001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3200" dirty="0" smtClean="0">
                <a:solidFill>
                  <a:schemeClr val="tx2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Seminari: «Qualità e innovazione didattica»</a:t>
            </a:r>
          </a:p>
          <a:p>
            <a:pPr algn="ctr"/>
            <a:endParaRPr lang="it-IT" altLang="it-IT" sz="2800" dirty="0">
              <a:solidFill>
                <a:schemeClr val="tx2"/>
              </a:solidFill>
              <a:latin typeface="Arial Unicode MS" panose="020B0604020202020204" pitchFamily="34" charset="-128"/>
              <a:ea typeface="ＭＳ Ｐゴシック" panose="020B0600070205080204" pitchFamily="34" charset="-128"/>
            </a:endParaRPr>
          </a:p>
        </p:txBody>
      </p:sp>
      <p:sp>
        <p:nvSpPr>
          <p:cNvPr id="4099" name="Rectangle 14"/>
          <p:cNvSpPr>
            <a:spLocks noChangeArrowheads="1"/>
          </p:cNvSpPr>
          <p:nvPr/>
        </p:nvSpPr>
        <p:spPr bwMode="auto">
          <a:xfrm>
            <a:off x="2890838" y="2205038"/>
            <a:ext cx="64008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sz="3600" b="1" dirty="0" smtClean="0"/>
              <a:t>Verifica </a:t>
            </a:r>
            <a:r>
              <a:rPr lang="it-IT" sz="3600" b="1" dirty="0"/>
              <a:t>e valutazione </a:t>
            </a:r>
            <a:r>
              <a:rPr lang="it-IT" sz="3600" b="1" dirty="0" smtClean="0"/>
              <a:t>dell'apprendimento</a:t>
            </a:r>
            <a:endParaRPr lang="it-IT" altLang="it-IT" sz="3600" b="1" dirty="0"/>
          </a:p>
          <a:p>
            <a:pPr algn="r">
              <a:spcBef>
                <a:spcPct val="20000"/>
              </a:spcBef>
            </a:pPr>
            <a:r>
              <a:rPr lang="it-IT" altLang="it-IT" sz="2800" i="1" dirty="0" smtClean="0">
                <a:latin typeface="Tahoma" panose="020B0604030504040204" pitchFamily="34" charset="0"/>
                <a:ea typeface="ＭＳ Ｐゴシック" panose="020B0600070205080204" pitchFamily="34" charset="-128"/>
              </a:rPr>
              <a:t>Prof</a:t>
            </a:r>
            <a:r>
              <a:rPr lang="it-IT" altLang="it-IT" sz="2800" i="1" dirty="0">
                <a:latin typeface="Tahoma" panose="020B0604030504040204" pitchFamily="34" charset="0"/>
                <a:ea typeface="ＭＳ Ｐゴシック" panose="020B0600070205080204" pitchFamily="34" charset="-128"/>
              </a:rPr>
              <a:t>. Adolfo Braga</a:t>
            </a:r>
          </a:p>
        </p:txBody>
      </p:sp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2928938" y="4179550"/>
            <a:ext cx="6324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2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it-IT" altLang="it-IT" sz="2000" b="1" dirty="0">
                <a:solidFill>
                  <a:srgbClr val="00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UNIVERSITA’ DEGLI STUDI DI </a:t>
            </a:r>
            <a:r>
              <a:rPr lang="it-IT" altLang="it-IT" sz="20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TERAMO</a:t>
            </a:r>
          </a:p>
          <a:p>
            <a:pPr algn="ctr"/>
            <a:r>
              <a:rPr lang="it-IT" altLang="it-IT" sz="20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Teramo, 13 marzo 2019</a:t>
            </a:r>
          </a:p>
          <a:p>
            <a:pPr algn="ctr"/>
            <a:r>
              <a:rPr lang="it-IT" altLang="it-IT" sz="20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Campus Aurelio Saliceti</a:t>
            </a:r>
          </a:p>
          <a:p>
            <a:pPr algn="ctr"/>
            <a:r>
              <a:rPr lang="it-IT" altLang="it-IT" sz="20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Facoltà di Scienze Politiche – Sala Lauree</a:t>
            </a:r>
          </a:p>
        </p:txBody>
      </p:sp>
      <p:pic>
        <p:nvPicPr>
          <p:cNvPr id="4101" name="Picture 10" descr="Home Università degli studi di Tera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16192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393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Cosa chiama in causa la valutazione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Chiama </a:t>
            </a:r>
            <a:r>
              <a:rPr lang="it-IT" sz="3200" dirty="0"/>
              <a:t>in causa la </a:t>
            </a:r>
            <a:r>
              <a:rPr lang="it-IT" sz="3200" dirty="0" smtClean="0"/>
              <a:t>docimologia</a:t>
            </a:r>
            <a:endParaRPr lang="it-IT" sz="3200" dirty="0"/>
          </a:p>
          <a:p>
            <a:pPr lvl="1"/>
            <a:r>
              <a:rPr lang="it-IT" sz="2800" dirty="0" smtClean="0"/>
              <a:t>la </a:t>
            </a:r>
            <a:r>
              <a:rPr lang="it-IT" sz="2800" dirty="0"/>
              <a:t>padronanza delle tecniche docimologiche esige una competenza matematica che non sempre si rivela adeguata alle necessità rappresentative di un’ipotetica scala di valori che obbliga a proseguire nel lavoro educativo o comporta l’uso costante di </a:t>
            </a:r>
            <a:r>
              <a:rPr lang="it-IT" sz="2800" dirty="0" smtClean="0"/>
              <a:t>feed-back</a:t>
            </a:r>
            <a:endParaRPr lang="it-IT" sz="2800" dirty="0"/>
          </a:p>
          <a:p>
            <a:pPr lvl="1"/>
            <a:r>
              <a:rPr lang="it-IT" sz="2800" dirty="0" smtClean="0"/>
              <a:t>chiesta </a:t>
            </a:r>
            <a:r>
              <a:rPr lang="it-IT" sz="2800" dirty="0"/>
              <a:t>legittimazione pedagogica </a:t>
            </a:r>
            <a:endParaRPr lang="it-IT" sz="2800" dirty="0" smtClean="0"/>
          </a:p>
          <a:p>
            <a:pPr lvl="1"/>
            <a:r>
              <a:rPr lang="it-IT" sz="2800" dirty="0" smtClean="0"/>
              <a:t>presenta </a:t>
            </a:r>
            <a:r>
              <a:rPr lang="it-IT" sz="2800" dirty="0"/>
              <a:t>tecniche e modalità d’impiego largamente sperimentate in classe e nei gruppi di </a:t>
            </a:r>
            <a:r>
              <a:rPr lang="it-IT" sz="2800" dirty="0" smtClean="0"/>
              <a:t>lavoro</a:t>
            </a:r>
          </a:p>
          <a:p>
            <a:pPr lvl="1"/>
            <a:r>
              <a:rPr lang="it-IT" sz="2800" dirty="0"/>
              <a:t>richiede una puntuale competenza </a:t>
            </a:r>
            <a:r>
              <a:rPr lang="it-IT" sz="2800" dirty="0" smtClean="0"/>
              <a:t>statistica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4271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Cosa chiama in causa la valutazione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</a:t>
            </a:r>
            <a:r>
              <a:rPr lang="it-IT" dirty="0"/>
              <a:t>metodologia valutativa </a:t>
            </a:r>
            <a:r>
              <a:rPr lang="it-IT" dirty="0" smtClean="0"/>
              <a:t>insiste </a:t>
            </a:r>
            <a:r>
              <a:rPr lang="it-IT" dirty="0"/>
              <a:t>su questi </a:t>
            </a:r>
            <a:r>
              <a:rPr lang="it-IT" dirty="0" smtClean="0"/>
              <a:t>aspetti</a:t>
            </a:r>
          </a:p>
          <a:p>
            <a:pPr lvl="1"/>
            <a:r>
              <a:rPr lang="it-IT" dirty="0" smtClean="0"/>
              <a:t>linguaggio </a:t>
            </a:r>
            <a:r>
              <a:rPr lang="it-IT" dirty="0"/>
              <a:t>e pratiche lineari e </a:t>
            </a:r>
            <a:r>
              <a:rPr lang="it-IT" dirty="0" smtClean="0"/>
              <a:t>semplici</a:t>
            </a:r>
          </a:p>
          <a:p>
            <a:pPr lvl="1"/>
            <a:r>
              <a:rPr lang="it-IT" dirty="0" smtClean="0"/>
              <a:t>quadro </a:t>
            </a:r>
            <a:r>
              <a:rPr lang="it-IT" dirty="0"/>
              <a:t>riassuntivo e olistico delle abilità e delle competenze acquisite dal singolo allievo e delle sue maturazioni ed evoluzioni emozionali e </a:t>
            </a:r>
            <a:r>
              <a:rPr lang="it-IT" dirty="0" smtClean="0"/>
              <a:t>sociali</a:t>
            </a:r>
            <a:endParaRPr lang="it-IT" dirty="0"/>
          </a:p>
          <a:p>
            <a:r>
              <a:rPr lang="it-IT" dirty="0" smtClean="0"/>
              <a:t>Valutazione </a:t>
            </a:r>
            <a:r>
              <a:rPr lang="it-IT" dirty="0"/>
              <a:t>secondo una precisa modellistica </a:t>
            </a:r>
            <a:endParaRPr lang="it-IT" dirty="0" smtClean="0"/>
          </a:p>
          <a:p>
            <a:pPr lvl="1"/>
            <a:r>
              <a:rPr lang="it-IT" dirty="0" smtClean="0"/>
              <a:t>flessibilità </a:t>
            </a:r>
            <a:r>
              <a:rPr lang="it-IT" dirty="0"/>
              <a:t>dei </a:t>
            </a:r>
            <a:r>
              <a:rPr lang="it-IT" dirty="0" smtClean="0"/>
              <a:t>contenuti</a:t>
            </a:r>
          </a:p>
          <a:p>
            <a:pPr lvl="1"/>
            <a:r>
              <a:rPr lang="it-IT" dirty="0" smtClean="0"/>
              <a:t>realizzazione </a:t>
            </a:r>
            <a:r>
              <a:rPr lang="it-IT" dirty="0"/>
              <a:t>delle fasi di sviluppo </a:t>
            </a:r>
            <a:r>
              <a:rPr lang="it-IT" dirty="0" smtClean="0"/>
              <a:t>dell’apprendimento</a:t>
            </a:r>
          </a:p>
          <a:p>
            <a:pPr lvl="2"/>
            <a:r>
              <a:rPr lang="it-IT" dirty="0" smtClean="0"/>
              <a:t>acquisizione </a:t>
            </a:r>
            <a:r>
              <a:rPr lang="it-IT" dirty="0"/>
              <a:t>di informazioni in modo </a:t>
            </a:r>
            <a:r>
              <a:rPr lang="it-IT" dirty="0" smtClean="0"/>
              <a:t>prassico</a:t>
            </a:r>
          </a:p>
          <a:p>
            <a:pPr lvl="2"/>
            <a:r>
              <a:rPr lang="it-IT" dirty="0" smtClean="0"/>
              <a:t>fino </a:t>
            </a:r>
            <a:r>
              <a:rPr lang="it-IT" dirty="0"/>
              <a:t>a giungere alla </a:t>
            </a:r>
            <a:r>
              <a:rPr lang="it-IT" dirty="0" smtClean="0"/>
              <a:t>coscienza</a:t>
            </a:r>
          </a:p>
          <a:p>
            <a:pPr lvl="2"/>
            <a:r>
              <a:rPr lang="it-IT" dirty="0" smtClean="0"/>
              <a:t>elaborazione </a:t>
            </a:r>
            <a:r>
              <a:rPr lang="it-IT" dirty="0" smtClean="0"/>
              <a:t>creativa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2820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Cosa chiama in causa la valutazione </a:t>
            </a:r>
            <a:r>
              <a:rPr lang="it-IT" dirty="0" smtClean="0"/>
              <a:t>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Le </a:t>
            </a:r>
            <a:r>
              <a:rPr lang="it-IT" sz="4000" dirty="0"/>
              <a:t>4C</a:t>
            </a:r>
            <a:r>
              <a:rPr lang="it-IT" sz="4000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600" dirty="0" smtClean="0"/>
              <a:t> </a:t>
            </a:r>
            <a:r>
              <a:rPr lang="it-IT" sz="3600" dirty="0"/>
              <a:t>conoscenza, quale patrimonio soggettivo </a:t>
            </a:r>
            <a:r>
              <a:rPr lang="it-IT" sz="3600" dirty="0" smtClean="0"/>
              <a:t>d’informazioni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600" dirty="0" smtClean="0"/>
              <a:t>comprensione</a:t>
            </a:r>
            <a:r>
              <a:rPr lang="it-IT" sz="3600" dirty="0"/>
              <a:t>, indentificata nel momento soggettivo della </a:t>
            </a:r>
            <a:r>
              <a:rPr lang="it-IT" sz="3600" dirty="0" smtClean="0"/>
              <a:t>conoscenza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600" dirty="0" smtClean="0"/>
              <a:t>comunicazioni</a:t>
            </a:r>
            <a:r>
              <a:rPr lang="it-IT" sz="3600" dirty="0"/>
              <a:t>, istanza </a:t>
            </a:r>
            <a:r>
              <a:rPr lang="it-IT" sz="3600" dirty="0" smtClean="0"/>
              <a:t>dialogica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sz="3600" dirty="0" smtClean="0"/>
              <a:t>coscienza come </a:t>
            </a:r>
            <a:r>
              <a:rPr lang="it-IT" sz="3600" dirty="0"/>
              <a:t>stato di sensibilità e </a:t>
            </a:r>
            <a:r>
              <a:rPr lang="it-IT" sz="3600" dirty="0" smtClean="0"/>
              <a:t>consapevolezza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50020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/>
              <a:t>V</a:t>
            </a:r>
            <a:r>
              <a:rPr lang="it-IT" sz="3600" dirty="0" smtClean="0"/>
              <a:t>erifica </a:t>
            </a:r>
            <a:r>
              <a:rPr lang="it-IT" sz="3600" dirty="0"/>
              <a:t>e la valutazione dell'apprendimento scolastico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</a:t>
            </a:r>
            <a:r>
              <a:rPr lang="it-IT" dirty="0" smtClean="0"/>
              <a:t>ono </a:t>
            </a:r>
            <a:r>
              <a:rPr lang="it-IT" dirty="0"/>
              <a:t>responsabilità dell'insegnante tra loro strettamente </a:t>
            </a:r>
            <a:r>
              <a:rPr lang="it-IT" dirty="0" smtClean="0"/>
              <a:t>collegate </a:t>
            </a:r>
            <a:endParaRPr lang="it-IT" dirty="0"/>
          </a:p>
          <a:p>
            <a:r>
              <a:rPr lang="it-IT" dirty="0"/>
              <a:t>La verifica è la raccolta dei dati necessari a formulare un </a:t>
            </a:r>
            <a:r>
              <a:rPr lang="it-IT" dirty="0" smtClean="0"/>
              <a:t>giudizio</a:t>
            </a:r>
          </a:p>
          <a:p>
            <a:r>
              <a:rPr lang="it-IT" dirty="0" smtClean="0"/>
              <a:t>La </a:t>
            </a:r>
            <a:r>
              <a:rPr lang="it-IT" dirty="0"/>
              <a:t>valutazione è un giudizio di valore formulato sulla base dei dati </a:t>
            </a:r>
            <a:r>
              <a:rPr lang="it-IT" dirty="0" smtClean="0"/>
              <a:t>disponibili</a:t>
            </a:r>
            <a:endParaRPr lang="it-IT" dirty="0"/>
          </a:p>
          <a:p>
            <a:r>
              <a:rPr lang="it-IT" dirty="0" smtClean="0"/>
              <a:t>«Si </a:t>
            </a:r>
            <a:r>
              <a:rPr lang="it-IT" dirty="0"/>
              <a:t>può verificare senza valutare, ma non si può valutare senza aver prima </a:t>
            </a:r>
            <a:r>
              <a:rPr lang="it-IT" dirty="0" smtClean="0"/>
              <a:t>verificato»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2059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Ci sono cinque regole per verificare e </a:t>
            </a:r>
            <a:r>
              <a:rPr lang="it-IT" sz="4000" dirty="0" smtClean="0"/>
              <a:t>valutare (1)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1. Il processo di verifica e di valutazione deve svolgersi nel contesto dei gruppi di </a:t>
            </a:r>
            <a:r>
              <a:rPr lang="it-IT" dirty="0" smtClean="0"/>
              <a:t>apprendimento</a:t>
            </a:r>
            <a:endParaRPr lang="it-IT" dirty="0"/>
          </a:p>
          <a:p>
            <a:pPr lvl="1"/>
            <a:r>
              <a:rPr lang="it-IT" dirty="0" smtClean="0"/>
              <a:t>occorre </a:t>
            </a:r>
            <a:r>
              <a:rPr lang="it-IT" dirty="0"/>
              <a:t>verificare e valutare la preparazione di ogni </a:t>
            </a:r>
            <a:r>
              <a:rPr lang="it-IT" dirty="0" smtClean="0"/>
              <a:t>studente</a:t>
            </a:r>
          </a:p>
          <a:p>
            <a:pPr lvl="1"/>
            <a:r>
              <a:rPr lang="it-IT" dirty="0" smtClean="0"/>
              <a:t>operazioni che risultano </a:t>
            </a:r>
            <a:r>
              <a:rPr lang="it-IT" dirty="0"/>
              <a:t>molto più efficaci se compiute in un contesto di </a:t>
            </a:r>
            <a:r>
              <a:rPr lang="it-IT" dirty="0" smtClean="0"/>
              <a:t>gruppo</a:t>
            </a:r>
          </a:p>
          <a:p>
            <a:r>
              <a:rPr lang="it-IT" dirty="0"/>
              <a:t>2. Verificare con costanza e </a:t>
            </a:r>
            <a:r>
              <a:rPr lang="it-IT" dirty="0" smtClean="0"/>
              <a:t>sistematicità</a:t>
            </a:r>
            <a:endParaRPr lang="it-IT" dirty="0"/>
          </a:p>
          <a:p>
            <a:pPr lvl="1"/>
            <a:r>
              <a:rPr lang="it-IT" dirty="0" smtClean="0"/>
              <a:t>gli </a:t>
            </a:r>
            <a:r>
              <a:rPr lang="it-IT" dirty="0"/>
              <a:t>studenti hanno bisogno di un feedback continuo e </a:t>
            </a:r>
            <a:r>
              <a:rPr lang="it-IT" dirty="0" smtClean="0"/>
              <a:t>individuale</a:t>
            </a:r>
            <a:endParaRPr lang="it-IT" dirty="0"/>
          </a:p>
          <a:p>
            <a:pPr lvl="1"/>
            <a:r>
              <a:rPr lang="it-IT" dirty="0" smtClean="0"/>
              <a:t>occorre </a:t>
            </a:r>
            <a:r>
              <a:rPr lang="it-IT" dirty="0"/>
              <a:t>somministrare spesso test e prove scritte e </a:t>
            </a:r>
            <a:r>
              <a:rPr lang="it-IT" dirty="0" smtClean="0"/>
              <a:t>orali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7776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Ci sono cinque regole per verificare e </a:t>
            </a:r>
            <a:r>
              <a:rPr lang="it-IT" sz="4000" dirty="0" smtClean="0"/>
              <a:t>valutare (2)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3. Gli studenti devono essere coinvolti direttamente nella verifica del livello di apprendimento proprio e dei </a:t>
            </a:r>
            <a:r>
              <a:rPr lang="it-IT" sz="3200" dirty="0" smtClean="0"/>
              <a:t>compagni</a:t>
            </a:r>
            <a:endParaRPr lang="it-IT" sz="3200" dirty="0"/>
          </a:p>
          <a:p>
            <a:pPr lvl="1"/>
            <a:r>
              <a:rPr lang="it-IT" sz="2800" dirty="0" smtClean="0"/>
              <a:t>necessario </a:t>
            </a:r>
            <a:r>
              <a:rPr lang="it-IT" sz="2800" dirty="0"/>
              <a:t>perché il gruppo si possa organizzare in modo da promuovere il massimo apprendimento da parte di </a:t>
            </a:r>
            <a:r>
              <a:rPr lang="it-IT" sz="2800" dirty="0" smtClean="0"/>
              <a:t>tutti</a:t>
            </a:r>
          </a:p>
          <a:p>
            <a:r>
              <a:rPr lang="it-IT" sz="3200" dirty="0"/>
              <a:t>4. Per la verifica e la valutazione è opportuno usare un sistema basato su criteri </a:t>
            </a:r>
            <a:r>
              <a:rPr lang="it-IT" sz="3200" dirty="0" smtClean="0"/>
              <a:t>oggettivi</a:t>
            </a:r>
            <a:endParaRPr lang="it-IT" sz="3200" dirty="0"/>
          </a:p>
          <a:p>
            <a:pPr lvl="1"/>
            <a:r>
              <a:rPr lang="it-IT" sz="2800" dirty="0" smtClean="0"/>
              <a:t>evitare </a:t>
            </a:r>
            <a:r>
              <a:rPr lang="it-IT" sz="2800" dirty="0"/>
              <a:t>di fare confronti tra gli studenti perché potrebbe rivelarsi controproducente e andare a scapito della motivazione e </a:t>
            </a:r>
            <a:r>
              <a:rPr lang="it-IT" sz="2800" dirty="0" smtClean="0"/>
              <a:t>dell'apprendimento</a:t>
            </a:r>
          </a:p>
        </p:txBody>
      </p:sp>
    </p:spTree>
    <p:extLst>
      <p:ext uri="{BB962C8B-B14F-4D97-AF65-F5344CB8AC3E}">
        <p14:creationId xmlns:p14="http://schemas.microsoft.com/office/powerpoint/2010/main" val="261213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/>
              <a:t>Ci sono cinque regole per verificare e </a:t>
            </a:r>
            <a:r>
              <a:rPr lang="it-IT" sz="4000" dirty="0" smtClean="0"/>
              <a:t>valutare (3)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5</a:t>
            </a:r>
            <a:r>
              <a:rPr lang="it-IT" sz="3600" dirty="0"/>
              <a:t>. Usare metodi di verifica </a:t>
            </a:r>
            <a:r>
              <a:rPr lang="it-IT" sz="3600" dirty="0" smtClean="0"/>
              <a:t>diversi</a:t>
            </a:r>
            <a:endParaRPr lang="it-IT" sz="3600" dirty="0"/>
          </a:p>
          <a:p>
            <a:pPr lvl="1"/>
            <a:r>
              <a:rPr lang="it-IT" sz="3200" dirty="0" smtClean="0"/>
              <a:t>nell'apprendimento </a:t>
            </a:r>
            <a:r>
              <a:rPr lang="it-IT" sz="3200" dirty="0"/>
              <a:t>cooperativo si possono utilizzare </a:t>
            </a:r>
            <a:r>
              <a:rPr lang="it-IT" sz="3200" dirty="0" smtClean="0"/>
              <a:t>contemporaneamente</a:t>
            </a:r>
          </a:p>
          <a:p>
            <a:pPr lvl="2"/>
            <a:r>
              <a:rPr lang="it-IT" sz="2800" dirty="0" smtClean="0"/>
              <a:t>metodi </a:t>
            </a:r>
            <a:r>
              <a:rPr lang="it-IT" sz="2800" dirty="0"/>
              <a:t>di «qualità totale» (miglioramento costante delle dinamiche di aiuto reciproco all'interno del gruppo</a:t>
            </a:r>
            <a:r>
              <a:rPr lang="it-IT" sz="2800" dirty="0" smtClean="0"/>
              <a:t>)</a:t>
            </a:r>
          </a:p>
          <a:p>
            <a:pPr lvl="2"/>
            <a:r>
              <a:rPr lang="it-IT" sz="2800" dirty="0" smtClean="0"/>
              <a:t>basati </a:t>
            </a:r>
            <a:r>
              <a:rPr lang="it-IT" sz="2800" dirty="0"/>
              <a:t>sulla prestazione (gli studenti devono dimostrare le loro conoscenze attraverso l'uso di una procedura o un'abilità</a:t>
            </a:r>
            <a:r>
              <a:rPr lang="it-IT" sz="2800" dirty="0" smtClean="0"/>
              <a:t>)</a:t>
            </a:r>
          </a:p>
          <a:p>
            <a:pPr lvl="2"/>
            <a:r>
              <a:rPr lang="it-IT" sz="2800" dirty="0" smtClean="0"/>
              <a:t>verifica </a:t>
            </a:r>
            <a:r>
              <a:rPr lang="it-IT" sz="2800" dirty="0"/>
              <a:t>«autentica» (che richiede agli studenti di utilizzare la procedura o l'abilità desiderata in un contesto reale</a:t>
            </a:r>
            <a:r>
              <a:rPr lang="it-IT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48322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Preparare </a:t>
            </a:r>
            <a:r>
              <a:rPr lang="it-IT" dirty="0"/>
              <a:t>un piano di verifica </a:t>
            </a:r>
            <a:r>
              <a:rPr lang="it-IT" dirty="0" smtClean="0"/>
              <a:t>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1. Processi di </a:t>
            </a:r>
            <a:r>
              <a:rPr lang="it-IT" dirty="0" smtClean="0"/>
              <a:t>apprendimento</a:t>
            </a:r>
            <a:endParaRPr lang="it-IT" dirty="0"/>
          </a:p>
          <a:p>
            <a:pPr lvl="1"/>
            <a:r>
              <a:rPr lang="it-IT" dirty="0" smtClean="0"/>
              <a:t>migliorare </a:t>
            </a:r>
            <a:r>
              <a:rPr lang="it-IT" dirty="0"/>
              <a:t>costantemente la qualità del lavoro degli </a:t>
            </a:r>
            <a:r>
              <a:rPr lang="it-IT" dirty="0" smtClean="0"/>
              <a:t>studenti</a:t>
            </a:r>
          </a:p>
          <a:p>
            <a:pPr lvl="1"/>
            <a:r>
              <a:rPr lang="it-IT" dirty="0" smtClean="0"/>
              <a:t>i </a:t>
            </a:r>
            <a:r>
              <a:rPr lang="it-IT" dirty="0"/>
              <a:t>loro processi di apprendimento devono essere sottoposti a una verifica </a:t>
            </a:r>
            <a:r>
              <a:rPr lang="it-IT" dirty="0" smtClean="0"/>
              <a:t>continua</a:t>
            </a:r>
          </a:p>
          <a:p>
            <a:pPr lvl="1"/>
            <a:r>
              <a:rPr lang="it-IT" dirty="0" smtClean="0"/>
              <a:t>importante </a:t>
            </a:r>
            <a:r>
              <a:rPr lang="it-IT" dirty="0"/>
              <a:t>concentrarsi sulla verifica e sul miglioramento più dei processi che non dei </a:t>
            </a:r>
            <a:r>
              <a:rPr lang="it-IT" dirty="0" smtClean="0"/>
              <a:t>risultati</a:t>
            </a:r>
            <a:endParaRPr lang="it-IT" dirty="0"/>
          </a:p>
          <a:p>
            <a:pPr lvl="1"/>
            <a:r>
              <a:rPr lang="it-IT" dirty="0" smtClean="0"/>
              <a:t>il </a:t>
            </a:r>
            <a:r>
              <a:rPr lang="it-IT" dirty="0"/>
              <a:t>miglioramento continuo dei processi di </a:t>
            </a:r>
            <a:r>
              <a:rPr lang="it-IT" dirty="0" smtClean="0"/>
              <a:t>apprendimento migliorano </a:t>
            </a:r>
            <a:r>
              <a:rPr lang="it-IT" dirty="0"/>
              <a:t>costantemente anche la qualità e la quantità dei «prodotti</a:t>
            </a:r>
            <a:r>
              <a:rPr lang="it-IT" dirty="0" smtClean="0"/>
              <a:t>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2573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Preparare </a:t>
            </a:r>
            <a:r>
              <a:rPr lang="it-IT" dirty="0"/>
              <a:t>un piano di verifica </a:t>
            </a:r>
            <a:r>
              <a:rPr lang="it-IT" dirty="0" smtClean="0"/>
              <a:t>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2</a:t>
            </a:r>
            <a:r>
              <a:rPr lang="it-IT" dirty="0"/>
              <a:t>. Risultati </a:t>
            </a:r>
            <a:r>
              <a:rPr lang="it-IT" dirty="0" smtClean="0"/>
              <a:t>dell'apprendimento</a:t>
            </a:r>
            <a:endParaRPr lang="it-IT" dirty="0"/>
          </a:p>
          <a:p>
            <a:pPr lvl="1"/>
            <a:r>
              <a:rPr lang="it-IT" dirty="0" smtClean="0"/>
              <a:t>per </a:t>
            </a:r>
            <a:r>
              <a:rPr lang="it-IT" dirty="0"/>
              <a:t>verificare quanto gli studenti abbiano effettivamente appreso in una lezione, occorre misurare direttamente la qualità e la quantità della loro </a:t>
            </a:r>
            <a:r>
              <a:rPr lang="it-IT" dirty="0" smtClean="0"/>
              <a:t>preparazione</a:t>
            </a:r>
            <a:endParaRPr lang="it-IT" dirty="0"/>
          </a:p>
          <a:p>
            <a:pPr lvl="1"/>
            <a:r>
              <a:rPr lang="it-IT" dirty="0" smtClean="0"/>
              <a:t>questa verifica si attuava attraverso test scritti; oggi si preferisce invece verificare i risultati di </a:t>
            </a:r>
            <a:r>
              <a:rPr lang="it-IT" dirty="0"/>
              <a:t>apprendimento tramite la misurazione delle </a:t>
            </a:r>
            <a:r>
              <a:rPr lang="it-IT" dirty="0" smtClean="0"/>
              <a:t>prestazioni</a:t>
            </a:r>
            <a:endParaRPr lang="it-IT" dirty="0"/>
          </a:p>
          <a:p>
            <a:pPr lvl="1"/>
            <a:r>
              <a:rPr lang="it-IT" dirty="0"/>
              <a:t>dimostrare le </a:t>
            </a:r>
            <a:r>
              <a:rPr lang="it-IT" dirty="0" smtClean="0"/>
              <a:t>conoscenze degli studenti applicandole </a:t>
            </a:r>
            <a:r>
              <a:rPr lang="it-IT" dirty="0"/>
              <a:t>e utilizzandole </a:t>
            </a:r>
            <a:r>
              <a:rPr lang="it-IT" dirty="0" smtClean="0"/>
              <a:t>concretamente </a:t>
            </a:r>
            <a:endParaRPr lang="it-IT" dirty="0"/>
          </a:p>
          <a:p>
            <a:pPr lvl="1"/>
            <a:r>
              <a:rPr lang="it-IT" dirty="0" smtClean="0"/>
              <a:t>presentare </a:t>
            </a:r>
            <a:r>
              <a:rPr lang="it-IT" dirty="0"/>
              <a:t>temi, progetti, filmati, esperimenti scientifici, ricerche e lavori </a:t>
            </a:r>
            <a:r>
              <a:rPr lang="it-IT" dirty="0" smtClean="0"/>
              <a:t>manuali</a:t>
            </a:r>
            <a:endParaRPr lang="it-IT" dirty="0"/>
          </a:p>
          <a:p>
            <a:pPr lvl="1"/>
            <a:r>
              <a:rPr lang="it-IT" dirty="0" smtClean="0"/>
              <a:t>per </a:t>
            </a:r>
            <a:r>
              <a:rPr lang="it-IT" dirty="0"/>
              <a:t>verificare le prestazioni degli studenti, l'insegnante dovrà disporre di un adeguato metodo di classificazione delle prestazioni e di una serie di criteri chiari su cui basare la </a:t>
            </a:r>
            <a:r>
              <a:rPr lang="it-IT" dirty="0" smtClean="0"/>
              <a:t>valutazione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5920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Preparare </a:t>
            </a:r>
            <a:r>
              <a:rPr lang="it-IT" dirty="0"/>
              <a:t>un piano di verifica </a:t>
            </a:r>
            <a:r>
              <a:rPr lang="it-IT" dirty="0" smtClean="0"/>
              <a:t>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3</a:t>
            </a:r>
            <a:r>
              <a:rPr lang="it-IT" sz="3600" dirty="0"/>
              <a:t>. Contesto di </a:t>
            </a:r>
            <a:r>
              <a:rPr lang="it-IT" sz="3600" dirty="0" smtClean="0"/>
              <a:t>verifica</a:t>
            </a:r>
            <a:endParaRPr lang="it-IT" sz="3600" dirty="0"/>
          </a:p>
          <a:p>
            <a:pPr lvl="1"/>
            <a:r>
              <a:rPr lang="it-IT" sz="3200" dirty="0" smtClean="0"/>
              <a:t>la </a:t>
            </a:r>
            <a:r>
              <a:rPr lang="it-IT" sz="3200" dirty="0"/>
              <a:t>verifica autentica richiede che gli studenti dimostrino la padronanza delle abilità o delle procedure acquisite in un contesto «reale</a:t>
            </a:r>
            <a:r>
              <a:rPr lang="it-IT" sz="3200" dirty="0" smtClean="0"/>
              <a:t>» </a:t>
            </a:r>
            <a:endParaRPr lang="it-IT" sz="3200" dirty="0"/>
          </a:p>
          <a:p>
            <a:pPr lvl="1"/>
            <a:r>
              <a:rPr lang="it-IT" sz="3200" dirty="0" smtClean="0"/>
              <a:t>data </a:t>
            </a:r>
            <a:r>
              <a:rPr lang="it-IT" sz="3200" dirty="0"/>
              <a:t>l'impossibilità di inserire gli studenti in molte di queste situazioni di vita reale, si possono assegnare compiti da svolgere o problemi da risolvere in situazioni di </a:t>
            </a:r>
            <a:r>
              <a:rPr lang="it-IT" sz="3200" dirty="0" smtClean="0"/>
              <a:t>simulazione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3201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La valutazione è un processo </a:t>
            </a:r>
            <a:r>
              <a:rPr lang="it-IT" b="1" dirty="0" smtClean="0"/>
              <a:t>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Scoperta </a:t>
            </a:r>
            <a:r>
              <a:rPr lang="it-IT" dirty="0"/>
              <a:t>e di ricerca della comprensione dei risultati conseguiti finalizzato a visualizzare i cambiamenti che la formazione ha effettuato </a:t>
            </a:r>
            <a:r>
              <a:rPr lang="it-IT" dirty="0" smtClean="0"/>
              <a:t>nell’organizzazione</a:t>
            </a:r>
            <a:endParaRPr lang="it-IT" dirty="0"/>
          </a:p>
          <a:p>
            <a:r>
              <a:rPr lang="it-IT" dirty="0"/>
              <a:t>Gli esiti conseguiti raramente corrispondo alle finalità proclamate in partenza poiché un progetto così inteso può generare obiettivi ambivalenti e ambigui, espliciti ed impliciti dando luogo a una “deriva degli obiettivi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1546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V</a:t>
            </a:r>
            <a:r>
              <a:rPr lang="it-IT" b="1" dirty="0" smtClean="0"/>
              <a:t>erifica </a:t>
            </a:r>
            <a:r>
              <a:rPr lang="it-IT" b="1" dirty="0"/>
              <a:t>durante la </a:t>
            </a:r>
            <a:r>
              <a:rPr lang="it-IT" b="1" dirty="0" smtClean="0"/>
              <a:t>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 smtClean="0"/>
              <a:t>L'insegnante deve: </a:t>
            </a:r>
            <a:endParaRPr lang="it-IT" dirty="0"/>
          </a:p>
          <a:p>
            <a:pPr lvl="1"/>
            <a:r>
              <a:rPr lang="it-IT" dirty="0"/>
              <a:t>a)formare piccoli </a:t>
            </a:r>
            <a:r>
              <a:rPr lang="it-IT" dirty="0" smtClean="0"/>
              <a:t>gruppi</a:t>
            </a:r>
            <a:r>
              <a:rPr lang="it-IT" dirty="0"/>
              <a:t>;</a:t>
            </a:r>
            <a:endParaRPr lang="it-IT" dirty="0"/>
          </a:p>
          <a:p>
            <a:pPr lvl="1"/>
            <a:r>
              <a:rPr lang="it-IT" dirty="0"/>
              <a:t>b)assegnare un </a:t>
            </a:r>
            <a:r>
              <a:rPr lang="it-IT" dirty="0" smtClean="0"/>
              <a:t>compito</a:t>
            </a:r>
            <a:r>
              <a:rPr lang="it-IT" dirty="0"/>
              <a:t>;</a:t>
            </a:r>
            <a:endParaRPr lang="it-IT" dirty="0"/>
          </a:p>
          <a:p>
            <a:pPr lvl="1"/>
            <a:r>
              <a:rPr lang="it-IT" dirty="0"/>
              <a:t>c)incaricare uno studente di controllare la </a:t>
            </a:r>
            <a:r>
              <a:rPr lang="it-IT" dirty="0" smtClean="0"/>
              <a:t>comprensione</a:t>
            </a:r>
            <a:endParaRPr lang="it-IT" dirty="0"/>
          </a:p>
          <a:p>
            <a:pPr lvl="1"/>
            <a:r>
              <a:rPr lang="it-IT" dirty="0"/>
              <a:t>d)passare di gruppo in gruppo raccogliendo dati sulla qualità delle spiegazioni e degli scambi di informazioni tra i </a:t>
            </a:r>
            <a:r>
              <a:rPr lang="it-IT" dirty="0" smtClean="0"/>
              <a:t>membri del gruppo</a:t>
            </a:r>
          </a:p>
          <a:p>
            <a:pPr lvl="1"/>
            <a:r>
              <a:rPr lang="it-IT" dirty="0" smtClean="0"/>
              <a:t>e) i dati </a:t>
            </a:r>
            <a:r>
              <a:rPr lang="it-IT" dirty="0"/>
              <a:t>di osservazione si raccolgono usando schede di osservazione formale o </a:t>
            </a:r>
            <a:r>
              <a:rPr lang="it-IT" dirty="0" err="1"/>
              <a:t>check</a:t>
            </a:r>
            <a:r>
              <a:rPr lang="it-IT" dirty="0"/>
              <a:t>-list annotando le proprie </a:t>
            </a:r>
            <a:r>
              <a:rPr lang="it-IT" dirty="0" smtClean="0"/>
              <a:t>impressioni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2023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L’interrogazione orale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Un metodo tradizionale per determinare il livello di ragionamento, di </a:t>
            </a:r>
            <a:r>
              <a:rPr lang="it-IT" dirty="0" err="1"/>
              <a:t>problem-solving</a:t>
            </a:r>
            <a:r>
              <a:rPr lang="it-IT" dirty="0"/>
              <a:t> e di pensiero metacognitivo degli studenti è l'interrogazione </a:t>
            </a:r>
            <a:r>
              <a:rPr lang="it-IT" dirty="0" smtClean="0"/>
              <a:t>orale</a:t>
            </a:r>
            <a:endParaRPr lang="it-IT" dirty="0"/>
          </a:p>
          <a:p>
            <a:pPr lvl="1"/>
            <a:r>
              <a:rPr lang="it-IT" dirty="0"/>
              <a:t>s</a:t>
            </a:r>
            <a:r>
              <a:rPr lang="it-IT" dirty="0" smtClean="0"/>
              <a:t>i </a:t>
            </a:r>
            <a:r>
              <a:rPr lang="it-IT" dirty="0"/>
              <a:t>seleziona a caso uno studente e lo si interroga: quando ha finito di rispondere gli altri membri del gruppo possono completare la </a:t>
            </a:r>
            <a:r>
              <a:rPr lang="it-IT" dirty="0" smtClean="0"/>
              <a:t>risposta</a:t>
            </a:r>
            <a:endParaRPr lang="it-IT" dirty="0"/>
          </a:p>
          <a:p>
            <a:pPr lvl="1"/>
            <a:r>
              <a:rPr lang="it-IT" dirty="0" smtClean="0"/>
              <a:t>si </a:t>
            </a:r>
            <a:r>
              <a:rPr lang="it-IT" dirty="0"/>
              <a:t>passa a un altro studente, che dovrà rispondere a una domanda diversa, la procedura va ripetuta con tutte le </a:t>
            </a:r>
            <a:r>
              <a:rPr lang="it-IT" dirty="0" smtClean="0"/>
              <a:t>domande</a:t>
            </a:r>
            <a:endParaRPr lang="it-IT" dirty="0"/>
          </a:p>
          <a:p>
            <a:endParaRPr lang="it-IT" dirty="0"/>
          </a:p>
          <a:p>
            <a:r>
              <a:rPr lang="it-IT"/>
              <a:t>L'insegnante aiuta e guida gli studenti identificando nelle risposte le loro competenze e le </a:t>
            </a:r>
            <a:r>
              <a:rPr lang="it-IT"/>
              <a:t>loro </a:t>
            </a:r>
            <a:r>
              <a:rPr lang="it-IT" smtClean="0"/>
              <a:t>difficoltà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002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Scopo della </a:t>
            </a:r>
            <a:r>
              <a:rPr lang="it-IT" b="1" dirty="0" smtClean="0"/>
              <a:t>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Scoperta </a:t>
            </a:r>
            <a:r>
              <a:rPr lang="it-IT" sz="3200" dirty="0"/>
              <a:t>dei molteplici esiti di un intervento attraverso la ricostruzione del “sistema d’azione”, cioè il come si è arrivati a determinati risultati in un’ottica prevalentemente </a:t>
            </a:r>
            <a:r>
              <a:rPr lang="it-IT" sz="3200" dirty="0" smtClean="0"/>
              <a:t>qualitativa</a:t>
            </a:r>
            <a:endParaRPr lang="it-IT" sz="3200" dirty="0"/>
          </a:p>
          <a:p>
            <a:r>
              <a:rPr lang="it-IT" sz="3200" dirty="0" smtClean="0"/>
              <a:t>La </a:t>
            </a:r>
            <a:r>
              <a:rPr lang="it-IT" sz="3200" dirty="0"/>
              <a:t>valutazione è uno strumento di apprendimento e di </a:t>
            </a:r>
            <a:r>
              <a:rPr lang="it-IT" sz="3200" dirty="0" smtClean="0"/>
              <a:t>cambiamento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850984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Le dimensioni da indagare sono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I </a:t>
            </a:r>
            <a:r>
              <a:rPr lang="it-IT" dirty="0"/>
              <a:t>risultati di un intervento (il prodotto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le </a:t>
            </a:r>
            <a:r>
              <a:rPr lang="it-IT" dirty="0"/>
              <a:t>modalità stesse della loro produzione (i processi d’azione</a:t>
            </a:r>
            <a:r>
              <a:rPr lang="it-IT" dirty="0" smtClean="0"/>
              <a:t>) </a:t>
            </a:r>
            <a:endParaRPr lang="it-IT" dirty="0"/>
          </a:p>
          <a:p>
            <a:r>
              <a:rPr lang="it-IT" dirty="0" smtClean="0"/>
              <a:t>le </a:t>
            </a:r>
            <a:r>
              <a:rPr lang="it-IT" dirty="0"/>
              <a:t>condizioni organizzative che hanno reso possibile la produzione (i sistemi d’azione, gli attori, le logiche d’azione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762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smtClean="0"/>
              <a:t>Quattro </a:t>
            </a:r>
            <a:r>
              <a:rPr lang="it-IT" b="1" dirty="0"/>
              <a:t>prospettive con cui analizzare e organizzare le esperienze di apprendimento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Approccio centrato sull’apprendimento </a:t>
            </a:r>
          </a:p>
          <a:p>
            <a:r>
              <a:rPr lang="it-IT" dirty="0" smtClean="0"/>
              <a:t>Approccio </a:t>
            </a:r>
            <a:r>
              <a:rPr lang="it-IT" dirty="0"/>
              <a:t>centrato sulla condivisione di conoscenze </a:t>
            </a:r>
          </a:p>
          <a:p>
            <a:r>
              <a:rPr lang="it-IT" dirty="0" smtClean="0"/>
              <a:t>Approccio </a:t>
            </a:r>
            <a:r>
              <a:rPr lang="it-IT" dirty="0"/>
              <a:t>centrato sulla costruzione di conoscenze </a:t>
            </a:r>
          </a:p>
          <a:p>
            <a:r>
              <a:rPr lang="it-IT" dirty="0" smtClean="0"/>
              <a:t>Approccio </a:t>
            </a:r>
            <a:r>
              <a:rPr lang="it-IT" dirty="0"/>
              <a:t>centrato sulla co-costruzione di </a:t>
            </a:r>
            <a:r>
              <a:rPr lang="it-IT" dirty="0" smtClean="0"/>
              <a:t>conoscenze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121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Conoscenze/competenze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656702"/>
              </p:ext>
            </p:extLst>
          </p:nvPr>
        </p:nvGraphicFramePr>
        <p:xfrm>
          <a:off x="838200" y="1825625"/>
          <a:ext cx="5181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27500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sull’apprendimento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Quali </a:t>
                      </a:r>
                      <a:r>
                        <a:rPr lang="it-IT" sz="1800" b="0" i="0" u="none" strike="noStrike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saperi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essenziali deve acquisire il soggetto per sviluppare la capacità di apprendimento?	</a:t>
                      </a:r>
                    </a:p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88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costruzione di conoscenze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 strutture cognitive ha il soggetto per sperimentare una particolare esperienza?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 capacità ha sviluppato per costruire autonomamente dei </a:t>
                      </a:r>
                      <a:r>
                        <a:rPr lang="it-IT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saperi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 un particolare oggetto di interesse? </a:t>
                      </a:r>
                      <a:endParaRPr lang="it-IT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091978"/>
                  </a:ext>
                </a:extLst>
              </a:tr>
            </a:tbl>
          </a:graphicData>
        </a:graphic>
      </p:graphicFrame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37888082"/>
              </p:ext>
            </p:extLst>
          </p:nvPr>
        </p:nvGraphicFramePr>
        <p:xfrm>
          <a:off x="6172200" y="1825625"/>
          <a:ext cx="5181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65514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condivisione di conoscenze </a:t>
                      </a:r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Come organizzo il gruppo/comunità in modo tale che ogni soggetto possa scambiare competenze e conoscenze con gli altri soggetti? </a:t>
                      </a:r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62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co-costruzione di conoscenze 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t-IT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Come organizzo il gruppo/comunità in modo tale che su di un compito stabilito tutti possano apportare un contributo?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79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01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Progettazione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30264638"/>
              </p:ext>
            </p:extLst>
          </p:nvPr>
        </p:nvGraphicFramePr>
        <p:xfrm>
          <a:off x="838200" y="1825625"/>
          <a:ext cx="5181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27500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sull’apprendimento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Quali azioni deve compiere il soggetto perché apprenda? 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88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costruzione di conoscenze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 azioni sono indicative dei processi di avanzamento di conoscenze e </a:t>
                      </a:r>
                      <a:r>
                        <a:rPr lang="it-IT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saperi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sempre più complessi?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091978"/>
                  </a:ext>
                </a:extLst>
              </a:tr>
            </a:tbl>
          </a:graphicData>
        </a:graphic>
      </p:graphicFrame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35888661"/>
              </p:ext>
            </p:extLst>
          </p:nvPr>
        </p:nvGraphicFramePr>
        <p:xfrm>
          <a:off x="6172200" y="1825625"/>
          <a:ext cx="5181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65514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condivisione di conoscenze </a:t>
                      </a:r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Quali processi devo presidiare per agevolare la condivisione delle conoscenze? Come organizzo il gruppo/comunità? Come prevedo di far lavorare insieme più gruppi? 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62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co-costruzione di conoscenze 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t-IT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Come posso agevolare la costruzione di una conoscenza condivisa?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79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15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Metodologie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68205336"/>
              </p:ext>
            </p:extLst>
          </p:nvPr>
        </p:nvGraphicFramePr>
        <p:xfrm>
          <a:off x="838200" y="1825625"/>
          <a:ext cx="5181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27500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sull’apprendimento</a:t>
                      </a:r>
                    </a:p>
                    <a:p>
                      <a:endParaRPr lang="it-IT" sz="18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Quali strumenti utilizzo per rilevare le conoscenze che possiede il soggetto?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88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costruzione di conoscenze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 esperienze posso proporre per mettere in discussione i concetti errati del soggetto e sostenere la creazione di nuovi?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091978"/>
                  </a:ext>
                </a:extLst>
              </a:tr>
            </a:tbl>
          </a:graphicData>
        </a:graphic>
      </p:graphicFrame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8325882"/>
              </p:ext>
            </p:extLst>
          </p:nvPr>
        </p:nvGraphicFramePr>
        <p:xfrm>
          <a:off x="6172200" y="1825625"/>
          <a:ext cx="5181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65514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condivisione di conoscenze </a:t>
                      </a:r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Come agevolo lo scambio delle conoscenze tra i soggetti?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62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co-costruzione di conoscenze 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Come agevolo la costruzione condivisa della conoscenza? Come organizzo la partecipazione dei soggetti? Quali ruoli o compiti assegno al soggetto in funzione della partecipazione di tutti gli altri alla costruzione di un sapere condiviso?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79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8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Valutazione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51419612"/>
              </p:ext>
            </p:extLst>
          </p:nvPr>
        </p:nvGraphicFramePr>
        <p:xfrm>
          <a:off x="838200" y="1825625"/>
          <a:ext cx="5181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27500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sull’apprendimento</a:t>
                      </a:r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Il soggetto ha raggiunto l’obiettivo prefissato?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884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costruzione di conoscenze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soggetto ha costruito </a:t>
                      </a:r>
                      <a:r>
                        <a:rPr lang="it-IT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saperi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nuovi?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091978"/>
                  </a:ext>
                </a:extLst>
              </a:tr>
            </a:tbl>
          </a:graphicData>
        </a:graphic>
      </p:graphicFrame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7737530"/>
              </p:ext>
            </p:extLst>
          </p:nvPr>
        </p:nvGraphicFramePr>
        <p:xfrm>
          <a:off x="6172200" y="1825625"/>
          <a:ext cx="5181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65514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condivisione di conoscenze </a:t>
                      </a:r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Ciascun soggetto ha avuto l’opportunità di scambiarsi conoscenze con i compagni?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62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Approccio centrato sulla co-costruzione di conoscenze 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t-IT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gruppo ha costruito nuovi </a:t>
                      </a:r>
                      <a:r>
                        <a:rPr lang="it-IT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saperi</a:t>
                      </a:r>
                      <a:r>
                        <a:rPr lang="it-IT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attraverso la partecipazione e il contributo di tutti?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579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592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1237</Words>
  <Application>Microsoft Office PowerPoint</Application>
  <PresentationFormat>Widescreen</PresentationFormat>
  <Paragraphs>178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9" baseType="lpstr">
      <vt:lpstr>ＭＳ Ｐゴシック</vt:lpstr>
      <vt:lpstr>Arial</vt:lpstr>
      <vt:lpstr>Arial Unicode MS</vt:lpstr>
      <vt:lpstr>Calibri</vt:lpstr>
      <vt:lpstr>Calibri Light</vt:lpstr>
      <vt:lpstr>Tahoma</vt:lpstr>
      <vt:lpstr>Times New Roman</vt:lpstr>
      <vt:lpstr>Tema di Office</vt:lpstr>
      <vt:lpstr>Presentazione standard di PowerPoint</vt:lpstr>
      <vt:lpstr> La valutazione è un processo di</vt:lpstr>
      <vt:lpstr> Scopo della valutazione</vt:lpstr>
      <vt:lpstr> Le dimensioni da indagare sono</vt:lpstr>
      <vt:lpstr>Quattro prospettive con cui analizzare e organizzare le esperienze di apprendimento</vt:lpstr>
      <vt:lpstr>Conoscenze/competenze</vt:lpstr>
      <vt:lpstr>Progettazione</vt:lpstr>
      <vt:lpstr>Metodologie</vt:lpstr>
      <vt:lpstr>Valutazione</vt:lpstr>
      <vt:lpstr>Cosa chiama in causa la valutazione (1)</vt:lpstr>
      <vt:lpstr>Cosa chiama in causa la valutazione (2)</vt:lpstr>
      <vt:lpstr>Cosa chiama in causa la valutazione (3)</vt:lpstr>
      <vt:lpstr>Verifica e la valutazione dell'apprendimento scolastico </vt:lpstr>
      <vt:lpstr>Ci sono cinque regole per verificare e valutare (1)</vt:lpstr>
      <vt:lpstr>Ci sono cinque regole per verificare e valutare (2)</vt:lpstr>
      <vt:lpstr>Ci sono cinque regole per verificare e valutare (3)</vt:lpstr>
      <vt:lpstr> Preparare un piano di verifica (1)</vt:lpstr>
      <vt:lpstr> Preparare un piano di verifica (2)</vt:lpstr>
      <vt:lpstr> Preparare un piano di verifica (3)</vt:lpstr>
      <vt:lpstr> Verifica durante la lezione</vt:lpstr>
      <vt:lpstr>L’interrogazione orale</vt:lpstr>
    </vt:vector>
  </TitlesOfParts>
  <Company>Università degli Studi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Braga</dc:creator>
  <cp:lastModifiedBy>Adolfo Braga</cp:lastModifiedBy>
  <cp:revision>14</cp:revision>
  <dcterms:created xsi:type="dcterms:W3CDTF">2019-11-12T21:14:11Z</dcterms:created>
  <dcterms:modified xsi:type="dcterms:W3CDTF">2019-11-13T08:33:11Z</dcterms:modified>
</cp:coreProperties>
</file>