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48" r:id="rId3"/>
    <p:sldId id="367" r:id="rId4"/>
    <p:sldId id="370" r:id="rId5"/>
    <p:sldId id="369" r:id="rId6"/>
    <p:sldId id="371" r:id="rId7"/>
    <p:sldId id="372" r:id="rId8"/>
    <p:sldId id="381" r:id="rId9"/>
    <p:sldId id="373" r:id="rId10"/>
    <p:sldId id="374" r:id="rId11"/>
    <p:sldId id="375" r:id="rId12"/>
    <p:sldId id="382" r:id="rId13"/>
    <p:sldId id="376" r:id="rId14"/>
    <p:sldId id="377" r:id="rId15"/>
    <p:sldId id="378" r:id="rId16"/>
    <p:sldId id="380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9FF"/>
    <a:srgbClr val="929292"/>
    <a:srgbClr val="712178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24"/>
    <p:restoredTop sz="94215"/>
  </p:normalViewPr>
  <p:slideViewPr>
    <p:cSldViewPr snapToGrid="0">
      <p:cViewPr varScale="1">
        <p:scale>
          <a:sx n="119" d="100"/>
          <a:sy n="119" d="100"/>
        </p:scale>
        <p:origin x="4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08/11/25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b="1" dirty="0">
                <a:solidFill>
                  <a:srgbClr val="002060"/>
                </a:solidFill>
              </a:rPr>
              <a:t>3.3. La divisione dell’Europa e il mondo bipolare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contemporanea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1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rgbClr val="002060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2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Consolidamento dei due blocchi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mentre nel blocco occidentale l’egemonia americana viene imposta in maniera consensuale, con il sostegno degli elettorati nazionali, quella sovietica si fonda su elementi repressivi e autoritari destinati ad accentuarsi nel corso degli anni e a minarne irrimediabilmente le fondamenta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giugno 1948/maggio 1949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 di Berlino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ponte aereo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gennaio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1949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fondazione del </a:t>
            </a:r>
            <a:r>
              <a:rPr lang="it-IT" sz="2400" b="1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Comecon</a:t>
            </a:r>
            <a:endParaRPr lang="it-IT" sz="2400" b="1" dirty="0">
              <a:solidFill>
                <a:srgbClr val="808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aprile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1949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Patto Atlantico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sz="2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Organizzazione del Trattato del Nord Atlantico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(NATO)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maggio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1949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fondamentale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nascita della </a:t>
            </a:r>
            <a:r>
              <a:rPr lang="it-IT" sz="2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Repubblica federale tedesca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[K. Adenauer]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ottobre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1949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nascita della </a:t>
            </a:r>
            <a:r>
              <a:rPr lang="it-IT" sz="2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Repubblica democratica tedesca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Pieck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ottobre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1949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nascita della </a:t>
            </a:r>
            <a:r>
              <a:rPr lang="it-IT" sz="2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Repubblica popolare cinese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autunno </a:t>
            </a:r>
            <a:r>
              <a:rPr lang="it-IT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1949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4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 bomba atomica sovietica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2555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>
            <a:extLst>
              <a:ext uri="{FF2B5EF4-FFF2-40B4-BE49-F238E27FC236}">
                <a16:creationId xmlns:a16="http://schemas.microsoft.com/office/drawing/2014/main" id="{E822A13D-8BDA-2B7B-1D9D-320510969C8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00892" y="1184094"/>
            <a:ext cx="4037814" cy="4392000"/>
          </a:xfrm>
          <a:ln w="19050">
            <a:solidFill>
              <a:srgbClr val="929292"/>
            </a:solidFill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93AFB8A-07ED-E3A9-AACE-FE0BD1669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295" y="1904094"/>
            <a:ext cx="4911695" cy="3672000"/>
          </a:xfrm>
          <a:prstGeom prst="rect">
            <a:avLst/>
          </a:prstGeom>
          <a:ln w="19050">
            <a:solidFill>
              <a:srgbClr val="929292"/>
            </a:solidFill>
          </a:ln>
        </p:spPr>
      </p:pic>
    </p:spTree>
    <p:extLst>
      <p:ext uri="{BB962C8B-B14F-4D97-AF65-F5344CB8AC3E}">
        <p14:creationId xmlns:p14="http://schemas.microsoft.com/office/powerpoint/2010/main" val="2727013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atto di Varsavia - Wikipedia">
            <a:extLst>
              <a:ext uri="{FF2B5EF4-FFF2-40B4-BE49-F238E27FC236}">
                <a16:creationId xmlns:a16="http://schemas.microsoft.com/office/drawing/2014/main" id="{B588E55C-1CCE-B08C-70E3-7453781484D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5250" y="3194844"/>
            <a:ext cx="1587500" cy="161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F05834E4-E6E3-D72D-0035-2608B1A06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31975"/>
            <a:ext cx="12192000" cy="3194050"/>
          </a:xfrm>
          <a:prstGeom prst="rect">
            <a:avLst/>
          </a:prstGeom>
          <a:noFill/>
          <a:ln w="19050">
            <a:solidFill>
              <a:srgbClr val="92929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316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33EE5EF-FDE7-3021-053D-AD213FEC9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6858000" cy="6858000"/>
          </a:xfrm>
          <a:prstGeom prst="rect">
            <a:avLst/>
          </a:prstGeom>
          <a:noFill/>
          <a:ln w="19050">
            <a:solidFill>
              <a:srgbClr val="92929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97028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FC98A1AE-7287-7D64-1556-83C33150C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1950-1956. Tra crisi e prime distensioni</a:t>
            </a:r>
          </a:p>
        </p:txBody>
      </p:sp>
      <p:pic>
        <p:nvPicPr>
          <p:cNvPr id="4" name="Segnaposto contenuto 5">
            <a:extLst>
              <a:ext uri="{FF2B5EF4-FFF2-40B4-BE49-F238E27FC236}">
                <a16:creationId xmlns:a16="http://schemas.microsoft.com/office/drawing/2014/main" id="{F4D873DC-0F48-1FCA-43D9-D39A5929DD7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58850" y="2350294"/>
            <a:ext cx="4940300" cy="3302000"/>
          </a:xfrm>
          <a:ln w="19050">
            <a:solidFill>
              <a:srgbClr val="929292"/>
            </a:solidFill>
          </a:ln>
        </p:spPr>
      </p:pic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1945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sz="20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38° parallelo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linea di demarcazione tra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Corea del Nord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(occupazione sovietica) e </a:t>
            </a: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Corea del Sud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(occupazione americana)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1948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Kim Il Sung a Nord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Syngman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Rhee nel Sud 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giugno 1950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invasione nordcoreana del Sud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Consiglio di Sicurezza dell’Onu approva due risoluzioni: riconoscimento dello Stato del Nord come aggressore e intervento per liberare la Corea del Sud (contingente Onu guidato dal generale MacArthur)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amplificarsi della guerra e coinvolgimento della Cina (origine dell’antagonismo Urss-Cina)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1953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il confine tra le due Coree è ristabilito lungo il 38° parallelo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dall’Europa ai teatri periferici</a:t>
            </a:r>
          </a:p>
        </p:txBody>
      </p:sp>
    </p:spTree>
    <p:extLst>
      <p:ext uri="{BB962C8B-B14F-4D97-AF65-F5344CB8AC3E}">
        <p14:creationId xmlns:p14="http://schemas.microsoft.com/office/powerpoint/2010/main" val="6880774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processo di </a:t>
            </a:r>
            <a:r>
              <a:rPr lang="it-IT" sz="20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integrazione europea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Consiglio d’</a:t>
            </a:r>
            <a:r>
              <a:rPr lang="it-IT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Europa </a:t>
            </a:r>
            <a:r>
              <a:rPr lang="it-IT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(1949, Strasburgo): Belgio, Danimarca, Francia, Gran Bretagna, Irlanda, Italia, Lussemburgo, Norvegia, Olanda e Svezia. Non ha poteri sovranazionali</a:t>
            </a: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q"/>
            </a:pPr>
            <a:endParaRPr lang="it-IT" altLang="ja-JP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t-IT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Convenzione europea dei diritti dell’</a:t>
            </a:r>
            <a:r>
              <a:rPr lang="it-IT" altLang="ja-JP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uomo e delle libertà fondamentali </a:t>
            </a:r>
            <a:r>
              <a:rPr lang="it-IT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(1950, Roma). Porta alla costituzione della </a:t>
            </a:r>
            <a:r>
              <a:rPr lang="it-IT" altLang="ja-JP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Corte europea dei diritti dell’uomo </a:t>
            </a:r>
            <a:r>
              <a:rPr lang="it-IT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(1959), organismo indipendente dagli Stati nazionali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BDF1B-A673-6378-9626-C54F737C90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processo di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riarmo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it-IT" b="1" dirty="0">
              <a:solidFill>
                <a:srgbClr val="808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1953: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D.D. </a:t>
            </a:r>
            <a:r>
              <a:rPr lang="it-IT" b="1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Einsenhower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alla Casa Bianca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i="1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rollback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Foster  Dulles)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marzo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1953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morte di Stalin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1956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dalla lotta per la successione emerge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Nikita </a:t>
            </a:r>
            <a:r>
              <a:rPr lang="it-IT" b="1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Chruscev</a:t>
            </a:r>
            <a:endParaRPr lang="it-IT" b="1" dirty="0">
              <a:solidFill>
                <a:srgbClr val="808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t-IT" i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destalinizzazione</a:t>
            </a:r>
          </a:p>
        </p:txBody>
      </p:sp>
    </p:spTree>
    <p:extLst>
      <p:ext uri="{BB962C8B-B14F-4D97-AF65-F5344CB8AC3E}">
        <p14:creationId xmlns:p14="http://schemas.microsoft.com/office/powerpoint/2010/main" val="2570412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t-I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1957: </a:t>
            </a:r>
            <a:r>
              <a:rPr lang="it-IT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Trattati di Roma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</a:pPr>
            <a:endParaRPr lang="it-IT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Comunità economica europea (Cee)</a:t>
            </a:r>
            <a:r>
              <a:rPr lang="it-I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nota come </a:t>
            </a:r>
            <a:r>
              <a:rPr lang="it-IT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Mercato comune europeo (Mec)</a:t>
            </a:r>
            <a:r>
              <a:rPr lang="it-I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Rimozione di ogni ostacolo doganale e politica doganale comune verso il resto del mondo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it-IT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Comunità europea dell’</a:t>
            </a:r>
            <a:r>
              <a:rPr lang="it-IT" altLang="ja-JP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energia atomica (</a:t>
            </a:r>
            <a:r>
              <a:rPr lang="it-IT" altLang="ja-JP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Euratom</a:t>
            </a:r>
            <a:r>
              <a:rPr lang="it-IT" altLang="ja-JP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it-IT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q"/>
            </a:pP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BDF1B-A673-6378-9626-C54F737C90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1950: </a:t>
            </a:r>
            <a:r>
              <a:rPr lang="it-IT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Dichiarazione Schuman. 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Questione della reintegrazione della Germania (RFT) nel sistema produttivo internazionale</a:t>
            </a:r>
          </a:p>
          <a:p>
            <a:pPr eaLnBrk="1" hangingPunct="1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q"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1951: </a:t>
            </a:r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Comunità europea del carbone e dell’</a:t>
            </a:r>
            <a:r>
              <a:rPr lang="it-IT" altLang="ja-JP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acciaio</a:t>
            </a:r>
            <a:r>
              <a:rPr lang="it-IT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(CECA). 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 paesi membri: Belgio, Francia, Italia, Germania federale, Olanda e Lussemburgo. Non vi aderisce la Gran Bretagna</a:t>
            </a:r>
            <a:r>
              <a:rPr lang="it-IT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che privilegia il Commonwealth e non è ancora disposta a sottostare a un potere sovranazionale. Cambia il baricentro della politica internazionale europea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1594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it-IT" sz="2400" dirty="0"/>
              <a:t> difficile transizione dalla guerra alla pace</a:t>
            </a:r>
          </a:p>
          <a:p>
            <a:pPr>
              <a:buFont typeface="Wingdings" pitchFamily="2" charset="2"/>
              <a:buChar char="Ø"/>
            </a:pPr>
            <a:endParaRPr lang="it-IT" sz="2400" dirty="0"/>
          </a:p>
          <a:p>
            <a:pPr>
              <a:buClr>
                <a:srgbClr val="002060"/>
              </a:buClr>
              <a:buFont typeface="Font di sistema regolare"/>
              <a:buChar char="✓"/>
            </a:pPr>
            <a:r>
              <a:rPr lang="it-IT" sz="2400" dirty="0"/>
              <a:t>memoria della Shoah</a:t>
            </a:r>
          </a:p>
          <a:p>
            <a:pPr>
              <a:buClr>
                <a:srgbClr val="002060"/>
              </a:buClr>
              <a:buFont typeface="Font di sistema regolare"/>
              <a:buChar char="✓"/>
            </a:pPr>
            <a:r>
              <a:rPr lang="it-IT" sz="2400" dirty="0"/>
              <a:t>distruzioni e occupazioni</a:t>
            </a:r>
          </a:p>
          <a:p>
            <a:pPr>
              <a:buClr>
                <a:srgbClr val="002060"/>
              </a:buClr>
              <a:buFont typeface="Font di sistema regolare"/>
              <a:buChar char="✓"/>
            </a:pPr>
            <a:r>
              <a:rPr lang="it-IT" sz="2400" dirty="0"/>
              <a:t>migrazioni e spostamenti di popolazione</a:t>
            </a:r>
          </a:p>
          <a:p>
            <a:pPr>
              <a:buClr>
                <a:srgbClr val="002060"/>
              </a:buClr>
              <a:buFont typeface="Font di sistema regolare"/>
              <a:buChar char="✓"/>
            </a:pPr>
            <a:r>
              <a:rPr lang="it-IT" sz="2400" dirty="0"/>
              <a:t>violenze e vendette postbelliche (i lasciti delle guerre civili)</a:t>
            </a:r>
          </a:p>
          <a:p>
            <a:pPr>
              <a:buClr>
                <a:srgbClr val="002060"/>
              </a:buClr>
              <a:buFont typeface="Font di sistema regolare"/>
              <a:buChar char="✓"/>
            </a:pPr>
            <a:r>
              <a:rPr lang="it-IT" sz="2400" dirty="0"/>
              <a:t>tribunali e processi internazionali</a:t>
            </a:r>
          </a:p>
          <a:p>
            <a:pPr>
              <a:buClr>
                <a:srgbClr val="002060"/>
              </a:buClr>
              <a:buFont typeface="Font di sistema regolare"/>
              <a:buChar char="✓"/>
            </a:pPr>
            <a:r>
              <a:rPr lang="it-IT" sz="2400" dirty="0"/>
              <a:t>epurazioni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lnSpcReduction="10000"/>
          </a:bodyPr>
          <a:lstStyle/>
          <a:p>
            <a:pPr>
              <a:buClr>
                <a:srgbClr val="002060"/>
              </a:buClr>
              <a:buFont typeface="Wingdings" pitchFamily="2" charset="2"/>
              <a:buChar char="q"/>
            </a:pPr>
            <a:r>
              <a:rPr lang="it-IT" sz="2400" dirty="0"/>
              <a:t> nascita dell’</a:t>
            </a:r>
            <a:r>
              <a:rPr lang="it-IT" sz="2400" b="1" dirty="0"/>
              <a:t>Organizzazione delle Nazioni Unite</a:t>
            </a:r>
            <a:r>
              <a:rPr lang="it-IT" sz="2400" dirty="0"/>
              <a:t> [ UN, United Nations] (giugno 1945)</a:t>
            </a:r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endParaRPr lang="it-IT" sz="2400" dirty="0"/>
          </a:p>
          <a:p>
            <a:pPr>
              <a:buClr>
                <a:srgbClr val="002060"/>
              </a:buClr>
              <a:buFont typeface="Wingdings" pitchFamily="2" charset="2"/>
              <a:buChar char="q"/>
            </a:pPr>
            <a:r>
              <a:rPr lang="it-IT" sz="2400" b="1" dirty="0"/>
              <a:t> Conferenza di Bretton Woods </a:t>
            </a:r>
            <a:r>
              <a:rPr lang="it-IT" sz="2400" dirty="0"/>
              <a:t>(luglio 1944):</a:t>
            </a:r>
          </a:p>
          <a:p>
            <a:pPr>
              <a:buFont typeface="Wingdings" pitchFamily="2" charset="2"/>
              <a:buChar char="§"/>
            </a:pPr>
            <a:r>
              <a:rPr lang="it-IT" sz="2400" dirty="0"/>
              <a:t>Fondo Monetario Internazionale [IMF, International </a:t>
            </a:r>
            <a:r>
              <a:rPr lang="it-IT" sz="2400" dirty="0" err="1"/>
              <a:t>Monetary</a:t>
            </a:r>
            <a:r>
              <a:rPr lang="it-IT" sz="2400" dirty="0"/>
              <a:t> Fund]</a:t>
            </a:r>
          </a:p>
          <a:p>
            <a:pPr>
              <a:buFont typeface="Wingdings" pitchFamily="2" charset="2"/>
              <a:buChar char="§"/>
            </a:pPr>
            <a:r>
              <a:rPr lang="it-IT" sz="2400" dirty="0"/>
              <a:t>Banca Internazionale per la Ricostruzione e lo Sviluppo [IBRD, International Bank for </a:t>
            </a:r>
            <a:r>
              <a:rPr lang="it-IT" sz="2400" dirty="0" err="1"/>
              <a:t>Reconstruction</a:t>
            </a:r>
            <a:r>
              <a:rPr lang="it-IT" sz="2400" dirty="0"/>
              <a:t> and Development]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3381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3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sistema della “pax armata sovietico-americana dei quarantacinque anni” (1945-1991).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charset="0"/>
              <a:buChar char="Ø"/>
            </a:pPr>
            <a:endParaRPr lang="it-IT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it-IT" sz="56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guerra fredda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espressione utilizzata da </a:t>
            </a:r>
            <a:r>
              <a:rPr lang="it-IT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George Orwell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un articolo pubblicato nel 1945 e resa celebre da </a:t>
            </a:r>
            <a:r>
              <a:rPr lang="it-IT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Walter Lippmann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nel 1947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definitivo tramonto del modello eurocentrico e multipolare che aveva contraddistinto le relazioni internazionali durante l’800 e il 900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it-IT" sz="56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 bipolare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rilevanti </a:t>
            </a:r>
            <a:r>
              <a:rPr lang="it-IT" sz="56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asimmetrie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non immediatamente conflittuale (</a:t>
            </a:r>
            <a:r>
              <a:rPr lang="it-IT" sz="56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«dilemma della sicurezza»</a:t>
            </a:r>
            <a:r>
              <a:rPr lang="it-IT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Periodizzazione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Scoppio della guerra fredda: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1945-1950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+mj-lt"/>
              <a:buAutoNum type="arabicPeriod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 crisi e prime distensioni: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1950-1956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+mj-lt"/>
              <a:buAutoNum type="arabicPeriod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Ventesimo Congresso alle crisi di Cuba e di Berlino: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1956-1963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+mj-lt"/>
              <a:buAutoNum type="arabicPeriod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Dalla guerra del Vietnam alla distensione: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1963-1972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+mj-lt"/>
              <a:buAutoNum type="arabicPeriod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+mj-lt"/>
              <a:buAutoNum type="arabicPeriod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«seconda guerra fredda»: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1972-1981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+mj-lt"/>
              <a:buAutoNum type="arabicPeriod"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AutoNum type="arabicPeriod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fine della guerra fredda: 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1981-1991</a:t>
            </a:r>
          </a:p>
        </p:txBody>
      </p:sp>
    </p:spTree>
    <p:extLst>
      <p:ext uri="{BB962C8B-B14F-4D97-AF65-F5344CB8AC3E}">
        <p14:creationId xmlns:p14="http://schemas.microsoft.com/office/powerpoint/2010/main" val="1560936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Mario Del Pero, </a:t>
            </a:r>
            <a:r>
              <a:rPr lang="it-IT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guerra fredda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Roma, Carocci, 2016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«Il perimetro della guerra fredda non corrisponde all’intero periodo che va dal 1945 al 1991. «Guerra fredda» non è sinonimo di ‘secondo dopoguerra’. Essa non è, in altre parole,  tutto quello che è avvenuto dalla fine del secondo conflitto mondiale alla dissoluzione dell’Urss e del suo impero».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980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EF6586-D8CB-18FF-7506-121ECF95B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1945-1950. Lo scoppio della «guerra fredda»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EA06C4-7B3D-3A11-F767-B5B2BAB76F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status quo/punto di partenza: situazione militare esistente al momento della capitolazione tedesca (maggio 1945) e giapponese (agosto 1945)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costruzione dei due poli: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democrazie popolari satelliti dell’Urss: Germania orientale, Polonia, Ungheria, Romania, Bulgaria e Cecoslovacchia [fino al 1948], Jugoslavia [fino al 1948] + complessi rapporti con la Cina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b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Europa occidentale egemonizzata dagli Usa, ma: origini del processo di integrazione europea</a:t>
            </a:r>
          </a:p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5F60831-4740-841D-3838-3B75D0D33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2168786"/>
            <a:ext cx="5207000" cy="3467100"/>
          </a:xfrm>
          <a:prstGeom prst="rect">
            <a:avLst/>
          </a:prstGeom>
          <a:ln w="19050">
            <a:solidFill>
              <a:srgbClr val="929292"/>
            </a:solidFill>
          </a:ln>
        </p:spPr>
      </p:pic>
    </p:spTree>
    <p:extLst>
      <p:ext uri="{BB962C8B-B14F-4D97-AF65-F5344CB8AC3E}">
        <p14:creationId xmlns:p14="http://schemas.microsoft.com/office/powerpoint/2010/main" val="227260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Usa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evitare il predominio in Eurasia di una singola potenza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evitare il risorgere di pratiche economiche autarchiche e di rapporti commerciali strettamente bilaterali (il fantasma dell’entre-deux-guerres)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controllo virtuoso dell’interdipendenza: estensione delle democrazie di libero mercato e del controllo degli organismi sovranazionali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conservare l’egemonia conquistata durante la guerra</a:t>
            </a: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Urss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cooperazione con USA e GB per ottenere aiuti per la ricostruzione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costruzione di una sfera di influenza in Europa orientale (zona cuscinetto protettiva), che diviene terreno di attriti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prevenzione della rinascita tedesca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3410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H. </a:t>
            </a:r>
            <a:r>
              <a:rPr lang="it-IT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Truman</a:t>
            </a: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(1954: morte di Roosevelt) – </a:t>
            </a:r>
            <a:r>
              <a:rPr lang="it-IT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Stalin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Scomparsa di un nemico comune (Germania nazista). La </a:t>
            </a:r>
            <a:r>
              <a:rPr lang="it-IT" sz="72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Germania</a:t>
            </a: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viene divisa in </a:t>
            </a:r>
            <a:r>
              <a:rPr lang="it-IT" sz="72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zone di occupazione </a:t>
            </a: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(amministrate da Francia, GB, USA e URSS)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IT" sz="72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destino della Germania </a:t>
            </a: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il divaricarsi, progressivo, delle posizioni. Gli Usa abbandonano le posizioni punitive (Germania essenziale nella ricostruzione europea) e si dichiarano possibilisti nell’accettazione di </a:t>
            </a:r>
            <a:r>
              <a:rPr lang="it-IT" sz="72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 divisione politica </a:t>
            </a: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della Germania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72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ideologizzazione</a:t>
            </a: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conflitto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febbraio </a:t>
            </a:r>
            <a:r>
              <a:rPr lang="it-IT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1946</a:t>
            </a: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discorso di </a:t>
            </a:r>
            <a:r>
              <a:rPr lang="it-IT" sz="72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Stalin</a:t>
            </a: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sull’inevitabilità dello scontro tra comunismo e capitalismo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marzo </a:t>
            </a:r>
            <a:r>
              <a:rPr lang="it-IT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1946</a:t>
            </a: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discorso di </a:t>
            </a:r>
            <a:r>
              <a:rPr lang="it-IT" sz="72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Churchill</a:t>
            </a: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Fulton, Missouri, sulla “cortina di ferro” scesa a dividere il continente da Stettino al Mar Baltico fino a Trieste nell’Adriatico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1946</a:t>
            </a: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(perfezionamento nel 1947</a:t>
            </a:r>
            <a:r>
              <a:rPr lang="it-IT" sz="72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George </a:t>
            </a:r>
            <a:r>
              <a:rPr lang="it-IT" sz="7200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Kennan</a:t>
            </a: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funzionario dell’Ambasciata americana a Mosca, espone la dottrina del </a:t>
            </a:r>
            <a:r>
              <a:rPr lang="it-IT" sz="7200" b="1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containment</a:t>
            </a: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“contenere” il comunismo all’interno dei suoi confini arginando le mire espansioniste dell’Unione Sovietica (agire con fermezza ogni qualvolta Mosca avesse cercato di espandersi).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4435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crisi in </a:t>
            </a:r>
            <a:r>
              <a:rPr lang="it-IT" sz="72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Iran</a:t>
            </a: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[ritiro truppe sovietiche] e in </a:t>
            </a:r>
            <a:r>
              <a:rPr lang="it-IT" sz="72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Turchia</a:t>
            </a: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[ricerca sovietica di una base militare sui Dardanelli]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it-IT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marzo </a:t>
            </a:r>
            <a:r>
              <a:rPr lang="it-IT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1947</a:t>
            </a: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il presidente Harry Truman annuncia la </a:t>
            </a:r>
            <a:r>
              <a:rPr lang="it-IT" sz="72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dottrina Truman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L’America sente minacciata la propria sicurezza da qualsiasi aggressione contro la pace e la libertà; occorre dunque “aiutare tutti i popoli liberi che resistono ai tentativi di asservimento di minoranze armate o di pressioni straniere”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it-IT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Negli stessi mesi, la Gran Bretagna annuncia di non potersi più occupare della </a:t>
            </a:r>
            <a:r>
              <a:rPr lang="it-IT" sz="72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Grecia</a:t>
            </a: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della </a:t>
            </a:r>
            <a:r>
              <a:rPr lang="it-IT" sz="72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Turchia</a:t>
            </a:r>
            <a:r>
              <a:rPr lang="it-IT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il suo ruolo viene rilevato dagli Stati Uniti d’America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4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286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1948/1951: </a:t>
            </a:r>
            <a:r>
              <a:rPr lang="it-IT" sz="22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Piano Marshall 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European</a:t>
            </a: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Recovery Program, ERP)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q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fornire i capitali e le materie prime necessarie ad alimentare la ripresa dell’economia europea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q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accrescere il livello della produttività, del reddito e dell’occupazione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q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integrare l’economia tedesca in un’area di scambi europea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q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determinare una stretta interdipendenza dei mercati mondiali, in primo luogo di quelli euro-americani</a:t>
            </a:r>
          </a:p>
          <a:p>
            <a:pPr>
              <a:lnSpc>
                <a:spcPct val="110000"/>
              </a:lnSpc>
              <a:spcBef>
                <a:spcPts val="0"/>
              </a:spcBef>
              <a:buClr>
                <a:srgbClr val="8089FF"/>
              </a:buClr>
              <a:buFont typeface="Wingdings" pitchFamily="2" charset="2"/>
              <a:buChar char="q"/>
            </a:pPr>
            <a:endParaRPr lang="it-IT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Respinto dall’URSS e dai paesi satelliti (in particolare Polonia e Cecoslovacchia, a cui l’Unione sovietica vieta l’adesione)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luglio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1947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Conferenza di Parigi sul Piano Marshall e rottura USA/URSS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ottobre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1947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fondazione del </a:t>
            </a:r>
            <a:r>
              <a:rPr lang="it-IT" b="1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Cominform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dottrina dei ‘due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campi’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febbraio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1948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colpo di stato di Praga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giugno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1948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Yugoslavia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espulsa dal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Cominform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prima rottura nel campo socialista e nucleo del blocco dei ‘paesi non allineati’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76603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2902</TotalTime>
  <Words>1342</Words>
  <Application>Microsoft Macintosh PowerPoint</Application>
  <PresentationFormat>Widescreen</PresentationFormat>
  <Paragraphs>143</Paragraphs>
  <Slides>16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Font di sistema regolare</vt:lpstr>
      <vt:lpstr>Times New Roman</vt:lpstr>
      <vt:lpstr>Wingdings</vt:lpstr>
      <vt:lpstr>Tema di Office</vt:lpstr>
      <vt:lpstr>3.3. La divisione dell’Europa e il mondo bipolare</vt:lpstr>
      <vt:lpstr>Presentazione standard di PowerPoint</vt:lpstr>
      <vt:lpstr>Presentazione standard di PowerPoint</vt:lpstr>
      <vt:lpstr>Presentazione standard di PowerPoint</vt:lpstr>
      <vt:lpstr>1. 1945-1950. Lo scoppio della «guerra fredda»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2. 1950-1956. Tra crisi e prime distensioni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101</cp:revision>
  <dcterms:created xsi:type="dcterms:W3CDTF">2025-05-28T06:59:09Z</dcterms:created>
  <dcterms:modified xsi:type="dcterms:W3CDTF">2025-11-08T20:08:12Z</dcterms:modified>
</cp:coreProperties>
</file>