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62" r:id="rId3"/>
    <p:sldId id="267" r:id="rId4"/>
    <p:sldId id="263" r:id="rId5"/>
    <p:sldId id="264" r:id="rId6"/>
    <p:sldId id="268" r:id="rId7"/>
    <p:sldId id="269" r:id="rId8"/>
    <p:sldId id="265" r:id="rId9"/>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FB8C7"/>
    <a:srgbClr val="FCE03A"/>
    <a:srgbClr val="F06A46"/>
    <a:srgbClr val="E7C9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135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707D7BB-11C5-44D6-90BB-9526B27724BD}" type="datetimeFigureOut">
              <a:rPr lang="it-IT" smtClean="0"/>
              <a:pPr/>
              <a:t>12/10/2017</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4BD596AE-C5EA-400F-A7D2-EAE9B36553C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07D7BB-11C5-44D6-90BB-9526B27724BD}" type="datetimeFigureOut">
              <a:rPr lang="it-IT" smtClean="0"/>
              <a:pPr/>
              <a:t>12/10/2017</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596AE-C5EA-400F-A7D2-EAE9B36553C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gi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scom logo senza nomi.jpg"/>
          <p:cNvPicPr>
            <a:picLocks noChangeAspect="1"/>
          </p:cNvPicPr>
          <p:nvPr/>
        </p:nvPicPr>
        <p:blipFill>
          <a:blip r:embed="rId2" cstate="print"/>
          <a:srcRect l="10977" t="14598" r="9073" b="5419"/>
          <a:stretch>
            <a:fillRect/>
          </a:stretch>
        </p:blipFill>
        <p:spPr>
          <a:xfrm>
            <a:off x="357158" y="250009"/>
            <a:ext cx="1278856" cy="928694"/>
          </a:xfrm>
          <a:prstGeom prst="rect">
            <a:avLst/>
          </a:prstGeom>
        </p:spPr>
      </p:pic>
      <p:sp>
        <p:nvSpPr>
          <p:cNvPr id="6" name="CasellaDiTesto 5"/>
          <p:cNvSpPr txBox="1"/>
          <p:nvPr/>
        </p:nvSpPr>
        <p:spPr>
          <a:xfrm>
            <a:off x="1643042" y="421969"/>
            <a:ext cx="5143536" cy="584775"/>
          </a:xfrm>
          <a:prstGeom prst="rect">
            <a:avLst/>
          </a:prstGeom>
          <a:noFill/>
        </p:spPr>
        <p:txBody>
          <a:bodyPr wrap="square" rtlCol="0">
            <a:spAutoFit/>
          </a:bodyPr>
          <a:lstStyle/>
          <a:p>
            <a:pPr algn="ctr"/>
            <a:r>
              <a:rPr lang="it-IT" sz="3200" dirty="0" smtClean="0">
                <a:latin typeface="Bodoni MT Poster Compressed" pitchFamily="18" charset="0"/>
              </a:rPr>
              <a:t>Storia e tecniche del giornalismo e dei mass media</a:t>
            </a:r>
            <a:endParaRPr lang="it-IT" sz="3200" dirty="0">
              <a:latin typeface="Bodoni MT Poster Compressed" pitchFamily="18" charset="0"/>
            </a:endParaRPr>
          </a:p>
        </p:txBody>
      </p:sp>
      <p:sp>
        <p:nvSpPr>
          <p:cNvPr id="7" name="CasellaDiTesto 6"/>
          <p:cNvSpPr txBox="1"/>
          <p:nvPr/>
        </p:nvSpPr>
        <p:spPr>
          <a:xfrm>
            <a:off x="6893703" y="391191"/>
            <a:ext cx="1893139" cy="646331"/>
          </a:xfrm>
          <a:prstGeom prst="rect">
            <a:avLst/>
          </a:prstGeom>
          <a:noFill/>
        </p:spPr>
        <p:txBody>
          <a:bodyPr wrap="square" rtlCol="0">
            <a:spAutoFit/>
          </a:bodyPr>
          <a:lstStyle/>
          <a:p>
            <a:r>
              <a:rPr lang="it-IT" dirty="0" smtClean="0">
                <a:latin typeface="Bodoni MT Poster Compressed" pitchFamily="18" charset="0"/>
              </a:rPr>
              <a:t>Prof. Piero Nicola Di Girolamo </a:t>
            </a:r>
            <a:endParaRPr lang="it-IT" dirty="0">
              <a:latin typeface="Bodoni MT Poster Compressed" pitchFamily="18" charset="0"/>
            </a:endParaRPr>
          </a:p>
          <a:p>
            <a:r>
              <a:rPr lang="it-IT" dirty="0" smtClean="0">
                <a:latin typeface="Bodoni MT Poster Compressed" pitchFamily="18" charset="0"/>
              </a:rPr>
              <a:t>Prof. </a:t>
            </a:r>
            <a:r>
              <a:rPr lang="it-IT" spc="100" dirty="0" smtClean="0">
                <a:latin typeface="Bodoni MT Poster Compressed" pitchFamily="18" charset="0"/>
              </a:rPr>
              <a:t>Andrea </a:t>
            </a:r>
            <a:r>
              <a:rPr lang="it-IT" spc="100" dirty="0" err="1" smtClean="0">
                <a:latin typeface="Bodoni MT Poster Compressed" pitchFamily="18" charset="0"/>
              </a:rPr>
              <a:t>Sangiovanni</a:t>
            </a:r>
            <a:endParaRPr lang="it-IT" spc="100" dirty="0">
              <a:latin typeface="Bodoni MT Poster Compressed" pitchFamily="18" charset="0"/>
            </a:endParaRPr>
          </a:p>
        </p:txBody>
      </p:sp>
      <p:cxnSp>
        <p:nvCxnSpPr>
          <p:cNvPr id="8" name="Connettore 1 7"/>
          <p:cNvCxnSpPr/>
          <p:nvPr/>
        </p:nvCxnSpPr>
        <p:spPr>
          <a:xfrm rot="5400000">
            <a:off x="6322993" y="713562"/>
            <a:ext cx="857256" cy="1588"/>
          </a:xfrm>
          <a:prstGeom prst="line">
            <a:avLst/>
          </a:prstGeom>
        </p:spPr>
        <p:style>
          <a:lnRef idx="1">
            <a:schemeClr val="accent1"/>
          </a:lnRef>
          <a:fillRef idx="0">
            <a:schemeClr val="accent1"/>
          </a:fillRef>
          <a:effectRef idx="0">
            <a:schemeClr val="accent1"/>
          </a:effectRef>
          <a:fontRef idx="minor">
            <a:schemeClr val="tx1"/>
          </a:fontRef>
        </p:style>
      </p:cxnSp>
      <p:pic>
        <p:nvPicPr>
          <p:cNvPr id="10" name="Immagine 9" descr="mani che scrivono.jpg"/>
          <p:cNvPicPr>
            <a:picLocks noChangeAspect="1"/>
          </p:cNvPicPr>
          <p:nvPr/>
        </p:nvPicPr>
        <p:blipFill>
          <a:blip r:embed="rId3" cstate="print"/>
          <a:srcRect t="13954" b="16279"/>
          <a:stretch>
            <a:fillRect/>
          </a:stretch>
        </p:blipFill>
        <p:spPr>
          <a:xfrm>
            <a:off x="-1" y="1819152"/>
            <a:ext cx="9144033" cy="4253053"/>
          </a:xfrm>
          <a:prstGeom prst="rect">
            <a:avLst/>
          </a:prstGeom>
        </p:spPr>
      </p:pic>
      <p:sp>
        <p:nvSpPr>
          <p:cNvPr id="11" name="Rettangolo 10"/>
          <p:cNvSpPr/>
          <p:nvPr/>
        </p:nvSpPr>
        <p:spPr>
          <a:xfrm>
            <a:off x="1142976" y="5107086"/>
            <a:ext cx="6758324" cy="1107996"/>
          </a:xfrm>
          <a:prstGeom prst="rect">
            <a:avLst/>
          </a:prstGeom>
          <a:noFill/>
          <a:ln>
            <a:noFill/>
          </a:ln>
        </p:spPr>
        <p:txBody>
          <a:bodyPr wrap="none" lIns="91440" tIns="45720" rIns="91440" bIns="45720">
            <a:spAutoFit/>
          </a:bodyPr>
          <a:lstStyle/>
          <a:p>
            <a:pPr algn="ctr"/>
            <a:r>
              <a:rPr lang="it-IT" sz="6600" dirty="0" smtClean="0">
                <a:ln w="10160">
                  <a:solidFill>
                    <a:schemeClr val="tx1"/>
                  </a:solidFill>
                  <a:prstDash val="solid"/>
                </a:ln>
                <a:solidFill>
                  <a:srgbClr val="FFC000"/>
                </a:solidFill>
                <a:effectLst>
                  <a:outerShdw blurRad="38100" dist="38100" dir="2700000" algn="tl">
                    <a:srgbClr val="000000">
                      <a:alpha val="43137"/>
                    </a:srgbClr>
                  </a:outerShdw>
                </a:effectLst>
                <a:latin typeface="Arial Black" pitchFamily="34" charset="0"/>
              </a:rPr>
              <a:t>come scrivere</a:t>
            </a:r>
            <a:endParaRPr lang="it-IT" sz="6600" b="0" cap="none" dirty="0">
              <a:ln w="10160">
                <a:solidFill>
                  <a:schemeClr val="tx1"/>
                </a:solidFill>
                <a:prstDash val="solid"/>
              </a:ln>
              <a:solidFill>
                <a:srgbClr val="FFC00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magine 8" descr="messaggero-1969-07-21-LUNA.jpg"/>
          <p:cNvPicPr>
            <a:picLocks noChangeAspect="1"/>
          </p:cNvPicPr>
          <p:nvPr/>
        </p:nvPicPr>
        <p:blipFill>
          <a:blip r:embed="rId2"/>
          <a:stretch>
            <a:fillRect/>
          </a:stretch>
        </p:blipFill>
        <p:spPr>
          <a:xfrm>
            <a:off x="214282" y="2643182"/>
            <a:ext cx="2867324" cy="3714752"/>
          </a:xfrm>
          <a:prstGeom prst="rect">
            <a:avLst/>
          </a:prstGeom>
        </p:spPr>
      </p:pic>
      <p:grpSp>
        <p:nvGrpSpPr>
          <p:cNvPr id="17" name="Gruppo 16"/>
          <p:cNvGrpSpPr/>
          <p:nvPr/>
        </p:nvGrpSpPr>
        <p:grpSpPr>
          <a:xfrm>
            <a:off x="285720" y="108544"/>
            <a:ext cx="8715436" cy="750276"/>
            <a:chOff x="285720" y="108544"/>
            <a:chExt cx="8715436" cy="750276"/>
          </a:xfrm>
        </p:grpSpPr>
        <p:pic>
          <p:nvPicPr>
            <p:cNvPr id="4" name="Immagine 3" descr="scom logo senza nomi.jpg"/>
            <p:cNvPicPr>
              <a:picLocks noChangeAspect="1"/>
            </p:cNvPicPr>
            <p:nvPr/>
          </p:nvPicPr>
          <p:blipFill>
            <a:blip r:embed="rId3" cstate="print"/>
            <a:srcRect l="10977" t="14598" r="9073" b="5419"/>
            <a:stretch>
              <a:fillRect/>
            </a:stretch>
          </p:blipFill>
          <p:spPr>
            <a:xfrm>
              <a:off x="285720" y="136641"/>
              <a:ext cx="992288" cy="720591"/>
            </a:xfrm>
            <a:prstGeom prst="rect">
              <a:avLst/>
            </a:prstGeom>
          </p:spPr>
        </p:pic>
        <p:sp>
          <p:nvSpPr>
            <p:cNvPr id="5" name="CasellaDiTesto 4"/>
            <p:cNvSpPr txBox="1"/>
            <p:nvPr/>
          </p:nvSpPr>
          <p:spPr>
            <a:xfrm>
              <a:off x="6858016" y="108544"/>
              <a:ext cx="2143140" cy="646331"/>
            </a:xfrm>
            <a:prstGeom prst="rect">
              <a:avLst/>
            </a:prstGeom>
            <a:noFill/>
          </p:spPr>
          <p:txBody>
            <a:bodyPr wrap="square" rtlCol="0">
              <a:spAutoFit/>
            </a:bodyPr>
            <a:lstStyle/>
            <a:p>
              <a:pPr algn="r"/>
              <a:r>
                <a:rPr lang="it-IT" dirty="0" smtClean="0">
                  <a:latin typeface="Bodoni MT Poster Compressed" pitchFamily="18" charset="0"/>
                </a:rPr>
                <a:t>Storia e tecniche </a:t>
              </a:r>
            </a:p>
            <a:p>
              <a:pPr algn="r"/>
              <a:r>
                <a:rPr lang="it-IT" dirty="0" smtClean="0">
                  <a:latin typeface="Bodoni MT Poster Compressed" pitchFamily="18" charset="0"/>
                </a:rPr>
                <a:t>del giornalismo e dei mass media</a:t>
              </a:r>
              <a:endParaRPr lang="it-IT" dirty="0">
                <a:latin typeface="Bodoni MT Poster Compressed" pitchFamily="18" charset="0"/>
              </a:endParaRPr>
            </a:p>
          </p:txBody>
        </p:sp>
        <p:cxnSp>
          <p:nvCxnSpPr>
            <p:cNvPr id="13" name="Connettore 1 12"/>
            <p:cNvCxnSpPr/>
            <p:nvPr/>
          </p:nvCxnSpPr>
          <p:spPr>
            <a:xfrm>
              <a:off x="1357290" y="857232"/>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3753611" y="343895"/>
            <a:ext cx="1779654" cy="584775"/>
          </a:xfrm>
          <a:prstGeom prst="rect">
            <a:avLst/>
          </a:prstGeom>
          <a:noFill/>
        </p:spPr>
        <p:txBody>
          <a:bodyPr wrap="none" rtlCol="0">
            <a:spAutoFit/>
          </a:bodyPr>
          <a:lstStyle/>
          <a:p>
            <a:r>
              <a:rPr lang="it-IT" sz="3200" dirty="0" smtClean="0">
                <a:solidFill>
                  <a:srgbClr val="FF0000"/>
                </a:solidFill>
                <a:latin typeface="Arial Black" pitchFamily="34" charset="0"/>
              </a:rPr>
              <a:t>il titolo</a:t>
            </a:r>
            <a:endParaRPr lang="it-IT" sz="3200" dirty="0">
              <a:solidFill>
                <a:srgbClr val="FF0000"/>
              </a:solidFill>
              <a:latin typeface="Arial Black" pitchFamily="34" charset="0"/>
            </a:endParaRPr>
          </a:p>
        </p:txBody>
      </p:sp>
      <p:sp>
        <p:nvSpPr>
          <p:cNvPr id="7" name="CasellaDiTesto 6"/>
          <p:cNvSpPr txBox="1"/>
          <p:nvPr/>
        </p:nvSpPr>
        <p:spPr>
          <a:xfrm>
            <a:off x="428596" y="1285860"/>
            <a:ext cx="8286808" cy="923330"/>
          </a:xfrm>
          <a:prstGeom prst="rect">
            <a:avLst/>
          </a:prstGeom>
          <a:solidFill>
            <a:srgbClr val="E7C913"/>
          </a:solidFill>
        </p:spPr>
        <p:txBody>
          <a:bodyPr wrap="square" rtlCol="0">
            <a:spAutoFit/>
          </a:bodyPr>
          <a:lstStyle/>
          <a:p>
            <a:pPr algn="just"/>
            <a:r>
              <a:rPr lang="it-IT" dirty="0" smtClean="0"/>
              <a:t>È una forma comunicativa complessa, fondata su un contenuto linguistico ed uno grafico che interagiscono definendo elementi informativi, valenze iconiche e criteri stilistici ed espressivi</a:t>
            </a:r>
            <a:endParaRPr lang="it-IT" dirty="0"/>
          </a:p>
        </p:txBody>
      </p:sp>
      <p:pic>
        <p:nvPicPr>
          <p:cNvPr id="10" name="Immagine 9" descr="manifesto.gif"/>
          <p:cNvPicPr>
            <a:picLocks noChangeAspect="1"/>
          </p:cNvPicPr>
          <p:nvPr/>
        </p:nvPicPr>
        <p:blipFill>
          <a:blip r:embed="rId4"/>
          <a:stretch>
            <a:fillRect/>
          </a:stretch>
        </p:blipFill>
        <p:spPr>
          <a:xfrm>
            <a:off x="3200877" y="2357430"/>
            <a:ext cx="2609174" cy="4162436"/>
          </a:xfrm>
          <a:prstGeom prst="rect">
            <a:avLst/>
          </a:prstGeom>
        </p:spPr>
      </p:pic>
      <p:pic>
        <p:nvPicPr>
          <p:cNvPr id="11" name="Immagine 10" descr="Corriere-della-Sera_imagelarge.jpg"/>
          <p:cNvPicPr>
            <a:picLocks noChangeAspect="1"/>
          </p:cNvPicPr>
          <p:nvPr/>
        </p:nvPicPr>
        <p:blipFill>
          <a:blip r:embed="rId5"/>
          <a:stretch>
            <a:fillRect/>
          </a:stretch>
        </p:blipFill>
        <p:spPr>
          <a:xfrm>
            <a:off x="5929322" y="2571744"/>
            <a:ext cx="2939607" cy="407194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ttangolo 25"/>
          <p:cNvSpPr/>
          <p:nvPr/>
        </p:nvSpPr>
        <p:spPr>
          <a:xfrm>
            <a:off x="1714480" y="1285860"/>
            <a:ext cx="5286412" cy="357190"/>
          </a:xfrm>
          <a:prstGeom prst="rect">
            <a:avLst/>
          </a:prstGeom>
          <a:solidFill>
            <a:srgbClr val="F0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nvGrpSpPr>
          <p:cNvPr id="2" name="Gruppo 16"/>
          <p:cNvGrpSpPr/>
          <p:nvPr/>
        </p:nvGrpSpPr>
        <p:grpSpPr>
          <a:xfrm>
            <a:off x="285720" y="108544"/>
            <a:ext cx="8715436" cy="750276"/>
            <a:chOff x="285720" y="108544"/>
            <a:chExt cx="8715436" cy="750276"/>
          </a:xfrm>
        </p:grpSpPr>
        <p:pic>
          <p:nvPicPr>
            <p:cNvPr id="4" name="Immagine 3" descr="scom logo senza nomi.jpg"/>
            <p:cNvPicPr>
              <a:picLocks noChangeAspect="1"/>
            </p:cNvPicPr>
            <p:nvPr/>
          </p:nvPicPr>
          <p:blipFill>
            <a:blip r:embed="rId2" cstate="print"/>
            <a:srcRect l="10977" t="14598" r="9073" b="5419"/>
            <a:stretch>
              <a:fillRect/>
            </a:stretch>
          </p:blipFill>
          <p:spPr>
            <a:xfrm>
              <a:off x="285720" y="136641"/>
              <a:ext cx="992288" cy="720591"/>
            </a:xfrm>
            <a:prstGeom prst="rect">
              <a:avLst/>
            </a:prstGeom>
          </p:spPr>
        </p:pic>
        <p:sp>
          <p:nvSpPr>
            <p:cNvPr id="5" name="CasellaDiTesto 4"/>
            <p:cNvSpPr txBox="1"/>
            <p:nvPr/>
          </p:nvSpPr>
          <p:spPr>
            <a:xfrm>
              <a:off x="6858016" y="108544"/>
              <a:ext cx="2143140" cy="646331"/>
            </a:xfrm>
            <a:prstGeom prst="rect">
              <a:avLst/>
            </a:prstGeom>
            <a:noFill/>
          </p:spPr>
          <p:txBody>
            <a:bodyPr wrap="square" rtlCol="0">
              <a:spAutoFit/>
            </a:bodyPr>
            <a:lstStyle/>
            <a:p>
              <a:pPr algn="r"/>
              <a:r>
                <a:rPr lang="it-IT" dirty="0" smtClean="0">
                  <a:latin typeface="Bodoni MT Poster Compressed" pitchFamily="18" charset="0"/>
                </a:rPr>
                <a:t>Storia e tecniche </a:t>
              </a:r>
            </a:p>
            <a:p>
              <a:pPr algn="r"/>
              <a:r>
                <a:rPr lang="it-IT" dirty="0" smtClean="0">
                  <a:latin typeface="Bodoni MT Poster Compressed" pitchFamily="18" charset="0"/>
                </a:rPr>
                <a:t>del giornalismo e dei mass media</a:t>
              </a:r>
              <a:endParaRPr lang="it-IT" dirty="0">
                <a:latin typeface="Bodoni MT Poster Compressed" pitchFamily="18" charset="0"/>
              </a:endParaRPr>
            </a:p>
          </p:txBody>
        </p:sp>
        <p:cxnSp>
          <p:nvCxnSpPr>
            <p:cNvPr id="13" name="Connettore 1 12"/>
            <p:cNvCxnSpPr/>
            <p:nvPr/>
          </p:nvCxnSpPr>
          <p:spPr>
            <a:xfrm>
              <a:off x="1357290" y="857232"/>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3753611" y="343895"/>
            <a:ext cx="1779654" cy="584775"/>
          </a:xfrm>
          <a:prstGeom prst="rect">
            <a:avLst/>
          </a:prstGeom>
          <a:noFill/>
        </p:spPr>
        <p:txBody>
          <a:bodyPr wrap="none" rtlCol="0">
            <a:spAutoFit/>
          </a:bodyPr>
          <a:lstStyle/>
          <a:p>
            <a:r>
              <a:rPr lang="it-IT" sz="3200" dirty="0" smtClean="0">
                <a:solidFill>
                  <a:srgbClr val="FF0000"/>
                </a:solidFill>
                <a:latin typeface="Arial Black" pitchFamily="34" charset="0"/>
              </a:rPr>
              <a:t>il titolo</a:t>
            </a:r>
            <a:endParaRPr lang="it-IT" sz="3200" dirty="0">
              <a:solidFill>
                <a:srgbClr val="FF0000"/>
              </a:solidFill>
              <a:latin typeface="Arial Black" pitchFamily="34" charset="0"/>
            </a:endParaRPr>
          </a:p>
        </p:txBody>
      </p:sp>
      <p:sp>
        <p:nvSpPr>
          <p:cNvPr id="25" name="CasellaDiTesto 24"/>
          <p:cNvSpPr txBox="1"/>
          <p:nvPr/>
        </p:nvSpPr>
        <p:spPr>
          <a:xfrm>
            <a:off x="1963046" y="1269014"/>
            <a:ext cx="5109284" cy="369332"/>
          </a:xfrm>
          <a:prstGeom prst="rect">
            <a:avLst/>
          </a:prstGeom>
          <a:noFill/>
        </p:spPr>
        <p:txBody>
          <a:bodyPr wrap="none" rtlCol="0">
            <a:spAutoFit/>
          </a:bodyPr>
          <a:lstStyle/>
          <a:p>
            <a:r>
              <a:rPr lang="it-IT" dirty="0" smtClean="0"/>
              <a:t>È posto sopra al titolo ed è di corpo inferiore ad esso</a:t>
            </a:r>
            <a:endParaRPr lang="it-IT" dirty="0"/>
          </a:p>
        </p:txBody>
      </p:sp>
      <p:grpSp>
        <p:nvGrpSpPr>
          <p:cNvPr id="24" name="Gruppo 23"/>
          <p:cNvGrpSpPr/>
          <p:nvPr/>
        </p:nvGrpSpPr>
        <p:grpSpPr>
          <a:xfrm>
            <a:off x="428596" y="1285860"/>
            <a:ext cx="1557988" cy="369332"/>
            <a:chOff x="428596" y="1285860"/>
            <a:chExt cx="1557988" cy="369332"/>
          </a:xfrm>
        </p:grpSpPr>
        <p:sp>
          <p:nvSpPr>
            <p:cNvPr id="7" name="CasellaDiTesto 6"/>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OCCHIELLO</a:t>
              </a:r>
              <a:endParaRPr lang="it-IT" dirty="0"/>
            </a:p>
          </p:txBody>
        </p:sp>
        <p:sp>
          <p:nvSpPr>
            <p:cNvPr id="16" name="Triangolo isoscele 15"/>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31" name="Gruppo 30"/>
          <p:cNvGrpSpPr/>
          <p:nvPr/>
        </p:nvGrpSpPr>
        <p:grpSpPr>
          <a:xfrm>
            <a:off x="428596" y="2317899"/>
            <a:ext cx="6929486" cy="714380"/>
            <a:chOff x="500034" y="2098974"/>
            <a:chExt cx="6929486" cy="714380"/>
          </a:xfrm>
        </p:grpSpPr>
        <p:sp>
          <p:nvSpPr>
            <p:cNvPr id="27" name="Rettangolo 26"/>
            <p:cNvSpPr/>
            <p:nvPr/>
          </p:nvSpPr>
          <p:spPr>
            <a:xfrm>
              <a:off x="1785918" y="2098974"/>
              <a:ext cx="5643602" cy="7143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t>Composto da una o più righe, di norma è posto al di sopra di un articolo, ma può anche essere circondato dal testo.</a:t>
              </a:r>
              <a:endParaRPr lang="it-IT" dirty="0"/>
            </a:p>
          </p:txBody>
        </p:sp>
        <p:grpSp>
          <p:nvGrpSpPr>
            <p:cNvPr id="23" name="Gruppo 22"/>
            <p:cNvGrpSpPr/>
            <p:nvPr/>
          </p:nvGrpSpPr>
          <p:grpSpPr>
            <a:xfrm>
              <a:off x="500034" y="2285992"/>
              <a:ext cx="1416327" cy="369332"/>
              <a:chOff x="500034" y="1923910"/>
              <a:chExt cx="1416327" cy="369332"/>
            </a:xfrm>
          </p:grpSpPr>
          <p:sp>
            <p:nvSpPr>
              <p:cNvPr id="12" name="CasellaDiTesto 11"/>
              <p:cNvSpPr txBox="1"/>
              <p:nvPr/>
            </p:nvSpPr>
            <p:spPr>
              <a:xfrm>
                <a:off x="500034" y="1923910"/>
                <a:ext cx="1143008" cy="369332"/>
              </a:xfrm>
              <a:prstGeom prst="rect">
                <a:avLst/>
              </a:prstGeom>
              <a:solidFill>
                <a:srgbClr val="E7C913"/>
              </a:solidFill>
            </p:spPr>
            <p:txBody>
              <a:bodyPr wrap="square" rtlCol="0">
                <a:spAutoFit/>
              </a:bodyPr>
              <a:lstStyle/>
              <a:p>
                <a:pPr algn="just"/>
                <a:r>
                  <a:rPr lang="it-IT" dirty="0" smtClean="0"/>
                  <a:t>TITOLO</a:t>
                </a:r>
                <a:endParaRPr lang="it-IT" dirty="0"/>
              </a:p>
            </p:txBody>
          </p:sp>
          <p:sp>
            <p:nvSpPr>
              <p:cNvPr id="17" name="Triangolo isoscele 16"/>
              <p:cNvSpPr/>
              <p:nvPr/>
            </p:nvSpPr>
            <p:spPr>
              <a:xfrm rot="5400000">
                <a:off x="1596215" y="1971917"/>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32" name="Gruppo 31"/>
          <p:cNvGrpSpPr/>
          <p:nvPr/>
        </p:nvGrpSpPr>
        <p:grpSpPr>
          <a:xfrm>
            <a:off x="428596" y="3694986"/>
            <a:ext cx="5357850" cy="714380"/>
            <a:chOff x="571472" y="3214686"/>
            <a:chExt cx="5357850" cy="714380"/>
          </a:xfrm>
        </p:grpSpPr>
        <p:sp>
          <p:nvSpPr>
            <p:cNvPr id="28" name="Rettangolo 27"/>
            <p:cNvSpPr/>
            <p:nvPr/>
          </p:nvSpPr>
          <p:spPr>
            <a:xfrm>
              <a:off x="2428860" y="3214686"/>
              <a:ext cx="3500462" cy="714380"/>
            </a:xfrm>
            <a:prstGeom prst="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chemeClr val="tx1"/>
                  </a:solidFill>
                </a:rPr>
                <a:t>Posto sotto al titolo, ha corpo intermedio fra titolo e occhiello</a:t>
              </a:r>
              <a:endParaRPr lang="it-IT" dirty="0">
                <a:solidFill>
                  <a:schemeClr val="tx1"/>
                </a:solidFill>
              </a:endParaRPr>
            </a:p>
          </p:txBody>
        </p:sp>
        <p:grpSp>
          <p:nvGrpSpPr>
            <p:cNvPr id="22" name="Gruppo 21"/>
            <p:cNvGrpSpPr/>
            <p:nvPr/>
          </p:nvGrpSpPr>
          <p:grpSpPr>
            <a:xfrm>
              <a:off x="571472" y="3429000"/>
              <a:ext cx="1984633" cy="369332"/>
              <a:chOff x="571472" y="2561960"/>
              <a:chExt cx="1984633" cy="369332"/>
            </a:xfrm>
          </p:grpSpPr>
          <p:sp>
            <p:nvSpPr>
              <p:cNvPr id="14" name="CasellaDiTesto 13"/>
              <p:cNvSpPr txBox="1"/>
              <p:nvPr/>
            </p:nvSpPr>
            <p:spPr>
              <a:xfrm>
                <a:off x="571472" y="2561960"/>
                <a:ext cx="1714512" cy="369332"/>
              </a:xfrm>
              <a:prstGeom prst="rect">
                <a:avLst/>
              </a:prstGeom>
              <a:solidFill>
                <a:srgbClr val="E7C913"/>
              </a:solidFill>
            </p:spPr>
            <p:txBody>
              <a:bodyPr wrap="square" rtlCol="0">
                <a:spAutoFit/>
              </a:bodyPr>
              <a:lstStyle/>
              <a:p>
                <a:pPr algn="just"/>
                <a:r>
                  <a:rPr lang="it-IT" dirty="0" smtClean="0"/>
                  <a:t>CATENACCIO</a:t>
                </a:r>
                <a:endParaRPr lang="it-IT" dirty="0"/>
              </a:p>
            </p:txBody>
          </p:sp>
          <p:sp>
            <p:nvSpPr>
              <p:cNvPr id="19" name="Triangolo isoscele 18"/>
              <p:cNvSpPr/>
              <p:nvPr/>
            </p:nvSpPr>
            <p:spPr>
              <a:xfrm rot="5400000">
                <a:off x="2235959" y="2609967"/>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grpSp>
        <p:nvGrpSpPr>
          <p:cNvPr id="33" name="Gruppo 32"/>
          <p:cNvGrpSpPr/>
          <p:nvPr/>
        </p:nvGrpSpPr>
        <p:grpSpPr>
          <a:xfrm>
            <a:off x="428596" y="5072074"/>
            <a:ext cx="7500990" cy="857256"/>
            <a:chOff x="571472" y="4143380"/>
            <a:chExt cx="7500990" cy="857256"/>
          </a:xfrm>
        </p:grpSpPr>
        <p:sp>
          <p:nvSpPr>
            <p:cNvPr id="29" name="Rettangolo 28"/>
            <p:cNvSpPr/>
            <p:nvPr/>
          </p:nvSpPr>
          <p:spPr>
            <a:xfrm>
              <a:off x="2500298" y="4143380"/>
              <a:ext cx="5572164" cy="857256"/>
            </a:xfrm>
            <a:prstGeom prst="rect">
              <a:avLst/>
            </a:prstGeom>
            <a:solidFill>
              <a:schemeClr val="accent5">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chemeClr val="tx1"/>
                  </a:solidFill>
                </a:rPr>
                <a:t>Una volta era sotto al titolo; ora è in genere posto in mezzo allo sviluppo di un articolo. Ha lo stesso corpo dell’occhiello, oppure inferiore ad esso</a:t>
              </a:r>
              <a:endParaRPr lang="it-IT" dirty="0">
                <a:solidFill>
                  <a:schemeClr val="tx1"/>
                </a:solidFill>
              </a:endParaRPr>
            </a:p>
          </p:txBody>
        </p:sp>
        <p:grpSp>
          <p:nvGrpSpPr>
            <p:cNvPr id="21" name="Gruppo 20"/>
            <p:cNvGrpSpPr/>
            <p:nvPr/>
          </p:nvGrpSpPr>
          <p:grpSpPr>
            <a:xfrm>
              <a:off x="571472" y="4357694"/>
              <a:ext cx="2044405" cy="424913"/>
              <a:chOff x="642910" y="3170546"/>
              <a:chExt cx="2044405" cy="424913"/>
            </a:xfrm>
          </p:grpSpPr>
          <p:sp>
            <p:nvSpPr>
              <p:cNvPr id="15" name="CasellaDiTesto 14"/>
              <p:cNvSpPr txBox="1"/>
              <p:nvPr/>
            </p:nvSpPr>
            <p:spPr>
              <a:xfrm>
                <a:off x="642910" y="3200010"/>
                <a:ext cx="1714512" cy="369332"/>
              </a:xfrm>
              <a:prstGeom prst="rect">
                <a:avLst/>
              </a:prstGeom>
              <a:solidFill>
                <a:srgbClr val="E7C913"/>
              </a:solidFill>
            </p:spPr>
            <p:txBody>
              <a:bodyPr wrap="square" rtlCol="0">
                <a:spAutoFit/>
              </a:bodyPr>
              <a:lstStyle/>
              <a:p>
                <a:pPr algn="just"/>
                <a:r>
                  <a:rPr lang="it-IT" dirty="0" smtClean="0"/>
                  <a:t>SOMMARIO</a:t>
                </a:r>
                <a:endParaRPr lang="it-IT" dirty="0"/>
              </a:p>
            </p:txBody>
          </p:sp>
          <p:sp>
            <p:nvSpPr>
              <p:cNvPr id="20" name="Triangolo isoscele 19"/>
              <p:cNvSpPr/>
              <p:nvPr/>
            </p:nvSpPr>
            <p:spPr>
              <a:xfrm rot="5400000">
                <a:off x="2309912" y="3218056"/>
                <a:ext cx="424913" cy="329893"/>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6"/>
          <p:cNvGrpSpPr/>
          <p:nvPr/>
        </p:nvGrpSpPr>
        <p:grpSpPr>
          <a:xfrm>
            <a:off x="285720" y="108544"/>
            <a:ext cx="8715436" cy="750276"/>
            <a:chOff x="285720" y="108544"/>
            <a:chExt cx="8715436" cy="750276"/>
          </a:xfrm>
        </p:grpSpPr>
        <p:pic>
          <p:nvPicPr>
            <p:cNvPr id="4" name="Immagine 3" descr="scom logo senza nomi.jpg"/>
            <p:cNvPicPr>
              <a:picLocks noChangeAspect="1"/>
            </p:cNvPicPr>
            <p:nvPr/>
          </p:nvPicPr>
          <p:blipFill>
            <a:blip r:embed="rId2" cstate="print"/>
            <a:srcRect l="10977" t="14598" r="9073" b="5419"/>
            <a:stretch>
              <a:fillRect/>
            </a:stretch>
          </p:blipFill>
          <p:spPr>
            <a:xfrm>
              <a:off x="285720" y="136641"/>
              <a:ext cx="992288" cy="720591"/>
            </a:xfrm>
            <a:prstGeom prst="rect">
              <a:avLst/>
            </a:prstGeom>
          </p:spPr>
        </p:pic>
        <p:sp>
          <p:nvSpPr>
            <p:cNvPr id="5" name="CasellaDiTesto 4"/>
            <p:cNvSpPr txBox="1"/>
            <p:nvPr/>
          </p:nvSpPr>
          <p:spPr>
            <a:xfrm>
              <a:off x="6858016" y="108544"/>
              <a:ext cx="2143140" cy="646331"/>
            </a:xfrm>
            <a:prstGeom prst="rect">
              <a:avLst/>
            </a:prstGeom>
            <a:noFill/>
          </p:spPr>
          <p:txBody>
            <a:bodyPr wrap="square" rtlCol="0">
              <a:spAutoFit/>
            </a:bodyPr>
            <a:lstStyle/>
            <a:p>
              <a:pPr algn="r"/>
              <a:r>
                <a:rPr lang="it-IT" dirty="0" smtClean="0">
                  <a:latin typeface="Bodoni MT Poster Compressed" pitchFamily="18" charset="0"/>
                </a:rPr>
                <a:t>Storia e tecniche </a:t>
              </a:r>
            </a:p>
            <a:p>
              <a:pPr algn="r"/>
              <a:r>
                <a:rPr lang="it-IT" dirty="0" smtClean="0">
                  <a:latin typeface="Bodoni MT Poster Compressed" pitchFamily="18" charset="0"/>
                </a:rPr>
                <a:t>del giornalismo e dei mass media</a:t>
              </a:r>
              <a:endParaRPr lang="it-IT" dirty="0">
                <a:latin typeface="Bodoni MT Poster Compressed" pitchFamily="18" charset="0"/>
              </a:endParaRPr>
            </a:p>
          </p:txBody>
        </p:sp>
        <p:cxnSp>
          <p:nvCxnSpPr>
            <p:cNvPr id="13" name="Connettore 1 12"/>
            <p:cNvCxnSpPr/>
            <p:nvPr/>
          </p:nvCxnSpPr>
          <p:spPr>
            <a:xfrm>
              <a:off x="1357290" y="857232"/>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3274410" y="343895"/>
            <a:ext cx="2738057" cy="584775"/>
          </a:xfrm>
          <a:prstGeom prst="rect">
            <a:avLst/>
          </a:prstGeom>
          <a:noFill/>
        </p:spPr>
        <p:txBody>
          <a:bodyPr wrap="none" rtlCol="0">
            <a:spAutoFit/>
          </a:bodyPr>
          <a:lstStyle/>
          <a:p>
            <a:r>
              <a:rPr lang="it-IT" sz="3200" dirty="0" smtClean="0">
                <a:solidFill>
                  <a:srgbClr val="FF0000"/>
                </a:solidFill>
                <a:latin typeface="Arial Black" pitchFamily="34" charset="0"/>
              </a:rPr>
              <a:t>la struttura</a:t>
            </a:r>
            <a:endParaRPr lang="it-IT" sz="3200" dirty="0">
              <a:solidFill>
                <a:srgbClr val="FF0000"/>
              </a:solidFill>
              <a:latin typeface="Arial Black" pitchFamily="34" charset="0"/>
            </a:endParaRPr>
          </a:p>
        </p:txBody>
      </p:sp>
      <p:grpSp>
        <p:nvGrpSpPr>
          <p:cNvPr id="7" name="Gruppo 6"/>
          <p:cNvGrpSpPr/>
          <p:nvPr/>
        </p:nvGrpSpPr>
        <p:grpSpPr>
          <a:xfrm>
            <a:off x="428596" y="1714488"/>
            <a:ext cx="1557988" cy="369332"/>
            <a:chOff x="428596" y="1285860"/>
            <a:chExt cx="1557988" cy="369332"/>
          </a:xfrm>
        </p:grpSpPr>
        <p:sp>
          <p:nvSpPr>
            <p:cNvPr id="8" name="CasellaDiTesto 7"/>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ATTACCO</a:t>
              </a:r>
              <a:endParaRPr lang="it-IT" dirty="0"/>
            </a:p>
          </p:txBody>
        </p:sp>
        <p:sp>
          <p:nvSpPr>
            <p:cNvPr id="9" name="Triangolo isoscele 8"/>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0" name="Gruppo 9"/>
          <p:cNvGrpSpPr/>
          <p:nvPr/>
        </p:nvGrpSpPr>
        <p:grpSpPr>
          <a:xfrm>
            <a:off x="428596" y="2381243"/>
            <a:ext cx="1557988" cy="369332"/>
            <a:chOff x="428596" y="1285860"/>
            <a:chExt cx="1557988" cy="369332"/>
          </a:xfrm>
        </p:grpSpPr>
        <p:sp>
          <p:nvSpPr>
            <p:cNvPr id="11" name="CasellaDiTesto 10"/>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SVILUPPO</a:t>
              </a:r>
              <a:endParaRPr lang="it-IT" dirty="0"/>
            </a:p>
          </p:txBody>
        </p:sp>
        <p:sp>
          <p:nvSpPr>
            <p:cNvPr id="12" name="Triangolo isoscele 11"/>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4" name="Gruppo 13"/>
          <p:cNvGrpSpPr/>
          <p:nvPr/>
        </p:nvGrpSpPr>
        <p:grpSpPr>
          <a:xfrm>
            <a:off x="428596" y="3047998"/>
            <a:ext cx="1557988" cy="369332"/>
            <a:chOff x="428596" y="1285860"/>
            <a:chExt cx="1557988" cy="369332"/>
          </a:xfrm>
        </p:grpSpPr>
        <p:sp>
          <p:nvSpPr>
            <p:cNvPr id="15" name="CasellaDiTesto 14"/>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CHI</a:t>
              </a:r>
              <a:endParaRPr lang="it-IT" dirty="0"/>
            </a:p>
          </p:txBody>
        </p:sp>
        <p:sp>
          <p:nvSpPr>
            <p:cNvPr id="16" name="Triangolo isoscele 15"/>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7" name="Gruppo 16"/>
          <p:cNvGrpSpPr/>
          <p:nvPr/>
        </p:nvGrpSpPr>
        <p:grpSpPr>
          <a:xfrm>
            <a:off x="428596" y="3714753"/>
            <a:ext cx="1557988" cy="369332"/>
            <a:chOff x="428596" y="1285860"/>
            <a:chExt cx="1557988" cy="369332"/>
          </a:xfrm>
        </p:grpSpPr>
        <p:sp>
          <p:nvSpPr>
            <p:cNvPr id="19" name="CasellaDiTesto 18"/>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CHE COSA</a:t>
              </a:r>
              <a:endParaRPr lang="it-IT" dirty="0"/>
            </a:p>
          </p:txBody>
        </p:sp>
        <p:sp>
          <p:nvSpPr>
            <p:cNvPr id="20" name="Triangolo isoscele 19"/>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1" name="Gruppo 20"/>
          <p:cNvGrpSpPr/>
          <p:nvPr/>
        </p:nvGrpSpPr>
        <p:grpSpPr>
          <a:xfrm>
            <a:off x="428596" y="4381508"/>
            <a:ext cx="1557988" cy="369332"/>
            <a:chOff x="428596" y="1285860"/>
            <a:chExt cx="1557988" cy="369332"/>
          </a:xfrm>
        </p:grpSpPr>
        <p:sp>
          <p:nvSpPr>
            <p:cNvPr id="22" name="CasellaDiTesto 21"/>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COME</a:t>
              </a:r>
              <a:endParaRPr lang="it-IT" dirty="0"/>
            </a:p>
          </p:txBody>
        </p:sp>
        <p:sp>
          <p:nvSpPr>
            <p:cNvPr id="23" name="Triangolo isoscele 22"/>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4" name="Gruppo 23"/>
          <p:cNvGrpSpPr/>
          <p:nvPr/>
        </p:nvGrpSpPr>
        <p:grpSpPr>
          <a:xfrm>
            <a:off x="428596" y="5048263"/>
            <a:ext cx="1557988" cy="369332"/>
            <a:chOff x="428596" y="1285860"/>
            <a:chExt cx="1557988" cy="369332"/>
          </a:xfrm>
        </p:grpSpPr>
        <p:sp>
          <p:nvSpPr>
            <p:cNvPr id="25" name="CasellaDiTesto 24"/>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RACCONTO</a:t>
              </a:r>
              <a:endParaRPr lang="it-IT" dirty="0"/>
            </a:p>
          </p:txBody>
        </p:sp>
        <p:sp>
          <p:nvSpPr>
            <p:cNvPr id="26" name="Triangolo isoscele 25"/>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27" name="Gruppo 26"/>
          <p:cNvGrpSpPr/>
          <p:nvPr/>
        </p:nvGrpSpPr>
        <p:grpSpPr>
          <a:xfrm>
            <a:off x="428596" y="5715016"/>
            <a:ext cx="1557988" cy="369332"/>
            <a:chOff x="428596" y="1285860"/>
            <a:chExt cx="1557988" cy="369332"/>
          </a:xfrm>
        </p:grpSpPr>
        <p:sp>
          <p:nvSpPr>
            <p:cNvPr id="28" name="CasellaDiTesto 27"/>
            <p:cNvSpPr txBox="1"/>
            <p:nvPr/>
          </p:nvSpPr>
          <p:spPr>
            <a:xfrm>
              <a:off x="428596" y="1285860"/>
              <a:ext cx="1285884" cy="369332"/>
            </a:xfrm>
            <a:prstGeom prst="rect">
              <a:avLst/>
            </a:prstGeom>
            <a:solidFill>
              <a:srgbClr val="E7C913"/>
            </a:solidFill>
          </p:spPr>
          <p:txBody>
            <a:bodyPr wrap="square" rtlCol="0">
              <a:spAutoFit/>
            </a:bodyPr>
            <a:lstStyle/>
            <a:p>
              <a:pPr algn="just"/>
              <a:r>
                <a:rPr lang="it-IT" dirty="0" smtClean="0"/>
                <a:t>CHIUSURA</a:t>
              </a:r>
              <a:endParaRPr lang="it-IT" dirty="0"/>
            </a:p>
          </p:txBody>
        </p:sp>
        <p:sp>
          <p:nvSpPr>
            <p:cNvPr id="29" name="Triangolo isoscele 28"/>
            <p:cNvSpPr/>
            <p:nvPr/>
          </p:nvSpPr>
          <p:spPr>
            <a:xfrm rot="5400000">
              <a:off x="1666438" y="1332688"/>
              <a:ext cx="366973" cy="273318"/>
            </a:xfrm>
            <a:prstGeom prst="triangle">
              <a:avLst/>
            </a:prstGeom>
            <a:solidFill>
              <a:srgbClr val="E7C9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1" name="CasellaDiTesto 30"/>
          <p:cNvSpPr txBox="1"/>
          <p:nvPr/>
        </p:nvSpPr>
        <p:spPr>
          <a:xfrm>
            <a:off x="1486733" y="928670"/>
            <a:ext cx="6170535" cy="307777"/>
          </a:xfrm>
          <a:prstGeom prst="rect">
            <a:avLst/>
          </a:prstGeom>
          <a:noFill/>
        </p:spPr>
        <p:txBody>
          <a:bodyPr wrap="none" rtlCol="0">
            <a:spAutoFit/>
          </a:bodyPr>
          <a:lstStyle/>
          <a:p>
            <a:r>
              <a:rPr lang="it-IT" sz="1400" dirty="0" smtClean="0"/>
              <a:t>G. </a:t>
            </a:r>
            <a:r>
              <a:rPr lang="it-IT" sz="1400" dirty="0" err="1" smtClean="0"/>
              <a:t>Pansa</a:t>
            </a:r>
            <a:r>
              <a:rPr lang="it-IT" sz="1400" dirty="0" smtClean="0"/>
              <a:t>, </a:t>
            </a:r>
            <a:r>
              <a:rPr lang="it-IT" sz="1400" i="1" dirty="0" smtClean="0"/>
              <a:t>Un boato, e l’acqua ha spazzato la valle</a:t>
            </a:r>
            <a:r>
              <a:rPr lang="it-IT" sz="1400" dirty="0" smtClean="0"/>
              <a:t>, in “La Stampa”, 11 ottobre 1963</a:t>
            </a:r>
            <a:endParaRPr lang="it-IT" sz="1400" dirty="0"/>
          </a:p>
        </p:txBody>
      </p:sp>
      <p:sp>
        <p:nvSpPr>
          <p:cNvPr id="30" name="Rettangolo 29"/>
          <p:cNvSpPr/>
          <p:nvPr/>
        </p:nvSpPr>
        <p:spPr>
          <a:xfrm>
            <a:off x="2285984" y="1714488"/>
            <a:ext cx="6286544" cy="17859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t>Scrivo da un paese che non esiste più: spazzato in pochi istanti da una gigantesca valanga d’acqua, massi e terra piombata dalla diga del Vajont. Circa tremila persone vengono date per morte o per disperse senza speranza; sino a questa sera erano stati recuperati cinquecentotrenta cadaveri. I feriti ricoverati a Belluno, ad </a:t>
            </a:r>
            <a:r>
              <a:rPr lang="it-IT" dirty="0" err="1" smtClean="0"/>
              <a:t>Auronzo</a:t>
            </a:r>
            <a:r>
              <a:rPr lang="it-IT" dirty="0" smtClean="0"/>
              <a:t> ed a Pieve sono quasi duecento.</a:t>
            </a:r>
          </a:p>
        </p:txBody>
      </p:sp>
      <p:sp>
        <p:nvSpPr>
          <p:cNvPr id="33" name="Rettangolo 32"/>
          <p:cNvSpPr/>
          <p:nvPr/>
        </p:nvSpPr>
        <p:spPr>
          <a:xfrm>
            <a:off x="2285984" y="2214554"/>
            <a:ext cx="6286544" cy="1928826"/>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solidFill>
                  <a:schemeClr val="tx1"/>
                </a:solidFill>
              </a:rPr>
              <a:t>Un tratto dell’alta valle del Piave lungo circa cinque chilometri ha cambiato volto e oggi ricorda allucinanti paesaggi lunari. Due strade statali e una ferrovia sono state distrutte; pascoli, campi e boschi sono stati coperti di pietre e fango. È una tragedia di proporzioni immani. Dal terremoto di Messina non si era più visto in Italia nulla di così orrendo.</a:t>
            </a:r>
            <a:endParaRPr lang="it-IT" dirty="0">
              <a:solidFill>
                <a:schemeClr val="tx1"/>
              </a:solidFill>
            </a:endParaRPr>
          </a:p>
        </p:txBody>
      </p:sp>
      <p:sp>
        <p:nvSpPr>
          <p:cNvPr id="32" name="Rettangolo 31"/>
          <p:cNvSpPr/>
          <p:nvPr/>
        </p:nvSpPr>
        <p:spPr>
          <a:xfrm>
            <a:off x="2285984" y="2500306"/>
            <a:ext cx="6286544" cy="3214710"/>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solidFill>
                  <a:schemeClr val="tx1"/>
                </a:solidFill>
              </a:rPr>
              <a:t>Tutto è accaduto in meno di dieci minuti. Longarone è un piccolo comune della vallata del Piave, a venti chilometri da Belluno. Sino a ieri contava oltre quattromilacinquecento abitanti. Lo sovrastava una diga della Società Adriatica di Elettricità (Sade), finita di costruire nel 1960, alta 261 metri, a doppia armatura, la più alta del suo genere in Italia e una delle più alte del mondo. Il bacino raccoglieva (e raccoglie perché è rimasto intatto) le acque del torrente Vajont, un affluente di sinistra del fiume Piave.</a:t>
            </a:r>
          </a:p>
          <a:p>
            <a:pPr algn="just"/>
            <a:r>
              <a:rPr lang="it-IT" dirty="0" smtClean="0">
                <a:solidFill>
                  <a:schemeClr val="tx1"/>
                </a:solidFill>
              </a:rPr>
              <a:t>“Una diga nata sfortunata – diceva oggi uno degli scampati alla sciagura – perché si trova sotto un monte che si sfalda facilmente”.</a:t>
            </a:r>
            <a:endParaRPr lang="it-IT" dirty="0">
              <a:solidFill>
                <a:schemeClr val="tx1"/>
              </a:solidFill>
            </a:endParaRPr>
          </a:p>
        </p:txBody>
      </p:sp>
      <p:sp>
        <p:nvSpPr>
          <p:cNvPr id="35" name="Rettangolo 34"/>
          <p:cNvSpPr/>
          <p:nvPr/>
        </p:nvSpPr>
        <p:spPr>
          <a:xfrm>
            <a:off x="2285984" y="2143116"/>
            <a:ext cx="6286544" cy="4286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t>Quanto alcuni temevano è avvenuto ieri sera alle 22.35. Parte degli  abitanti di Longarone già dormivano; altri s’erano raccolti nei bar, attorno ai televisori, per assistere alla partita di calcio tra il </a:t>
            </a:r>
            <a:r>
              <a:rPr lang="it-IT" dirty="0" err="1" smtClean="0"/>
              <a:t>Galsgow</a:t>
            </a:r>
            <a:r>
              <a:rPr lang="it-IT" dirty="0" smtClean="0"/>
              <a:t> e il </a:t>
            </a:r>
            <a:r>
              <a:rPr lang="it-IT" dirty="0" err="1" smtClean="0"/>
              <a:t>Real</a:t>
            </a:r>
            <a:r>
              <a:rPr lang="it-IT" dirty="0" smtClean="0"/>
              <a:t> Madrid (…). Ad un tratto quelli che erano svegli udirono un sordo boato e avvertirono come un soffio fortissimo di vento. Una enorme falda della montagna era precipitata nel bacino del Vajont.</a:t>
            </a:r>
          </a:p>
          <a:p>
            <a:pPr algn="just"/>
            <a:r>
              <a:rPr lang="it-IT" dirty="0" smtClean="0"/>
              <a:t>Un’onda gigantesca si sollevò sopra la diga e tracimò, riversandosi sul corso del Piave con una violenza spaventosa. A giudicare dai segni lasciati sui versanti, doveva essere alta più di cento metri.  La diga era robusta e resistette. Dopo aver raso al suolo le frazioni di </a:t>
            </a:r>
            <a:r>
              <a:rPr lang="it-IT" dirty="0" err="1" smtClean="0"/>
              <a:t>Rivalta</a:t>
            </a:r>
            <a:r>
              <a:rPr lang="it-IT" dirty="0" smtClean="0"/>
              <a:t> e Villanova, l’enorme massa d’acqua e roccia si schiacciò contro il concentrico di Longarone e la frazione di </a:t>
            </a:r>
            <a:r>
              <a:rPr lang="it-IT" dirty="0" err="1" smtClean="0"/>
              <a:t>Pirago</a:t>
            </a:r>
            <a:r>
              <a:rPr lang="it-IT" dirty="0" smtClean="0"/>
              <a:t>, portandosi via case, strade, ferrovia, argine, alberi. (…)</a:t>
            </a:r>
            <a:endParaRPr lang="it-IT" dirty="0"/>
          </a:p>
        </p:txBody>
      </p:sp>
      <p:sp>
        <p:nvSpPr>
          <p:cNvPr id="36" name="Rettangolo 35"/>
          <p:cNvSpPr/>
          <p:nvPr/>
        </p:nvSpPr>
        <p:spPr>
          <a:xfrm>
            <a:off x="2285984" y="2071678"/>
            <a:ext cx="6286544" cy="32147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t>Mentre la valanga d’acqua scendeva dalla diga, a Belluno mancò la luce. Dopo dieci, quindici minuti in città e a Ponte delle Alpi gli abitanti che si trovavano ancora per le strade si accorsero con terrore che il livello del Piave era salito all’improvviso, in modo pauroso, tanto da sfiorare le arcate dei ponti. Al chiarore incerto della luna i passanti scorsero che l’acqua ribollente trascinava tronchi di abeti, tralicci dell’alta tensione, rottami, travi, automobili, e corpi,  molti corpi, straziati e privi di vita.</a:t>
            </a:r>
          </a:p>
          <a:p>
            <a:pPr algn="just"/>
            <a:r>
              <a:rPr lang="it-IT" dirty="0" smtClean="0"/>
              <a:t>“Si capì subito che doveva essere accaduto qualcosa di terribile dalle parti di Longarone”, racconta un giovane bellunese che accorse con i primi verso i paesi distrutti. (…)</a:t>
            </a:r>
            <a:endParaRPr lang="it-IT" dirty="0"/>
          </a:p>
        </p:txBody>
      </p:sp>
      <p:sp>
        <p:nvSpPr>
          <p:cNvPr id="37" name="Rettangolo 36"/>
          <p:cNvSpPr/>
          <p:nvPr/>
        </p:nvSpPr>
        <p:spPr>
          <a:xfrm>
            <a:off x="2285984" y="4786322"/>
            <a:ext cx="6286544" cy="10001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t>Stamane abbiamo percorso i cinque chilometri di valle sconvolti dall’acqua della diga. I segni del disastro s’incontravano ancora prima di Belluno (…)</a:t>
            </a:r>
            <a:endParaRPr lang="it-IT" dirty="0"/>
          </a:p>
        </p:txBody>
      </p:sp>
      <p:sp>
        <p:nvSpPr>
          <p:cNvPr id="38" name="Rettangolo 37"/>
          <p:cNvSpPr/>
          <p:nvPr/>
        </p:nvSpPr>
        <p:spPr>
          <a:xfrm>
            <a:off x="2285984" y="3286124"/>
            <a:ext cx="6286544" cy="31432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it-IT" dirty="0" smtClean="0"/>
              <a:t>La diga ha resistito all’urto dell’enorme frana di terriccio, ma qui a Longarone la poca gente che è rimasta vive con il cuore in gola. Sulla vallata ronzano gli elicotteri dell’Aeronautica italiana e della </a:t>
            </a:r>
            <a:r>
              <a:rPr lang="it-IT" dirty="0" err="1" smtClean="0"/>
              <a:t>Setaf</a:t>
            </a:r>
            <a:r>
              <a:rPr lang="it-IT" dirty="0" smtClean="0"/>
              <a:t>, questi ultimi pilotati da ufficiali americani. Verso le 13 è sfrecciato a bassa quota un aviogetto, e al suo rombo improvviso qualcuno ha sussultato di terrore.</a:t>
            </a:r>
          </a:p>
          <a:p>
            <a:r>
              <a:rPr lang="it-IT" dirty="0" smtClean="0"/>
              <a:t>I parenti delle vittime, giunti dai paesi limitrofi o da tante altre località del Veneto, si aggirano impietriti di fronte a tanta rovina. C’è chi piange in silenzio, e chi grida, come una giovane signora che si è gettata di corsa nel fango verso la casa scomparsa del fratello, urlando il suo nome tra le lacrime.</a:t>
            </a:r>
            <a:endParaRPr lang="it-IT" dirty="0"/>
          </a:p>
        </p:txBody>
      </p:sp>
      <p:pic>
        <p:nvPicPr>
          <p:cNvPr id="39" name="Immagine 38" descr="0001.jpg"/>
          <p:cNvPicPr>
            <a:picLocks noChangeAspect="1"/>
          </p:cNvPicPr>
          <p:nvPr/>
        </p:nvPicPr>
        <p:blipFill>
          <a:blip r:embed="rId3" cstate="print"/>
          <a:srcRect l="5814" t="14583" r="16124" b="11458"/>
          <a:stretch>
            <a:fillRect/>
          </a:stretch>
        </p:blipFill>
        <p:spPr>
          <a:xfrm>
            <a:off x="2303089" y="1214422"/>
            <a:ext cx="4197737" cy="562338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9"/>
                                        </p:tgtEl>
                                      </p:cBhvr>
                                    </p:animEffect>
                                    <p:set>
                                      <p:cBhvr>
                                        <p:cTn id="7" dur="1" fill="hold">
                                          <p:stCondLst>
                                            <p:cond delay="1999"/>
                                          </p:stCondLst>
                                        </p:cTn>
                                        <p:tgtEl>
                                          <p:spTgt spid="39"/>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20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xit" presetSubtype="8" fill="hold" nodeType="clickEffect">
                                  <p:stCondLst>
                                    <p:cond delay="0"/>
                                  </p:stCondLst>
                                  <p:childTnLst>
                                    <p:anim calcmode="lin" valueType="num">
                                      <p:cBhvr additive="base">
                                        <p:cTn id="17" dur="500"/>
                                        <p:tgtEl>
                                          <p:spTgt spid="7"/>
                                        </p:tgtEl>
                                        <p:attrNameLst>
                                          <p:attrName>ppt_x</p:attrName>
                                        </p:attrNameLst>
                                      </p:cBhvr>
                                      <p:tavLst>
                                        <p:tav tm="0">
                                          <p:val>
                                            <p:strVal val="ppt_x"/>
                                          </p:val>
                                        </p:tav>
                                        <p:tav tm="100000">
                                          <p:val>
                                            <p:strVal val="0-ppt_w/2"/>
                                          </p:val>
                                        </p:tav>
                                      </p:tavLst>
                                    </p:anim>
                                    <p:anim calcmode="lin" valueType="num">
                                      <p:cBhvr additive="base">
                                        <p:cTn id="18" dur="500"/>
                                        <p:tgtEl>
                                          <p:spTgt spid="7"/>
                                        </p:tgtEl>
                                        <p:attrNameLst>
                                          <p:attrName>ppt_y</p:attrName>
                                        </p:attrNameLst>
                                      </p:cBhvr>
                                      <p:tavLst>
                                        <p:tav tm="0">
                                          <p:val>
                                            <p:strVal val="ppt_y"/>
                                          </p:val>
                                        </p:tav>
                                        <p:tav tm="100000">
                                          <p:val>
                                            <p:strVal val="ppt_y"/>
                                          </p:val>
                                        </p:tav>
                                      </p:tavLst>
                                    </p:anim>
                                    <p:set>
                                      <p:cBhvr>
                                        <p:cTn id="19" dur="1" fill="hold">
                                          <p:stCondLst>
                                            <p:cond delay="499"/>
                                          </p:stCondLst>
                                        </p:cTn>
                                        <p:tgtEl>
                                          <p:spTgt spid="7"/>
                                        </p:tgtEl>
                                        <p:attrNameLst>
                                          <p:attrName>style.visibility</p:attrName>
                                        </p:attrNameLst>
                                      </p:cBhvr>
                                      <p:to>
                                        <p:strVal val="hidden"/>
                                      </p:to>
                                    </p:set>
                                  </p:childTnLst>
                                </p:cTn>
                              </p:par>
                              <p:par>
                                <p:cTn id="20" presetID="2" presetClass="exit" presetSubtype="2" fill="hold" grpId="0" nodeType="withEffect">
                                  <p:stCondLst>
                                    <p:cond delay="0"/>
                                  </p:stCondLst>
                                  <p:childTnLst>
                                    <p:anim calcmode="lin" valueType="num">
                                      <p:cBhvr additive="base">
                                        <p:cTn id="21" dur="500"/>
                                        <p:tgtEl>
                                          <p:spTgt spid="30"/>
                                        </p:tgtEl>
                                        <p:attrNameLst>
                                          <p:attrName>ppt_x</p:attrName>
                                        </p:attrNameLst>
                                      </p:cBhvr>
                                      <p:tavLst>
                                        <p:tav tm="0">
                                          <p:val>
                                            <p:strVal val="ppt_x"/>
                                          </p:val>
                                        </p:tav>
                                        <p:tav tm="100000">
                                          <p:val>
                                            <p:strVal val="1+ppt_w/2"/>
                                          </p:val>
                                        </p:tav>
                                      </p:tavLst>
                                    </p:anim>
                                    <p:anim calcmode="lin" valueType="num">
                                      <p:cBhvr additive="base">
                                        <p:cTn id="22" dur="500"/>
                                        <p:tgtEl>
                                          <p:spTgt spid="30"/>
                                        </p:tgtEl>
                                        <p:attrNameLst>
                                          <p:attrName>ppt_y</p:attrName>
                                        </p:attrNameLst>
                                      </p:cBhvr>
                                      <p:tavLst>
                                        <p:tav tm="0">
                                          <p:val>
                                            <p:strVal val="ppt_y"/>
                                          </p:val>
                                        </p:tav>
                                        <p:tav tm="100000">
                                          <p:val>
                                            <p:strVal val="ppt_y"/>
                                          </p:val>
                                        </p:tav>
                                      </p:tavLst>
                                    </p:anim>
                                    <p:set>
                                      <p:cBhvr>
                                        <p:cTn id="23" dur="1" fill="hold">
                                          <p:stCondLst>
                                            <p:cond delay="499"/>
                                          </p:stCondLst>
                                        </p:cTn>
                                        <p:tgtEl>
                                          <p:spTgt spid="30"/>
                                        </p:tgtEl>
                                        <p:attrNameLst>
                                          <p:attrName>style.visibility</p:attrName>
                                        </p:attrNameLst>
                                      </p:cBhvr>
                                      <p:to>
                                        <p:strVal val="hidden"/>
                                      </p:to>
                                    </p:set>
                                  </p:childTnLst>
                                </p:cTn>
                              </p:par>
                            </p:childTnLst>
                          </p:cTn>
                        </p:par>
                        <p:par>
                          <p:cTn id="24" fill="hold">
                            <p:stCondLst>
                              <p:cond delay="500"/>
                            </p:stCondLst>
                            <p:childTnLst>
                              <p:par>
                                <p:cTn id="25" presetID="2" presetClass="entr" presetSubtype="8" fill="hold"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0-#ppt_w/2"/>
                                          </p:val>
                                        </p:tav>
                                        <p:tav tm="100000">
                                          <p:val>
                                            <p:strVal val="#ppt_x"/>
                                          </p:val>
                                        </p:tav>
                                      </p:tavLst>
                                    </p:anim>
                                    <p:anim calcmode="lin" valueType="num">
                                      <p:cBhvr additive="base">
                                        <p:cTn id="28" dur="500" fill="hold"/>
                                        <p:tgtEl>
                                          <p:spTgt spid="1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fill="hold"/>
                                        <p:tgtEl>
                                          <p:spTgt spid="33"/>
                                        </p:tgtEl>
                                        <p:attrNameLst>
                                          <p:attrName>ppt_x</p:attrName>
                                        </p:attrNameLst>
                                      </p:cBhvr>
                                      <p:tavLst>
                                        <p:tav tm="0">
                                          <p:val>
                                            <p:strVal val="1+#ppt_w/2"/>
                                          </p:val>
                                        </p:tav>
                                        <p:tav tm="100000">
                                          <p:val>
                                            <p:strVal val="#ppt_x"/>
                                          </p:val>
                                        </p:tav>
                                      </p:tavLst>
                                    </p:anim>
                                    <p:anim calcmode="lin" valueType="num">
                                      <p:cBhvr additive="base">
                                        <p:cTn id="32"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xit" presetSubtype="8" fill="hold" nodeType="clickEffect">
                                  <p:stCondLst>
                                    <p:cond delay="0"/>
                                  </p:stCondLst>
                                  <p:childTnLst>
                                    <p:anim calcmode="lin" valueType="num">
                                      <p:cBhvr additive="base">
                                        <p:cTn id="36" dur="500"/>
                                        <p:tgtEl>
                                          <p:spTgt spid="10"/>
                                        </p:tgtEl>
                                        <p:attrNameLst>
                                          <p:attrName>ppt_x</p:attrName>
                                        </p:attrNameLst>
                                      </p:cBhvr>
                                      <p:tavLst>
                                        <p:tav tm="0">
                                          <p:val>
                                            <p:strVal val="ppt_x"/>
                                          </p:val>
                                        </p:tav>
                                        <p:tav tm="100000">
                                          <p:val>
                                            <p:strVal val="0-ppt_w/2"/>
                                          </p:val>
                                        </p:tav>
                                      </p:tavLst>
                                    </p:anim>
                                    <p:anim calcmode="lin" valueType="num">
                                      <p:cBhvr additive="base">
                                        <p:cTn id="37" dur="500"/>
                                        <p:tgtEl>
                                          <p:spTgt spid="10"/>
                                        </p:tgtEl>
                                        <p:attrNameLst>
                                          <p:attrName>ppt_y</p:attrName>
                                        </p:attrNameLst>
                                      </p:cBhvr>
                                      <p:tavLst>
                                        <p:tav tm="0">
                                          <p:val>
                                            <p:strVal val="ppt_y"/>
                                          </p:val>
                                        </p:tav>
                                        <p:tav tm="100000">
                                          <p:val>
                                            <p:strVal val="ppt_y"/>
                                          </p:val>
                                        </p:tav>
                                      </p:tavLst>
                                    </p:anim>
                                    <p:set>
                                      <p:cBhvr>
                                        <p:cTn id="38" dur="1" fill="hold">
                                          <p:stCondLst>
                                            <p:cond delay="499"/>
                                          </p:stCondLst>
                                        </p:cTn>
                                        <p:tgtEl>
                                          <p:spTgt spid="10"/>
                                        </p:tgtEl>
                                        <p:attrNameLst>
                                          <p:attrName>style.visibility</p:attrName>
                                        </p:attrNameLst>
                                      </p:cBhvr>
                                      <p:to>
                                        <p:strVal val="hidden"/>
                                      </p:to>
                                    </p:set>
                                  </p:childTnLst>
                                </p:cTn>
                              </p:par>
                              <p:par>
                                <p:cTn id="39" presetID="2" presetClass="exit" presetSubtype="2" fill="hold" grpId="1" nodeType="withEffect">
                                  <p:stCondLst>
                                    <p:cond delay="0"/>
                                  </p:stCondLst>
                                  <p:childTnLst>
                                    <p:anim calcmode="lin" valueType="num">
                                      <p:cBhvr additive="base">
                                        <p:cTn id="40" dur="500"/>
                                        <p:tgtEl>
                                          <p:spTgt spid="33"/>
                                        </p:tgtEl>
                                        <p:attrNameLst>
                                          <p:attrName>ppt_x</p:attrName>
                                        </p:attrNameLst>
                                      </p:cBhvr>
                                      <p:tavLst>
                                        <p:tav tm="0">
                                          <p:val>
                                            <p:strVal val="ppt_x"/>
                                          </p:val>
                                        </p:tav>
                                        <p:tav tm="100000">
                                          <p:val>
                                            <p:strVal val="1+ppt_w/2"/>
                                          </p:val>
                                        </p:tav>
                                      </p:tavLst>
                                    </p:anim>
                                    <p:anim calcmode="lin" valueType="num">
                                      <p:cBhvr additive="base">
                                        <p:cTn id="41" dur="500"/>
                                        <p:tgtEl>
                                          <p:spTgt spid="33"/>
                                        </p:tgtEl>
                                        <p:attrNameLst>
                                          <p:attrName>ppt_y</p:attrName>
                                        </p:attrNameLst>
                                      </p:cBhvr>
                                      <p:tavLst>
                                        <p:tav tm="0">
                                          <p:val>
                                            <p:strVal val="ppt_y"/>
                                          </p:val>
                                        </p:tav>
                                        <p:tav tm="100000">
                                          <p:val>
                                            <p:strVal val="ppt_y"/>
                                          </p:val>
                                        </p:tav>
                                      </p:tavLst>
                                    </p:anim>
                                    <p:set>
                                      <p:cBhvr>
                                        <p:cTn id="42" dur="1" fill="hold">
                                          <p:stCondLst>
                                            <p:cond delay="499"/>
                                          </p:stCondLst>
                                        </p:cTn>
                                        <p:tgtEl>
                                          <p:spTgt spid="33"/>
                                        </p:tgtEl>
                                        <p:attrNameLst>
                                          <p:attrName>style.visibility</p:attrName>
                                        </p:attrNameLst>
                                      </p:cBhvr>
                                      <p:to>
                                        <p:strVal val="hidden"/>
                                      </p:to>
                                    </p:set>
                                  </p:childTnLst>
                                </p:cTn>
                              </p:par>
                            </p:childTnLst>
                          </p:cTn>
                        </p:par>
                        <p:par>
                          <p:cTn id="43" fill="hold">
                            <p:stCondLst>
                              <p:cond delay="500"/>
                            </p:stCondLst>
                            <p:childTnLst>
                              <p:par>
                                <p:cTn id="44" presetID="2" presetClass="entr" presetSubtype="8"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0-#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 calcmode="lin" valueType="num">
                                      <p:cBhvr additive="base">
                                        <p:cTn id="50" dur="500" fill="hold"/>
                                        <p:tgtEl>
                                          <p:spTgt spid="32"/>
                                        </p:tgtEl>
                                        <p:attrNameLst>
                                          <p:attrName>ppt_x</p:attrName>
                                        </p:attrNameLst>
                                      </p:cBhvr>
                                      <p:tavLst>
                                        <p:tav tm="0">
                                          <p:val>
                                            <p:strVal val="1+#ppt_w/2"/>
                                          </p:val>
                                        </p:tav>
                                        <p:tav tm="100000">
                                          <p:val>
                                            <p:strVal val="#ppt_x"/>
                                          </p:val>
                                        </p:tav>
                                      </p:tavLst>
                                    </p:anim>
                                    <p:anim calcmode="lin" valueType="num">
                                      <p:cBhvr additive="base">
                                        <p:cTn id="51"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xit" presetSubtype="8" fill="hold" nodeType="clickEffect">
                                  <p:stCondLst>
                                    <p:cond delay="0"/>
                                  </p:stCondLst>
                                  <p:childTnLst>
                                    <p:anim calcmode="lin" valueType="num">
                                      <p:cBhvr additive="base">
                                        <p:cTn id="55" dur="500"/>
                                        <p:tgtEl>
                                          <p:spTgt spid="14"/>
                                        </p:tgtEl>
                                        <p:attrNameLst>
                                          <p:attrName>ppt_x</p:attrName>
                                        </p:attrNameLst>
                                      </p:cBhvr>
                                      <p:tavLst>
                                        <p:tav tm="0">
                                          <p:val>
                                            <p:strVal val="ppt_x"/>
                                          </p:val>
                                        </p:tav>
                                        <p:tav tm="100000">
                                          <p:val>
                                            <p:strVal val="0-ppt_w/2"/>
                                          </p:val>
                                        </p:tav>
                                      </p:tavLst>
                                    </p:anim>
                                    <p:anim calcmode="lin" valueType="num">
                                      <p:cBhvr additive="base">
                                        <p:cTn id="56" dur="500"/>
                                        <p:tgtEl>
                                          <p:spTgt spid="14"/>
                                        </p:tgtEl>
                                        <p:attrNameLst>
                                          <p:attrName>ppt_y</p:attrName>
                                        </p:attrNameLst>
                                      </p:cBhvr>
                                      <p:tavLst>
                                        <p:tav tm="0">
                                          <p:val>
                                            <p:strVal val="ppt_y"/>
                                          </p:val>
                                        </p:tav>
                                        <p:tav tm="100000">
                                          <p:val>
                                            <p:strVal val="ppt_y"/>
                                          </p:val>
                                        </p:tav>
                                      </p:tavLst>
                                    </p:anim>
                                    <p:set>
                                      <p:cBhvr>
                                        <p:cTn id="57" dur="1" fill="hold">
                                          <p:stCondLst>
                                            <p:cond delay="499"/>
                                          </p:stCondLst>
                                        </p:cTn>
                                        <p:tgtEl>
                                          <p:spTgt spid="14"/>
                                        </p:tgtEl>
                                        <p:attrNameLst>
                                          <p:attrName>style.visibility</p:attrName>
                                        </p:attrNameLst>
                                      </p:cBhvr>
                                      <p:to>
                                        <p:strVal val="hidden"/>
                                      </p:to>
                                    </p:set>
                                  </p:childTnLst>
                                </p:cTn>
                              </p:par>
                              <p:par>
                                <p:cTn id="58" presetID="2" presetClass="exit" presetSubtype="2" fill="hold" grpId="2" nodeType="withEffect">
                                  <p:stCondLst>
                                    <p:cond delay="0"/>
                                  </p:stCondLst>
                                  <p:childTnLst>
                                    <p:anim calcmode="lin" valueType="num">
                                      <p:cBhvr additive="base">
                                        <p:cTn id="59" dur="500"/>
                                        <p:tgtEl>
                                          <p:spTgt spid="32"/>
                                        </p:tgtEl>
                                        <p:attrNameLst>
                                          <p:attrName>ppt_x</p:attrName>
                                        </p:attrNameLst>
                                      </p:cBhvr>
                                      <p:tavLst>
                                        <p:tav tm="0">
                                          <p:val>
                                            <p:strVal val="ppt_x"/>
                                          </p:val>
                                        </p:tav>
                                        <p:tav tm="100000">
                                          <p:val>
                                            <p:strVal val="1+ppt_w/2"/>
                                          </p:val>
                                        </p:tav>
                                      </p:tavLst>
                                    </p:anim>
                                    <p:anim calcmode="lin" valueType="num">
                                      <p:cBhvr additive="base">
                                        <p:cTn id="60" dur="500"/>
                                        <p:tgtEl>
                                          <p:spTgt spid="32"/>
                                        </p:tgtEl>
                                        <p:attrNameLst>
                                          <p:attrName>ppt_y</p:attrName>
                                        </p:attrNameLst>
                                      </p:cBhvr>
                                      <p:tavLst>
                                        <p:tav tm="0">
                                          <p:val>
                                            <p:strVal val="ppt_y"/>
                                          </p:val>
                                        </p:tav>
                                        <p:tav tm="100000">
                                          <p:val>
                                            <p:strVal val="ppt_y"/>
                                          </p:val>
                                        </p:tav>
                                      </p:tavLst>
                                    </p:anim>
                                    <p:set>
                                      <p:cBhvr>
                                        <p:cTn id="61" dur="1" fill="hold">
                                          <p:stCondLst>
                                            <p:cond delay="499"/>
                                          </p:stCondLst>
                                        </p:cTn>
                                        <p:tgtEl>
                                          <p:spTgt spid="32"/>
                                        </p:tgtEl>
                                        <p:attrNameLst>
                                          <p:attrName>style.visibility</p:attrName>
                                        </p:attrNameLst>
                                      </p:cBhvr>
                                      <p:to>
                                        <p:strVal val="hidden"/>
                                      </p:to>
                                    </p:set>
                                  </p:childTnLst>
                                </p:cTn>
                              </p:par>
                            </p:childTnLst>
                          </p:cTn>
                        </p:par>
                        <p:par>
                          <p:cTn id="62" fill="hold">
                            <p:stCondLst>
                              <p:cond delay="500"/>
                            </p:stCondLst>
                            <p:childTnLst>
                              <p:par>
                                <p:cTn id="63" presetID="2" presetClass="entr" presetSubtype="8" fill="hold" nodeType="afterEffect">
                                  <p:stCondLst>
                                    <p:cond delay="0"/>
                                  </p:stCondLst>
                                  <p:childTnLst>
                                    <p:set>
                                      <p:cBhvr>
                                        <p:cTn id="64" dur="1" fill="hold">
                                          <p:stCondLst>
                                            <p:cond delay="0"/>
                                          </p:stCondLst>
                                        </p:cTn>
                                        <p:tgtEl>
                                          <p:spTgt spid="17"/>
                                        </p:tgtEl>
                                        <p:attrNameLst>
                                          <p:attrName>style.visibility</p:attrName>
                                        </p:attrNameLst>
                                      </p:cBhvr>
                                      <p:to>
                                        <p:strVal val="visible"/>
                                      </p:to>
                                    </p:set>
                                    <p:anim calcmode="lin" valueType="num">
                                      <p:cBhvr additive="base">
                                        <p:cTn id="65" dur="500" fill="hold"/>
                                        <p:tgtEl>
                                          <p:spTgt spid="17"/>
                                        </p:tgtEl>
                                        <p:attrNameLst>
                                          <p:attrName>ppt_x</p:attrName>
                                        </p:attrNameLst>
                                      </p:cBhvr>
                                      <p:tavLst>
                                        <p:tav tm="0">
                                          <p:val>
                                            <p:strVal val="0-#ppt_w/2"/>
                                          </p:val>
                                        </p:tav>
                                        <p:tav tm="100000">
                                          <p:val>
                                            <p:strVal val="#ppt_x"/>
                                          </p:val>
                                        </p:tav>
                                      </p:tavLst>
                                    </p:anim>
                                    <p:anim calcmode="lin" valueType="num">
                                      <p:cBhvr additive="base">
                                        <p:cTn id="66" dur="500" fill="hold"/>
                                        <p:tgtEl>
                                          <p:spTgt spid="17"/>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35"/>
                                        </p:tgtEl>
                                        <p:attrNameLst>
                                          <p:attrName>style.visibility</p:attrName>
                                        </p:attrNameLst>
                                      </p:cBhvr>
                                      <p:to>
                                        <p:strVal val="visible"/>
                                      </p:to>
                                    </p:set>
                                    <p:anim calcmode="lin" valueType="num">
                                      <p:cBhvr additive="base">
                                        <p:cTn id="69" dur="500" fill="hold"/>
                                        <p:tgtEl>
                                          <p:spTgt spid="35"/>
                                        </p:tgtEl>
                                        <p:attrNameLst>
                                          <p:attrName>ppt_x</p:attrName>
                                        </p:attrNameLst>
                                      </p:cBhvr>
                                      <p:tavLst>
                                        <p:tav tm="0">
                                          <p:val>
                                            <p:strVal val="1+#ppt_w/2"/>
                                          </p:val>
                                        </p:tav>
                                        <p:tav tm="100000">
                                          <p:val>
                                            <p:strVal val="#ppt_x"/>
                                          </p:val>
                                        </p:tav>
                                      </p:tavLst>
                                    </p:anim>
                                    <p:anim calcmode="lin" valueType="num">
                                      <p:cBhvr additive="base">
                                        <p:cTn id="70"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xit" presetSubtype="2" fill="hold" nodeType="clickEffect">
                                  <p:stCondLst>
                                    <p:cond delay="0"/>
                                  </p:stCondLst>
                                  <p:childTnLst>
                                    <p:anim calcmode="lin" valueType="num">
                                      <p:cBhvr additive="base">
                                        <p:cTn id="74" dur="500"/>
                                        <p:tgtEl>
                                          <p:spTgt spid="17"/>
                                        </p:tgtEl>
                                        <p:attrNameLst>
                                          <p:attrName>ppt_x</p:attrName>
                                        </p:attrNameLst>
                                      </p:cBhvr>
                                      <p:tavLst>
                                        <p:tav tm="0">
                                          <p:val>
                                            <p:strVal val="ppt_x"/>
                                          </p:val>
                                        </p:tav>
                                        <p:tav tm="100000">
                                          <p:val>
                                            <p:strVal val="1+ppt_w/2"/>
                                          </p:val>
                                        </p:tav>
                                      </p:tavLst>
                                    </p:anim>
                                    <p:anim calcmode="lin" valueType="num">
                                      <p:cBhvr additive="base">
                                        <p:cTn id="75" dur="500"/>
                                        <p:tgtEl>
                                          <p:spTgt spid="17"/>
                                        </p:tgtEl>
                                        <p:attrNameLst>
                                          <p:attrName>ppt_y</p:attrName>
                                        </p:attrNameLst>
                                      </p:cBhvr>
                                      <p:tavLst>
                                        <p:tav tm="0">
                                          <p:val>
                                            <p:strVal val="ppt_y"/>
                                          </p:val>
                                        </p:tav>
                                        <p:tav tm="100000">
                                          <p:val>
                                            <p:strVal val="ppt_y"/>
                                          </p:val>
                                        </p:tav>
                                      </p:tavLst>
                                    </p:anim>
                                    <p:set>
                                      <p:cBhvr>
                                        <p:cTn id="76" dur="1" fill="hold">
                                          <p:stCondLst>
                                            <p:cond delay="499"/>
                                          </p:stCondLst>
                                        </p:cTn>
                                        <p:tgtEl>
                                          <p:spTgt spid="17"/>
                                        </p:tgtEl>
                                        <p:attrNameLst>
                                          <p:attrName>style.visibility</p:attrName>
                                        </p:attrNameLst>
                                      </p:cBhvr>
                                      <p:to>
                                        <p:strVal val="hidden"/>
                                      </p:to>
                                    </p:set>
                                  </p:childTnLst>
                                </p:cTn>
                              </p:par>
                              <p:par>
                                <p:cTn id="77" presetID="2" presetClass="exit" presetSubtype="2" fill="hold" grpId="1" nodeType="withEffect">
                                  <p:stCondLst>
                                    <p:cond delay="0"/>
                                  </p:stCondLst>
                                  <p:childTnLst>
                                    <p:anim calcmode="lin" valueType="num">
                                      <p:cBhvr additive="base">
                                        <p:cTn id="78" dur="500"/>
                                        <p:tgtEl>
                                          <p:spTgt spid="35"/>
                                        </p:tgtEl>
                                        <p:attrNameLst>
                                          <p:attrName>ppt_x</p:attrName>
                                        </p:attrNameLst>
                                      </p:cBhvr>
                                      <p:tavLst>
                                        <p:tav tm="0">
                                          <p:val>
                                            <p:strVal val="ppt_x"/>
                                          </p:val>
                                        </p:tav>
                                        <p:tav tm="100000">
                                          <p:val>
                                            <p:strVal val="1+ppt_w/2"/>
                                          </p:val>
                                        </p:tav>
                                      </p:tavLst>
                                    </p:anim>
                                    <p:anim calcmode="lin" valueType="num">
                                      <p:cBhvr additive="base">
                                        <p:cTn id="79" dur="500"/>
                                        <p:tgtEl>
                                          <p:spTgt spid="35"/>
                                        </p:tgtEl>
                                        <p:attrNameLst>
                                          <p:attrName>ppt_y</p:attrName>
                                        </p:attrNameLst>
                                      </p:cBhvr>
                                      <p:tavLst>
                                        <p:tav tm="0">
                                          <p:val>
                                            <p:strVal val="ppt_y"/>
                                          </p:val>
                                        </p:tav>
                                        <p:tav tm="100000">
                                          <p:val>
                                            <p:strVal val="ppt_y"/>
                                          </p:val>
                                        </p:tav>
                                      </p:tavLst>
                                    </p:anim>
                                    <p:set>
                                      <p:cBhvr>
                                        <p:cTn id="80" dur="1" fill="hold">
                                          <p:stCondLst>
                                            <p:cond delay="499"/>
                                          </p:stCondLst>
                                        </p:cTn>
                                        <p:tgtEl>
                                          <p:spTgt spid="35"/>
                                        </p:tgtEl>
                                        <p:attrNameLst>
                                          <p:attrName>style.visibility</p:attrName>
                                        </p:attrNameLst>
                                      </p:cBhvr>
                                      <p:to>
                                        <p:strVal val="hidden"/>
                                      </p:to>
                                    </p:set>
                                  </p:childTnLst>
                                </p:cTn>
                              </p:par>
                            </p:childTnLst>
                          </p:cTn>
                        </p:par>
                        <p:par>
                          <p:cTn id="81" fill="hold">
                            <p:stCondLst>
                              <p:cond delay="500"/>
                            </p:stCondLst>
                            <p:childTnLst>
                              <p:par>
                                <p:cTn id="82" presetID="2" presetClass="entr" presetSubtype="8"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0-#ppt_w/2"/>
                                          </p:val>
                                        </p:tav>
                                        <p:tav tm="100000">
                                          <p:val>
                                            <p:strVal val="#ppt_x"/>
                                          </p:val>
                                        </p:tav>
                                      </p:tavLst>
                                    </p:anim>
                                    <p:anim calcmode="lin" valueType="num">
                                      <p:cBhvr additive="base">
                                        <p:cTn id="85" dur="500" fill="hold"/>
                                        <p:tgtEl>
                                          <p:spTgt spid="21"/>
                                        </p:tgtEl>
                                        <p:attrNameLst>
                                          <p:attrName>ppt_y</p:attrName>
                                        </p:attrNameLst>
                                      </p:cBhvr>
                                      <p:tavLst>
                                        <p:tav tm="0">
                                          <p:val>
                                            <p:strVal val="#ppt_y"/>
                                          </p:val>
                                        </p:tav>
                                        <p:tav tm="100000">
                                          <p:val>
                                            <p:strVal val="#ppt_y"/>
                                          </p:val>
                                        </p:tav>
                                      </p:tavLst>
                                    </p:anim>
                                  </p:childTnLst>
                                </p:cTn>
                              </p:par>
                              <p:par>
                                <p:cTn id="86" presetID="2" presetClass="entr" presetSubtype="4" fill="hold" grpId="0" nodeType="withEffect">
                                  <p:stCondLst>
                                    <p:cond delay="0"/>
                                  </p:stCondLst>
                                  <p:childTnLst>
                                    <p:set>
                                      <p:cBhvr>
                                        <p:cTn id="87" dur="1" fill="hold">
                                          <p:stCondLst>
                                            <p:cond delay="0"/>
                                          </p:stCondLst>
                                        </p:cTn>
                                        <p:tgtEl>
                                          <p:spTgt spid="36"/>
                                        </p:tgtEl>
                                        <p:attrNameLst>
                                          <p:attrName>style.visibility</p:attrName>
                                        </p:attrNameLst>
                                      </p:cBhvr>
                                      <p:to>
                                        <p:strVal val="visible"/>
                                      </p:to>
                                    </p:set>
                                    <p:anim calcmode="lin" valueType="num">
                                      <p:cBhvr additive="base">
                                        <p:cTn id="88" dur="500" fill="hold"/>
                                        <p:tgtEl>
                                          <p:spTgt spid="36"/>
                                        </p:tgtEl>
                                        <p:attrNameLst>
                                          <p:attrName>ppt_x</p:attrName>
                                        </p:attrNameLst>
                                      </p:cBhvr>
                                      <p:tavLst>
                                        <p:tav tm="0">
                                          <p:val>
                                            <p:strVal val="#ppt_x"/>
                                          </p:val>
                                        </p:tav>
                                        <p:tav tm="100000">
                                          <p:val>
                                            <p:strVal val="#ppt_x"/>
                                          </p:val>
                                        </p:tav>
                                      </p:tavLst>
                                    </p:anim>
                                    <p:anim calcmode="lin" valueType="num">
                                      <p:cBhvr additive="base">
                                        <p:cTn id="89"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2" presetClass="exit" presetSubtype="2" fill="hold" nodeType="clickEffect">
                                  <p:stCondLst>
                                    <p:cond delay="0"/>
                                  </p:stCondLst>
                                  <p:childTnLst>
                                    <p:anim calcmode="lin" valueType="num">
                                      <p:cBhvr additive="base">
                                        <p:cTn id="93" dur="500"/>
                                        <p:tgtEl>
                                          <p:spTgt spid="21"/>
                                        </p:tgtEl>
                                        <p:attrNameLst>
                                          <p:attrName>ppt_x</p:attrName>
                                        </p:attrNameLst>
                                      </p:cBhvr>
                                      <p:tavLst>
                                        <p:tav tm="0">
                                          <p:val>
                                            <p:strVal val="ppt_x"/>
                                          </p:val>
                                        </p:tav>
                                        <p:tav tm="100000">
                                          <p:val>
                                            <p:strVal val="1+ppt_w/2"/>
                                          </p:val>
                                        </p:tav>
                                      </p:tavLst>
                                    </p:anim>
                                    <p:anim calcmode="lin" valueType="num">
                                      <p:cBhvr additive="base">
                                        <p:cTn id="94" dur="500"/>
                                        <p:tgtEl>
                                          <p:spTgt spid="21"/>
                                        </p:tgtEl>
                                        <p:attrNameLst>
                                          <p:attrName>ppt_y</p:attrName>
                                        </p:attrNameLst>
                                      </p:cBhvr>
                                      <p:tavLst>
                                        <p:tav tm="0">
                                          <p:val>
                                            <p:strVal val="ppt_y"/>
                                          </p:val>
                                        </p:tav>
                                        <p:tav tm="100000">
                                          <p:val>
                                            <p:strVal val="ppt_y"/>
                                          </p:val>
                                        </p:tav>
                                      </p:tavLst>
                                    </p:anim>
                                    <p:set>
                                      <p:cBhvr>
                                        <p:cTn id="95" dur="1" fill="hold">
                                          <p:stCondLst>
                                            <p:cond delay="499"/>
                                          </p:stCondLst>
                                        </p:cTn>
                                        <p:tgtEl>
                                          <p:spTgt spid="21"/>
                                        </p:tgtEl>
                                        <p:attrNameLst>
                                          <p:attrName>style.visibility</p:attrName>
                                        </p:attrNameLst>
                                      </p:cBhvr>
                                      <p:to>
                                        <p:strVal val="hidden"/>
                                      </p:to>
                                    </p:set>
                                  </p:childTnLst>
                                </p:cTn>
                              </p:par>
                              <p:par>
                                <p:cTn id="96" presetID="2" presetClass="exit" presetSubtype="2" fill="hold" grpId="1" nodeType="withEffect">
                                  <p:stCondLst>
                                    <p:cond delay="0"/>
                                  </p:stCondLst>
                                  <p:childTnLst>
                                    <p:anim calcmode="lin" valueType="num">
                                      <p:cBhvr additive="base">
                                        <p:cTn id="97" dur="500"/>
                                        <p:tgtEl>
                                          <p:spTgt spid="36"/>
                                        </p:tgtEl>
                                        <p:attrNameLst>
                                          <p:attrName>ppt_x</p:attrName>
                                        </p:attrNameLst>
                                      </p:cBhvr>
                                      <p:tavLst>
                                        <p:tav tm="0">
                                          <p:val>
                                            <p:strVal val="ppt_x"/>
                                          </p:val>
                                        </p:tav>
                                        <p:tav tm="100000">
                                          <p:val>
                                            <p:strVal val="1+ppt_w/2"/>
                                          </p:val>
                                        </p:tav>
                                      </p:tavLst>
                                    </p:anim>
                                    <p:anim calcmode="lin" valueType="num">
                                      <p:cBhvr additive="base">
                                        <p:cTn id="98" dur="500"/>
                                        <p:tgtEl>
                                          <p:spTgt spid="36"/>
                                        </p:tgtEl>
                                        <p:attrNameLst>
                                          <p:attrName>ppt_y</p:attrName>
                                        </p:attrNameLst>
                                      </p:cBhvr>
                                      <p:tavLst>
                                        <p:tav tm="0">
                                          <p:val>
                                            <p:strVal val="ppt_y"/>
                                          </p:val>
                                        </p:tav>
                                        <p:tav tm="100000">
                                          <p:val>
                                            <p:strVal val="ppt_y"/>
                                          </p:val>
                                        </p:tav>
                                      </p:tavLst>
                                    </p:anim>
                                    <p:set>
                                      <p:cBhvr>
                                        <p:cTn id="99" dur="1" fill="hold">
                                          <p:stCondLst>
                                            <p:cond delay="499"/>
                                          </p:stCondLst>
                                        </p:cTn>
                                        <p:tgtEl>
                                          <p:spTgt spid="36"/>
                                        </p:tgtEl>
                                        <p:attrNameLst>
                                          <p:attrName>style.visibility</p:attrName>
                                        </p:attrNameLst>
                                      </p:cBhvr>
                                      <p:to>
                                        <p:strVal val="hidden"/>
                                      </p:to>
                                    </p:set>
                                  </p:childTnLst>
                                </p:cTn>
                              </p:par>
                            </p:childTnLst>
                          </p:cTn>
                        </p:par>
                        <p:par>
                          <p:cTn id="100" fill="hold">
                            <p:stCondLst>
                              <p:cond delay="500"/>
                            </p:stCondLst>
                            <p:childTnLst>
                              <p:par>
                                <p:cTn id="101" presetID="2" presetClass="entr" presetSubtype="8"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 calcmode="lin" valueType="num">
                                      <p:cBhvr additive="base">
                                        <p:cTn id="103" dur="500" fill="hold"/>
                                        <p:tgtEl>
                                          <p:spTgt spid="24"/>
                                        </p:tgtEl>
                                        <p:attrNameLst>
                                          <p:attrName>ppt_x</p:attrName>
                                        </p:attrNameLst>
                                      </p:cBhvr>
                                      <p:tavLst>
                                        <p:tav tm="0">
                                          <p:val>
                                            <p:strVal val="0-#ppt_w/2"/>
                                          </p:val>
                                        </p:tav>
                                        <p:tav tm="100000">
                                          <p:val>
                                            <p:strVal val="#ppt_x"/>
                                          </p:val>
                                        </p:tav>
                                      </p:tavLst>
                                    </p:anim>
                                    <p:anim calcmode="lin" valueType="num">
                                      <p:cBhvr additive="base">
                                        <p:cTn id="104" dur="500" fill="hold"/>
                                        <p:tgtEl>
                                          <p:spTgt spid="24"/>
                                        </p:tgtEl>
                                        <p:attrNameLst>
                                          <p:attrName>ppt_y</p:attrName>
                                        </p:attrNameLst>
                                      </p:cBhvr>
                                      <p:tavLst>
                                        <p:tav tm="0">
                                          <p:val>
                                            <p:strVal val="#ppt_y"/>
                                          </p:val>
                                        </p:tav>
                                        <p:tav tm="100000">
                                          <p:val>
                                            <p:strVal val="#ppt_y"/>
                                          </p:val>
                                        </p:tav>
                                      </p:tavLst>
                                    </p:anim>
                                  </p:childTnLst>
                                </p:cTn>
                              </p:par>
                              <p:par>
                                <p:cTn id="105" presetID="2" presetClass="entr" presetSubtype="8"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0-#ppt_w/2"/>
                                          </p:val>
                                        </p:tav>
                                        <p:tav tm="100000">
                                          <p:val>
                                            <p:strVal val="#ppt_x"/>
                                          </p:val>
                                        </p:tav>
                                      </p:tavLst>
                                    </p:anim>
                                    <p:anim calcmode="lin" valueType="num">
                                      <p:cBhvr additive="base">
                                        <p:cTn id="108" dur="500" fill="hold"/>
                                        <p:tgtEl>
                                          <p:spTgt spid="37"/>
                                        </p:tgtEl>
                                        <p:attrNameLst>
                                          <p:attrName>ppt_y</p:attrName>
                                        </p:attrNameLst>
                                      </p:cBhvr>
                                      <p:tavLst>
                                        <p:tav tm="0">
                                          <p:val>
                                            <p:strVal val="#ppt_y"/>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xit" presetSubtype="2" fill="hold" nodeType="clickEffect">
                                  <p:stCondLst>
                                    <p:cond delay="0"/>
                                  </p:stCondLst>
                                  <p:childTnLst>
                                    <p:anim calcmode="lin" valueType="num">
                                      <p:cBhvr additive="base">
                                        <p:cTn id="112" dur="500"/>
                                        <p:tgtEl>
                                          <p:spTgt spid="24"/>
                                        </p:tgtEl>
                                        <p:attrNameLst>
                                          <p:attrName>ppt_x</p:attrName>
                                        </p:attrNameLst>
                                      </p:cBhvr>
                                      <p:tavLst>
                                        <p:tav tm="0">
                                          <p:val>
                                            <p:strVal val="ppt_x"/>
                                          </p:val>
                                        </p:tav>
                                        <p:tav tm="100000">
                                          <p:val>
                                            <p:strVal val="1+ppt_w/2"/>
                                          </p:val>
                                        </p:tav>
                                      </p:tavLst>
                                    </p:anim>
                                    <p:anim calcmode="lin" valueType="num">
                                      <p:cBhvr additive="base">
                                        <p:cTn id="113" dur="500"/>
                                        <p:tgtEl>
                                          <p:spTgt spid="24"/>
                                        </p:tgtEl>
                                        <p:attrNameLst>
                                          <p:attrName>ppt_y</p:attrName>
                                        </p:attrNameLst>
                                      </p:cBhvr>
                                      <p:tavLst>
                                        <p:tav tm="0">
                                          <p:val>
                                            <p:strVal val="ppt_y"/>
                                          </p:val>
                                        </p:tav>
                                        <p:tav tm="100000">
                                          <p:val>
                                            <p:strVal val="ppt_y"/>
                                          </p:val>
                                        </p:tav>
                                      </p:tavLst>
                                    </p:anim>
                                    <p:set>
                                      <p:cBhvr>
                                        <p:cTn id="114" dur="1" fill="hold">
                                          <p:stCondLst>
                                            <p:cond delay="499"/>
                                          </p:stCondLst>
                                        </p:cTn>
                                        <p:tgtEl>
                                          <p:spTgt spid="24"/>
                                        </p:tgtEl>
                                        <p:attrNameLst>
                                          <p:attrName>style.visibility</p:attrName>
                                        </p:attrNameLst>
                                      </p:cBhvr>
                                      <p:to>
                                        <p:strVal val="hidden"/>
                                      </p:to>
                                    </p:set>
                                  </p:childTnLst>
                                </p:cTn>
                              </p:par>
                              <p:par>
                                <p:cTn id="115" presetID="2" presetClass="exit" presetSubtype="2" fill="hold" grpId="1" nodeType="withEffect">
                                  <p:stCondLst>
                                    <p:cond delay="0"/>
                                  </p:stCondLst>
                                  <p:childTnLst>
                                    <p:anim calcmode="lin" valueType="num">
                                      <p:cBhvr additive="base">
                                        <p:cTn id="116" dur="500"/>
                                        <p:tgtEl>
                                          <p:spTgt spid="37"/>
                                        </p:tgtEl>
                                        <p:attrNameLst>
                                          <p:attrName>ppt_x</p:attrName>
                                        </p:attrNameLst>
                                      </p:cBhvr>
                                      <p:tavLst>
                                        <p:tav tm="0">
                                          <p:val>
                                            <p:strVal val="ppt_x"/>
                                          </p:val>
                                        </p:tav>
                                        <p:tav tm="100000">
                                          <p:val>
                                            <p:strVal val="1+ppt_w/2"/>
                                          </p:val>
                                        </p:tav>
                                      </p:tavLst>
                                    </p:anim>
                                    <p:anim calcmode="lin" valueType="num">
                                      <p:cBhvr additive="base">
                                        <p:cTn id="117" dur="500"/>
                                        <p:tgtEl>
                                          <p:spTgt spid="37"/>
                                        </p:tgtEl>
                                        <p:attrNameLst>
                                          <p:attrName>ppt_y</p:attrName>
                                        </p:attrNameLst>
                                      </p:cBhvr>
                                      <p:tavLst>
                                        <p:tav tm="0">
                                          <p:val>
                                            <p:strVal val="ppt_y"/>
                                          </p:val>
                                        </p:tav>
                                        <p:tav tm="100000">
                                          <p:val>
                                            <p:strVal val="ppt_y"/>
                                          </p:val>
                                        </p:tav>
                                      </p:tavLst>
                                    </p:anim>
                                    <p:set>
                                      <p:cBhvr>
                                        <p:cTn id="118" dur="1" fill="hold">
                                          <p:stCondLst>
                                            <p:cond delay="499"/>
                                          </p:stCondLst>
                                        </p:cTn>
                                        <p:tgtEl>
                                          <p:spTgt spid="37"/>
                                        </p:tgtEl>
                                        <p:attrNameLst>
                                          <p:attrName>style.visibility</p:attrName>
                                        </p:attrNameLst>
                                      </p:cBhvr>
                                      <p:to>
                                        <p:strVal val="hidden"/>
                                      </p:to>
                                    </p:set>
                                  </p:childTnLst>
                                </p:cTn>
                              </p:par>
                            </p:childTnLst>
                          </p:cTn>
                        </p:par>
                        <p:par>
                          <p:cTn id="119" fill="hold">
                            <p:stCondLst>
                              <p:cond delay="500"/>
                            </p:stCondLst>
                            <p:childTnLst>
                              <p:par>
                                <p:cTn id="120" presetID="2" presetClass="entr" presetSubtype="4" fill="hold" nodeType="afterEffect">
                                  <p:stCondLst>
                                    <p:cond delay="0"/>
                                  </p:stCondLst>
                                  <p:childTnLst>
                                    <p:set>
                                      <p:cBhvr>
                                        <p:cTn id="121" dur="1" fill="hold">
                                          <p:stCondLst>
                                            <p:cond delay="0"/>
                                          </p:stCondLst>
                                        </p:cTn>
                                        <p:tgtEl>
                                          <p:spTgt spid="27"/>
                                        </p:tgtEl>
                                        <p:attrNameLst>
                                          <p:attrName>style.visibility</p:attrName>
                                        </p:attrNameLst>
                                      </p:cBhvr>
                                      <p:to>
                                        <p:strVal val="visible"/>
                                      </p:to>
                                    </p:set>
                                    <p:anim calcmode="lin" valueType="num">
                                      <p:cBhvr additive="base">
                                        <p:cTn id="122" dur="500" fill="hold"/>
                                        <p:tgtEl>
                                          <p:spTgt spid="27"/>
                                        </p:tgtEl>
                                        <p:attrNameLst>
                                          <p:attrName>ppt_x</p:attrName>
                                        </p:attrNameLst>
                                      </p:cBhvr>
                                      <p:tavLst>
                                        <p:tav tm="0">
                                          <p:val>
                                            <p:strVal val="#ppt_x"/>
                                          </p:val>
                                        </p:tav>
                                        <p:tav tm="100000">
                                          <p:val>
                                            <p:strVal val="#ppt_x"/>
                                          </p:val>
                                        </p:tav>
                                      </p:tavLst>
                                    </p:anim>
                                    <p:anim calcmode="lin" valueType="num">
                                      <p:cBhvr additive="base">
                                        <p:cTn id="123" dur="500" fill="hold"/>
                                        <p:tgtEl>
                                          <p:spTgt spid="27"/>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8"/>
                                        </p:tgtEl>
                                        <p:attrNameLst>
                                          <p:attrName>style.visibility</p:attrName>
                                        </p:attrNameLst>
                                      </p:cBhvr>
                                      <p:to>
                                        <p:strVal val="visible"/>
                                      </p:to>
                                    </p:set>
                                    <p:anim calcmode="lin" valueType="num">
                                      <p:cBhvr additive="base">
                                        <p:cTn id="126" dur="500" fill="hold"/>
                                        <p:tgtEl>
                                          <p:spTgt spid="38"/>
                                        </p:tgtEl>
                                        <p:attrNameLst>
                                          <p:attrName>ppt_x</p:attrName>
                                        </p:attrNameLst>
                                      </p:cBhvr>
                                      <p:tavLst>
                                        <p:tav tm="0">
                                          <p:val>
                                            <p:strVal val="#ppt_x"/>
                                          </p:val>
                                        </p:tav>
                                        <p:tav tm="100000">
                                          <p:val>
                                            <p:strVal val="#ppt_x"/>
                                          </p:val>
                                        </p:tav>
                                      </p:tavLst>
                                    </p:anim>
                                    <p:anim calcmode="lin" valueType="num">
                                      <p:cBhvr additive="base">
                                        <p:cTn id="127" dur="500" fill="hold"/>
                                        <p:tgtEl>
                                          <p:spTgt spid="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P spid="33" grpId="0" animBg="1"/>
      <p:bldP spid="33" grpId="1" animBg="1"/>
      <p:bldP spid="32" grpId="0" animBg="1"/>
      <p:bldP spid="32" grpId="2" animBg="1"/>
      <p:bldP spid="35" grpId="0" animBg="1"/>
      <p:bldP spid="35" grpId="1" animBg="1"/>
      <p:bldP spid="36" grpId="0" animBg="1"/>
      <p:bldP spid="36" grpId="1" animBg="1"/>
      <p:bldP spid="37" grpId="0" animBg="1"/>
      <p:bldP spid="37" grpId="1" animBg="1"/>
      <p:bldP spid="3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6"/>
          <p:cNvGrpSpPr/>
          <p:nvPr/>
        </p:nvGrpSpPr>
        <p:grpSpPr>
          <a:xfrm>
            <a:off x="285720" y="108544"/>
            <a:ext cx="8715436" cy="750276"/>
            <a:chOff x="285720" y="108544"/>
            <a:chExt cx="8715436" cy="750276"/>
          </a:xfrm>
        </p:grpSpPr>
        <p:pic>
          <p:nvPicPr>
            <p:cNvPr id="4" name="Immagine 3" descr="scom logo senza nomi.jpg"/>
            <p:cNvPicPr>
              <a:picLocks noChangeAspect="1"/>
            </p:cNvPicPr>
            <p:nvPr/>
          </p:nvPicPr>
          <p:blipFill>
            <a:blip r:embed="rId2" cstate="print"/>
            <a:srcRect l="10977" t="14598" r="9073" b="5419"/>
            <a:stretch>
              <a:fillRect/>
            </a:stretch>
          </p:blipFill>
          <p:spPr>
            <a:xfrm>
              <a:off x="285720" y="136641"/>
              <a:ext cx="992288" cy="720591"/>
            </a:xfrm>
            <a:prstGeom prst="rect">
              <a:avLst/>
            </a:prstGeom>
          </p:spPr>
        </p:pic>
        <p:sp>
          <p:nvSpPr>
            <p:cNvPr id="5" name="CasellaDiTesto 4"/>
            <p:cNvSpPr txBox="1"/>
            <p:nvPr/>
          </p:nvSpPr>
          <p:spPr>
            <a:xfrm>
              <a:off x="6858016" y="108544"/>
              <a:ext cx="2143140" cy="646331"/>
            </a:xfrm>
            <a:prstGeom prst="rect">
              <a:avLst/>
            </a:prstGeom>
            <a:noFill/>
          </p:spPr>
          <p:txBody>
            <a:bodyPr wrap="square" rtlCol="0">
              <a:spAutoFit/>
            </a:bodyPr>
            <a:lstStyle/>
            <a:p>
              <a:pPr algn="r"/>
              <a:r>
                <a:rPr lang="it-IT" dirty="0" smtClean="0">
                  <a:latin typeface="Bodoni MT Poster Compressed" pitchFamily="18" charset="0"/>
                </a:rPr>
                <a:t>Storia e tecniche </a:t>
              </a:r>
            </a:p>
            <a:p>
              <a:pPr algn="r"/>
              <a:r>
                <a:rPr lang="it-IT" dirty="0" smtClean="0">
                  <a:latin typeface="Bodoni MT Poster Compressed" pitchFamily="18" charset="0"/>
                </a:rPr>
                <a:t>del giornalismo e dei mass media</a:t>
              </a:r>
              <a:endParaRPr lang="it-IT" dirty="0">
                <a:latin typeface="Bodoni MT Poster Compressed" pitchFamily="18" charset="0"/>
              </a:endParaRPr>
            </a:p>
          </p:txBody>
        </p:sp>
        <p:cxnSp>
          <p:nvCxnSpPr>
            <p:cNvPr id="13" name="Connettore 1 12"/>
            <p:cNvCxnSpPr/>
            <p:nvPr/>
          </p:nvCxnSpPr>
          <p:spPr>
            <a:xfrm>
              <a:off x="1357290" y="857232"/>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CasellaDiTesto 26"/>
          <p:cNvSpPr txBox="1"/>
          <p:nvPr/>
        </p:nvSpPr>
        <p:spPr>
          <a:xfrm>
            <a:off x="3214678" y="401685"/>
            <a:ext cx="2738057" cy="584775"/>
          </a:xfrm>
          <a:prstGeom prst="rect">
            <a:avLst/>
          </a:prstGeom>
          <a:noFill/>
        </p:spPr>
        <p:txBody>
          <a:bodyPr wrap="none" rtlCol="0">
            <a:spAutoFit/>
          </a:bodyPr>
          <a:lstStyle/>
          <a:p>
            <a:r>
              <a:rPr lang="it-IT" sz="3200" dirty="0" smtClean="0">
                <a:solidFill>
                  <a:srgbClr val="FF0000"/>
                </a:solidFill>
                <a:latin typeface="Arial Black" pitchFamily="34" charset="0"/>
              </a:rPr>
              <a:t>la struttura</a:t>
            </a:r>
            <a:endParaRPr lang="it-IT" sz="3200" dirty="0">
              <a:solidFill>
                <a:srgbClr val="FF0000"/>
              </a:solidFill>
              <a:latin typeface="Arial Black" pitchFamily="34" charset="0"/>
            </a:endParaRPr>
          </a:p>
        </p:txBody>
      </p:sp>
      <p:sp>
        <p:nvSpPr>
          <p:cNvPr id="28" name="Rettangolo 27"/>
          <p:cNvSpPr/>
          <p:nvPr/>
        </p:nvSpPr>
        <p:spPr>
          <a:xfrm>
            <a:off x="642910" y="1285860"/>
            <a:ext cx="1643074" cy="642942"/>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attacco</a:t>
            </a:r>
            <a:endParaRPr lang="it-IT" sz="2400" dirty="0"/>
          </a:p>
        </p:txBody>
      </p:sp>
      <p:sp>
        <p:nvSpPr>
          <p:cNvPr id="29" name="Rettangolo 28"/>
          <p:cNvSpPr/>
          <p:nvPr/>
        </p:nvSpPr>
        <p:spPr>
          <a:xfrm>
            <a:off x="642910" y="2000240"/>
            <a:ext cx="1643074" cy="64294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sviluppo</a:t>
            </a:r>
            <a:endParaRPr lang="it-IT" sz="2400" dirty="0"/>
          </a:p>
        </p:txBody>
      </p:sp>
      <p:sp>
        <p:nvSpPr>
          <p:cNvPr id="30" name="Rettangolo 29"/>
          <p:cNvSpPr/>
          <p:nvPr/>
        </p:nvSpPr>
        <p:spPr>
          <a:xfrm>
            <a:off x="642910" y="2714620"/>
            <a:ext cx="1643074" cy="642942"/>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chi</a:t>
            </a:r>
            <a:endParaRPr lang="it-IT" sz="2400" dirty="0"/>
          </a:p>
        </p:txBody>
      </p:sp>
      <p:sp>
        <p:nvSpPr>
          <p:cNvPr id="31" name="Rettangolo 30"/>
          <p:cNvSpPr/>
          <p:nvPr/>
        </p:nvSpPr>
        <p:spPr>
          <a:xfrm>
            <a:off x="642910" y="3429000"/>
            <a:ext cx="1643074" cy="642942"/>
          </a:xfrm>
          <a:prstGeom prst="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che  cosa</a:t>
            </a:r>
            <a:endParaRPr lang="it-IT" sz="2400" dirty="0"/>
          </a:p>
        </p:txBody>
      </p:sp>
      <p:sp>
        <p:nvSpPr>
          <p:cNvPr id="32" name="Rettangolo 31"/>
          <p:cNvSpPr/>
          <p:nvPr/>
        </p:nvSpPr>
        <p:spPr>
          <a:xfrm>
            <a:off x="642910" y="4143380"/>
            <a:ext cx="1643074" cy="642942"/>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come</a:t>
            </a:r>
            <a:endParaRPr lang="it-IT" sz="2400" dirty="0"/>
          </a:p>
        </p:txBody>
      </p:sp>
      <p:sp>
        <p:nvSpPr>
          <p:cNvPr id="33" name="Rettangolo 32"/>
          <p:cNvSpPr/>
          <p:nvPr/>
        </p:nvSpPr>
        <p:spPr>
          <a:xfrm>
            <a:off x="642910" y="4857760"/>
            <a:ext cx="1643074" cy="64294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racconto</a:t>
            </a:r>
            <a:endParaRPr lang="it-IT" sz="2400" dirty="0"/>
          </a:p>
        </p:txBody>
      </p:sp>
      <p:sp>
        <p:nvSpPr>
          <p:cNvPr id="34" name="Rettangolo 33"/>
          <p:cNvSpPr/>
          <p:nvPr/>
        </p:nvSpPr>
        <p:spPr>
          <a:xfrm>
            <a:off x="642910" y="5572140"/>
            <a:ext cx="1643074" cy="642942"/>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solidFill>
                  <a:schemeClr val="tx2"/>
                </a:solidFill>
              </a:rPr>
              <a:t>chiusura</a:t>
            </a:r>
            <a:endParaRPr lang="it-IT" sz="2400" dirty="0">
              <a:solidFill>
                <a:schemeClr val="tx2"/>
              </a:solidFill>
            </a:endParaRPr>
          </a:p>
        </p:txBody>
      </p:sp>
      <p:sp>
        <p:nvSpPr>
          <p:cNvPr id="36" name="Rettangolo 35"/>
          <p:cNvSpPr/>
          <p:nvPr/>
        </p:nvSpPr>
        <p:spPr>
          <a:xfrm>
            <a:off x="2714612" y="1285860"/>
            <a:ext cx="3929090" cy="29289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t-IT" sz="2400" dirty="0" smtClean="0"/>
              <a:t>LEAD</a:t>
            </a:r>
          </a:p>
          <a:p>
            <a:pPr algn="just"/>
            <a:r>
              <a:rPr lang="it-IT" dirty="0" smtClean="0"/>
              <a:t>Il punto di partenza dell’articolo:</a:t>
            </a:r>
          </a:p>
          <a:p>
            <a:pPr algn="ctr">
              <a:buFont typeface="Arial" pitchFamily="34" charset="0"/>
              <a:buChar char="•"/>
            </a:pPr>
            <a:r>
              <a:rPr lang="it-IT" dirty="0" smtClean="0"/>
              <a:t>5 W</a:t>
            </a:r>
          </a:p>
          <a:p>
            <a:pPr algn="ctr">
              <a:buFont typeface="Arial" pitchFamily="34" charset="0"/>
              <a:buChar char="•"/>
            </a:pPr>
            <a:r>
              <a:rPr lang="it-IT" dirty="0" smtClean="0"/>
              <a:t>Si comincia da un dettaglio che ha la funzione di tenere desta l’attenzione del lettore</a:t>
            </a:r>
          </a:p>
          <a:p>
            <a:pPr algn="just"/>
            <a:endParaRPr lang="it-IT" dirty="0" smtClean="0"/>
          </a:p>
          <a:p>
            <a:pPr algn="just"/>
            <a:r>
              <a:rPr lang="it-IT" dirty="0" smtClean="0"/>
              <a:t>In ogni caso, il </a:t>
            </a:r>
            <a:r>
              <a:rPr lang="it-IT" dirty="0" err="1" smtClean="0"/>
              <a:t>lead</a:t>
            </a:r>
            <a:r>
              <a:rPr lang="it-IT" dirty="0" smtClean="0"/>
              <a:t> non deve essere una trovata ma una chiave per capire la notizia</a:t>
            </a:r>
            <a:endParaRPr lang="it-IT" dirty="0"/>
          </a:p>
        </p:txBody>
      </p:sp>
      <p:sp>
        <p:nvSpPr>
          <p:cNvPr id="37" name="Fumetto 1 36"/>
          <p:cNvSpPr/>
          <p:nvPr/>
        </p:nvSpPr>
        <p:spPr>
          <a:xfrm>
            <a:off x="6929454" y="1428736"/>
            <a:ext cx="2000264" cy="2571768"/>
          </a:xfrm>
          <a:prstGeom prst="wedgeRectCallout">
            <a:avLst>
              <a:gd name="adj1" fmla="val -61246"/>
              <a:gd name="adj2" fmla="val -22833"/>
            </a:avLst>
          </a:prstGeom>
          <a:solidFill>
            <a:schemeClr val="bg2">
              <a:lumMod val="50000"/>
            </a:schemeClr>
          </a:solid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t-IT" sz="1600" dirty="0" err="1" smtClean="0">
                <a:latin typeface="MV Boli" pitchFamily="2" charset="0"/>
                <a:cs typeface="MV Boli" pitchFamily="2" charset="0"/>
              </a:rPr>
              <a:t>…e</a:t>
            </a:r>
            <a:r>
              <a:rPr lang="it-IT" sz="1600" dirty="0" smtClean="0">
                <a:latin typeface="MV Boli" pitchFamily="2" charset="0"/>
                <a:cs typeface="MV Boli" pitchFamily="2" charset="0"/>
              </a:rPr>
              <a:t> ricorda: la notizia deve stare tutta nelle prime righe, perché il lettore non ha tempo da perdere e vuol sapere subito di che storia si tratta</a:t>
            </a:r>
            <a:endParaRPr lang="it-IT" sz="1600" dirty="0">
              <a:latin typeface="MV Boli" pitchFamily="2" charset="0"/>
              <a:cs typeface="MV Boli" pitchFamily="2" charset="0"/>
            </a:endParaRPr>
          </a:p>
        </p:txBody>
      </p:sp>
      <p:sp>
        <p:nvSpPr>
          <p:cNvPr id="39" name="Rettangolo 38"/>
          <p:cNvSpPr/>
          <p:nvPr/>
        </p:nvSpPr>
        <p:spPr>
          <a:xfrm>
            <a:off x="2786050" y="4429132"/>
            <a:ext cx="5286412" cy="1857388"/>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t-IT" dirty="0" smtClean="0">
                <a:solidFill>
                  <a:schemeClr val="tx1"/>
                </a:solidFill>
              </a:rPr>
              <a:t>Un pezzo giornalistico è un montaggio di più elementi: </a:t>
            </a:r>
          </a:p>
          <a:p>
            <a:pPr algn="just">
              <a:buFont typeface="Arial" pitchFamily="34" charset="0"/>
              <a:buChar char="•"/>
            </a:pPr>
            <a:r>
              <a:rPr lang="it-IT" dirty="0" smtClean="0">
                <a:solidFill>
                  <a:schemeClr val="tx1"/>
                </a:solidFill>
              </a:rPr>
              <a:t>esposizione di fatti e dati</a:t>
            </a:r>
          </a:p>
          <a:p>
            <a:pPr algn="just">
              <a:buFont typeface="Arial" pitchFamily="34" charset="0"/>
              <a:buChar char="•"/>
            </a:pPr>
            <a:r>
              <a:rPr lang="it-IT" dirty="0" smtClean="0">
                <a:solidFill>
                  <a:schemeClr val="tx1"/>
                </a:solidFill>
              </a:rPr>
              <a:t>dichiarazioni e testimonianze</a:t>
            </a:r>
          </a:p>
          <a:p>
            <a:pPr algn="just">
              <a:buFont typeface="Arial" pitchFamily="34" charset="0"/>
              <a:buChar char="•"/>
            </a:pPr>
            <a:r>
              <a:rPr lang="it-IT" dirty="0" smtClean="0">
                <a:solidFill>
                  <a:schemeClr val="tx1"/>
                </a:solidFill>
              </a:rPr>
              <a:t>descrizioni, narrazioni, rievocazioni</a:t>
            </a:r>
          </a:p>
          <a:p>
            <a:pPr algn="just">
              <a:buFont typeface="Arial" pitchFamily="34" charset="0"/>
              <a:buChar char="•"/>
            </a:pPr>
            <a:r>
              <a:rPr lang="it-IT" dirty="0" smtClean="0">
                <a:solidFill>
                  <a:schemeClr val="tx1"/>
                </a:solidFill>
              </a:rPr>
              <a:t>opinioni , giudizi, valutazioni</a:t>
            </a:r>
          </a:p>
          <a:p>
            <a:pPr algn="just">
              <a:buFont typeface="Arial" pitchFamily="34" charset="0"/>
              <a:buChar char="•"/>
            </a:pPr>
            <a:r>
              <a:rPr lang="it-IT" dirty="0" smtClean="0">
                <a:solidFill>
                  <a:schemeClr val="tx1"/>
                </a:solidFill>
              </a:rPr>
              <a:t>background</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ttangolo 11"/>
          <p:cNvSpPr/>
          <p:nvPr/>
        </p:nvSpPr>
        <p:spPr>
          <a:xfrm>
            <a:off x="1071538" y="1857364"/>
            <a:ext cx="7215238" cy="157163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algn="just"/>
            <a:r>
              <a:rPr lang="it-IT" dirty="0" smtClean="0">
                <a:solidFill>
                  <a:schemeClr val="tx1"/>
                </a:solidFill>
              </a:rPr>
              <a:t>la scrittura rispetta il patto fra giornalista e lettore, per cui il primo è il mediatore fra gli eventi e il pubblico del giornale. Non necessariamente questo comporta la “scomparsa” del giornalista e la presenza dei soli fatti. Se la condizione lo richiede, il massimo dell’oggettività è nel manifestarsi della presenza del giornalista</a:t>
            </a:r>
            <a:endParaRPr lang="it-IT" dirty="0">
              <a:solidFill>
                <a:schemeClr val="tx1"/>
              </a:solidFill>
            </a:endParaRPr>
          </a:p>
        </p:txBody>
      </p:sp>
      <p:grpSp>
        <p:nvGrpSpPr>
          <p:cNvPr id="2" name="Gruppo 16"/>
          <p:cNvGrpSpPr/>
          <p:nvPr/>
        </p:nvGrpSpPr>
        <p:grpSpPr>
          <a:xfrm>
            <a:off x="285720" y="108544"/>
            <a:ext cx="8715436" cy="750276"/>
            <a:chOff x="285720" y="108544"/>
            <a:chExt cx="8715436" cy="750276"/>
          </a:xfrm>
        </p:grpSpPr>
        <p:pic>
          <p:nvPicPr>
            <p:cNvPr id="4" name="Immagine 3" descr="scom logo senza nomi.jpg"/>
            <p:cNvPicPr>
              <a:picLocks noChangeAspect="1"/>
            </p:cNvPicPr>
            <p:nvPr/>
          </p:nvPicPr>
          <p:blipFill>
            <a:blip r:embed="rId2" cstate="print"/>
            <a:srcRect l="10977" t="14598" r="9073" b="5419"/>
            <a:stretch>
              <a:fillRect/>
            </a:stretch>
          </p:blipFill>
          <p:spPr>
            <a:xfrm>
              <a:off x="285720" y="136641"/>
              <a:ext cx="992288" cy="720591"/>
            </a:xfrm>
            <a:prstGeom prst="rect">
              <a:avLst/>
            </a:prstGeom>
          </p:spPr>
        </p:pic>
        <p:sp>
          <p:nvSpPr>
            <p:cNvPr id="5" name="CasellaDiTesto 4"/>
            <p:cNvSpPr txBox="1"/>
            <p:nvPr/>
          </p:nvSpPr>
          <p:spPr>
            <a:xfrm>
              <a:off x="6858016" y="108544"/>
              <a:ext cx="2143140" cy="646331"/>
            </a:xfrm>
            <a:prstGeom prst="rect">
              <a:avLst/>
            </a:prstGeom>
            <a:noFill/>
          </p:spPr>
          <p:txBody>
            <a:bodyPr wrap="square" rtlCol="0">
              <a:spAutoFit/>
            </a:bodyPr>
            <a:lstStyle/>
            <a:p>
              <a:pPr algn="r"/>
              <a:r>
                <a:rPr lang="it-IT" dirty="0" smtClean="0">
                  <a:latin typeface="Bodoni MT Poster Compressed" pitchFamily="18" charset="0"/>
                </a:rPr>
                <a:t>Storia e tecniche </a:t>
              </a:r>
            </a:p>
            <a:p>
              <a:pPr algn="r"/>
              <a:r>
                <a:rPr lang="it-IT" dirty="0" smtClean="0">
                  <a:latin typeface="Bodoni MT Poster Compressed" pitchFamily="18" charset="0"/>
                </a:rPr>
                <a:t>del giornalismo e dei mass media</a:t>
              </a:r>
              <a:endParaRPr lang="it-IT" dirty="0">
                <a:latin typeface="Bodoni MT Poster Compressed" pitchFamily="18" charset="0"/>
              </a:endParaRPr>
            </a:p>
          </p:txBody>
        </p:sp>
        <p:cxnSp>
          <p:nvCxnSpPr>
            <p:cNvPr id="13" name="Connettore 1 12"/>
            <p:cNvCxnSpPr/>
            <p:nvPr/>
          </p:nvCxnSpPr>
          <p:spPr>
            <a:xfrm>
              <a:off x="1357290" y="857232"/>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1619435" y="467005"/>
            <a:ext cx="5524333" cy="461665"/>
          </a:xfrm>
          <a:prstGeom prst="rect">
            <a:avLst/>
          </a:prstGeom>
          <a:noFill/>
        </p:spPr>
        <p:txBody>
          <a:bodyPr wrap="none" rtlCol="0">
            <a:spAutoFit/>
          </a:bodyPr>
          <a:lstStyle/>
          <a:p>
            <a:r>
              <a:rPr lang="it-IT" sz="2400" dirty="0" smtClean="0">
                <a:solidFill>
                  <a:srgbClr val="FF0000"/>
                </a:solidFill>
                <a:latin typeface="Arial Black" pitchFamily="34" charset="0"/>
              </a:rPr>
              <a:t>scrittura oggettiva e soggettiva</a:t>
            </a:r>
            <a:endParaRPr lang="it-IT" sz="2400" dirty="0">
              <a:solidFill>
                <a:srgbClr val="FF0000"/>
              </a:solidFill>
              <a:latin typeface="Arial Black" pitchFamily="34" charset="0"/>
            </a:endParaRPr>
          </a:p>
        </p:txBody>
      </p:sp>
      <p:sp>
        <p:nvSpPr>
          <p:cNvPr id="8" name="Rettangolo 7"/>
          <p:cNvSpPr/>
          <p:nvPr/>
        </p:nvSpPr>
        <p:spPr>
          <a:xfrm>
            <a:off x="3071802" y="1285860"/>
            <a:ext cx="3214710" cy="50006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t</a:t>
            </a:r>
            <a:r>
              <a:rPr lang="it-IT" sz="2400" dirty="0" smtClean="0"/>
              <a:t>ecnica oggettiva</a:t>
            </a:r>
            <a:endParaRPr lang="it-IT" sz="2400" dirty="0"/>
          </a:p>
        </p:txBody>
      </p:sp>
      <p:sp>
        <p:nvSpPr>
          <p:cNvPr id="9" name="Triangolo isoscele 8"/>
          <p:cNvSpPr/>
          <p:nvPr/>
        </p:nvSpPr>
        <p:spPr>
          <a:xfrm rot="10800000">
            <a:off x="4500562" y="1785926"/>
            <a:ext cx="357190" cy="285752"/>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arrotondato 20"/>
          <p:cNvSpPr/>
          <p:nvPr/>
        </p:nvSpPr>
        <p:spPr>
          <a:xfrm>
            <a:off x="714348" y="3643314"/>
            <a:ext cx="8072494" cy="2928958"/>
          </a:xfrm>
          <a:prstGeom prst="roundRect">
            <a:avLst/>
          </a:prstGeom>
          <a:solidFill>
            <a:srgbClr val="8FB8C7"/>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solidFill>
                  <a:schemeClr val="tx1"/>
                </a:solidFill>
              </a:rPr>
              <a:t>Questa è la storia della battaglia di Budapest e il lettore mi perdoni se la riferiamo con tanto ritardo. Mentre la combattevano, i russi ci tolsero il mezzo di raccontarla; e, in fondo, non ci resta che ringraziarli per averci tolto solo questo. È una storia parziale, naturalmente, come del resto lo sono tutte le storie. Non abbiamo che due occhi e siamo stati costretti ad usarli con parsimonia, usandone uno per osservare ciò che succedeva a Budapest e l’altro per sorvegliare che non succedesse altrettanto a noi. Tenete a mente che nessuno ha visto tutto. Vi dico solo quello che ho visto io. E vi chiedo preventivamente scusa se vi parrà troppo </a:t>
            </a:r>
            <a:r>
              <a:rPr lang="it-IT" dirty="0" err="1" smtClean="0">
                <a:solidFill>
                  <a:schemeClr val="tx1"/>
                </a:solidFill>
              </a:rPr>
              <a:t>poco…</a:t>
            </a:r>
            <a:endParaRPr lang="it-IT" dirty="0" smtClean="0">
              <a:solidFill>
                <a:schemeClr val="tx1"/>
              </a:solidFill>
            </a:endParaRPr>
          </a:p>
          <a:p>
            <a:pPr algn="r"/>
            <a:r>
              <a:rPr lang="it-IT" sz="1400" dirty="0" smtClean="0">
                <a:solidFill>
                  <a:schemeClr val="tx1"/>
                </a:solidFill>
              </a:rPr>
              <a:t>Indro Montanelli, </a:t>
            </a:r>
            <a:r>
              <a:rPr lang="it-IT" sz="1400" i="1" dirty="0" smtClean="0">
                <a:solidFill>
                  <a:schemeClr val="tx1"/>
                </a:solidFill>
              </a:rPr>
              <a:t>Così ho visto la battaglia di Budapest</a:t>
            </a:r>
            <a:r>
              <a:rPr lang="it-IT" sz="1400" dirty="0" smtClean="0">
                <a:solidFill>
                  <a:schemeClr val="tx1"/>
                </a:solidFill>
              </a:rPr>
              <a:t>, “Il Corriere della Sera”, 13 novembre 1956</a:t>
            </a:r>
            <a:endParaRPr lang="it-IT" sz="1400" dirty="0">
              <a:solidFill>
                <a:schemeClr val="tx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ttangolo 22"/>
          <p:cNvSpPr/>
          <p:nvPr/>
        </p:nvSpPr>
        <p:spPr>
          <a:xfrm>
            <a:off x="2214546" y="5286388"/>
            <a:ext cx="1500198" cy="285752"/>
          </a:xfrm>
          <a:prstGeom prst="rect">
            <a:avLst/>
          </a:prstGeom>
          <a:solidFill>
            <a:srgbClr val="FCE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dirty="0" smtClean="0">
                <a:solidFill>
                  <a:schemeClr val="tx1"/>
                </a:solidFill>
              </a:rPr>
              <a:t>protagonisti</a:t>
            </a:r>
            <a:endParaRPr lang="it-IT" sz="1700" dirty="0">
              <a:solidFill>
                <a:schemeClr val="tx1"/>
              </a:solidFill>
            </a:endParaRPr>
          </a:p>
        </p:txBody>
      </p:sp>
      <p:sp>
        <p:nvSpPr>
          <p:cNvPr id="14" name="Rettangolo 13"/>
          <p:cNvSpPr/>
          <p:nvPr/>
        </p:nvSpPr>
        <p:spPr>
          <a:xfrm>
            <a:off x="571472" y="1714488"/>
            <a:ext cx="6000792" cy="178595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tIns="90000" rtlCol="0" anchor="ctr"/>
          <a:lstStyle/>
          <a:p>
            <a:pPr algn="just"/>
            <a:r>
              <a:rPr lang="it-IT" dirty="0" smtClean="0">
                <a:solidFill>
                  <a:schemeClr val="tx1"/>
                </a:solidFill>
              </a:rPr>
              <a:t>il pezzo è costruito in modo da annullare la mediazione del giornalista, favorendo l’identificazione del lettore con il giornalista stesso. Tutto è filtrato attraverso la sensibilità – e magari anche le emozioni – del giornalista, che però, senza l’evidenza della figura del mediatore, finisce per  essere quella del lettore </a:t>
            </a:r>
            <a:endParaRPr lang="it-IT" dirty="0">
              <a:solidFill>
                <a:schemeClr val="tx1"/>
              </a:solidFill>
            </a:endParaRPr>
          </a:p>
        </p:txBody>
      </p:sp>
      <p:grpSp>
        <p:nvGrpSpPr>
          <p:cNvPr id="2" name="Gruppo 16"/>
          <p:cNvGrpSpPr/>
          <p:nvPr/>
        </p:nvGrpSpPr>
        <p:grpSpPr>
          <a:xfrm>
            <a:off x="285720" y="108544"/>
            <a:ext cx="8715436" cy="750276"/>
            <a:chOff x="285720" y="108544"/>
            <a:chExt cx="8715436" cy="750276"/>
          </a:xfrm>
        </p:grpSpPr>
        <p:pic>
          <p:nvPicPr>
            <p:cNvPr id="4" name="Immagine 3" descr="scom logo senza nomi.jpg"/>
            <p:cNvPicPr>
              <a:picLocks noChangeAspect="1"/>
            </p:cNvPicPr>
            <p:nvPr/>
          </p:nvPicPr>
          <p:blipFill>
            <a:blip r:embed="rId2" cstate="print"/>
            <a:srcRect l="10977" t="14598" r="9073" b="5419"/>
            <a:stretch>
              <a:fillRect/>
            </a:stretch>
          </p:blipFill>
          <p:spPr>
            <a:xfrm>
              <a:off x="285720" y="136641"/>
              <a:ext cx="992288" cy="720591"/>
            </a:xfrm>
            <a:prstGeom prst="rect">
              <a:avLst/>
            </a:prstGeom>
          </p:spPr>
        </p:pic>
        <p:sp>
          <p:nvSpPr>
            <p:cNvPr id="5" name="CasellaDiTesto 4"/>
            <p:cNvSpPr txBox="1"/>
            <p:nvPr/>
          </p:nvSpPr>
          <p:spPr>
            <a:xfrm>
              <a:off x="6858016" y="108544"/>
              <a:ext cx="2143140" cy="646331"/>
            </a:xfrm>
            <a:prstGeom prst="rect">
              <a:avLst/>
            </a:prstGeom>
            <a:noFill/>
          </p:spPr>
          <p:txBody>
            <a:bodyPr wrap="square" rtlCol="0">
              <a:spAutoFit/>
            </a:bodyPr>
            <a:lstStyle/>
            <a:p>
              <a:pPr algn="r"/>
              <a:r>
                <a:rPr lang="it-IT" dirty="0" smtClean="0">
                  <a:latin typeface="Bodoni MT Poster Compressed" pitchFamily="18" charset="0"/>
                </a:rPr>
                <a:t>Storia e tecniche </a:t>
              </a:r>
            </a:p>
            <a:p>
              <a:pPr algn="r"/>
              <a:r>
                <a:rPr lang="it-IT" dirty="0" smtClean="0">
                  <a:latin typeface="Bodoni MT Poster Compressed" pitchFamily="18" charset="0"/>
                </a:rPr>
                <a:t>del giornalismo e dei mass media</a:t>
              </a:r>
              <a:endParaRPr lang="it-IT" dirty="0">
                <a:latin typeface="Bodoni MT Poster Compressed" pitchFamily="18" charset="0"/>
              </a:endParaRPr>
            </a:p>
          </p:txBody>
        </p:sp>
        <p:cxnSp>
          <p:nvCxnSpPr>
            <p:cNvPr id="13" name="Connettore 1 12"/>
            <p:cNvCxnSpPr/>
            <p:nvPr/>
          </p:nvCxnSpPr>
          <p:spPr>
            <a:xfrm>
              <a:off x="1357290" y="857232"/>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1619435" y="467005"/>
            <a:ext cx="5524333" cy="461665"/>
          </a:xfrm>
          <a:prstGeom prst="rect">
            <a:avLst/>
          </a:prstGeom>
          <a:noFill/>
        </p:spPr>
        <p:txBody>
          <a:bodyPr wrap="none" rtlCol="0">
            <a:spAutoFit/>
          </a:bodyPr>
          <a:lstStyle/>
          <a:p>
            <a:r>
              <a:rPr lang="it-IT" sz="2400" dirty="0" smtClean="0">
                <a:solidFill>
                  <a:srgbClr val="FF0000"/>
                </a:solidFill>
                <a:latin typeface="Arial Black" pitchFamily="34" charset="0"/>
              </a:rPr>
              <a:t>scrittura oggettiva e soggettiva</a:t>
            </a:r>
            <a:endParaRPr lang="it-IT" sz="2400" dirty="0">
              <a:solidFill>
                <a:srgbClr val="FF0000"/>
              </a:solidFill>
              <a:latin typeface="Arial Black" pitchFamily="34" charset="0"/>
            </a:endParaRPr>
          </a:p>
        </p:txBody>
      </p:sp>
      <p:sp>
        <p:nvSpPr>
          <p:cNvPr id="10" name="Rettangolo 9"/>
          <p:cNvSpPr/>
          <p:nvPr/>
        </p:nvSpPr>
        <p:spPr>
          <a:xfrm>
            <a:off x="1571604" y="1071546"/>
            <a:ext cx="3214710" cy="500066"/>
          </a:xfrm>
          <a:prstGeom prst="rect">
            <a:avLst/>
          </a:prstGeom>
          <a:solidFill>
            <a:srgbClr val="F0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t</a:t>
            </a:r>
            <a:r>
              <a:rPr lang="it-IT" sz="2400" dirty="0" smtClean="0"/>
              <a:t>ecnica soggettiva</a:t>
            </a:r>
            <a:endParaRPr lang="it-IT" sz="2400" dirty="0"/>
          </a:p>
        </p:txBody>
      </p:sp>
      <p:sp>
        <p:nvSpPr>
          <p:cNvPr id="11" name="Triangolo isoscele 10"/>
          <p:cNvSpPr/>
          <p:nvPr/>
        </p:nvSpPr>
        <p:spPr>
          <a:xfrm rot="10800000">
            <a:off x="3000365" y="1571612"/>
            <a:ext cx="357190" cy="285752"/>
          </a:xfrm>
          <a:prstGeom prst="triangle">
            <a:avLst/>
          </a:prstGeom>
          <a:solidFill>
            <a:srgbClr val="F0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p:cNvSpPr/>
          <p:nvPr/>
        </p:nvSpPr>
        <p:spPr>
          <a:xfrm>
            <a:off x="6786578" y="2285992"/>
            <a:ext cx="1500198" cy="285752"/>
          </a:xfrm>
          <a:prstGeom prst="rect">
            <a:avLst/>
          </a:prstGeom>
          <a:solidFill>
            <a:srgbClr val="FCE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smtClean="0">
                <a:solidFill>
                  <a:schemeClr val="tx1"/>
                </a:solidFill>
              </a:rPr>
              <a:t>televisione</a:t>
            </a:r>
            <a:endParaRPr lang="it-IT" sz="1600" dirty="0">
              <a:solidFill>
                <a:schemeClr val="tx1"/>
              </a:solidFill>
            </a:endParaRPr>
          </a:p>
        </p:txBody>
      </p:sp>
      <p:sp>
        <p:nvSpPr>
          <p:cNvPr id="16" name="Triangolo isoscele 15"/>
          <p:cNvSpPr/>
          <p:nvPr/>
        </p:nvSpPr>
        <p:spPr>
          <a:xfrm rot="16200000">
            <a:off x="6505509" y="2281309"/>
            <a:ext cx="285752" cy="295118"/>
          </a:xfrm>
          <a:prstGeom prst="triangle">
            <a:avLst/>
          </a:prstGeom>
          <a:solidFill>
            <a:srgbClr val="FCE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Rettangolo 18"/>
          <p:cNvSpPr/>
          <p:nvPr/>
        </p:nvSpPr>
        <p:spPr>
          <a:xfrm>
            <a:off x="7286644" y="2786058"/>
            <a:ext cx="1500198" cy="285752"/>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600" dirty="0" err="1" smtClean="0">
                <a:solidFill>
                  <a:schemeClr val="tx1"/>
                </a:solidFill>
              </a:rPr>
              <a:t>new</a:t>
            </a:r>
            <a:r>
              <a:rPr lang="it-IT" sz="1600" dirty="0" smtClean="0">
                <a:solidFill>
                  <a:schemeClr val="tx1"/>
                </a:solidFill>
              </a:rPr>
              <a:t> </a:t>
            </a:r>
            <a:r>
              <a:rPr lang="it-IT" sz="1600" dirty="0" err="1" smtClean="0">
                <a:solidFill>
                  <a:schemeClr val="tx1"/>
                </a:solidFill>
              </a:rPr>
              <a:t>journalism</a:t>
            </a:r>
            <a:endParaRPr lang="it-IT" sz="1600" dirty="0">
              <a:solidFill>
                <a:schemeClr val="tx1"/>
              </a:solidFill>
            </a:endParaRPr>
          </a:p>
        </p:txBody>
      </p:sp>
      <p:sp>
        <p:nvSpPr>
          <p:cNvPr id="17" name="Triangolo isoscele 16"/>
          <p:cNvSpPr/>
          <p:nvPr/>
        </p:nvSpPr>
        <p:spPr>
          <a:xfrm rot="10800000">
            <a:off x="7786710" y="2571744"/>
            <a:ext cx="285752" cy="214314"/>
          </a:xfrm>
          <a:prstGeom prst="triangle">
            <a:avLst/>
          </a:prstGeom>
          <a:solidFill>
            <a:srgbClr val="FCE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0" name="Rettangolo 19"/>
          <p:cNvSpPr/>
          <p:nvPr/>
        </p:nvSpPr>
        <p:spPr>
          <a:xfrm>
            <a:off x="1428728" y="3643314"/>
            <a:ext cx="5715040" cy="1428760"/>
          </a:xfrm>
          <a:prstGeom prst="rect">
            <a:avLst/>
          </a:prstGeom>
          <a:solidFill>
            <a:srgbClr val="F0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r>
              <a:rPr lang="it-IT" dirty="0" smtClean="0"/>
              <a:t>punto  di vista interno:</a:t>
            </a:r>
          </a:p>
          <a:p>
            <a:pPr algn="just"/>
            <a:r>
              <a:rPr lang="it-IT" dirty="0" smtClean="0"/>
              <a:t>«si segue una caratteristica narrativa tipica della cultura di massa, la personalizzazione delle storie e dei problemi, con lo scopo di renderli più comprensibili al grande pubblico»</a:t>
            </a:r>
          </a:p>
          <a:p>
            <a:pPr algn="r"/>
            <a:r>
              <a:rPr lang="it-IT" sz="1400" dirty="0" smtClean="0"/>
              <a:t>C. Sorrentino</a:t>
            </a:r>
            <a:endParaRPr lang="it-IT" sz="1400" dirty="0"/>
          </a:p>
        </p:txBody>
      </p:sp>
      <p:sp>
        <p:nvSpPr>
          <p:cNvPr id="21" name="Triangolo isoscele 20"/>
          <p:cNvSpPr/>
          <p:nvPr/>
        </p:nvSpPr>
        <p:spPr>
          <a:xfrm>
            <a:off x="2928926" y="3357562"/>
            <a:ext cx="357190" cy="285752"/>
          </a:xfrm>
          <a:prstGeom prst="triangle">
            <a:avLst/>
          </a:prstGeom>
          <a:solidFill>
            <a:srgbClr val="F0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2" name="Triangolo isoscele 21"/>
          <p:cNvSpPr/>
          <p:nvPr/>
        </p:nvSpPr>
        <p:spPr>
          <a:xfrm rot="10800000">
            <a:off x="2714612" y="5072074"/>
            <a:ext cx="357190" cy="285752"/>
          </a:xfrm>
          <a:prstGeom prst="triangle">
            <a:avLst/>
          </a:prstGeom>
          <a:solidFill>
            <a:srgbClr val="F0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ettangolo 23"/>
          <p:cNvSpPr/>
          <p:nvPr/>
        </p:nvSpPr>
        <p:spPr>
          <a:xfrm>
            <a:off x="4643438" y="5286388"/>
            <a:ext cx="1214446" cy="285752"/>
          </a:xfrm>
          <a:prstGeom prst="rect">
            <a:avLst/>
          </a:prstGeom>
          <a:solidFill>
            <a:srgbClr val="FCE0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700" dirty="0" smtClean="0">
                <a:solidFill>
                  <a:schemeClr val="tx1"/>
                </a:solidFill>
              </a:rPr>
              <a:t>testimoni</a:t>
            </a:r>
            <a:endParaRPr lang="it-IT" sz="1700" dirty="0">
              <a:solidFill>
                <a:schemeClr val="tx1"/>
              </a:solidFill>
            </a:endParaRPr>
          </a:p>
        </p:txBody>
      </p:sp>
      <p:sp>
        <p:nvSpPr>
          <p:cNvPr id="25" name="Triangolo isoscele 24"/>
          <p:cNvSpPr/>
          <p:nvPr/>
        </p:nvSpPr>
        <p:spPr>
          <a:xfrm rot="10800000">
            <a:off x="5072066" y="5072074"/>
            <a:ext cx="357190" cy="285752"/>
          </a:xfrm>
          <a:prstGeom prst="triangle">
            <a:avLst/>
          </a:prstGeom>
          <a:solidFill>
            <a:srgbClr val="F06A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o 16"/>
          <p:cNvGrpSpPr/>
          <p:nvPr/>
        </p:nvGrpSpPr>
        <p:grpSpPr>
          <a:xfrm>
            <a:off x="285720" y="108544"/>
            <a:ext cx="8715436" cy="750276"/>
            <a:chOff x="285720" y="108544"/>
            <a:chExt cx="8715436" cy="750276"/>
          </a:xfrm>
        </p:grpSpPr>
        <p:pic>
          <p:nvPicPr>
            <p:cNvPr id="4" name="Immagine 3" descr="scom logo senza nomi.jpg"/>
            <p:cNvPicPr>
              <a:picLocks noChangeAspect="1"/>
            </p:cNvPicPr>
            <p:nvPr/>
          </p:nvPicPr>
          <p:blipFill>
            <a:blip r:embed="rId2" cstate="print"/>
            <a:srcRect l="10977" t="14598" r="9073" b="5419"/>
            <a:stretch>
              <a:fillRect/>
            </a:stretch>
          </p:blipFill>
          <p:spPr>
            <a:xfrm>
              <a:off x="285720" y="136641"/>
              <a:ext cx="992288" cy="720591"/>
            </a:xfrm>
            <a:prstGeom prst="rect">
              <a:avLst/>
            </a:prstGeom>
          </p:spPr>
        </p:pic>
        <p:sp>
          <p:nvSpPr>
            <p:cNvPr id="5" name="CasellaDiTesto 4"/>
            <p:cNvSpPr txBox="1"/>
            <p:nvPr/>
          </p:nvSpPr>
          <p:spPr>
            <a:xfrm>
              <a:off x="6858016" y="108544"/>
              <a:ext cx="2143140" cy="646331"/>
            </a:xfrm>
            <a:prstGeom prst="rect">
              <a:avLst/>
            </a:prstGeom>
            <a:noFill/>
          </p:spPr>
          <p:txBody>
            <a:bodyPr wrap="square" rtlCol="0">
              <a:spAutoFit/>
            </a:bodyPr>
            <a:lstStyle/>
            <a:p>
              <a:pPr algn="r"/>
              <a:r>
                <a:rPr lang="it-IT" dirty="0" smtClean="0">
                  <a:latin typeface="Bodoni MT Poster Compressed" pitchFamily="18" charset="0"/>
                </a:rPr>
                <a:t>Storia e tecniche </a:t>
              </a:r>
            </a:p>
            <a:p>
              <a:pPr algn="r"/>
              <a:r>
                <a:rPr lang="it-IT" dirty="0" smtClean="0">
                  <a:latin typeface="Bodoni MT Poster Compressed" pitchFamily="18" charset="0"/>
                </a:rPr>
                <a:t>del giornalismo e dei mass media</a:t>
              </a:r>
              <a:endParaRPr lang="it-IT" dirty="0">
                <a:latin typeface="Bodoni MT Poster Compressed" pitchFamily="18" charset="0"/>
              </a:endParaRPr>
            </a:p>
          </p:txBody>
        </p:sp>
        <p:cxnSp>
          <p:nvCxnSpPr>
            <p:cNvPr id="13" name="Connettore 1 12"/>
            <p:cNvCxnSpPr/>
            <p:nvPr/>
          </p:nvCxnSpPr>
          <p:spPr>
            <a:xfrm>
              <a:off x="1357290" y="857232"/>
              <a:ext cx="6215106" cy="158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8" name="CasellaDiTesto 17"/>
          <p:cNvSpPr txBox="1"/>
          <p:nvPr/>
        </p:nvSpPr>
        <p:spPr>
          <a:xfrm>
            <a:off x="3357554" y="343895"/>
            <a:ext cx="1896673" cy="584775"/>
          </a:xfrm>
          <a:prstGeom prst="rect">
            <a:avLst/>
          </a:prstGeom>
          <a:noFill/>
        </p:spPr>
        <p:txBody>
          <a:bodyPr wrap="none" rtlCol="0">
            <a:spAutoFit/>
          </a:bodyPr>
          <a:lstStyle/>
          <a:p>
            <a:r>
              <a:rPr lang="it-IT" sz="3200" dirty="0" smtClean="0">
                <a:solidFill>
                  <a:srgbClr val="FF0000"/>
                </a:solidFill>
                <a:latin typeface="Arial Black" pitchFamily="34" charset="0"/>
              </a:rPr>
              <a:t>i generi</a:t>
            </a:r>
            <a:endParaRPr lang="it-IT" sz="3200" dirty="0">
              <a:solidFill>
                <a:srgbClr val="FF0000"/>
              </a:solidFill>
              <a:latin typeface="Arial Black" pitchFamily="34" charset="0"/>
            </a:endParaRPr>
          </a:p>
        </p:txBody>
      </p:sp>
      <p:sp>
        <p:nvSpPr>
          <p:cNvPr id="7" name="Rettangolo 6"/>
          <p:cNvSpPr/>
          <p:nvPr/>
        </p:nvSpPr>
        <p:spPr>
          <a:xfrm>
            <a:off x="1142976" y="1142984"/>
            <a:ext cx="328614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generi informativi</a:t>
            </a:r>
            <a:endParaRPr lang="it-IT" sz="2400" dirty="0"/>
          </a:p>
        </p:txBody>
      </p:sp>
      <p:sp>
        <p:nvSpPr>
          <p:cNvPr id="8" name="Rettangolo 7"/>
          <p:cNvSpPr/>
          <p:nvPr/>
        </p:nvSpPr>
        <p:spPr>
          <a:xfrm>
            <a:off x="1964513" y="1928802"/>
            <a:ext cx="1643074" cy="4286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resoconto</a:t>
            </a:r>
            <a:endParaRPr lang="it-IT" dirty="0"/>
          </a:p>
        </p:txBody>
      </p:sp>
      <p:sp>
        <p:nvSpPr>
          <p:cNvPr id="9" name="Rettangolo 8"/>
          <p:cNvSpPr/>
          <p:nvPr/>
        </p:nvSpPr>
        <p:spPr>
          <a:xfrm>
            <a:off x="1928794" y="2486018"/>
            <a:ext cx="1643074" cy="4286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reportage</a:t>
            </a:r>
            <a:endParaRPr lang="it-IT" dirty="0"/>
          </a:p>
        </p:txBody>
      </p:sp>
      <p:sp>
        <p:nvSpPr>
          <p:cNvPr id="10" name="Rettangolo 9"/>
          <p:cNvSpPr/>
          <p:nvPr/>
        </p:nvSpPr>
        <p:spPr>
          <a:xfrm>
            <a:off x="1928794" y="3043234"/>
            <a:ext cx="1643074" cy="42862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biografia</a:t>
            </a:r>
            <a:endParaRPr lang="it-IT" dirty="0"/>
          </a:p>
        </p:txBody>
      </p:sp>
      <p:sp>
        <p:nvSpPr>
          <p:cNvPr id="11" name="Rettangolo 10"/>
          <p:cNvSpPr/>
          <p:nvPr/>
        </p:nvSpPr>
        <p:spPr>
          <a:xfrm>
            <a:off x="3929058" y="3786190"/>
            <a:ext cx="1643074" cy="428628"/>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err="1" smtClean="0">
                <a:solidFill>
                  <a:schemeClr val="tx1"/>
                </a:solidFill>
              </a:rPr>
              <a:t>fogliettone</a:t>
            </a:r>
            <a:endParaRPr lang="it-IT" dirty="0">
              <a:solidFill>
                <a:schemeClr val="tx1"/>
              </a:solidFill>
            </a:endParaRPr>
          </a:p>
        </p:txBody>
      </p:sp>
      <p:sp>
        <p:nvSpPr>
          <p:cNvPr id="12" name="Rettangolo 11"/>
          <p:cNvSpPr/>
          <p:nvPr/>
        </p:nvSpPr>
        <p:spPr>
          <a:xfrm>
            <a:off x="5000628" y="1142984"/>
            <a:ext cx="3286148"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generi d’opinione</a:t>
            </a:r>
            <a:endParaRPr lang="it-IT" sz="2400" dirty="0"/>
          </a:p>
        </p:txBody>
      </p:sp>
      <p:sp>
        <p:nvSpPr>
          <p:cNvPr id="14" name="Rettangolo 13"/>
          <p:cNvSpPr/>
          <p:nvPr/>
        </p:nvSpPr>
        <p:spPr>
          <a:xfrm>
            <a:off x="4929190" y="1928802"/>
            <a:ext cx="1643074" cy="428628"/>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editoriale</a:t>
            </a:r>
            <a:endParaRPr lang="it-IT" dirty="0"/>
          </a:p>
        </p:txBody>
      </p:sp>
      <p:sp>
        <p:nvSpPr>
          <p:cNvPr id="15" name="Rettangolo 14"/>
          <p:cNvSpPr/>
          <p:nvPr/>
        </p:nvSpPr>
        <p:spPr>
          <a:xfrm>
            <a:off x="4929190" y="2486018"/>
            <a:ext cx="1643074" cy="42862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commento</a:t>
            </a:r>
            <a:endParaRPr lang="it-IT" dirty="0"/>
          </a:p>
        </p:txBody>
      </p:sp>
      <p:sp>
        <p:nvSpPr>
          <p:cNvPr id="16" name="Rettangolo 15"/>
          <p:cNvSpPr/>
          <p:nvPr/>
        </p:nvSpPr>
        <p:spPr>
          <a:xfrm>
            <a:off x="4929190" y="3043234"/>
            <a:ext cx="1643074" cy="428628"/>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opinione</a:t>
            </a:r>
            <a:endParaRPr lang="it-IT" dirty="0">
              <a:solidFill>
                <a:schemeClr val="tx1"/>
              </a:solidFill>
            </a:endParaRPr>
          </a:p>
        </p:txBody>
      </p:sp>
      <p:sp>
        <p:nvSpPr>
          <p:cNvPr id="17" name="Rettangolo 16"/>
          <p:cNvSpPr/>
          <p:nvPr/>
        </p:nvSpPr>
        <p:spPr>
          <a:xfrm>
            <a:off x="6786578" y="1928802"/>
            <a:ext cx="1643074" cy="428628"/>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analisi</a:t>
            </a:r>
            <a:endParaRPr lang="it-IT" dirty="0">
              <a:solidFill>
                <a:schemeClr val="tx1"/>
              </a:solidFill>
            </a:endParaRPr>
          </a:p>
        </p:txBody>
      </p:sp>
      <p:sp>
        <p:nvSpPr>
          <p:cNvPr id="19" name="Rettangolo 18"/>
          <p:cNvSpPr/>
          <p:nvPr/>
        </p:nvSpPr>
        <p:spPr>
          <a:xfrm>
            <a:off x="6786578" y="2486018"/>
            <a:ext cx="1643074" cy="428628"/>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corsivo</a:t>
            </a:r>
            <a:endParaRPr lang="it-IT" dirty="0">
              <a:solidFill>
                <a:schemeClr val="tx1"/>
              </a:solidFill>
            </a:endParaRPr>
          </a:p>
        </p:txBody>
      </p:sp>
      <p:sp>
        <p:nvSpPr>
          <p:cNvPr id="20" name="Rettangolo 19"/>
          <p:cNvSpPr/>
          <p:nvPr/>
        </p:nvSpPr>
        <p:spPr>
          <a:xfrm>
            <a:off x="6786578" y="3043234"/>
            <a:ext cx="1643074" cy="428628"/>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rubrica</a:t>
            </a:r>
            <a:endParaRPr lang="it-IT" dirty="0">
              <a:solidFill>
                <a:schemeClr val="tx1"/>
              </a:solidFill>
            </a:endParaRPr>
          </a:p>
        </p:txBody>
      </p:sp>
      <p:sp>
        <p:nvSpPr>
          <p:cNvPr id="21" name="Rettangolo 20"/>
          <p:cNvSpPr/>
          <p:nvPr/>
        </p:nvSpPr>
        <p:spPr>
          <a:xfrm>
            <a:off x="214282" y="4857760"/>
            <a:ext cx="2500330" cy="571504"/>
          </a:xfrm>
          <a:prstGeom prst="rect">
            <a:avLst/>
          </a:prstGeom>
          <a:solidFill>
            <a:schemeClr val="accent2">
              <a:lumMod val="7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intervista</a:t>
            </a:r>
            <a:endParaRPr lang="it-IT" sz="2400" dirty="0"/>
          </a:p>
        </p:txBody>
      </p:sp>
      <p:sp>
        <p:nvSpPr>
          <p:cNvPr id="22" name="Rettangolo 21"/>
          <p:cNvSpPr/>
          <p:nvPr/>
        </p:nvSpPr>
        <p:spPr>
          <a:xfrm>
            <a:off x="2964629" y="4857760"/>
            <a:ext cx="2500330" cy="571504"/>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inchiesta</a:t>
            </a:r>
            <a:endParaRPr lang="it-IT" sz="2400" dirty="0"/>
          </a:p>
        </p:txBody>
      </p:sp>
      <p:sp>
        <p:nvSpPr>
          <p:cNvPr id="23" name="Rettangolo 22"/>
          <p:cNvSpPr/>
          <p:nvPr/>
        </p:nvSpPr>
        <p:spPr>
          <a:xfrm>
            <a:off x="5714976" y="4857760"/>
            <a:ext cx="3286148" cy="571504"/>
          </a:xfrm>
          <a:prstGeom prst="rect">
            <a:avLst/>
          </a:prstGeom>
          <a:solidFill>
            <a:schemeClr val="accent5">
              <a:lumMod val="75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dirty="0" smtClean="0"/>
              <a:t>pastone/ retroscena</a:t>
            </a:r>
            <a:endParaRPr lang="it-IT" sz="2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311</TotalTime>
  <Words>1379</Words>
  <Application>Microsoft Office PowerPoint</Application>
  <PresentationFormat>Presentazione su schermo (4:3)</PresentationFormat>
  <Paragraphs>101</Paragraphs>
  <Slides>8</Slides>
  <Notes>0</Notes>
  <HiddenSlides>0</HiddenSlides>
  <MMClips>0</MMClips>
  <ScaleCrop>false</ScaleCrop>
  <HeadingPairs>
    <vt:vector size="4" baseType="variant">
      <vt:variant>
        <vt:lpstr>Tema</vt:lpstr>
      </vt:variant>
      <vt:variant>
        <vt:i4>1</vt:i4>
      </vt:variant>
      <vt:variant>
        <vt:lpstr>Titoli diapositive</vt:lpstr>
      </vt:variant>
      <vt:variant>
        <vt:i4>8</vt:i4>
      </vt:variant>
    </vt:vector>
  </HeadingPairs>
  <TitlesOfParts>
    <vt:vector size="9" baseType="lpstr">
      <vt:lpstr>Tema di Office</vt:lpstr>
      <vt:lpstr>Diapositiva 1</vt:lpstr>
      <vt:lpstr>Diapositiva 2</vt:lpstr>
      <vt:lpstr>Diapositiva 3</vt:lpstr>
      <vt:lpstr>Diapositiva 4</vt:lpstr>
      <vt:lpstr>Diapositiva 5</vt:lpstr>
      <vt:lpstr>Diapositiva 6</vt:lpstr>
      <vt:lpstr>Diapositiva 7</vt:lpstr>
      <vt:lpstr>Diapositiva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Andrea</dc:creator>
  <cp:lastModifiedBy>Andrea</cp:lastModifiedBy>
  <cp:revision>20</cp:revision>
  <dcterms:created xsi:type="dcterms:W3CDTF">2017-10-06T13:42:54Z</dcterms:created>
  <dcterms:modified xsi:type="dcterms:W3CDTF">2017-10-12T08:34:41Z</dcterms:modified>
</cp:coreProperties>
</file>