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96" autoAdjust="0"/>
    <p:restoredTop sz="94660"/>
  </p:normalViewPr>
  <p:slideViewPr>
    <p:cSldViewPr snapToGrid="0" showGuides="1">
      <p:cViewPr varScale="1">
        <p:scale>
          <a:sx n="63" d="100"/>
          <a:sy n="63" d="100"/>
        </p:scale>
        <p:origin x="83" y="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MEDIA, ARTI, CULTURE (LM-65)</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10470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a:latin typeface="Times New Roman" panose="02020603050405020304" pitchFamily="18" charset="0"/>
                <a:cs typeface="Times New Roman" panose="02020603050405020304" pitchFamily="18" charset="0"/>
              </a:rPr>
              <a:t>IV</a:t>
            </a:r>
            <a:r>
              <a:rPr lang="en-US" sz="2400" i="1" kern="1200">
                <a:solidFill>
                  <a:schemeClr val="tx1"/>
                </a:solidFill>
                <a:latin typeface="Times New Roman" panose="02020603050405020304" pitchFamily="18" charset="0"/>
                <a:cs typeface="Times New Roman" panose="02020603050405020304" pitchFamily="18" charset="0"/>
              </a:rPr>
              <a:t> </a:t>
            </a:r>
            <a:r>
              <a:rPr lang="en-US" sz="2400" i="1" kern="1200" dirty="0" err="1">
                <a:solidFill>
                  <a:schemeClr val="tx1"/>
                </a:solidFill>
                <a:latin typeface="Times New Roman" panose="02020603050405020304" pitchFamily="18" charset="0"/>
                <a:cs typeface="Times New Roman" panose="02020603050405020304" pitchFamily="18" charset="0"/>
              </a:rPr>
              <a:t>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dirty="0">
                <a:latin typeface="Times New Roman" panose="02020603050405020304" pitchFamily="18" charset="0"/>
                <a:cs typeface="Times New Roman" panose="02020603050405020304" pitchFamily="18" charset="0"/>
              </a:rPr>
              <a:t>TEORIA DEL COLORE</a:t>
            </a: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682202"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F181014-E15F-5BCA-7E61-2B162D7C0A0E}"/>
              </a:ext>
            </a:extLst>
          </p:cNvPr>
          <p:cNvSpPr txBox="1"/>
          <p:nvPr/>
        </p:nvSpPr>
        <p:spPr>
          <a:xfrm>
            <a:off x="6772760" y="252897"/>
            <a:ext cx="5532876"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TEORIA DEL COLORE</a:t>
            </a:r>
          </a:p>
        </p:txBody>
      </p:sp>
      <p:sp>
        <p:nvSpPr>
          <p:cNvPr id="3" name="CasellaDiTesto 2">
            <a:extLst>
              <a:ext uri="{FF2B5EF4-FFF2-40B4-BE49-F238E27FC236}">
                <a16:creationId xmlns:a16="http://schemas.microsoft.com/office/drawing/2014/main" id="{18B88C67-2F7B-8877-34B9-B42554F62344}"/>
              </a:ext>
            </a:extLst>
          </p:cNvPr>
          <p:cNvSpPr txBox="1"/>
          <p:nvPr/>
        </p:nvSpPr>
        <p:spPr>
          <a:xfrm>
            <a:off x="7620000" y="6003920"/>
            <a:ext cx="4355024"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LA LUCE</a:t>
            </a:r>
          </a:p>
        </p:txBody>
      </p:sp>
      <p:sp>
        <p:nvSpPr>
          <p:cNvPr id="8" name="CasellaDiTesto 7">
            <a:extLst>
              <a:ext uri="{FF2B5EF4-FFF2-40B4-BE49-F238E27FC236}">
                <a16:creationId xmlns:a16="http://schemas.microsoft.com/office/drawing/2014/main" id="{07117C79-5ED6-011D-7CD5-4955EC139BC3}"/>
              </a:ext>
            </a:extLst>
          </p:cNvPr>
          <p:cNvSpPr txBox="1"/>
          <p:nvPr/>
        </p:nvSpPr>
        <p:spPr>
          <a:xfrm>
            <a:off x="3533" y="1231481"/>
            <a:ext cx="7378902" cy="4278094"/>
          </a:xfrm>
          <a:prstGeom prst="rect">
            <a:avLst/>
          </a:prstGeom>
          <a:noFill/>
        </p:spPr>
        <p:txBody>
          <a:bodyPr wrap="square" rtlCol="0">
            <a:spAutoFit/>
          </a:bodyPr>
          <a:lstStyle/>
          <a:p>
            <a:r>
              <a:rPr lang="it-IT" sz="1700" dirty="0">
                <a:latin typeface="Times New Roman" panose="02020603050405020304" pitchFamily="18" charset="0"/>
                <a:cs typeface="Times New Roman" panose="02020603050405020304" pitchFamily="18" charset="0"/>
              </a:rPr>
              <a:t>La Luce è una forma di energia (energia radiante o energia elettromagnetica) che si trasmette nel vuoto e presenta una doppia natura: ondulatoria e corpuscolare. È costituita da «pacchetti di energia» detti fotoni che viaggiano nello spazio a una velocità pari a 300.000 Km/s (velocità della luce) descrivendo onde sinusoidali. </a:t>
            </a:r>
          </a:p>
          <a:p>
            <a:r>
              <a:rPr lang="it-IT" sz="1700" u="sng" dirty="0">
                <a:latin typeface="Times New Roman" panose="02020603050405020304" pitchFamily="18" charset="0"/>
                <a:cs typeface="Times New Roman" panose="02020603050405020304" pitchFamily="18" charset="0"/>
              </a:rPr>
              <a:t>Ondulatoria</a:t>
            </a:r>
            <a:r>
              <a:rPr lang="it-IT" sz="1700" dirty="0">
                <a:latin typeface="Times New Roman" panose="02020603050405020304" pitchFamily="18" charset="0"/>
                <a:cs typeface="Times New Roman" panose="02020603050405020304" pitchFamily="18" charset="0"/>
              </a:rPr>
              <a:t>: la luce è caratterizzata dalla lunghezza d’onda λ, pari alla distanza tra due cicli, e dalla frequenza </a:t>
            </a:r>
            <a:r>
              <a:rPr lang="el-GR" sz="1700" dirty="0">
                <a:latin typeface="Times New Roman" panose="02020603050405020304" pitchFamily="18" charset="0"/>
                <a:cs typeface="Times New Roman" panose="02020603050405020304" pitchFamily="18" charset="0"/>
              </a:rPr>
              <a:t>ν</a:t>
            </a:r>
            <a:r>
              <a:rPr lang="it-IT" sz="1700" dirty="0">
                <a:latin typeface="Times New Roman" panose="02020603050405020304" pitchFamily="18" charset="0"/>
                <a:cs typeface="Times New Roman" panose="02020603050405020304" pitchFamily="18" charset="0"/>
              </a:rPr>
              <a:t>, equivalente al numero di cicli nell’unità di tempo, che è inversamente proporzionale alla lunghezza d’onda: </a:t>
            </a:r>
            <a:r>
              <a:rPr lang="el-GR" sz="1700" dirty="0">
                <a:latin typeface="Times New Roman" panose="02020603050405020304" pitchFamily="18" charset="0"/>
                <a:cs typeface="Times New Roman" panose="02020603050405020304" pitchFamily="18" charset="0"/>
              </a:rPr>
              <a:t>ν</a:t>
            </a:r>
            <a:r>
              <a:rPr lang="it-IT" sz="1700" dirty="0">
                <a:latin typeface="Times New Roman" panose="02020603050405020304" pitchFamily="18" charset="0"/>
                <a:cs typeface="Times New Roman" panose="02020603050405020304" pitchFamily="18" charset="0"/>
              </a:rPr>
              <a:t> = 1/ λ.</a:t>
            </a:r>
          </a:p>
          <a:p>
            <a:r>
              <a:rPr lang="it-IT" sz="1700" dirty="0">
                <a:latin typeface="Times New Roman" panose="02020603050405020304" pitchFamily="18" charset="0"/>
                <a:cs typeface="Times New Roman" panose="02020603050405020304" pitchFamily="18" charset="0"/>
              </a:rPr>
              <a:t>Corpuscolare: la luce è formata da pacchetti di energia luminosa, i fotoni, aventi energia proporzionale alla frequenza in ragione della legge di Planck:</a:t>
            </a:r>
          </a:p>
          <a:p>
            <a:r>
              <a:rPr lang="it-IT" sz="1700" dirty="0">
                <a:latin typeface="Times New Roman" panose="02020603050405020304" pitchFamily="18" charset="0"/>
                <a:cs typeface="Times New Roman" panose="02020603050405020304" pitchFamily="18" charset="0"/>
              </a:rPr>
              <a:t>E=h</a:t>
            </a:r>
            <a:r>
              <a:rPr lang="el-GR" sz="1700" dirty="0">
                <a:latin typeface="Times New Roman" panose="02020603050405020304" pitchFamily="18" charset="0"/>
                <a:cs typeface="Times New Roman" panose="02020603050405020304" pitchFamily="18" charset="0"/>
              </a:rPr>
              <a:t> ν</a:t>
            </a:r>
            <a:r>
              <a:rPr lang="it-IT" sz="1700" dirty="0">
                <a:latin typeface="Times New Roman" panose="02020603050405020304" pitchFamily="18" charset="0"/>
                <a:cs typeface="Times New Roman" panose="02020603050405020304" pitchFamily="18" charset="0"/>
              </a:rPr>
              <a:t> (Joule).</a:t>
            </a:r>
          </a:p>
          <a:p>
            <a:r>
              <a:rPr lang="it-IT" sz="1700" dirty="0">
                <a:latin typeface="Times New Roman" panose="02020603050405020304" pitchFamily="18" charset="0"/>
                <a:cs typeface="Times New Roman" panose="02020603050405020304" pitchFamily="18" charset="0"/>
              </a:rPr>
              <a:t>Trasportando energia, i fotoni, durante il loro movimento nello spazio, come tutte le forme di energia in movimento, creano un campo elettrico e un campo magnetico ortogonali tra loro. Per questo motivo, la luce è definita una forma di radiazione elettromagnetica. </a:t>
            </a:r>
          </a:p>
          <a:p>
            <a:r>
              <a:rPr lang="it-IT" sz="1700" dirty="0">
                <a:latin typeface="Times New Roman" panose="02020603050405020304" pitchFamily="18" charset="0"/>
                <a:cs typeface="Times New Roman" panose="02020603050405020304" pitchFamily="18" charset="0"/>
              </a:rPr>
              <a:t>Una radiazione elettromagnetica è quindi tanto più energetica quanto maggiore è la sua frequenza e quanto minore è la sua lunghezza d’onda. </a:t>
            </a:r>
          </a:p>
        </p:txBody>
      </p:sp>
      <p:pic>
        <p:nvPicPr>
          <p:cNvPr id="11" name="Immagine 10">
            <a:extLst>
              <a:ext uri="{FF2B5EF4-FFF2-40B4-BE49-F238E27FC236}">
                <a16:creationId xmlns:a16="http://schemas.microsoft.com/office/drawing/2014/main" id="{E13F3790-1B1B-BBF1-5EAE-C95DED2D8EF0}"/>
              </a:ext>
            </a:extLst>
          </p:cNvPr>
          <p:cNvPicPr>
            <a:picLocks noChangeAspect="1"/>
          </p:cNvPicPr>
          <p:nvPr/>
        </p:nvPicPr>
        <p:blipFill>
          <a:blip r:embed="rId3"/>
          <a:stretch>
            <a:fillRect/>
          </a:stretch>
        </p:blipFill>
        <p:spPr>
          <a:xfrm>
            <a:off x="7464757" y="1416044"/>
            <a:ext cx="4665509" cy="1501968"/>
          </a:xfrm>
          <a:prstGeom prst="rect">
            <a:avLst/>
          </a:prstGeom>
        </p:spPr>
      </p:pic>
      <p:pic>
        <p:nvPicPr>
          <p:cNvPr id="15" name="Immagine 14">
            <a:extLst>
              <a:ext uri="{FF2B5EF4-FFF2-40B4-BE49-F238E27FC236}">
                <a16:creationId xmlns:a16="http://schemas.microsoft.com/office/drawing/2014/main" id="{AC0E97E5-6117-D43C-BB29-EE884CFD8151}"/>
              </a:ext>
            </a:extLst>
          </p:cNvPr>
          <p:cNvPicPr>
            <a:picLocks noChangeAspect="1"/>
          </p:cNvPicPr>
          <p:nvPr/>
        </p:nvPicPr>
        <p:blipFill>
          <a:blip r:embed="rId4"/>
          <a:stretch>
            <a:fillRect/>
          </a:stretch>
        </p:blipFill>
        <p:spPr>
          <a:xfrm>
            <a:off x="7752230" y="3516423"/>
            <a:ext cx="3724836" cy="1868999"/>
          </a:xfrm>
          <a:prstGeom prst="rect">
            <a:avLst/>
          </a:prstGeom>
        </p:spPr>
      </p:pic>
    </p:spTree>
    <p:extLst>
      <p:ext uri="{BB962C8B-B14F-4D97-AF65-F5344CB8AC3E}">
        <p14:creationId xmlns:p14="http://schemas.microsoft.com/office/powerpoint/2010/main" val="22225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913513"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F181014-E15F-5BCA-7E61-2B162D7C0A0E}"/>
              </a:ext>
            </a:extLst>
          </p:cNvPr>
          <p:cNvSpPr txBox="1"/>
          <p:nvPr/>
        </p:nvSpPr>
        <p:spPr>
          <a:xfrm>
            <a:off x="6772760" y="252897"/>
            <a:ext cx="5532876"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TEORIA DEL COLORE</a:t>
            </a:r>
          </a:p>
        </p:txBody>
      </p:sp>
      <p:sp>
        <p:nvSpPr>
          <p:cNvPr id="3" name="CasellaDiTesto 2">
            <a:extLst>
              <a:ext uri="{FF2B5EF4-FFF2-40B4-BE49-F238E27FC236}">
                <a16:creationId xmlns:a16="http://schemas.microsoft.com/office/drawing/2014/main" id="{18B88C67-2F7B-8877-34B9-B42554F62344}"/>
              </a:ext>
            </a:extLst>
          </p:cNvPr>
          <p:cNvSpPr txBox="1"/>
          <p:nvPr/>
        </p:nvSpPr>
        <p:spPr>
          <a:xfrm>
            <a:off x="7682521" y="5903892"/>
            <a:ext cx="4355024"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LO SPETTRO ELETTROMAGNETICO</a:t>
            </a:r>
          </a:p>
        </p:txBody>
      </p:sp>
      <p:sp>
        <p:nvSpPr>
          <p:cNvPr id="8" name="CasellaDiTesto 7">
            <a:extLst>
              <a:ext uri="{FF2B5EF4-FFF2-40B4-BE49-F238E27FC236}">
                <a16:creationId xmlns:a16="http://schemas.microsoft.com/office/drawing/2014/main" id="{07117C79-5ED6-011D-7CD5-4955EC139BC3}"/>
              </a:ext>
            </a:extLst>
          </p:cNvPr>
          <p:cNvSpPr txBox="1"/>
          <p:nvPr/>
        </p:nvSpPr>
        <p:spPr>
          <a:xfrm>
            <a:off x="0" y="1347729"/>
            <a:ext cx="12192000" cy="1661993"/>
          </a:xfrm>
          <a:prstGeom prst="rect">
            <a:avLst/>
          </a:prstGeom>
          <a:noFill/>
        </p:spPr>
        <p:txBody>
          <a:bodyPr wrap="square" rtlCol="0">
            <a:spAutoFit/>
          </a:bodyPr>
          <a:lstStyle/>
          <a:p>
            <a:r>
              <a:rPr lang="it-IT" sz="1700" dirty="0">
                <a:latin typeface="Times New Roman" panose="02020603050405020304" pitchFamily="18" charset="0"/>
                <a:cs typeface="Times New Roman" panose="02020603050405020304" pitchFamily="18" charset="0"/>
              </a:rPr>
              <a:t>Lo spettro elettromagnetico comprende l’intera gamma delle lunghezze d’onda esistenti in natura, dalle onde radio, lunghissime e poco energetiche, ai raggi cosmici, cortissimi e dotati di una grandissima quantità di energia. Fenomeni fisici molto diversi, come le onde radio, che trasportano suoni e voci nell’etere, e raggi X, che impressionano le lastre radiografiche, appartengono alla stessa famiglia delle onde elettromagnetiche. All’interno dello spettro elettromagnetico, solo una piccolissima porzione appartiene al cosiddetto spettro visibile, l’insieme delle lunghezze d’onda cui l’occhio umano è sensibile e che sono alla base della percezione dei colori. Lo spettro del visibile si attesta nell’intervallo compreso tra i 400 e i 700 nanometri. </a:t>
            </a:r>
          </a:p>
        </p:txBody>
      </p:sp>
      <p:pic>
        <p:nvPicPr>
          <p:cNvPr id="7" name="Immagine 6">
            <a:extLst>
              <a:ext uri="{FF2B5EF4-FFF2-40B4-BE49-F238E27FC236}">
                <a16:creationId xmlns:a16="http://schemas.microsoft.com/office/drawing/2014/main" id="{C4A35946-779D-B9E9-52BB-A739D1371AFD}"/>
              </a:ext>
            </a:extLst>
          </p:cNvPr>
          <p:cNvPicPr>
            <a:picLocks noChangeAspect="1"/>
          </p:cNvPicPr>
          <p:nvPr/>
        </p:nvPicPr>
        <p:blipFill>
          <a:blip r:embed="rId3"/>
          <a:stretch>
            <a:fillRect/>
          </a:stretch>
        </p:blipFill>
        <p:spPr>
          <a:xfrm>
            <a:off x="2972569" y="3066497"/>
            <a:ext cx="6246862" cy="2286781"/>
          </a:xfrm>
          <a:prstGeom prst="rect">
            <a:avLst/>
          </a:prstGeom>
        </p:spPr>
      </p:pic>
    </p:spTree>
    <p:extLst>
      <p:ext uri="{BB962C8B-B14F-4D97-AF65-F5344CB8AC3E}">
        <p14:creationId xmlns:p14="http://schemas.microsoft.com/office/powerpoint/2010/main" val="346187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19733"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F181014-E15F-5BCA-7E61-2B162D7C0A0E}"/>
              </a:ext>
            </a:extLst>
          </p:cNvPr>
          <p:cNvSpPr txBox="1"/>
          <p:nvPr/>
        </p:nvSpPr>
        <p:spPr>
          <a:xfrm>
            <a:off x="6772760" y="252897"/>
            <a:ext cx="5532876"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TEORIA DEL COLORE</a:t>
            </a:r>
          </a:p>
        </p:txBody>
      </p:sp>
      <p:sp>
        <p:nvSpPr>
          <p:cNvPr id="3" name="CasellaDiTesto 2">
            <a:extLst>
              <a:ext uri="{FF2B5EF4-FFF2-40B4-BE49-F238E27FC236}">
                <a16:creationId xmlns:a16="http://schemas.microsoft.com/office/drawing/2014/main" id="{18B88C67-2F7B-8877-34B9-B42554F62344}"/>
              </a:ext>
            </a:extLst>
          </p:cNvPr>
          <p:cNvSpPr txBox="1"/>
          <p:nvPr/>
        </p:nvSpPr>
        <p:spPr>
          <a:xfrm>
            <a:off x="7682521" y="5903892"/>
            <a:ext cx="4355024"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LO SPETTRO ELETTROMAGNETICO</a:t>
            </a:r>
          </a:p>
        </p:txBody>
      </p:sp>
      <p:sp>
        <p:nvSpPr>
          <p:cNvPr id="8" name="CasellaDiTesto 7">
            <a:extLst>
              <a:ext uri="{FF2B5EF4-FFF2-40B4-BE49-F238E27FC236}">
                <a16:creationId xmlns:a16="http://schemas.microsoft.com/office/drawing/2014/main" id="{07117C79-5ED6-011D-7CD5-4955EC139BC3}"/>
              </a:ext>
            </a:extLst>
          </p:cNvPr>
          <p:cNvSpPr txBox="1"/>
          <p:nvPr/>
        </p:nvSpPr>
        <p:spPr>
          <a:xfrm>
            <a:off x="0" y="1347729"/>
            <a:ext cx="12192000" cy="1661993"/>
          </a:xfrm>
          <a:prstGeom prst="rect">
            <a:avLst/>
          </a:prstGeom>
          <a:noFill/>
        </p:spPr>
        <p:txBody>
          <a:bodyPr wrap="square" rtlCol="0">
            <a:spAutoFit/>
          </a:bodyPr>
          <a:lstStyle/>
          <a:p>
            <a:r>
              <a:rPr lang="it-IT" sz="1700" dirty="0">
                <a:latin typeface="Times New Roman" panose="02020603050405020304" pitchFamily="18" charset="0"/>
                <a:cs typeface="Times New Roman" panose="02020603050405020304" pitchFamily="18" charset="0"/>
              </a:rPr>
              <a:t>Si confrontino le due radiazioni delle immagini: la radiazione blu ha una lunghezza d’onda pari a 450 nm, per la legge di Plank, è dunque più energetica della radiazione rossa, che ha una lunghezza d’onda pari a 700 nm. Le radiazioni più energetiche in assoluto sono i raggi gamma che si sprigionano dalle reazioni nucleari; le meno energetiche sono le onde radio. Una comune lampada da 100W a luce rossa può emettere, trascurando la quantità di energia dispersa in calore, centinaia di trilioni di fotoni al secondo. La luce, dunque, è costituita da un numero enorme di fotoni che singolarmente trasportano una quantità infinitesima di energia. Questa quantità infinitesima è comunque sufficiente a rompere alcuni legami molecolari (per esempio, innesca le reazioni di fotosintesi clorofilliana delle piante). </a:t>
            </a:r>
          </a:p>
        </p:txBody>
      </p:sp>
      <p:pic>
        <p:nvPicPr>
          <p:cNvPr id="9" name="Immagine 8">
            <a:extLst>
              <a:ext uri="{FF2B5EF4-FFF2-40B4-BE49-F238E27FC236}">
                <a16:creationId xmlns:a16="http://schemas.microsoft.com/office/drawing/2014/main" id="{72C04F37-515B-925A-7585-80F8AE25E6D0}"/>
              </a:ext>
            </a:extLst>
          </p:cNvPr>
          <p:cNvPicPr>
            <a:picLocks noChangeAspect="1"/>
          </p:cNvPicPr>
          <p:nvPr/>
        </p:nvPicPr>
        <p:blipFill>
          <a:blip r:embed="rId3"/>
          <a:stretch>
            <a:fillRect/>
          </a:stretch>
        </p:blipFill>
        <p:spPr>
          <a:xfrm>
            <a:off x="1701053" y="3095244"/>
            <a:ext cx="1701053" cy="2354858"/>
          </a:xfrm>
          <a:prstGeom prst="rect">
            <a:avLst/>
          </a:prstGeom>
        </p:spPr>
      </p:pic>
      <p:pic>
        <p:nvPicPr>
          <p:cNvPr id="13" name="Immagine 12">
            <a:extLst>
              <a:ext uri="{FF2B5EF4-FFF2-40B4-BE49-F238E27FC236}">
                <a16:creationId xmlns:a16="http://schemas.microsoft.com/office/drawing/2014/main" id="{FFB8CA51-A0A6-42D7-D4F1-7F7FACD8D703}"/>
              </a:ext>
            </a:extLst>
          </p:cNvPr>
          <p:cNvPicPr>
            <a:picLocks noChangeAspect="1"/>
          </p:cNvPicPr>
          <p:nvPr/>
        </p:nvPicPr>
        <p:blipFill>
          <a:blip r:embed="rId4"/>
          <a:stretch>
            <a:fillRect/>
          </a:stretch>
        </p:blipFill>
        <p:spPr>
          <a:xfrm>
            <a:off x="5886055" y="3421094"/>
            <a:ext cx="5996430" cy="1930431"/>
          </a:xfrm>
          <a:prstGeom prst="rect">
            <a:avLst/>
          </a:prstGeom>
        </p:spPr>
      </p:pic>
    </p:spTree>
    <p:extLst>
      <p:ext uri="{BB962C8B-B14F-4D97-AF65-F5344CB8AC3E}">
        <p14:creationId xmlns:p14="http://schemas.microsoft.com/office/powerpoint/2010/main" val="15730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15909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F181014-E15F-5BCA-7E61-2B162D7C0A0E}"/>
              </a:ext>
            </a:extLst>
          </p:cNvPr>
          <p:cNvSpPr txBox="1"/>
          <p:nvPr/>
        </p:nvSpPr>
        <p:spPr>
          <a:xfrm>
            <a:off x="6772760" y="252897"/>
            <a:ext cx="5532876"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TEORIA DEL COLORE</a:t>
            </a:r>
          </a:p>
        </p:txBody>
      </p:sp>
      <p:sp>
        <p:nvSpPr>
          <p:cNvPr id="3" name="CasellaDiTesto 2">
            <a:extLst>
              <a:ext uri="{FF2B5EF4-FFF2-40B4-BE49-F238E27FC236}">
                <a16:creationId xmlns:a16="http://schemas.microsoft.com/office/drawing/2014/main" id="{18B88C67-2F7B-8877-34B9-B42554F62344}"/>
              </a:ext>
            </a:extLst>
          </p:cNvPr>
          <p:cNvSpPr txBox="1"/>
          <p:nvPr/>
        </p:nvSpPr>
        <p:spPr>
          <a:xfrm>
            <a:off x="7682521" y="5903892"/>
            <a:ext cx="4355024"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LUCE BIANCA E LUCE COLORATA</a:t>
            </a:r>
          </a:p>
        </p:txBody>
      </p:sp>
      <p:sp>
        <p:nvSpPr>
          <p:cNvPr id="8" name="CasellaDiTesto 7">
            <a:extLst>
              <a:ext uri="{FF2B5EF4-FFF2-40B4-BE49-F238E27FC236}">
                <a16:creationId xmlns:a16="http://schemas.microsoft.com/office/drawing/2014/main" id="{07117C79-5ED6-011D-7CD5-4955EC139BC3}"/>
              </a:ext>
            </a:extLst>
          </p:cNvPr>
          <p:cNvSpPr txBox="1"/>
          <p:nvPr/>
        </p:nvSpPr>
        <p:spPr>
          <a:xfrm>
            <a:off x="154455" y="2052949"/>
            <a:ext cx="7174006" cy="2554545"/>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La luce visibile (400-700 nm), è definita luce bianca: è la somma delle componenti colorate, dal violetto al rosso passando per il blu, verde, giallo…, corrispondenti alle lunghezze d’onda comprese nell’intervallo. Queste componenti possono essere scomposte quanto un raggio di luce attraversa un prisma, ossia un oggetto capace di rallentarle in modo differente per cui si separano; lo stesso effetto si ha nell’arcobaleno, quando la luce bianca passa attraverso le goccioline d’acqua di cui è satura l’aria dopo un temporale. </a:t>
            </a:r>
          </a:p>
        </p:txBody>
      </p:sp>
      <p:pic>
        <p:nvPicPr>
          <p:cNvPr id="7" name="Immagine 6">
            <a:extLst>
              <a:ext uri="{FF2B5EF4-FFF2-40B4-BE49-F238E27FC236}">
                <a16:creationId xmlns:a16="http://schemas.microsoft.com/office/drawing/2014/main" id="{394DB0EB-9E3A-4ED6-E1E0-86CAD141E171}"/>
              </a:ext>
            </a:extLst>
          </p:cNvPr>
          <p:cNvPicPr>
            <a:picLocks noChangeAspect="1"/>
          </p:cNvPicPr>
          <p:nvPr/>
        </p:nvPicPr>
        <p:blipFill>
          <a:blip r:embed="rId3"/>
          <a:stretch>
            <a:fillRect/>
          </a:stretch>
        </p:blipFill>
        <p:spPr>
          <a:xfrm>
            <a:off x="7682521" y="1919456"/>
            <a:ext cx="3905356" cy="2505028"/>
          </a:xfrm>
          <a:prstGeom prst="rect">
            <a:avLst/>
          </a:prstGeom>
        </p:spPr>
      </p:pic>
    </p:spTree>
    <p:extLst>
      <p:ext uri="{BB962C8B-B14F-4D97-AF65-F5344CB8AC3E}">
        <p14:creationId xmlns:p14="http://schemas.microsoft.com/office/powerpoint/2010/main" val="331166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35597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F181014-E15F-5BCA-7E61-2B162D7C0A0E}"/>
              </a:ext>
            </a:extLst>
          </p:cNvPr>
          <p:cNvSpPr txBox="1"/>
          <p:nvPr/>
        </p:nvSpPr>
        <p:spPr>
          <a:xfrm>
            <a:off x="6772760" y="252897"/>
            <a:ext cx="5532876"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TEORIA DEL COLORE</a:t>
            </a:r>
          </a:p>
        </p:txBody>
      </p:sp>
      <p:sp>
        <p:nvSpPr>
          <p:cNvPr id="3" name="CasellaDiTesto 2">
            <a:extLst>
              <a:ext uri="{FF2B5EF4-FFF2-40B4-BE49-F238E27FC236}">
                <a16:creationId xmlns:a16="http://schemas.microsoft.com/office/drawing/2014/main" id="{18B88C67-2F7B-8877-34B9-B42554F62344}"/>
              </a:ext>
            </a:extLst>
          </p:cNvPr>
          <p:cNvSpPr txBox="1"/>
          <p:nvPr/>
        </p:nvSpPr>
        <p:spPr>
          <a:xfrm>
            <a:off x="7682521" y="5903892"/>
            <a:ext cx="4355024"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L’ORIGINE DEL COLORE</a:t>
            </a:r>
          </a:p>
        </p:txBody>
      </p:sp>
      <p:sp>
        <p:nvSpPr>
          <p:cNvPr id="8" name="CasellaDiTesto 7">
            <a:extLst>
              <a:ext uri="{FF2B5EF4-FFF2-40B4-BE49-F238E27FC236}">
                <a16:creationId xmlns:a16="http://schemas.microsoft.com/office/drawing/2014/main" id="{07117C79-5ED6-011D-7CD5-4955EC139BC3}"/>
              </a:ext>
            </a:extLst>
          </p:cNvPr>
          <p:cNvSpPr txBox="1"/>
          <p:nvPr/>
        </p:nvSpPr>
        <p:spPr>
          <a:xfrm>
            <a:off x="0" y="1301837"/>
            <a:ext cx="7174006" cy="4555093"/>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La luce può essere: </a:t>
            </a:r>
          </a:p>
          <a:p>
            <a:pPr marL="457200" indent="-457200">
              <a:buAutoNum type="arabicPeriod"/>
            </a:pPr>
            <a:r>
              <a:rPr lang="it-IT" dirty="0">
                <a:latin typeface="Times New Roman" panose="02020603050405020304" pitchFamily="18" charset="0"/>
                <a:cs typeface="Times New Roman" panose="02020603050405020304" pitchFamily="18" charset="0"/>
              </a:rPr>
              <a:t>GENERATA: attraverso l’energia elettrica (fonte di luce artificiale), l’energia chimica (combustione), o l’energia termina (vulcano in eruzione). </a:t>
            </a:r>
          </a:p>
          <a:p>
            <a:pPr marL="457200" indent="-457200">
              <a:buAutoNum type="arabicPeriod"/>
            </a:pPr>
            <a:r>
              <a:rPr lang="it-IT" dirty="0">
                <a:latin typeface="Times New Roman" panose="02020603050405020304" pitchFamily="18" charset="0"/>
                <a:cs typeface="Times New Roman" panose="02020603050405020304" pitchFamily="18" charset="0"/>
              </a:rPr>
              <a:t>TRASMESSA: nello spazio attraverso un oggetto, come per esempio un vetro trasparente oppure colorato, ma in questo caso ne assorbe una porzione.</a:t>
            </a:r>
          </a:p>
          <a:p>
            <a:pPr marL="457200" indent="-457200">
              <a:buAutoNum type="arabicPeriod"/>
            </a:pPr>
            <a:r>
              <a:rPr lang="it-IT" dirty="0">
                <a:latin typeface="Times New Roman" panose="02020603050405020304" pitchFamily="18" charset="0"/>
                <a:cs typeface="Times New Roman" panose="02020603050405020304" pitchFamily="18" charset="0"/>
              </a:rPr>
              <a:t>RIFLESSA: nello spazio dalla superficie dell’oggetto.</a:t>
            </a:r>
          </a:p>
          <a:p>
            <a:pPr marL="457200" indent="-457200">
              <a:buAutoNum type="arabicPeriod"/>
            </a:pPr>
            <a:r>
              <a:rPr lang="it-IT" dirty="0">
                <a:latin typeface="Times New Roman" panose="02020603050405020304" pitchFamily="18" charset="0"/>
                <a:cs typeface="Times New Roman" panose="02020603050405020304" pitchFamily="18" charset="0"/>
              </a:rPr>
              <a:t>ASSORBITA: quando la luce colpisce la superficie di un corpo che ne assorbe una parte. </a:t>
            </a:r>
          </a:p>
          <a:p>
            <a:pPr marL="457200" indent="-457200">
              <a:buAutoNum type="arabicPeriod"/>
            </a:pPr>
            <a:r>
              <a:rPr lang="it-IT" dirty="0">
                <a:latin typeface="Times New Roman" panose="02020603050405020304" pitchFamily="18" charset="0"/>
                <a:cs typeface="Times New Roman" panose="02020603050405020304" pitchFamily="18" charset="0"/>
              </a:rPr>
              <a:t>MODIFICATA: modificazioni della luce visibile attraverso processi di diffusione, rifrazione, diffrazione, interferenza (luce al tramonto)</a:t>
            </a:r>
          </a:p>
          <a:p>
            <a:r>
              <a:rPr lang="it-IT" dirty="0">
                <a:latin typeface="Times New Roman" panose="02020603050405020304" pitchFamily="18" charset="0"/>
                <a:cs typeface="Times New Roman" panose="02020603050405020304" pitchFamily="18" charset="0"/>
              </a:rPr>
              <a:t>L’oggetto non ha colore di per se’, ma si compone in superficie di una molecola in grado di assorbire parte dello spettro visibile e riflettere la restante parte. </a:t>
            </a:r>
          </a:p>
          <a:p>
            <a:endParaRPr lang="it-IT" sz="2000" dirty="0">
              <a:latin typeface="Times New Roman" panose="02020603050405020304" pitchFamily="18" charset="0"/>
              <a:cs typeface="Times New Roman" panose="02020603050405020304" pitchFamily="18" charset="0"/>
            </a:endParaRPr>
          </a:p>
        </p:txBody>
      </p:sp>
      <p:pic>
        <p:nvPicPr>
          <p:cNvPr id="9" name="Immagine 8">
            <a:extLst>
              <a:ext uri="{FF2B5EF4-FFF2-40B4-BE49-F238E27FC236}">
                <a16:creationId xmlns:a16="http://schemas.microsoft.com/office/drawing/2014/main" id="{9B3AA136-70A2-A542-3B61-24A59677CEF4}"/>
              </a:ext>
            </a:extLst>
          </p:cNvPr>
          <p:cNvPicPr>
            <a:picLocks noChangeAspect="1"/>
          </p:cNvPicPr>
          <p:nvPr/>
        </p:nvPicPr>
        <p:blipFill>
          <a:blip r:embed="rId3"/>
          <a:stretch>
            <a:fillRect/>
          </a:stretch>
        </p:blipFill>
        <p:spPr>
          <a:xfrm>
            <a:off x="7307259" y="706657"/>
            <a:ext cx="4597031" cy="3065661"/>
          </a:xfrm>
          <a:prstGeom prst="rect">
            <a:avLst/>
          </a:prstGeom>
        </p:spPr>
      </p:pic>
      <p:sp>
        <p:nvSpPr>
          <p:cNvPr id="13" name="CasellaDiTesto 12">
            <a:extLst>
              <a:ext uri="{FF2B5EF4-FFF2-40B4-BE49-F238E27FC236}">
                <a16:creationId xmlns:a16="http://schemas.microsoft.com/office/drawing/2014/main" id="{2D534151-FD6B-A8B9-E879-637D0DB88B06}"/>
              </a:ext>
            </a:extLst>
          </p:cNvPr>
          <p:cNvSpPr txBox="1"/>
          <p:nvPr/>
        </p:nvSpPr>
        <p:spPr>
          <a:xfrm>
            <a:off x="7239091" y="3827156"/>
            <a:ext cx="4733365" cy="1708160"/>
          </a:xfrm>
          <a:prstGeom prst="rect">
            <a:avLst/>
          </a:prstGeom>
          <a:noFill/>
        </p:spPr>
        <p:txBody>
          <a:bodyPr wrap="square" rtlCol="0">
            <a:spAutoFit/>
          </a:bodyPr>
          <a:lstStyle/>
          <a:p>
            <a:r>
              <a:rPr lang="it-IT" sz="1500" dirty="0">
                <a:latin typeface="Times New Roman" panose="02020603050405020304" pitchFamily="18" charset="0"/>
                <a:cs typeface="Times New Roman" panose="02020603050405020304" pitchFamily="18" charset="0"/>
              </a:rPr>
              <a:t>La coppa di Licurgo (IV secolo, Londra, British Museum) è un recipiente costruito con vetro dicroico (ossia composto da micro strati di ossidi metallici) contenente oro colloidale (ossia in uno stato finemente disperso). È in grado di mostrare un colore diverso a seconda del modo in cui la luce passa attraverso di essa: rosso, quando illuminata da dietro, verde quanto illuminata frontalmente. </a:t>
            </a:r>
          </a:p>
        </p:txBody>
      </p:sp>
    </p:spTree>
    <p:extLst>
      <p:ext uri="{BB962C8B-B14F-4D97-AF65-F5344CB8AC3E}">
        <p14:creationId xmlns:p14="http://schemas.microsoft.com/office/powerpoint/2010/main" val="72955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825863" y="6459048"/>
            <a:ext cx="453803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F181014-E15F-5BCA-7E61-2B162D7C0A0E}"/>
              </a:ext>
            </a:extLst>
          </p:cNvPr>
          <p:cNvSpPr txBox="1"/>
          <p:nvPr/>
        </p:nvSpPr>
        <p:spPr>
          <a:xfrm>
            <a:off x="6772760" y="252897"/>
            <a:ext cx="5532876"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TEORIA DEL COLORE</a:t>
            </a:r>
          </a:p>
        </p:txBody>
      </p:sp>
      <p:sp>
        <p:nvSpPr>
          <p:cNvPr id="3" name="CasellaDiTesto 2">
            <a:extLst>
              <a:ext uri="{FF2B5EF4-FFF2-40B4-BE49-F238E27FC236}">
                <a16:creationId xmlns:a16="http://schemas.microsoft.com/office/drawing/2014/main" id="{18B88C67-2F7B-8877-34B9-B42554F62344}"/>
              </a:ext>
            </a:extLst>
          </p:cNvPr>
          <p:cNvSpPr txBox="1"/>
          <p:nvPr/>
        </p:nvSpPr>
        <p:spPr>
          <a:xfrm>
            <a:off x="7682521" y="5903892"/>
            <a:ext cx="4355024"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PROPAGAZIONE DELLA LUCE</a:t>
            </a:r>
          </a:p>
        </p:txBody>
      </p:sp>
      <p:sp>
        <p:nvSpPr>
          <p:cNvPr id="8" name="CasellaDiTesto 7">
            <a:extLst>
              <a:ext uri="{FF2B5EF4-FFF2-40B4-BE49-F238E27FC236}">
                <a16:creationId xmlns:a16="http://schemas.microsoft.com/office/drawing/2014/main" id="{07117C79-5ED6-011D-7CD5-4955EC139BC3}"/>
              </a:ext>
            </a:extLst>
          </p:cNvPr>
          <p:cNvSpPr txBox="1"/>
          <p:nvPr/>
        </p:nvSpPr>
        <p:spPr>
          <a:xfrm>
            <a:off x="-1" y="1301837"/>
            <a:ext cx="12192001" cy="3139321"/>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DIFFUSIONE: </a:t>
            </a:r>
            <a:r>
              <a:rPr lang="it-IT" sz="1600" b="0" i="0" dirty="0">
                <a:effectLst/>
                <a:latin typeface="Times New Roman" panose="02020603050405020304" pitchFamily="18" charset="0"/>
                <a:cs typeface="Times New Roman" panose="02020603050405020304" pitchFamily="18" charset="0"/>
              </a:rPr>
              <a:t>deviazione parziale o totale di una radiazione elettromagnetica, ad esempio della luce, verso un'altra direzione, a causa di un processo chimico-fisico dovuto all'impatto con un ostacolo. La diffusione della luce prende nome di SCATTERING. Lo scattering consiste nella </a:t>
            </a:r>
            <a:r>
              <a:rPr lang="it-IT" sz="1600" b="0" i="0" dirty="0" err="1">
                <a:effectLst/>
                <a:latin typeface="Times New Roman" panose="02020603050405020304" pitchFamily="18" charset="0"/>
                <a:cs typeface="Times New Roman" panose="02020603050405020304" pitchFamily="18" charset="0"/>
              </a:rPr>
              <a:t>riemissione</a:t>
            </a:r>
            <a:r>
              <a:rPr lang="it-IT" sz="1600" b="0" i="0" dirty="0">
                <a:effectLst/>
                <a:latin typeface="Times New Roman" panose="02020603050405020304" pitchFamily="18" charset="0"/>
                <a:cs typeface="Times New Roman" panose="02020603050405020304" pitchFamily="18" charset="0"/>
              </a:rPr>
              <a:t> in molte direzioni (generalmente non casuali) di un fascio di di luce che colpisce un insieme di particelle disperse.</a:t>
            </a:r>
          </a:p>
          <a:p>
            <a:r>
              <a:rPr lang="it-IT" sz="1600" dirty="0">
                <a:latin typeface="Times New Roman" panose="02020603050405020304" pitchFamily="18" charset="0"/>
                <a:cs typeface="Times New Roman" panose="02020603050405020304" pitchFamily="18" charset="0"/>
              </a:rPr>
              <a:t>RIFRAZIONE: deviazione parziale o totale di una radiazione elettromagnetica, ad esempio della luce, verso un'altra direzione, a causa di un processo chimico-fisico dovuto all'impatto con un ostacolo.</a:t>
            </a:r>
          </a:p>
          <a:p>
            <a:r>
              <a:rPr lang="it-IT" sz="1600" b="0" i="0" dirty="0">
                <a:effectLst/>
                <a:latin typeface="Times New Roman" panose="02020603050405020304" pitchFamily="18" charset="0"/>
                <a:cs typeface="Times New Roman" panose="02020603050405020304" pitchFamily="18" charset="0"/>
              </a:rPr>
              <a:t>DIFFRAZIONE</a:t>
            </a:r>
            <a:r>
              <a:rPr lang="it-IT" sz="1600" dirty="0">
                <a:latin typeface="Times New Roman" panose="02020603050405020304" pitchFamily="18" charset="0"/>
                <a:cs typeface="Times New Roman" panose="02020603050405020304" pitchFamily="18" charset="0"/>
              </a:rPr>
              <a:t>: fenomeno fisico associato alla propagazione delle onde, i cui effetti sono rilevanti quando un'onda incontra un ostacolo o una fenditura le cui dimensioni sono comparabili o minori rispetto alla propria lunghezza d'onda. Il fenomeno diviene tanto più evidente quanto più la dimensione dell'ostacolo e la lunghezza d'onda sono comparabili.</a:t>
            </a:r>
          </a:p>
          <a:p>
            <a:r>
              <a:rPr lang="it-IT" sz="1600" dirty="0">
                <a:latin typeface="Times New Roman" panose="02020603050405020304" pitchFamily="18" charset="0"/>
                <a:cs typeface="Times New Roman" panose="02020603050405020304" pitchFamily="18" charset="0"/>
              </a:rPr>
              <a:t>INTERFERENZA: fenomeno per cui quando due o più onde elettromagnetiche interagiscono fra loro si verifica una interferenza, che può essere costruttiva o distruttiva, a seconda che le onde si intensifichino o si indeboliscano (fino ad annullarsi) a vicenda.</a:t>
            </a:r>
          </a:p>
          <a:p>
            <a:endParaRPr lang="it-IT"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p:txBody>
      </p:sp>
      <p:pic>
        <p:nvPicPr>
          <p:cNvPr id="6" name="Immagine 5">
            <a:extLst>
              <a:ext uri="{FF2B5EF4-FFF2-40B4-BE49-F238E27FC236}">
                <a16:creationId xmlns:a16="http://schemas.microsoft.com/office/drawing/2014/main" id="{B5057D67-5B04-A349-94AD-0801AA42BE90}"/>
              </a:ext>
            </a:extLst>
          </p:cNvPr>
          <p:cNvPicPr>
            <a:picLocks noChangeAspect="1"/>
          </p:cNvPicPr>
          <p:nvPr/>
        </p:nvPicPr>
        <p:blipFill>
          <a:blip r:embed="rId3"/>
          <a:stretch>
            <a:fillRect/>
          </a:stretch>
        </p:blipFill>
        <p:spPr>
          <a:xfrm>
            <a:off x="8087286" y="3797207"/>
            <a:ext cx="4010510" cy="1718790"/>
          </a:xfrm>
          <a:prstGeom prst="rect">
            <a:avLst/>
          </a:prstGeom>
        </p:spPr>
      </p:pic>
      <p:pic>
        <p:nvPicPr>
          <p:cNvPr id="7" name="Immagine 6">
            <a:extLst>
              <a:ext uri="{FF2B5EF4-FFF2-40B4-BE49-F238E27FC236}">
                <a16:creationId xmlns:a16="http://schemas.microsoft.com/office/drawing/2014/main" id="{05929572-D9CD-8893-A5E4-566C31D3EA0B}"/>
              </a:ext>
            </a:extLst>
          </p:cNvPr>
          <p:cNvPicPr>
            <a:picLocks noChangeAspect="1"/>
          </p:cNvPicPr>
          <p:nvPr/>
        </p:nvPicPr>
        <p:blipFill rotWithShape="1">
          <a:blip r:embed="rId4"/>
          <a:srcRect b="11026"/>
          <a:stretch/>
        </p:blipFill>
        <p:spPr>
          <a:xfrm>
            <a:off x="4408487" y="3954695"/>
            <a:ext cx="3582353" cy="1495408"/>
          </a:xfrm>
          <a:prstGeom prst="rect">
            <a:avLst/>
          </a:prstGeom>
        </p:spPr>
      </p:pic>
      <p:pic>
        <p:nvPicPr>
          <p:cNvPr id="11" name="Immagine 10">
            <a:extLst>
              <a:ext uri="{FF2B5EF4-FFF2-40B4-BE49-F238E27FC236}">
                <a16:creationId xmlns:a16="http://schemas.microsoft.com/office/drawing/2014/main" id="{4C5B8EBA-B7A6-DCE0-6DC1-0ABCE083C129}"/>
              </a:ext>
            </a:extLst>
          </p:cNvPr>
          <p:cNvPicPr>
            <a:picLocks noChangeAspect="1"/>
          </p:cNvPicPr>
          <p:nvPr/>
        </p:nvPicPr>
        <p:blipFill>
          <a:blip r:embed="rId5"/>
          <a:stretch>
            <a:fillRect/>
          </a:stretch>
        </p:blipFill>
        <p:spPr>
          <a:xfrm>
            <a:off x="2561665" y="3816295"/>
            <a:ext cx="2092694" cy="1552779"/>
          </a:xfrm>
          <a:prstGeom prst="rect">
            <a:avLst/>
          </a:prstGeom>
        </p:spPr>
      </p:pic>
      <p:pic>
        <p:nvPicPr>
          <p:cNvPr id="15" name="Immagine 14">
            <a:extLst>
              <a:ext uri="{FF2B5EF4-FFF2-40B4-BE49-F238E27FC236}">
                <a16:creationId xmlns:a16="http://schemas.microsoft.com/office/drawing/2014/main" id="{5CC0A3F5-8C91-F310-C495-0AD44207AD0D}"/>
              </a:ext>
            </a:extLst>
          </p:cNvPr>
          <p:cNvPicPr>
            <a:picLocks noChangeAspect="1"/>
          </p:cNvPicPr>
          <p:nvPr/>
        </p:nvPicPr>
        <p:blipFill>
          <a:blip r:embed="rId6"/>
          <a:stretch>
            <a:fillRect/>
          </a:stretch>
        </p:blipFill>
        <p:spPr>
          <a:xfrm>
            <a:off x="112129" y="3797207"/>
            <a:ext cx="2312694" cy="1731246"/>
          </a:xfrm>
          <a:prstGeom prst="rect">
            <a:avLst/>
          </a:prstGeom>
        </p:spPr>
      </p:pic>
    </p:spTree>
    <p:extLst>
      <p:ext uri="{BB962C8B-B14F-4D97-AF65-F5344CB8AC3E}">
        <p14:creationId xmlns:p14="http://schemas.microsoft.com/office/powerpoint/2010/main" val="161924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034684"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F181014-E15F-5BCA-7E61-2B162D7C0A0E}"/>
              </a:ext>
            </a:extLst>
          </p:cNvPr>
          <p:cNvSpPr txBox="1"/>
          <p:nvPr/>
        </p:nvSpPr>
        <p:spPr>
          <a:xfrm>
            <a:off x="6772760" y="252897"/>
            <a:ext cx="5532876"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TEORIA DEL COLORE</a:t>
            </a:r>
          </a:p>
        </p:txBody>
      </p:sp>
      <p:sp>
        <p:nvSpPr>
          <p:cNvPr id="3" name="CasellaDiTesto 2">
            <a:extLst>
              <a:ext uri="{FF2B5EF4-FFF2-40B4-BE49-F238E27FC236}">
                <a16:creationId xmlns:a16="http://schemas.microsoft.com/office/drawing/2014/main" id="{18B88C67-2F7B-8877-34B9-B42554F62344}"/>
              </a:ext>
            </a:extLst>
          </p:cNvPr>
          <p:cNvSpPr txBox="1"/>
          <p:nvPr/>
        </p:nvSpPr>
        <p:spPr>
          <a:xfrm>
            <a:off x="7682521" y="5776145"/>
            <a:ext cx="4355024"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DEFINIZIONE DEL COLORE</a:t>
            </a:r>
          </a:p>
        </p:txBody>
      </p:sp>
      <p:sp>
        <p:nvSpPr>
          <p:cNvPr id="8" name="CasellaDiTesto 7">
            <a:extLst>
              <a:ext uri="{FF2B5EF4-FFF2-40B4-BE49-F238E27FC236}">
                <a16:creationId xmlns:a16="http://schemas.microsoft.com/office/drawing/2014/main" id="{07117C79-5ED6-011D-7CD5-4955EC139BC3}"/>
              </a:ext>
            </a:extLst>
          </p:cNvPr>
          <p:cNvSpPr txBox="1"/>
          <p:nvPr/>
        </p:nvSpPr>
        <p:spPr>
          <a:xfrm>
            <a:off x="-1" y="1301837"/>
            <a:ext cx="6622117" cy="3908762"/>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Il colore è una sensazione prodotta sul cervello, tramite occhio, da un corpo opaco colpito dalla luce o in grado di emettere luce. Un corpo che riflette completamente la luce bianca si mostra bianco, un corpo che assorbe completamente la luce bianca appare nero. Danno la sensazione di colore i corpi che riflettono o producono un particolare e limitato intervallo di lunghezze d’onda. Nei materiali coloranti, il fenomeno fisico prevalente è l’assorbimento di luce ed emissione di luce riflessa. </a:t>
            </a:r>
          </a:p>
          <a:p>
            <a:r>
              <a:rPr lang="it-IT" sz="1600" dirty="0">
                <a:latin typeface="Times New Roman" panose="02020603050405020304" pitchFamily="18" charset="0"/>
                <a:cs typeface="Times New Roman" panose="02020603050405020304" pitchFamily="18" charset="0"/>
              </a:rPr>
              <a:t>La RUOTA DEI COLORI è l’insieme delle miscele che partono dai tre colori fondamentali (BLU, ROSSO E GIALLO) attraverso il quale è possibile percepire le tinte che si generano dalla variazione tra un colore e l’altro producendo colori secondari (miscela di colori primari) oppure terziari (miscela di colori secondari). </a:t>
            </a:r>
          </a:p>
          <a:p>
            <a:r>
              <a:rPr lang="it-IT" dirty="0">
                <a:latin typeface="Times New Roman" panose="02020603050405020304" pitchFamily="18" charset="0"/>
                <a:cs typeface="Times New Roman" panose="02020603050405020304" pitchFamily="18" charset="0"/>
              </a:rPr>
              <a:t>L’occhio umano può percepire più di 2.000.000 colori o tonalità diverse. </a:t>
            </a:r>
          </a:p>
          <a:p>
            <a:endParaRPr lang="it-IT" sz="2000" dirty="0">
              <a:latin typeface="Times New Roman" panose="02020603050405020304" pitchFamily="18" charset="0"/>
              <a:cs typeface="Times New Roman" panose="02020603050405020304" pitchFamily="18" charset="0"/>
            </a:endParaRPr>
          </a:p>
        </p:txBody>
      </p:sp>
      <p:pic>
        <p:nvPicPr>
          <p:cNvPr id="13" name="Immagine 12">
            <a:extLst>
              <a:ext uri="{FF2B5EF4-FFF2-40B4-BE49-F238E27FC236}">
                <a16:creationId xmlns:a16="http://schemas.microsoft.com/office/drawing/2014/main" id="{7F8E4802-FCC5-652C-7DA9-FB4B714977BC}"/>
              </a:ext>
            </a:extLst>
          </p:cNvPr>
          <p:cNvPicPr>
            <a:picLocks noChangeAspect="1"/>
          </p:cNvPicPr>
          <p:nvPr/>
        </p:nvPicPr>
        <p:blipFill>
          <a:blip r:embed="rId3"/>
          <a:stretch>
            <a:fillRect/>
          </a:stretch>
        </p:blipFill>
        <p:spPr>
          <a:xfrm>
            <a:off x="7490012" y="1533315"/>
            <a:ext cx="4087179" cy="3548082"/>
          </a:xfrm>
          <a:prstGeom prst="rect">
            <a:avLst/>
          </a:prstGeom>
        </p:spPr>
      </p:pic>
    </p:spTree>
    <p:extLst>
      <p:ext uri="{BB962C8B-B14F-4D97-AF65-F5344CB8AC3E}">
        <p14:creationId xmlns:p14="http://schemas.microsoft.com/office/powerpoint/2010/main" val="274403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52304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3F181014-E15F-5BCA-7E61-2B162D7C0A0E}"/>
              </a:ext>
            </a:extLst>
          </p:cNvPr>
          <p:cNvSpPr txBox="1"/>
          <p:nvPr/>
        </p:nvSpPr>
        <p:spPr>
          <a:xfrm>
            <a:off x="6772760" y="252897"/>
            <a:ext cx="5532876" cy="553998"/>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TEORIA DEL COLORE</a:t>
            </a:r>
          </a:p>
        </p:txBody>
      </p:sp>
      <p:sp>
        <p:nvSpPr>
          <p:cNvPr id="3" name="CasellaDiTesto 2">
            <a:extLst>
              <a:ext uri="{FF2B5EF4-FFF2-40B4-BE49-F238E27FC236}">
                <a16:creationId xmlns:a16="http://schemas.microsoft.com/office/drawing/2014/main" id="{18B88C67-2F7B-8877-34B9-B42554F62344}"/>
              </a:ext>
            </a:extLst>
          </p:cNvPr>
          <p:cNvSpPr txBox="1"/>
          <p:nvPr/>
        </p:nvSpPr>
        <p:spPr>
          <a:xfrm>
            <a:off x="7682521" y="5776145"/>
            <a:ext cx="4355024" cy="954107"/>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PRODUZIONE DI COLORE</a:t>
            </a:r>
          </a:p>
        </p:txBody>
      </p:sp>
      <p:sp>
        <p:nvSpPr>
          <p:cNvPr id="8" name="CasellaDiTesto 7">
            <a:extLst>
              <a:ext uri="{FF2B5EF4-FFF2-40B4-BE49-F238E27FC236}">
                <a16:creationId xmlns:a16="http://schemas.microsoft.com/office/drawing/2014/main" id="{07117C79-5ED6-011D-7CD5-4955EC139BC3}"/>
              </a:ext>
            </a:extLst>
          </p:cNvPr>
          <p:cNvSpPr txBox="1"/>
          <p:nvPr/>
        </p:nvSpPr>
        <p:spPr>
          <a:xfrm>
            <a:off x="0" y="1301837"/>
            <a:ext cx="6265874" cy="4093428"/>
          </a:xfrm>
          <a:prstGeom prst="rect">
            <a:avLst/>
          </a:prstGeom>
          <a:noFill/>
        </p:spPr>
        <p:txBody>
          <a:bodyPr wrap="square" rtlCol="0">
            <a:spAutoFit/>
          </a:bodyPr>
          <a:lstStyle/>
          <a:p>
            <a:r>
              <a:rPr lang="it-IT" sz="1600" dirty="0">
                <a:latin typeface="Times New Roman" panose="02020603050405020304" pitchFamily="18" charset="0"/>
                <a:cs typeface="Times New Roman" panose="02020603050405020304" pitchFamily="18" charset="0"/>
              </a:rPr>
              <a:t>Il meccanismo prevalente di produzione del colore da un oggetto è quello dell’assorbimento parziale di luce bianca ed emissione di luce riflessa. I colori corrispondenti alla lunghezza d’onda assorbita e a quella riflessa sono detti COMPLEMENTARI. </a:t>
            </a:r>
          </a:p>
          <a:p>
            <a:r>
              <a:rPr lang="it-IT" sz="1600" dirty="0">
                <a:latin typeface="Times New Roman" panose="02020603050405020304" pitchFamily="18" charset="0"/>
                <a:cs typeface="Times New Roman" panose="02020603050405020304" pitchFamily="18" charset="0"/>
              </a:rPr>
              <a:t>Per esempio, un oggetto che sia in grado di assorbire la radiazione a 400-440 nm (luce violetta) appare giallo-verde; un oggetto che assorbe la radiazione di lunghezza d’onda pari a 600-700 nm (luce rossa) appare di colore blu-verde.</a:t>
            </a:r>
          </a:p>
          <a:p>
            <a:r>
              <a:rPr lang="it-IT" sz="1600" dirty="0">
                <a:latin typeface="Times New Roman" panose="02020603050405020304" pitchFamily="18" charset="0"/>
                <a:cs typeface="Times New Roman" panose="02020603050405020304" pitchFamily="18" charset="0"/>
              </a:rPr>
              <a:t>Ovviamente il grigio non ha un complementare perché non è un colore vero ma solo una miscela di bianco e di nero. </a:t>
            </a:r>
          </a:p>
          <a:p>
            <a:r>
              <a:rPr lang="it-IT" sz="1600" dirty="0">
                <a:latin typeface="Times New Roman" panose="02020603050405020304" pitchFamily="18" charset="0"/>
                <a:cs typeface="Times New Roman" panose="02020603050405020304" pitchFamily="18" charset="0"/>
              </a:rPr>
              <a:t>Lo stesso colore può essere ottenuto miscelando diversi colori. Per esempio, il colore rosa può essere ottenuto in tre modi:</a:t>
            </a:r>
          </a:p>
          <a:p>
            <a:pPr marL="342900" indent="-342900">
              <a:buAutoNum type="arabicPeriod"/>
            </a:pPr>
            <a:r>
              <a:rPr lang="it-IT" sz="1600" dirty="0">
                <a:latin typeface="Times New Roman" panose="02020603050405020304" pitchFamily="18" charset="0"/>
                <a:cs typeface="Times New Roman" panose="02020603050405020304" pitchFamily="18" charset="0"/>
              </a:rPr>
              <a:t>Arancione (620 nm) + bianco</a:t>
            </a:r>
          </a:p>
          <a:p>
            <a:pPr marL="342900" indent="-342900">
              <a:buAutoNum type="arabicPeriod"/>
            </a:pPr>
            <a:r>
              <a:rPr lang="it-IT" sz="1600" dirty="0">
                <a:latin typeface="Times New Roman" panose="02020603050405020304" pitchFamily="18" charset="0"/>
                <a:cs typeface="Times New Roman" panose="02020603050405020304" pitchFamily="18" charset="0"/>
              </a:rPr>
              <a:t>Rosso (700 nm) + ciano (490 nm)</a:t>
            </a:r>
          </a:p>
          <a:p>
            <a:pPr marL="342900" indent="-342900">
              <a:buAutoNum type="arabicPeriod"/>
            </a:pPr>
            <a:r>
              <a:rPr lang="it-IT" sz="1600" dirty="0">
                <a:latin typeface="Times New Roman" panose="02020603050405020304" pitchFamily="18" charset="0"/>
                <a:cs typeface="Times New Roman" panose="02020603050405020304" pitchFamily="18" charset="0"/>
              </a:rPr>
              <a:t>Rosso (700 nm) + verde (520 nm) + violetto (420 nm)</a:t>
            </a:r>
            <a:endParaRPr lang="it-IT" dirty="0">
              <a:latin typeface="Times New Roman" panose="02020603050405020304" pitchFamily="18" charset="0"/>
              <a:cs typeface="Times New Roman" panose="02020603050405020304" pitchFamily="18" charset="0"/>
            </a:endParaRPr>
          </a:p>
          <a:p>
            <a:endParaRPr lang="it-IT" sz="2000" dirty="0">
              <a:latin typeface="Times New Roman" panose="02020603050405020304" pitchFamily="18" charset="0"/>
              <a:cs typeface="Times New Roman" panose="02020603050405020304" pitchFamily="18" charset="0"/>
            </a:endParaRPr>
          </a:p>
        </p:txBody>
      </p:sp>
      <p:pic>
        <p:nvPicPr>
          <p:cNvPr id="7" name="Immagine 6">
            <a:extLst>
              <a:ext uri="{FF2B5EF4-FFF2-40B4-BE49-F238E27FC236}">
                <a16:creationId xmlns:a16="http://schemas.microsoft.com/office/drawing/2014/main" id="{DEFDE30F-23E7-9442-A936-1D0F7F7FFD88}"/>
              </a:ext>
            </a:extLst>
          </p:cNvPr>
          <p:cNvPicPr>
            <a:picLocks noChangeAspect="1"/>
          </p:cNvPicPr>
          <p:nvPr/>
        </p:nvPicPr>
        <p:blipFill>
          <a:blip r:embed="rId3"/>
          <a:stretch>
            <a:fillRect/>
          </a:stretch>
        </p:blipFill>
        <p:spPr>
          <a:xfrm>
            <a:off x="6265873" y="1859989"/>
            <a:ext cx="5862926" cy="2977123"/>
          </a:xfrm>
          <a:prstGeom prst="rect">
            <a:avLst/>
          </a:prstGeom>
        </p:spPr>
      </p:pic>
    </p:spTree>
    <p:extLst>
      <p:ext uri="{BB962C8B-B14F-4D97-AF65-F5344CB8AC3E}">
        <p14:creationId xmlns:p14="http://schemas.microsoft.com/office/powerpoint/2010/main" val="941430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1146</TotalTime>
  <Words>1415</Words>
  <Application>Microsoft Office PowerPoint</Application>
  <PresentationFormat>Widescreen</PresentationFormat>
  <Paragraphs>62</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DIAGNOSTICA PER I BENI CULTURALI   MEDIA, ARTI, CULTURE (LM-65)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17</cp:revision>
  <dcterms:created xsi:type="dcterms:W3CDTF">2022-04-26T11:54:05Z</dcterms:created>
  <dcterms:modified xsi:type="dcterms:W3CDTF">2023-08-04T18:22:54Z</dcterms:modified>
</cp:coreProperties>
</file>