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6" r:id="rId14"/>
    <p:sldId id="267" r:id="rId15"/>
    <p:sldId id="269" r:id="rId16"/>
    <p:sldId id="276" r:id="rId17"/>
    <p:sldId id="270" r:id="rId18"/>
    <p:sldId id="277" r:id="rId19"/>
    <p:sldId id="271" r:id="rId20"/>
    <p:sldId id="272" r:id="rId21"/>
    <p:sldId id="278" r:id="rId22"/>
    <p:sldId id="279" r:id="rId23"/>
    <p:sldId id="280" r:id="rId24"/>
    <p:sldId id="281" r:id="rId25"/>
    <p:sldId id="273" r:id="rId26"/>
    <p:sldId id="27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96" y="-6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12/05/20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to, immagine e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12/05/20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‹n.›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12/05/20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12/05/20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12/05/20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12/05/20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12/05/20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12/05/20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12/05/20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12/05/20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12/05/20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12/05/20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12/05/20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12/05/20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t>12/05/20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800000"/>
                </a:solidFill>
              </a:rPr>
              <a:t>Hobbes e l’Inghilterra dai Tudor agli Stuart</a:t>
            </a:r>
            <a:endParaRPr lang="it-IT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448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Thomas Hobbes</a:t>
            </a:r>
            <a:r>
              <a:rPr lang="it-IT" dirty="0"/>
              <a:t> (1588-1679)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8667" y="1693333"/>
            <a:ext cx="8466665" cy="4705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Dopo essere stato segretario di Francis Bacon (ministro di Giacomo I), nel 1642, per via delle sue opinioni politiche, è costretto a emigrare a Parigi. </a:t>
            </a:r>
          </a:p>
          <a:p>
            <a:pPr marL="0" indent="0">
              <a:buNone/>
            </a:pPr>
            <a:r>
              <a:rPr lang="it-IT" dirty="0"/>
              <a:t>In Francia pubblica le sue opere maggiori: il </a:t>
            </a:r>
            <a:r>
              <a:rPr lang="it-IT" i="1" dirty="0">
                <a:solidFill>
                  <a:srgbClr val="C00000"/>
                </a:solidFill>
              </a:rPr>
              <a:t>De cive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/>
              <a:t>(1642) e il </a:t>
            </a:r>
            <a:r>
              <a:rPr lang="it-IT" i="1" dirty="0">
                <a:solidFill>
                  <a:srgbClr val="C00000"/>
                </a:solidFill>
              </a:rPr>
              <a:t>Leviathan</a:t>
            </a:r>
            <a:r>
              <a:rPr lang="it-IT" dirty="0"/>
              <a:t> (1651) </a:t>
            </a:r>
          </a:p>
          <a:p>
            <a:pPr marL="0" indent="0">
              <a:buNone/>
            </a:pPr>
            <a:r>
              <a:rPr lang="it-IT" dirty="0"/>
              <a:t>Tornato in Inghilterra, per tutta la vita continua a difendersi dagli attacchi di politici, ecclesiastici e accademici (scrive </a:t>
            </a:r>
            <a:r>
              <a:rPr lang="it-IT" dirty="0" smtClean="0"/>
              <a:t>anche il </a:t>
            </a:r>
            <a:r>
              <a:rPr lang="it-IT" i="1" dirty="0">
                <a:solidFill>
                  <a:srgbClr val="C00000"/>
                </a:solidFill>
              </a:rPr>
              <a:t>Dialogo tra un filosofo e uno studente di Common Law</a:t>
            </a:r>
            <a:r>
              <a:rPr lang="it-IT" dirty="0"/>
              <a:t> in cui, tra le altre cose, </a:t>
            </a:r>
            <a:r>
              <a:rPr lang="it-IT" dirty="0" smtClean="0"/>
              <a:t>contesta </a:t>
            </a:r>
            <a:r>
              <a:rPr lang="it-IT" dirty="0"/>
              <a:t>i fondamenti giurisprudenziali del sistema giuridico inglese ribadendo il primato della legge come comando del sovrano)</a:t>
            </a:r>
            <a:r>
              <a:rPr lang="en-US" dirty="0"/>
              <a:t>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9930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natura dell’uomo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9886" y="1584008"/>
            <a:ext cx="8572144" cy="47667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 smtClean="0"/>
              <a:t>L’analisi </a:t>
            </a:r>
            <a:r>
              <a:rPr lang="it-IT" sz="2800" dirty="0"/>
              <a:t>politica di Hobbes parte </a:t>
            </a:r>
            <a:r>
              <a:rPr lang="it-IT" sz="2800" dirty="0" smtClean="0"/>
              <a:t>dalla contestazione di Aristotele e dall’osservazione </a:t>
            </a:r>
            <a:r>
              <a:rPr lang="it-IT" sz="2800" dirty="0"/>
              <a:t>dei caratteri strutturali </a:t>
            </a:r>
            <a:r>
              <a:rPr lang="it-IT" sz="2800" dirty="0" smtClean="0"/>
              <a:t>dell’uomo. </a:t>
            </a:r>
            <a:r>
              <a:rPr lang="it-IT" sz="2800" dirty="0"/>
              <a:t>L’individuo si caratterizza </a:t>
            </a:r>
            <a:r>
              <a:rPr lang="it-IT" sz="2800" dirty="0" smtClean="0"/>
              <a:t>per: </a:t>
            </a:r>
            <a:endParaRPr lang="it-IT" sz="2800" dirty="0"/>
          </a:p>
          <a:p>
            <a:pPr marL="457200" indent="-457200">
              <a:buAutoNum type="alphaUcParenR"/>
            </a:pPr>
            <a:r>
              <a:rPr lang="it-IT" sz="2800" dirty="0"/>
              <a:t>la capacità di provare </a:t>
            </a:r>
            <a:r>
              <a:rPr lang="it-IT" sz="2800" dirty="0">
                <a:solidFill>
                  <a:srgbClr val="008000"/>
                </a:solidFill>
              </a:rPr>
              <a:t>sensazioni</a:t>
            </a:r>
            <a:r>
              <a:rPr lang="it-IT" sz="2800" dirty="0"/>
              <a:t> e la </a:t>
            </a:r>
            <a:r>
              <a:rPr lang="it-IT" sz="2800" dirty="0">
                <a:solidFill>
                  <a:srgbClr val="008000"/>
                </a:solidFill>
              </a:rPr>
              <a:t>memoria</a:t>
            </a:r>
            <a:r>
              <a:rPr lang="it-IT" sz="2800" dirty="0"/>
              <a:t> (</a:t>
            </a:r>
            <a:r>
              <a:rPr lang="it-IT" sz="2800" dirty="0" smtClean="0"/>
              <a:t>caratteristiche innate)</a:t>
            </a:r>
            <a:endParaRPr lang="it-IT" sz="2800" dirty="0"/>
          </a:p>
          <a:p>
            <a:pPr marL="457200" indent="-457200">
              <a:buAutoNum type="alphaUcParenR"/>
            </a:pPr>
            <a:r>
              <a:rPr lang="it-IT" sz="2800" dirty="0"/>
              <a:t>la </a:t>
            </a:r>
            <a:r>
              <a:rPr lang="it-IT" sz="2800" dirty="0">
                <a:solidFill>
                  <a:srgbClr val="FF6600"/>
                </a:solidFill>
              </a:rPr>
              <a:t>prudenza</a:t>
            </a:r>
            <a:r>
              <a:rPr lang="it-IT" sz="2800" dirty="0"/>
              <a:t> (figlia dell’esperienza)</a:t>
            </a:r>
          </a:p>
          <a:p>
            <a:pPr marL="457200" indent="-457200">
              <a:buAutoNum type="alphaUcParenR"/>
            </a:pPr>
            <a:r>
              <a:rPr lang="it-IT" sz="2800" dirty="0"/>
              <a:t>la </a:t>
            </a:r>
            <a:r>
              <a:rPr lang="it-IT" sz="2800" dirty="0">
                <a:solidFill>
                  <a:srgbClr val="0000FF"/>
                </a:solidFill>
              </a:rPr>
              <a:t>ragione</a:t>
            </a:r>
            <a:r>
              <a:rPr lang="it-IT" sz="2800" dirty="0"/>
              <a:t> (cioè la capacità di prevedere gli effetti positivi o negativi delle azioni che si compiono</a:t>
            </a:r>
            <a:r>
              <a:rPr lang="it-IT" sz="2800" dirty="0" smtClean="0"/>
              <a:t>)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051275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L’azione politica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8528" y="1713729"/>
            <a:ext cx="8273216" cy="4351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L’uomo è mosso dalla paura e </a:t>
            </a:r>
            <a:r>
              <a:rPr lang="it-IT" dirty="0" smtClean="0"/>
              <a:t>dai desideri o passioni (egoismo, sete di dominio, vanità, ambizioni). </a:t>
            </a:r>
            <a:r>
              <a:rPr lang="it-IT" b="1" dirty="0"/>
              <a:t>La felicità consiste nel continuo trascorrere del desiderio da un oggetto all’altro</a:t>
            </a:r>
            <a:r>
              <a:rPr lang="it-IT" dirty="0"/>
              <a:t> (</a:t>
            </a:r>
            <a:r>
              <a:rPr lang="it-IT" dirty="0" err="1"/>
              <a:t>rif.</a:t>
            </a:r>
            <a:r>
              <a:rPr lang="it-IT" dirty="0"/>
              <a:t> a Machiavelli). </a:t>
            </a:r>
          </a:p>
          <a:p>
            <a:pPr marL="0" indent="0">
              <a:buNone/>
            </a:pPr>
            <a:r>
              <a:rPr lang="it-IT" b="1" dirty="0"/>
              <a:t>Il buono e il cattivo, il giusto e l’ingiusto non esistono in astratto</a:t>
            </a:r>
            <a:r>
              <a:rPr lang="it-IT" dirty="0"/>
              <a:t>: nello stato di natura sono invece sempre determinati in conseguenza dell’oggetto di volta in volta desiderato. </a:t>
            </a:r>
          </a:p>
          <a:p>
            <a:pPr marL="0" indent="0">
              <a:buNone/>
            </a:pPr>
            <a:r>
              <a:rPr lang="it-IT" dirty="0"/>
              <a:t>Solo quando c’è il potere c’è anche la legge: </a:t>
            </a:r>
            <a:r>
              <a:rPr lang="it-IT" b="1" dirty="0"/>
              <a:t>in assenza di legge non </a:t>
            </a:r>
            <a:r>
              <a:rPr lang="it-IT" b="1" dirty="0" smtClean="0"/>
              <a:t>esiste ‘buono o </a:t>
            </a:r>
            <a:r>
              <a:rPr lang="it-IT" b="1" dirty="0" err="1" smtClean="0"/>
              <a:t>cattivo’</a:t>
            </a:r>
            <a:r>
              <a:rPr lang="it-IT" b="1" dirty="0" smtClean="0"/>
              <a:t> e quindi </a:t>
            </a:r>
            <a:r>
              <a:rPr lang="it-IT" b="1" dirty="0"/>
              <a:t>nemmeno l’ingiustizia</a:t>
            </a:r>
            <a:r>
              <a:rPr lang="it-IT" dirty="0"/>
              <a:t>. 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021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“legge di natura” (i)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13391" y="1726058"/>
            <a:ext cx="8560515" cy="478966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i="1" dirty="0">
                <a:solidFill>
                  <a:srgbClr val="0000FF"/>
                </a:solidFill>
              </a:rPr>
              <a:t>Ogni uomo per quanto debole è comunque in grado di minacciare la sicurezza di un altro uomo</a:t>
            </a:r>
            <a:r>
              <a:rPr lang="it-IT" i="1" dirty="0">
                <a:solidFill>
                  <a:srgbClr val="0000FF"/>
                </a:solidFill>
              </a:rPr>
              <a:t>.</a:t>
            </a:r>
            <a:r>
              <a:rPr lang="it-IT" dirty="0"/>
              <a:t> </a:t>
            </a:r>
          </a:p>
          <a:p>
            <a:pPr marL="0" indent="0">
              <a:buNone/>
            </a:pPr>
            <a:r>
              <a:rPr lang="it-IT" dirty="0"/>
              <a:t>Questa percezione </a:t>
            </a:r>
            <a:r>
              <a:rPr lang="it-IT" dirty="0" smtClean="0"/>
              <a:t>‘spiacevole’ </a:t>
            </a:r>
            <a:r>
              <a:rPr lang="it-IT" dirty="0"/>
              <a:t>– che costringe gli uomini a guardarsi con diffidenza – caratterizza quindi </a:t>
            </a:r>
            <a:r>
              <a:rPr lang="it-IT" dirty="0">
                <a:solidFill>
                  <a:srgbClr val="3366FF"/>
                </a:solidFill>
              </a:rPr>
              <a:t>lo stato di natura</a:t>
            </a:r>
            <a:r>
              <a:rPr lang="it-IT" dirty="0"/>
              <a:t>: non c’è spirito di collaborazione né impulso alla civilizzazione ma solo uno stato di guerra </a:t>
            </a:r>
            <a:r>
              <a:rPr lang="it-IT" dirty="0" smtClean="0"/>
              <a:t>latente in cui tutti contro tutti competono </a:t>
            </a:r>
            <a:r>
              <a:rPr lang="it-IT" dirty="0"/>
              <a:t>per il conseguimento </a:t>
            </a:r>
            <a:r>
              <a:rPr lang="it-IT" dirty="0" smtClean="0"/>
              <a:t>in via esclusiva </a:t>
            </a:r>
            <a:r>
              <a:rPr lang="it-IT" dirty="0"/>
              <a:t>dell’oggetto desiderato. [</a:t>
            </a:r>
            <a:r>
              <a:rPr lang="it-IT" dirty="0">
                <a:solidFill>
                  <a:srgbClr val="FF6600"/>
                </a:solidFill>
              </a:rPr>
              <a:t>i due neonati</a:t>
            </a:r>
            <a:r>
              <a:rPr lang="it-IT" dirty="0" smtClean="0"/>
              <a:t>]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Il diritto di natura coincide con la </a:t>
            </a:r>
            <a:r>
              <a:rPr lang="it-IT" dirty="0">
                <a:solidFill>
                  <a:srgbClr val="C00000"/>
                </a:solidFill>
              </a:rPr>
              <a:t>libertà di usare il potere di cui si è dotati per assicurare la preservazione del bene primario cioè la vita</a:t>
            </a:r>
            <a:r>
              <a:rPr lang="it-IT" dirty="0"/>
              <a:t> (e perciò vieta all’uomo di fare ciò che sarebbe lesivo per la sua vita o lo priverebbe dei mezzi necessari alla </a:t>
            </a:r>
            <a:r>
              <a:rPr lang="it-IT" b="1" dirty="0"/>
              <a:t>sopravvivenza</a:t>
            </a:r>
            <a:r>
              <a:rPr lang="it-IT" dirty="0"/>
              <a:t>). </a:t>
            </a:r>
          </a:p>
          <a:p>
            <a:pPr marL="0" indent="0">
              <a:buNone/>
            </a:pPr>
            <a:r>
              <a:rPr lang="it-IT" dirty="0"/>
              <a:t>La prima “legge di natura” </a:t>
            </a:r>
            <a:r>
              <a:rPr lang="it-IT" dirty="0" smtClean="0"/>
              <a:t>– suggerita dalla ragione – è </a:t>
            </a:r>
            <a:r>
              <a:rPr lang="it-IT" dirty="0"/>
              <a:t>quindi quella che impone a ogni uomo di </a:t>
            </a:r>
            <a:r>
              <a:rPr lang="it-IT" b="1" dirty="0"/>
              <a:t>perseguire la pace </a:t>
            </a:r>
            <a:r>
              <a:rPr lang="it-IT" dirty="0"/>
              <a:t>(</a:t>
            </a:r>
            <a:r>
              <a:rPr lang="it-IT" dirty="0" smtClean="0"/>
              <a:t>e, </a:t>
            </a:r>
            <a:r>
              <a:rPr lang="it-IT" dirty="0"/>
              <a:t>quando la pace sia impossibile, di usare ogni mezzo per </a:t>
            </a:r>
            <a:r>
              <a:rPr lang="it-IT" b="1" dirty="0"/>
              <a:t>prevalere nella guerra</a:t>
            </a:r>
            <a:r>
              <a:rPr lang="it-IT" dirty="0"/>
              <a:t>).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3867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“legge di natura” (ii)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9885" y="1798008"/>
            <a:ext cx="8461549" cy="456925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 smtClean="0"/>
              <a:t>La </a:t>
            </a:r>
            <a:r>
              <a:rPr lang="it-IT" dirty="0"/>
              <a:t>legge che impone la sopravvivenza, </a:t>
            </a:r>
            <a:r>
              <a:rPr lang="it-IT" dirty="0" smtClean="0"/>
              <a:t>diviene concreta incarnandosi nel principio che </a:t>
            </a:r>
            <a:r>
              <a:rPr lang="it-IT" dirty="0"/>
              <a:t>impone di </a:t>
            </a:r>
            <a:r>
              <a:rPr lang="it-IT" b="1" i="1" dirty="0" smtClean="0">
                <a:solidFill>
                  <a:srgbClr val="0000FF"/>
                </a:solidFill>
              </a:rPr>
              <a:t>non </a:t>
            </a:r>
            <a:r>
              <a:rPr lang="it-IT" b="1" i="1" dirty="0">
                <a:solidFill>
                  <a:srgbClr val="0000FF"/>
                </a:solidFill>
              </a:rPr>
              <a:t>fare agli altri ciò che non vorresti fosse fatto a </a:t>
            </a:r>
            <a:r>
              <a:rPr lang="it-IT" b="1" i="1" dirty="0" smtClean="0">
                <a:solidFill>
                  <a:srgbClr val="0000FF"/>
                </a:solidFill>
              </a:rPr>
              <a:t>te</a:t>
            </a:r>
            <a:r>
              <a:rPr lang="it-IT" dirty="0" smtClean="0"/>
              <a:t>. </a:t>
            </a:r>
            <a:r>
              <a:rPr lang="it-IT" dirty="0"/>
              <a:t>Da questa </a:t>
            </a:r>
            <a:r>
              <a:rPr lang="it-IT" dirty="0" smtClean="0"/>
              <a:t>regola discende </a:t>
            </a:r>
            <a:r>
              <a:rPr lang="it-IT" dirty="0"/>
              <a:t>ancora il precetto (già individuato da </a:t>
            </a:r>
            <a:r>
              <a:rPr lang="it-IT" dirty="0" err="1"/>
              <a:t>Grozio</a:t>
            </a:r>
            <a:r>
              <a:rPr lang="it-IT" dirty="0"/>
              <a:t>) che obbliga al rispetto degli obblighi assunti.</a:t>
            </a:r>
          </a:p>
          <a:p>
            <a:pPr marL="0" indent="0">
              <a:buNone/>
            </a:pPr>
            <a:r>
              <a:rPr lang="it-IT" dirty="0"/>
              <a:t>Finché tuttavia non vi sia una forza capace di imporle, </a:t>
            </a:r>
            <a:r>
              <a:rPr lang="it-IT" b="1" dirty="0"/>
              <a:t>tali regole non sono propriamente “leggi”</a:t>
            </a:r>
            <a:r>
              <a:rPr lang="it-IT" dirty="0"/>
              <a:t> (esse sono infatti dettate dalla ragione e però la pratica dimostra quanto spesso esse siano disattese). </a:t>
            </a:r>
          </a:p>
          <a:p>
            <a:pPr marL="0" indent="0">
              <a:buNone/>
            </a:pPr>
            <a:r>
              <a:rPr lang="it-IT" dirty="0"/>
              <a:t>Poiché un simile stato di natura risulta </a:t>
            </a:r>
            <a:r>
              <a:rPr lang="it-IT" dirty="0" smtClean="0"/>
              <a:t>insostenibile</a:t>
            </a:r>
            <a:r>
              <a:rPr lang="it-IT" dirty="0"/>
              <a:t>, gli uomini furono indotti dalla ragione ad </a:t>
            </a:r>
            <a:r>
              <a:rPr lang="it-IT" b="1" i="1" dirty="0" smtClean="0"/>
              <a:t>accordarsi </a:t>
            </a:r>
            <a:r>
              <a:rPr lang="it-IT" b="1" i="1" dirty="0"/>
              <a:t>su convenienti articoli di </a:t>
            </a:r>
            <a:r>
              <a:rPr lang="it-IT" b="1" i="1" dirty="0" smtClean="0"/>
              <a:t>pace</a:t>
            </a:r>
            <a:r>
              <a:rPr lang="it-IT" dirty="0" smtClean="0"/>
              <a:t>: </a:t>
            </a:r>
            <a:r>
              <a:rPr lang="it-IT" dirty="0"/>
              <a:t>in sostanza </a:t>
            </a:r>
            <a:r>
              <a:rPr lang="it-IT" b="1" dirty="0">
                <a:solidFill>
                  <a:srgbClr val="FF6600"/>
                </a:solidFill>
              </a:rPr>
              <a:t>gli uomini accettano di rinunciare al loro diritto di natura e si impegnano a esercitare contro gli altri uomini solo quella parte di libertà che essi stessi sono disposti a concedere contro di sé.</a:t>
            </a:r>
            <a:r>
              <a:rPr lang="it-IT" dirty="0">
                <a:solidFill>
                  <a:srgbClr val="FF6600"/>
                </a:solidFill>
              </a:rPr>
              <a:t> 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17530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‘contratto’ sociale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4550" y="1584008"/>
            <a:ext cx="8384183" cy="479974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 smtClean="0"/>
              <a:t>Gli uomini dunque si accordano per </a:t>
            </a:r>
            <a:r>
              <a:rPr lang="it-IT" dirty="0" smtClean="0">
                <a:solidFill>
                  <a:srgbClr val="FF6600"/>
                </a:solidFill>
              </a:rPr>
              <a:t>superare lo ‘stato di natura’ passando allo ‘stato civile’</a:t>
            </a:r>
            <a:r>
              <a:rPr lang="it-IT" dirty="0" smtClean="0"/>
              <a:t>. Ciò significa che si accetta ‘per </a:t>
            </a:r>
            <a:r>
              <a:rPr lang="it-IT" dirty="0" err="1" smtClean="0"/>
              <a:t>contratto’</a:t>
            </a:r>
            <a:r>
              <a:rPr lang="it-IT" dirty="0" smtClean="0"/>
              <a:t> la </a:t>
            </a:r>
            <a:r>
              <a:rPr lang="it-IT" dirty="0" smtClean="0">
                <a:solidFill>
                  <a:schemeClr val="tx1"/>
                </a:solidFill>
              </a:rPr>
              <a:t>soppressione dell’uso individuale della forza.</a:t>
            </a:r>
          </a:p>
          <a:p>
            <a:pPr marL="0" indent="0">
              <a:buNone/>
            </a:pPr>
            <a:r>
              <a:rPr lang="it-IT" dirty="0" smtClean="0"/>
              <a:t>Perché tale accordo sia </a:t>
            </a:r>
            <a:r>
              <a:rPr lang="it-IT" dirty="0"/>
              <a:t>rispettato, </a:t>
            </a:r>
            <a:r>
              <a:rPr lang="it-IT" dirty="0" smtClean="0"/>
              <a:t>vi è </a:t>
            </a:r>
            <a:r>
              <a:rPr lang="it-IT" dirty="0"/>
              <a:t>però bisogno della presenza di un </a:t>
            </a:r>
            <a:r>
              <a:rPr lang="it-IT" dirty="0" smtClean="0"/>
              <a:t>sovrano (un singolo o un’assemblea) </a:t>
            </a:r>
            <a:r>
              <a:rPr lang="it-IT" dirty="0"/>
              <a:t>dotato di forza </a:t>
            </a:r>
            <a:r>
              <a:rPr lang="it-IT" dirty="0" smtClean="0"/>
              <a:t>sufficiente per sopraffare qualunque tentativo privato di usare la forza: </a:t>
            </a:r>
            <a:r>
              <a:rPr lang="it-IT" dirty="0"/>
              <a:t>il </a:t>
            </a:r>
            <a:r>
              <a:rPr lang="it-IT" b="1" i="1" dirty="0">
                <a:solidFill>
                  <a:srgbClr val="C00000"/>
                </a:solidFill>
              </a:rPr>
              <a:t>Leviatano</a:t>
            </a:r>
            <a:r>
              <a:rPr lang="it-IT" b="1" dirty="0">
                <a:solidFill>
                  <a:schemeClr val="tx1"/>
                </a:solidFill>
              </a:rPr>
              <a:t>. 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È così che nasce la società civile (lo </a:t>
            </a:r>
            <a:r>
              <a:rPr lang="it-IT" dirty="0" smtClean="0">
                <a:solidFill>
                  <a:schemeClr val="tx1"/>
                </a:solidFill>
              </a:rPr>
              <a:t>stato) </a:t>
            </a:r>
            <a:r>
              <a:rPr lang="it-IT" dirty="0">
                <a:solidFill>
                  <a:schemeClr val="tx1"/>
                </a:solidFill>
              </a:rPr>
              <a:t>che quindi ha un’origine artificiale e non naturale come voleva Aristotele</a:t>
            </a:r>
          </a:p>
          <a:p>
            <a:pPr marL="0" indent="0">
              <a:buNone/>
            </a:pPr>
            <a:r>
              <a:rPr lang="it-IT" dirty="0"/>
              <a:t>Se un suddito oppone resistenza al Leviatano, viola per ciò stesso il </a:t>
            </a:r>
            <a:r>
              <a:rPr lang="it-IT" i="1" dirty="0" err="1">
                <a:solidFill>
                  <a:srgbClr val="0000FF"/>
                </a:solidFill>
              </a:rPr>
              <a:t>pactum</a:t>
            </a:r>
            <a:r>
              <a:rPr lang="it-IT" i="1" dirty="0">
                <a:solidFill>
                  <a:srgbClr val="0000FF"/>
                </a:solidFill>
              </a:rPr>
              <a:t> </a:t>
            </a:r>
            <a:r>
              <a:rPr lang="it-IT" i="1" dirty="0" err="1">
                <a:solidFill>
                  <a:srgbClr val="0000FF"/>
                </a:solidFill>
              </a:rPr>
              <a:t>societatis</a:t>
            </a:r>
            <a:r>
              <a:rPr lang="it-IT" dirty="0"/>
              <a:t>, è quindi il suddito stesso a rendere inevitabile la sua punizione.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01174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err="1" smtClean="0"/>
              <a:t>Pactum</a:t>
            </a:r>
            <a:r>
              <a:rPr lang="it-IT" i="1" dirty="0" smtClean="0"/>
              <a:t> </a:t>
            </a:r>
            <a:r>
              <a:rPr lang="it-IT" i="1" dirty="0" err="1" smtClean="0"/>
              <a:t>subiectionis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15122" y="1886335"/>
            <a:ext cx="7804688" cy="4179186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Poiché non è mai esistito alcun patto con </a:t>
            </a:r>
            <a:r>
              <a:rPr lang="it-IT" dirty="0" smtClean="0"/>
              <a:t>Dio (Hobbes nega la storicità del patto biblico), </a:t>
            </a:r>
            <a:r>
              <a:rPr lang="it-IT" dirty="0"/>
              <a:t>i sudditi non possono invocarlo contro le azioni del Leviatano.</a:t>
            </a:r>
          </a:p>
          <a:p>
            <a:pPr marL="0" indent="0">
              <a:buNone/>
            </a:pPr>
            <a:r>
              <a:rPr lang="it-IT" dirty="0"/>
              <a:t>Nemmeno però possono a loro difesa invocare i termini del ‘contratto’:</a:t>
            </a:r>
            <a:r>
              <a:rPr lang="it-IT" dirty="0">
                <a:solidFill>
                  <a:srgbClr val="0000FF"/>
                </a:solidFill>
              </a:rPr>
              <a:t> il sovrano non è infatti parte di un contratto</a:t>
            </a:r>
            <a:r>
              <a:rPr lang="it-IT" dirty="0">
                <a:solidFill>
                  <a:schemeClr val="tx1"/>
                </a:solidFill>
              </a:rPr>
              <a:t> ma solo il ‘recipiente’ dei diritti che il contratto di tutti con tutti ha riversato in lui. </a:t>
            </a:r>
          </a:p>
          <a:p>
            <a:pPr marL="0" indent="0">
              <a:buNone/>
            </a:pPr>
            <a:r>
              <a:rPr lang="it-IT" dirty="0">
                <a:solidFill>
                  <a:srgbClr val="3366FF"/>
                </a:solidFill>
              </a:rPr>
              <a:t>È allora un </a:t>
            </a:r>
            <a:r>
              <a:rPr lang="it-IT" b="1" i="1" dirty="0" err="1">
                <a:solidFill>
                  <a:srgbClr val="800000"/>
                </a:solidFill>
              </a:rPr>
              <a:t>pactum</a:t>
            </a:r>
            <a:r>
              <a:rPr lang="it-IT" b="1" i="1" dirty="0">
                <a:solidFill>
                  <a:srgbClr val="800000"/>
                </a:solidFill>
              </a:rPr>
              <a:t> </a:t>
            </a:r>
            <a:r>
              <a:rPr lang="it-IT" b="1" i="1" dirty="0" err="1">
                <a:solidFill>
                  <a:srgbClr val="800000"/>
                </a:solidFill>
              </a:rPr>
              <a:t>subiectionis</a:t>
            </a:r>
            <a:r>
              <a:rPr lang="it-IT" dirty="0">
                <a:solidFill>
                  <a:srgbClr val="800000"/>
                </a:solidFill>
              </a:rPr>
              <a:t> </a:t>
            </a:r>
            <a:r>
              <a:rPr lang="it-IT" dirty="0">
                <a:solidFill>
                  <a:srgbClr val="3366FF"/>
                </a:solidFill>
              </a:rPr>
              <a:t>(e non un vero contratto) quello che lega i sudditi al </a:t>
            </a:r>
            <a:r>
              <a:rPr lang="it-IT" dirty="0" smtClean="0">
                <a:solidFill>
                  <a:srgbClr val="3366FF"/>
                </a:solidFill>
              </a:rPr>
              <a:t>Leviatano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92255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Il </a:t>
            </a:r>
            <a:r>
              <a:rPr lang="it-IT" dirty="0" smtClean="0"/>
              <a:t>patto </a:t>
            </a:r>
            <a:r>
              <a:rPr lang="it-IT" dirty="0"/>
              <a:t>sociale </a:t>
            </a:r>
            <a:r>
              <a:rPr lang="it-IT" dirty="0" smtClean="0"/>
              <a:t>(</a:t>
            </a:r>
            <a:r>
              <a:rPr lang="it-IT" dirty="0"/>
              <a:t>i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39781" y="1997296"/>
            <a:ext cx="7505694" cy="43746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Tale </a:t>
            </a:r>
            <a:r>
              <a:rPr lang="it-IT" dirty="0"/>
              <a:t>patto si concreta in due momenti: si possono infatti riconoscere un </a:t>
            </a:r>
            <a:r>
              <a:rPr lang="it-IT" b="1" dirty="0">
                <a:solidFill>
                  <a:srgbClr val="FF6600"/>
                </a:solidFill>
              </a:rPr>
              <a:t>patto di sottomissione</a:t>
            </a:r>
            <a:r>
              <a:rPr lang="it-IT" dirty="0">
                <a:solidFill>
                  <a:srgbClr val="FF6600"/>
                </a:solidFill>
              </a:rPr>
              <a:t> </a:t>
            </a:r>
            <a:r>
              <a:rPr lang="it-IT" dirty="0"/>
              <a:t>e un </a:t>
            </a:r>
            <a:r>
              <a:rPr lang="it-IT" b="1" dirty="0">
                <a:solidFill>
                  <a:srgbClr val="FF6600"/>
                </a:solidFill>
              </a:rPr>
              <a:t>patto di </a:t>
            </a:r>
            <a:r>
              <a:rPr lang="it-IT" b="1" dirty="0" smtClean="0">
                <a:solidFill>
                  <a:srgbClr val="FF6600"/>
                </a:solidFill>
              </a:rPr>
              <a:t>autorizzazione</a:t>
            </a:r>
            <a:r>
              <a:rPr lang="it-IT" dirty="0" smtClean="0">
                <a:solidFill>
                  <a:srgbClr val="FF6600"/>
                </a:solidFill>
              </a:rPr>
              <a:t> </a:t>
            </a:r>
            <a:r>
              <a:rPr lang="it-IT" dirty="0" smtClean="0"/>
              <a:t>(i contraenti si impegnano a riconoscere come proprie le decisioni del sovrano).</a:t>
            </a:r>
          </a:p>
          <a:p>
            <a:pPr marL="0" indent="0">
              <a:buNone/>
            </a:pPr>
            <a:r>
              <a:rPr lang="it-IT" dirty="0" smtClean="0"/>
              <a:t>Il sovrano ha solo diritti, mentre i sudditi sono ora privi dei diritti naturali: hanno solo il dovere di obbedire al sovrano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Il patto invece non vincola il sovrano (sul piano teorico – dice Hobbes – </a:t>
            </a:r>
            <a:r>
              <a:rPr lang="it-IT" i="1" dirty="0">
                <a:solidFill>
                  <a:srgbClr val="008000"/>
                </a:solidFill>
              </a:rPr>
              <a:t>non ha senso distinguere monarchia da tirannia</a:t>
            </a:r>
            <a:r>
              <a:rPr lang="it-IT" dirty="0"/>
              <a:t> – quest’ultima esiste solo nella mente di chi è in disaccordo col sovrano).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89177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patto sociale (ii)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01429" y="2133601"/>
            <a:ext cx="7681391" cy="3931920"/>
          </a:xfrm>
        </p:spPr>
        <p:txBody>
          <a:bodyPr/>
          <a:lstStyle/>
          <a:p>
            <a:pPr marL="0" indent="0">
              <a:buNone/>
            </a:pPr>
            <a:r>
              <a:rPr lang="it-IT" b="1" dirty="0"/>
              <a:t>Con l’individuazione del sovrano gli individui perdono anche la loro dimensione individuale</a:t>
            </a:r>
            <a:r>
              <a:rPr lang="it-IT" dirty="0"/>
              <a:t> e si trasformano nel </a:t>
            </a:r>
            <a:r>
              <a:rPr lang="it-IT" b="1" dirty="0">
                <a:solidFill>
                  <a:srgbClr val="C00000"/>
                </a:solidFill>
              </a:rPr>
              <a:t>corpo politico</a:t>
            </a:r>
            <a:r>
              <a:rPr lang="it-IT" dirty="0"/>
              <a:t>. </a:t>
            </a:r>
          </a:p>
          <a:p>
            <a:pPr marL="0" indent="0">
              <a:buNone/>
            </a:pPr>
            <a:r>
              <a:rPr lang="it-IT" b="1" dirty="0"/>
              <a:t>Il patto è irrevocabile per i sudditi</a:t>
            </a:r>
            <a:r>
              <a:rPr lang="it-IT" dirty="0"/>
              <a:t> (recedere o disubbidire al Leviatano equivarrebbe infatti al ritorno allo stato di natura). </a:t>
            </a:r>
            <a:endParaRPr lang="it-IT" dirty="0" smtClean="0"/>
          </a:p>
          <a:p>
            <a:pPr marL="0" indent="0">
              <a:buNone/>
            </a:pPr>
            <a:r>
              <a:rPr lang="it-IT" b="1" dirty="0"/>
              <a:t>Il patto non vincola invece  il sovrano</a:t>
            </a:r>
            <a:r>
              <a:rPr lang="it-IT" dirty="0"/>
              <a:t>: ogni sua azione è infatti lecita perché anticipatamente approvata dei sudditi.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26710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Leviatano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01429" y="1787703"/>
            <a:ext cx="7595084" cy="4475423"/>
          </a:xfrm>
        </p:spPr>
        <p:txBody>
          <a:bodyPr>
            <a:normAutofit/>
          </a:bodyPr>
          <a:lstStyle/>
          <a:p>
            <a:r>
              <a:rPr lang="it-IT" dirty="0" smtClean="0"/>
              <a:t>Il </a:t>
            </a:r>
            <a:r>
              <a:rPr lang="it-IT" dirty="0"/>
              <a:t>Leviatano è legislatore e giudice</a:t>
            </a:r>
          </a:p>
          <a:p>
            <a:r>
              <a:rPr lang="it-IT" dirty="0"/>
              <a:t>Le regole che lui pone sono leggi. Queste hanno la loro ragion d’essere nel fine dello stato: </a:t>
            </a:r>
            <a:r>
              <a:rPr lang="it-IT" b="1" i="1" dirty="0">
                <a:solidFill>
                  <a:srgbClr val="0000FF"/>
                </a:solidFill>
              </a:rPr>
              <a:t>preservare la pace e la sicurezza dei singoli</a:t>
            </a:r>
            <a:r>
              <a:rPr lang="it-IT" dirty="0"/>
              <a:t>.</a:t>
            </a:r>
          </a:p>
          <a:p>
            <a:r>
              <a:rPr lang="it-IT" dirty="0"/>
              <a:t>Il sovrano impone la proprietà (che dunque non ha fondamento ‘naturale’) e la suddivide tra i sudditi (ma se lo ritiene utile, può certo espropriare).</a:t>
            </a:r>
          </a:p>
          <a:p>
            <a:r>
              <a:rPr lang="it-IT" dirty="0"/>
              <a:t>Il sovrano limita le azioni dei sudditi e pone le sanzioni per chi viola le regole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5696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‘peso’ di Hobbes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8252" y="1917624"/>
            <a:ext cx="8205474" cy="4345787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Thomas Hobbes è per eccellenza il torico dell’assolutismo. </a:t>
            </a:r>
          </a:p>
          <a:p>
            <a:pPr marL="0" indent="0">
              <a:buNone/>
            </a:pPr>
            <a:r>
              <a:rPr lang="it-IT" dirty="0" smtClean="0"/>
              <a:t>La sua importanza nella storia del diritto riguarda:</a:t>
            </a:r>
          </a:p>
          <a:p>
            <a:pPr>
              <a:buFontTx/>
              <a:buChar char="-"/>
            </a:pPr>
            <a:r>
              <a:rPr lang="it-IT" dirty="0" smtClean="0"/>
              <a:t>il diritto penale (la sua teoria ‘assolutistica è alla base di moti sviluppi della penalistica dell’illuminismo e del liberalismo)</a:t>
            </a:r>
          </a:p>
          <a:p>
            <a:pPr>
              <a:buFontTx/>
              <a:buChar char="-"/>
            </a:pPr>
            <a:r>
              <a:rPr lang="it-IT" dirty="0" smtClean="0"/>
              <a:t>Il diritto pubblico (anticipa il positivismo giuridico moderno e pone le basi culturali per la costruzione dello ‘stato moderno’)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721630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Il suddito di fronte allo stato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3908" y="1715531"/>
            <a:ext cx="8577010" cy="4734206"/>
          </a:xfrm>
        </p:spPr>
        <p:txBody>
          <a:bodyPr>
            <a:normAutofit lnSpcReduction="10000"/>
          </a:bodyPr>
          <a:lstStyle/>
          <a:p>
            <a:r>
              <a:rPr lang="it-IT" b="1" dirty="0"/>
              <a:t>Il dovere di obbedire cessa solo di fronte a un comando del sovrano che mettesse a repentaglio la vita o la sicurezza personale dei sudditi</a:t>
            </a:r>
            <a:r>
              <a:rPr lang="it-IT" dirty="0"/>
              <a:t>. Se però il comando è funzionale al fine per cui è stato creato lo stato, allora l’obbligo di obbedire persiste (</a:t>
            </a:r>
            <a:r>
              <a:rPr lang="it-IT" i="1" dirty="0" err="1">
                <a:solidFill>
                  <a:srgbClr val="FF0000"/>
                </a:solidFill>
              </a:rPr>
              <a:t>salus</a:t>
            </a:r>
            <a:r>
              <a:rPr lang="it-IT" i="1" dirty="0">
                <a:solidFill>
                  <a:srgbClr val="FF0000"/>
                </a:solidFill>
              </a:rPr>
              <a:t> </a:t>
            </a:r>
            <a:r>
              <a:rPr lang="it-IT" i="1" dirty="0" err="1">
                <a:solidFill>
                  <a:srgbClr val="FF0000"/>
                </a:solidFill>
              </a:rPr>
              <a:t>reipublicae</a:t>
            </a:r>
            <a:r>
              <a:rPr lang="it-IT" i="1" dirty="0">
                <a:solidFill>
                  <a:srgbClr val="FF0000"/>
                </a:solidFill>
              </a:rPr>
              <a:t> suprema </a:t>
            </a:r>
            <a:r>
              <a:rPr lang="it-IT" i="1" dirty="0" err="1">
                <a:solidFill>
                  <a:srgbClr val="FF0000"/>
                </a:solidFill>
              </a:rPr>
              <a:t>lex</a:t>
            </a:r>
            <a:r>
              <a:rPr lang="it-IT" dirty="0"/>
              <a:t>). </a:t>
            </a:r>
          </a:p>
          <a:p>
            <a:pPr hangingPunct="0"/>
            <a:r>
              <a:rPr lang="it-IT" dirty="0"/>
              <a:t>Qualora però lo stato perdesse la forza necessaria a garantire la sicurezza dei sudditi, questi sarebbero sciolti dal vincolo di obbedienza.</a:t>
            </a:r>
          </a:p>
          <a:p>
            <a:pPr hangingPunct="0"/>
            <a:r>
              <a:rPr lang="it-IT" dirty="0"/>
              <a:t>Nemmeno in questi casi tuttavia i sudditi potrebbero vantare un diritto di resistenza. La loro può essere solo una opposizione di fatto (consapevolmente orientata a distruggere lo stato e, magari, costituirne un altro)</a:t>
            </a:r>
            <a:endParaRPr lang="en-US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72913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Tutela del diritto di natura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76770" y="2133601"/>
            <a:ext cx="7595084" cy="3931920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Altro obiettivo (oltre a quello di assicurare la sicurezza dei sudditi) che lo stato deve perseguire è quello di far osservare la legge di natura: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3366FF"/>
                </a:solidFill>
              </a:rPr>
              <a:t>il suddito che non vuol riconoscere i principi razionali del </a:t>
            </a:r>
            <a:r>
              <a:rPr lang="it-IT" b="1" i="1" dirty="0" err="1" smtClean="0">
                <a:solidFill>
                  <a:srgbClr val="3366FF"/>
                </a:solidFill>
              </a:rPr>
              <a:t>neminem</a:t>
            </a:r>
            <a:r>
              <a:rPr lang="it-IT" b="1" i="1" dirty="0" smtClean="0">
                <a:solidFill>
                  <a:srgbClr val="3366FF"/>
                </a:solidFill>
              </a:rPr>
              <a:t> </a:t>
            </a:r>
            <a:r>
              <a:rPr lang="it-IT" b="1" i="1" dirty="0" err="1" smtClean="0">
                <a:solidFill>
                  <a:srgbClr val="3366FF"/>
                </a:solidFill>
              </a:rPr>
              <a:t>laedere</a:t>
            </a:r>
            <a:r>
              <a:rPr lang="it-IT" b="1" i="1" dirty="0" smtClean="0">
                <a:solidFill>
                  <a:srgbClr val="3366FF"/>
                </a:solidFill>
              </a:rPr>
              <a:t> </a:t>
            </a:r>
            <a:r>
              <a:rPr lang="it-IT" dirty="0" smtClean="0">
                <a:solidFill>
                  <a:srgbClr val="3366FF"/>
                </a:solidFill>
              </a:rPr>
              <a:t>e del </a:t>
            </a:r>
            <a:r>
              <a:rPr lang="it-IT" b="1" i="1" dirty="0" err="1" smtClean="0">
                <a:solidFill>
                  <a:srgbClr val="3366FF"/>
                </a:solidFill>
              </a:rPr>
              <a:t>pacta</a:t>
            </a:r>
            <a:r>
              <a:rPr lang="it-IT" b="1" i="1" dirty="0" smtClean="0">
                <a:solidFill>
                  <a:srgbClr val="3366FF"/>
                </a:solidFill>
              </a:rPr>
              <a:t> </a:t>
            </a:r>
            <a:r>
              <a:rPr lang="it-IT" b="1" i="1" dirty="0" err="1" smtClean="0">
                <a:solidFill>
                  <a:srgbClr val="3366FF"/>
                </a:solidFill>
              </a:rPr>
              <a:t>sunt</a:t>
            </a:r>
            <a:r>
              <a:rPr lang="it-IT" b="1" i="1" dirty="0" smtClean="0">
                <a:solidFill>
                  <a:srgbClr val="3366FF"/>
                </a:solidFill>
              </a:rPr>
              <a:t> </a:t>
            </a:r>
            <a:r>
              <a:rPr lang="it-IT" b="1" i="1" dirty="0" err="1" smtClean="0">
                <a:solidFill>
                  <a:srgbClr val="3366FF"/>
                </a:solidFill>
              </a:rPr>
              <a:t>servanda</a:t>
            </a:r>
            <a:r>
              <a:rPr lang="it-IT" b="1" dirty="0">
                <a:solidFill>
                  <a:srgbClr val="3366FF"/>
                </a:solidFill>
              </a:rPr>
              <a:t> </a:t>
            </a:r>
            <a:r>
              <a:rPr lang="it-IT" dirty="0" smtClean="0">
                <a:solidFill>
                  <a:srgbClr val="3366FF"/>
                </a:solidFill>
              </a:rPr>
              <a:t>sarebbe per ciò stesso da individuare come folle e quindi pericoloso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41303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proprietà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00112" y="1923322"/>
            <a:ext cx="7345363" cy="4278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Come si è accennato, Hobbes non riconosce una origine naturale della proprietà.</a:t>
            </a:r>
          </a:p>
          <a:p>
            <a:pPr marL="0" indent="0">
              <a:buNone/>
            </a:pPr>
            <a:r>
              <a:rPr lang="it-IT" dirty="0" smtClean="0"/>
              <a:t>La proprietà è voluta e imposta dal Leviatano per motivi di utilità</a:t>
            </a:r>
          </a:p>
          <a:p>
            <a:pPr marL="0" indent="0">
              <a:buNone/>
            </a:pPr>
            <a:r>
              <a:rPr lang="it-IT" dirty="0" smtClean="0"/>
              <a:t>E si concretizza nel </a:t>
            </a:r>
            <a:r>
              <a:rPr lang="it-IT" dirty="0"/>
              <a:t>diritto di escludere tutti gli </a:t>
            </a:r>
            <a:r>
              <a:rPr lang="it-IT" dirty="0" smtClean="0"/>
              <a:t>altri dal godimento del bene.</a:t>
            </a:r>
          </a:p>
          <a:p>
            <a:pPr marL="0" indent="0">
              <a:buNone/>
            </a:pPr>
            <a:r>
              <a:rPr lang="it-IT" dirty="0" smtClean="0"/>
              <a:t>Il proprietario non può tuttavia escludere il sovrano (che mantiene il </a:t>
            </a:r>
            <a:r>
              <a:rPr lang="it-IT" dirty="0"/>
              <a:t>diritto di </a:t>
            </a:r>
            <a:r>
              <a:rPr lang="it-IT" dirty="0" smtClean="0"/>
              <a:t>esproprio giustificato da una utilità più generale)</a:t>
            </a:r>
            <a:r>
              <a:rPr lang="en-US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07268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legislazione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2220" y="1750716"/>
            <a:ext cx="8371854" cy="45493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Ragionando sulla legislazione, Hobbes afferma che: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rgbClr val="3366FF"/>
                </a:solidFill>
              </a:rPr>
              <a:t>l’esistenza </a:t>
            </a:r>
            <a:r>
              <a:rPr lang="it-IT" b="1" dirty="0">
                <a:solidFill>
                  <a:srgbClr val="3366FF"/>
                </a:solidFill>
              </a:rPr>
              <a:t>di più leggi di quel che sia necessario per il vantaggio dei cittadini e dello stato è contraria al dovere di chi governa e detiene l’autorità di fare </a:t>
            </a:r>
            <a:r>
              <a:rPr lang="it-IT" b="1" dirty="0" smtClean="0">
                <a:solidFill>
                  <a:srgbClr val="3366FF"/>
                </a:solidFill>
              </a:rPr>
              <a:t>leggi</a:t>
            </a:r>
            <a:r>
              <a:rPr lang="it-IT" dirty="0" smtClean="0"/>
              <a:t>.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it-IT" dirty="0" smtClean="0"/>
              <a:t>È implicita in questa affermazione l’idea che la legge deve essere ben conosciuta dai sudditi</a:t>
            </a:r>
          </a:p>
          <a:p>
            <a:pPr marL="0" indent="0">
              <a:buNone/>
            </a:pPr>
            <a:r>
              <a:rPr lang="it-IT" dirty="0" smtClean="0"/>
              <a:t>L’essenza della legge – dice ancora Hobbes – è l’interpretazione: poiché l’interpretazione dei singoli genera confusione, anche l’interpretazione non può che essere prerogativa riservata al sovrano (legislatore)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55205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pena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2506" y="1812360"/>
            <a:ext cx="8137590" cy="4500081"/>
          </a:xfrm>
        </p:spPr>
        <p:txBody>
          <a:bodyPr>
            <a:normAutofit fontScale="92500"/>
          </a:bodyPr>
          <a:lstStyle/>
          <a:p>
            <a:r>
              <a:rPr lang="it-IT" dirty="0" smtClean="0"/>
              <a:t>La dottrina penalistica di Hobbes discendere direttamente dalla sua impostazione politica :</a:t>
            </a:r>
          </a:p>
          <a:p>
            <a:r>
              <a:rPr lang="it-IT" dirty="0" smtClean="0"/>
              <a:t>È reato solo ciò che la legge (cioè il Leviatano) individua come tale: </a:t>
            </a:r>
            <a:r>
              <a:rPr lang="it-IT" b="1" i="1" dirty="0" err="1" smtClean="0">
                <a:solidFill>
                  <a:srgbClr val="FF6600"/>
                </a:solidFill>
              </a:rPr>
              <a:t>nullum</a:t>
            </a:r>
            <a:r>
              <a:rPr lang="it-IT" b="1" i="1" dirty="0" smtClean="0">
                <a:solidFill>
                  <a:srgbClr val="FF6600"/>
                </a:solidFill>
              </a:rPr>
              <a:t> </a:t>
            </a:r>
            <a:r>
              <a:rPr lang="it-IT" b="1" i="1" dirty="0" err="1" smtClean="0">
                <a:solidFill>
                  <a:srgbClr val="FF6600"/>
                </a:solidFill>
              </a:rPr>
              <a:t>crimen</a:t>
            </a:r>
            <a:r>
              <a:rPr lang="it-IT" b="1" i="1" dirty="0" smtClean="0">
                <a:solidFill>
                  <a:srgbClr val="FF6600"/>
                </a:solidFill>
              </a:rPr>
              <a:t>, nulla </a:t>
            </a:r>
            <a:r>
              <a:rPr lang="it-IT" b="1" i="1" dirty="0" err="1" smtClean="0">
                <a:solidFill>
                  <a:srgbClr val="FF6600"/>
                </a:solidFill>
              </a:rPr>
              <a:t>poena</a:t>
            </a:r>
            <a:r>
              <a:rPr lang="it-IT" b="1" i="1" dirty="0" smtClean="0">
                <a:solidFill>
                  <a:srgbClr val="FF6600"/>
                </a:solidFill>
              </a:rPr>
              <a:t> sine </a:t>
            </a:r>
            <a:r>
              <a:rPr lang="it-IT" b="1" i="1" dirty="0" err="1" smtClean="0">
                <a:solidFill>
                  <a:srgbClr val="FF6600"/>
                </a:solidFill>
              </a:rPr>
              <a:t>lege</a:t>
            </a:r>
            <a:r>
              <a:rPr lang="it-IT" b="1" i="1" dirty="0" smtClean="0">
                <a:solidFill>
                  <a:schemeClr val="tx1"/>
                </a:solidFill>
              </a:rPr>
              <a:t> </a:t>
            </a:r>
            <a:r>
              <a:rPr lang="it-IT" dirty="0" smtClean="0">
                <a:solidFill>
                  <a:schemeClr val="tx1"/>
                </a:solidFill>
              </a:rPr>
              <a:t>(nessun atto è criminale né può essere punito se non perché indicato come tale da una legge … nessun precetto divino può essere invocato in tal senso se non è stato precedentemente recepito dal legislatore)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Origine della pena è la ‘vendetta’ (principio retributivo). Questa però è anche razionale nel momento in cui alla pena si prefigge un fine (una utilità: principio utilitaristico): se il fine è l’autoconservazione, </a:t>
            </a:r>
            <a:r>
              <a:rPr lang="it-IT" dirty="0" smtClean="0">
                <a:solidFill>
                  <a:srgbClr val="0000FF"/>
                </a:solidFill>
              </a:rPr>
              <a:t>la pena non può che essere proporzionale</a:t>
            </a:r>
            <a:endParaRPr lang="it-IT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0721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 bilancio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6898" y="1732026"/>
            <a:ext cx="8511032" cy="4734206"/>
          </a:xfrm>
        </p:spPr>
        <p:txBody>
          <a:bodyPr>
            <a:normAutofit/>
          </a:bodyPr>
          <a:lstStyle/>
          <a:p>
            <a:r>
              <a:rPr lang="it-IT" dirty="0"/>
              <a:t>Hobbes, pur usando i termini del contrattualismo, libera in sostanza la politica dallo schema del contratto sociale. Egli offre la più chiara e coerente definizione dell’</a:t>
            </a:r>
            <a:r>
              <a:rPr lang="it-IT" dirty="0">
                <a:solidFill>
                  <a:srgbClr val="FF6600"/>
                </a:solidFill>
              </a:rPr>
              <a:t>assolutismo</a:t>
            </a:r>
            <a:r>
              <a:rPr lang="it-IT" dirty="0"/>
              <a:t>.</a:t>
            </a:r>
          </a:p>
          <a:p>
            <a:r>
              <a:rPr lang="it-IT" dirty="0"/>
              <a:t>Anche se </a:t>
            </a:r>
            <a:r>
              <a:rPr lang="it-IT" dirty="0" smtClean="0"/>
              <a:t>in </a:t>
            </a:r>
            <a:r>
              <a:rPr lang="it-IT" dirty="0"/>
              <a:t>maniera non </a:t>
            </a:r>
            <a:r>
              <a:rPr lang="it-IT" dirty="0" smtClean="0"/>
              <a:t>voluta, </a:t>
            </a:r>
            <a:r>
              <a:rPr lang="it-IT" dirty="0"/>
              <a:t>Hobbes indica la via per la </a:t>
            </a:r>
            <a:r>
              <a:rPr lang="it-IT" dirty="0">
                <a:solidFill>
                  <a:srgbClr val="FF6600"/>
                </a:solidFill>
              </a:rPr>
              <a:t>laicizzazione dello stato </a:t>
            </a:r>
            <a:r>
              <a:rPr lang="it-IT" dirty="0"/>
              <a:t>(afferma tra l’altro che la religione può essere insegnata ma non imposta).</a:t>
            </a:r>
          </a:p>
          <a:p>
            <a:r>
              <a:rPr lang="it-IT" dirty="0"/>
              <a:t>Si afferma il </a:t>
            </a:r>
            <a:r>
              <a:rPr lang="it-IT" dirty="0">
                <a:solidFill>
                  <a:srgbClr val="FF6600"/>
                </a:solidFill>
              </a:rPr>
              <a:t>principio di legalità </a:t>
            </a:r>
            <a:r>
              <a:rPr lang="it-IT" dirty="0"/>
              <a:t>(la pena ha una funzione utilitaristica prima che retributiva) e quello della </a:t>
            </a:r>
            <a:r>
              <a:rPr lang="it-IT" dirty="0">
                <a:solidFill>
                  <a:srgbClr val="FF6600"/>
                </a:solidFill>
              </a:rPr>
              <a:t>certezza del diritto </a:t>
            </a:r>
            <a:r>
              <a:rPr lang="it-IT" dirty="0"/>
              <a:t>(Hobbes – anticipando posizioni che saranno dell’Illuminismo – critica la sovrabbondanza di leggi ma anche il ricorso alle consuetudini e all’</a:t>
            </a:r>
            <a:r>
              <a:rPr lang="it-IT" i="1" dirty="0" err="1"/>
              <a:t>interpretatio</a:t>
            </a:r>
            <a:r>
              <a:rPr lang="it-IT" dirty="0"/>
              <a:t>).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31079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pessimismo di Hobbes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Il pensiero di Hobbes appare in conclusione caratterizzato da un pessimismo di fondo:</a:t>
            </a:r>
          </a:p>
          <a:p>
            <a:r>
              <a:rPr lang="it-IT" dirty="0"/>
              <a:t>“la condizione dell’uomo in questa vita non sarà mai esente da inconvenienti” </a:t>
            </a:r>
          </a:p>
          <a:p>
            <a:r>
              <a:rPr lang="it-IT" dirty="0"/>
              <a:t>“è ben difficile che ci sia al mondo uno stato le cui origini possano, in coscienza, apparire giustificate”</a:t>
            </a:r>
            <a:r>
              <a:rPr lang="en-US" dirty="0"/>
              <a:t> 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4112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16683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Una nuova ‘grande potenza’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3319" y="1693166"/>
            <a:ext cx="8207700" cy="4856180"/>
          </a:xfrm>
        </p:spPr>
        <p:txBody>
          <a:bodyPr>
            <a:normAutofit fontScale="92500" lnSpcReduction="20000"/>
          </a:bodyPr>
          <a:lstStyle/>
          <a:p>
            <a:r>
              <a:rPr lang="it-IT" sz="2800" dirty="0" smtClean="0"/>
              <a:t>Per comprendere il pensiero di Hobbes, come già per quello di Machiavelli e poi dei teorici del contrattualismo, è necessario aver presente il contesto storico.</a:t>
            </a:r>
          </a:p>
          <a:p>
            <a:r>
              <a:rPr lang="it-IT" sz="2800" dirty="0" smtClean="0"/>
              <a:t>Tra XVI e XVII secolo l’Inghilterra conosce un progresso (economico, demografico, politico) velocissimo e si impone come una delle principali realtà del continente europeo</a:t>
            </a:r>
          </a:p>
          <a:p>
            <a:r>
              <a:rPr lang="it-IT" sz="2800" dirty="0" smtClean="0"/>
              <a:t>Data già al 1496 l’</a:t>
            </a:r>
            <a:r>
              <a:rPr lang="it-IT" sz="2800" b="1" i="1" dirty="0" err="1" smtClean="0">
                <a:solidFill>
                  <a:srgbClr val="008000"/>
                </a:solidFill>
              </a:rPr>
              <a:t>Intercursus</a:t>
            </a:r>
            <a:r>
              <a:rPr lang="it-IT" sz="2800" b="1" i="1" dirty="0" smtClean="0">
                <a:solidFill>
                  <a:srgbClr val="008000"/>
                </a:solidFill>
              </a:rPr>
              <a:t> </a:t>
            </a:r>
            <a:r>
              <a:rPr lang="it-IT" sz="2800" b="1" i="1" dirty="0" err="1" smtClean="0">
                <a:solidFill>
                  <a:srgbClr val="008000"/>
                </a:solidFill>
              </a:rPr>
              <a:t>magnu</a:t>
            </a:r>
            <a:r>
              <a:rPr lang="it-IT" sz="2800" i="1" dirty="0" err="1" smtClean="0"/>
              <a:t>s</a:t>
            </a:r>
            <a:r>
              <a:rPr lang="it-IT" sz="2800" dirty="0"/>
              <a:t> </a:t>
            </a:r>
            <a:r>
              <a:rPr lang="it-IT" sz="2800" dirty="0" smtClean="0"/>
              <a:t>(si tratta di un accordo </a:t>
            </a:r>
            <a:r>
              <a:rPr lang="it-IT" sz="2800" dirty="0"/>
              <a:t>commerciale tra Inghilterra e Olanda che </a:t>
            </a:r>
            <a:r>
              <a:rPr lang="it-IT" sz="2800" dirty="0" smtClean="0"/>
              <a:t>– in ottica anti-spagnole e anti-francese – assicura </a:t>
            </a:r>
            <a:r>
              <a:rPr lang="it-IT" sz="2800" dirty="0"/>
              <a:t>privilegi reciproci ai commercianti dei due </a:t>
            </a:r>
            <a:r>
              <a:rPr lang="it-IT" sz="2800" dirty="0" smtClean="0"/>
              <a:t>Paesi</a:t>
            </a:r>
            <a:r>
              <a:rPr lang="en-US" sz="2800" dirty="0" smtClean="0"/>
              <a:t>)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2647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216879"/>
          </a:xfrm>
        </p:spPr>
        <p:txBody>
          <a:bodyPr/>
          <a:lstStyle/>
          <a:p>
            <a:r>
              <a:rPr lang="it-IT" dirty="0" smtClean="0"/>
              <a:t>I Tudor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5249" y="1747782"/>
            <a:ext cx="8234209" cy="46152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I sovrani della famiglia Tudor (la dinastia è fondata da Enrico VII sul trono dal 1485 al 1509) perseguono una politica di forte accentramento e di unificazione amministrativa.</a:t>
            </a:r>
          </a:p>
          <a:p>
            <a:pPr marL="0" indent="0">
              <a:buNone/>
            </a:pPr>
            <a:r>
              <a:rPr lang="it-IT" dirty="0" smtClean="0"/>
              <a:t>In particolare, la politica di Enrico VIII si articola secondo alcune linee precise:</a:t>
            </a:r>
          </a:p>
          <a:p>
            <a:pPr>
              <a:buFontTx/>
              <a:buChar char="-"/>
            </a:pPr>
            <a:r>
              <a:rPr lang="it-IT" dirty="0" smtClean="0"/>
              <a:t>Depotenziamento della grande </a:t>
            </a:r>
            <a:r>
              <a:rPr lang="it-IT" dirty="0"/>
              <a:t>n</a:t>
            </a:r>
            <a:r>
              <a:rPr lang="it-IT" dirty="0" smtClean="0"/>
              <a:t>obiltà clerico-feudale e collaborazione con la classe intermedia</a:t>
            </a:r>
          </a:p>
          <a:p>
            <a:pPr>
              <a:buFontTx/>
              <a:buChar char="-"/>
            </a:pPr>
            <a:r>
              <a:rPr lang="it-IT" dirty="0" smtClean="0"/>
              <a:t>Autonomia dal papato e controllo delle chiese nazionali</a:t>
            </a:r>
          </a:p>
          <a:p>
            <a:pPr>
              <a:buFontTx/>
              <a:buChar char="-"/>
            </a:pPr>
            <a:r>
              <a:rPr lang="it-IT" dirty="0" smtClean="0"/>
              <a:t>Ricorso ampio al potere legislativo e controllo sull’amministrazione della giustizia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92209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162261"/>
          </a:xfrm>
        </p:spPr>
        <p:txBody>
          <a:bodyPr/>
          <a:lstStyle/>
          <a:p>
            <a:r>
              <a:rPr lang="it-IT" dirty="0" smtClean="0"/>
              <a:t>La chiesa anglicana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1596" y="1816056"/>
            <a:ext cx="8220552" cy="4465039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Ragioni personali e motivazioni politiche allontanano il cattolico Enrico da Roma e dal papa.</a:t>
            </a:r>
          </a:p>
          <a:p>
            <a:r>
              <a:rPr lang="it-IT" dirty="0" smtClean="0"/>
              <a:t>Nel 1533 il re afferma di </a:t>
            </a:r>
            <a:r>
              <a:rPr lang="it-IT" i="1" dirty="0" smtClean="0">
                <a:solidFill>
                  <a:srgbClr val="FF0000"/>
                </a:solidFill>
              </a:rPr>
              <a:t>non </a:t>
            </a:r>
            <a:r>
              <a:rPr lang="it-IT" i="1" dirty="0">
                <a:solidFill>
                  <a:srgbClr val="FF0000"/>
                </a:solidFill>
              </a:rPr>
              <a:t>riconoscere sopra di sé alcun superiore ad eccezione di Dio e di non essere soggetto alle leggi di alcuna creatura terrena</a:t>
            </a:r>
            <a:r>
              <a:rPr lang="en-US" dirty="0"/>
              <a:t> </a:t>
            </a:r>
            <a:endParaRPr lang="it-IT" dirty="0" smtClean="0"/>
          </a:p>
          <a:p>
            <a:r>
              <a:rPr lang="it-IT" dirty="0" smtClean="0"/>
              <a:t>Nel 1534 fonda una chiesa nazionale di cui si proclama capo (il culto rimane sostanzialmente quello cattolico … contenuti del Protestantesimo saranno introdotti solo da Edoardo VI e Elisabetta I)</a:t>
            </a:r>
          </a:p>
          <a:p>
            <a:r>
              <a:rPr lang="it-IT" dirty="0" smtClean="0"/>
              <a:t>Nel 1535 fa decapitare Thomas Moore e nel 1536 sopprime i monasteri incamerando e rivendendo le terre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6679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giustizia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41385" y="1693164"/>
            <a:ext cx="8520971" cy="47108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800" dirty="0" smtClean="0"/>
              <a:t>Dalle Assise di </a:t>
            </a:r>
            <a:r>
              <a:rPr lang="it-IT" sz="2800" dirty="0" err="1" smtClean="0"/>
              <a:t>Clarendon</a:t>
            </a:r>
            <a:r>
              <a:rPr lang="it-IT" sz="2800" dirty="0" smtClean="0"/>
              <a:t> (1166) il sistema di giustizia si era evoluto con la trasformazione della </a:t>
            </a:r>
            <a:r>
              <a:rPr lang="it-IT" sz="2800" i="1" dirty="0" err="1" smtClean="0">
                <a:solidFill>
                  <a:srgbClr val="008000"/>
                </a:solidFill>
              </a:rPr>
              <a:t>petty</a:t>
            </a:r>
            <a:r>
              <a:rPr lang="it-IT" sz="2800" i="1" dirty="0" smtClean="0">
                <a:solidFill>
                  <a:srgbClr val="008000"/>
                </a:solidFill>
              </a:rPr>
              <a:t> </a:t>
            </a:r>
            <a:r>
              <a:rPr lang="it-IT" sz="2800" i="1" dirty="0" err="1" smtClean="0">
                <a:solidFill>
                  <a:srgbClr val="008000"/>
                </a:solidFill>
              </a:rPr>
              <a:t>jury</a:t>
            </a:r>
            <a:r>
              <a:rPr lang="it-IT" sz="2800" dirty="0" smtClean="0">
                <a:solidFill>
                  <a:srgbClr val="008000"/>
                </a:solidFill>
              </a:rPr>
              <a:t> </a:t>
            </a:r>
            <a:r>
              <a:rPr lang="it-IT" sz="2800" dirty="0" smtClean="0"/>
              <a:t>da collegio deputato all’emissione del verdetto (</a:t>
            </a:r>
            <a:r>
              <a:rPr lang="it-IT" sz="2800" i="1" dirty="0" smtClean="0"/>
              <a:t>vere </a:t>
            </a:r>
            <a:r>
              <a:rPr lang="it-IT" sz="2800" i="1" dirty="0" err="1" smtClean="0"/>
              <a:t>dictum</a:t>
            </a:r>
            <a:r>
              <a:rPr lang="it-IT" sz="2800" dirty="0" smtClean="0"/>
              <a:t>) a strumento di prova. Il ruolo del giudice regio (tenuto ad eseguire i </a:t>
            </a:r>
            <a:r>
              <a:rPr lang="it-IT" sz="2800" i="1" dirty="0" err="1" smtClean="0">
                <a:solidFill>
                  <a:srgbClr val="008000"/>
                </a:solidFill>
              </a:rPr>
              <a:t>writs</a:t>
            </a:r>
            <a:r>
              <a:rPr lang="it-IT" sz="2800" dirty="0" smtClean="0"/>
              <a:t> del sovrano) era cresciuto di importanza.</a:t>
            </a:r>
          </a:p>
          <a:p>
            <a:pPr marL="0" indent="0">
              <a:buNone/>
            </a:pPr>
            <a:r>
              <a:rPr lang="it-IT" sz="2800" dirty="0" smtClean="0"/>
              <a:t>Si erano però anche affermati taluni rimedi contro i possibili arbitri dei magistrati regi (dalle salvaguardie fissate nella </a:t>
            </a:r>
            <a:r>
              <a:rPr lang="it-IT" sz="2800" b="1" i="1" dirty="0" smtClean="0">
                <a:solidFill>
                  <a:srgbClr val="3366FF"/>
                </a:solidFill>
              </a:rPr>
              <a:t>Magna </a:t>
            </a:r>
            <a:r>
              <a:rPr lang="it-IT" sz="2800" b="1" i="1" dirty="0" err="1" smtClean="0">
                <a:solidFill>
                  <a:srgbClr val="3366FF"/>
                </a:solidFill>
              </a:rPr>
              <a:t>Charta</a:t>
            </a:r>
            <a:r>
              <a:rPr lang="it-IT" sz="2800" b="1" i="1" dirty="0" smtClean="0">
                <a:solidFill>
                  <a:srgbClr val="3366FF"/>
                </a:solidFill>
              </a:rPr>
              <a:t> </a:t>
            </a:r>
            <a:r>
              <a:rPr lang="it-IT" sz="2800" b="1" i="1" dirty="0" err="1" smtClean="0">
                <a:solidFill>
                  <a:srgbClr val="3366FF"/>
                </a:solidFill>
              </a:rPr>
              <a:t>Libertatum</a:t>
            </a:r>
            <a:r>
              <a:rPr lang="it-IT" sz="2800" b="1" dirty="0" smtClean="0">
                <a:solidFill>
                  <a:srgbClr val="3366FF"/>
                </a:solidFill>
              </a:rPr>
              <a:t> </a:t>
            </a:r>
            <a:r>
              <a:rPr lang="it-IT" sz="2800" dirty="0" smtClean="0"/>
              <a:t>alla progressiva definizione del principio dell’</a:t>
            </a:r>
            <a:r>
              <a:rPr lang="it-IT" sz="2800" b="1" i="1" dirty="0" err="1" smtClean="0">
                <a:solidFill>
                  <a:srgbClr val="3366FF"/>
                </a:solidFill>
              </a:rPr>
              <a:t>habeas</a:t>
            </a:r>
            <a:r>
              <a:rPr lang="it-IT" sz="2800" b="1" i="1" dirty="0" smtClean="0">
                <a:solidFill>
                  <a:srgbClr val="3366FF"/>
                </a:solidFill>
              </a:rPr>
              <a:t> corpus</a:t>
            </a:r>
            <a:r>
              <a:rPr lang="it-IT" sz="2800" dirty="0" smtClean="0"/>
              <a:t>)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692505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453" y="244158"/>
            <a:ext cx="8520971" cy="133985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Fine dell’assolutismo ‘costituzionale’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68696" y="1843365"/>
            <a:ext cx="8411729" cy="4478694"/>
          </a:xfrm>
        </p:spPr>
        <p:txBody>
          <a:bodyPr/>
          <a:lstStyle/>
          <a:p>
            <a:r>
              <a:rPr lang="it-IT" dirty="0" smtClean="0"/>
              <a:t>Sia Enrico </a:t>
            </a:r>
            <a:r>
              <a:rPr lang="it-IT" dirty="0"/>
              <a:t>VIII (1509-1547) </a:t>
            </a:r>
            <a:r>
              <a:rPr lang="it-IT" dirty="0" smtClean="0"/>
              <a:t>sia Elisabetta </a:t>
            </a:r>
            <a:r>
              <a:rPr lang="it-IT" dirty="0"/>
              <a:t>I (1558-1603</a:t>
            </a:r>
            <a:r>
              <a:rPr lang="it-IT" dirty="0" smtClean="0"/>
              <a:t>) nei loro lunghi periodi di regno  </a:t>
            </a:r>
            <a:r>
              <a:rPr lang="it-IT" dirty="0"/>
              <a:t>avevano governato collaborando in maniera significativa col </a:t>
            </a:r>
            <a:r>
              <a:rPr lang="it-IT" dirty="0" smtClean="0"/>
              <a:t>Parlamento (il cd. </a:t>
            </a:r>
            <a:r>
              <a:rPr lang="it-IT" i="1" dirty="0" smtClean="0"/>
              <a:t>King in </a:t>
            </a:r>
            <a:r>
              <a:rPr lang="it-IT" i="1" dirty="0" err="1" smtClean="0"/>
              <a:t>Parliament</a:t>
            </a:r>
            <a:r>
              <a:rPr lang="it-IT" dirty="0" smtClean="0"/>
              <a:t>)</a:t>
            </a:r>
          </a:p>
          <a:p>
            <a:r>
              <a:rPr lang="it-IT" dirty="0" smtClean="0"/>
              <a:t>Le cose cambiano quando, nel 1603, la dinastia dei Tudor si estingue e sale sul trono </a:t>
            </a:r>
            <a:r>
              <a:rPr lang="it-IT" b="1" dirty="0" smtClean="0"/>
              <a:t>Giacomo I</a:t>
            </a:r>
            <a:r>
              <a:rPr lang="it-IT" dirty="0"/>
              <a:t> </a:t>
            </a:r>
            <a:r>
              <a:rPr lang="it-IT" dirty="0" smtClean="0"/>
              <a:t>(re di Inghilterra, Scozia e Irlanda) </a:t>
            </a:r>
          </a:p>
          <a:p>
            <a:r>
              <a:rPr lang="it-IT" dirty="0" smtClean="0"/>
              <a:t>Giacomo volle dare </a:t>
            </a:r>
            <a:r>
              <a:rPr lang="it-IT" dirty="0"/>
              <a:t>una forte sterzata in senso assolutistico riducendo il peso del Parlamento. </a:t>
            </a:r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2793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Carlo 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68696" y="1720474"/>
            <a:ext cx="8398073" cy="4587930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Giacomo lascia in eredità al </a:t>
            </a:r>
            <a:r>
              <a:rPr lang="it-IT" dirty="0"/>
              <a:t>figlio </a:t>
            </a:r>
            <a:r>
              <a:rPr lang="it-IT" b="1" dirty="0"/>
              <a:t>Carlo I </a:t>
            </a:r>
            <a:r>
              <a:rPr lang="it-IT" dirty="0"/>
              <a:t>(1625) </a:t>
            </a:r>
            <a:r>
              <a:rPr lang="it-IT" dirty="0" smtClean="0"/>
              <a:t>un regno profondamente diviso. I contrasti religiosi sono ancora forti, le finanze sono precarie per i debiti accumulati da Elisabetta e da Giacomo, il Parlamento è in agitazione e pretende maggiore rispetto, i rapporti con il Continente complicati)</a:t>
            </a:r>
          </a:p>
          <a:p>
            <a:r>
              <a:rPr lang="it-IT" dirty="0" smtClean="0"/>
              <a:t>Il nuovo re si </a:t>
            </a:r>
            <a:r>
              <a:rPr lang="it-IT" dirty="0"/>
              <a:t>mostra inizialmente favorevole alle richieste dei ‘</a:t>
            </a:r>
            <a:r>
              <a:rPr lang="it-IT" dirty="0" smtClean="0"/>
              <a:t>parlamentaristi’ </a:t>
            </a:r>
            <a:r>
              <a:rPr lang="it-IT" dirty="0"/>
              <a:t>e sottoscrive la </a:t>
            </a:r>
            <a:r>
              <a:rPr lang="it-IT" i="1" dirty="0" err="1">
                <a:solidFill>
                  <a:srgbClr val="008000"/>
                </a:solidFill>
              </a:rPr>
              <a:t>Petition</a:t>
            </a:r>
            <a:r>
              <a:rPr lang="it-IT" i="1" dirty="0">
                <a:solidFill>
                  <a:srgbClr val="008000"/>
                </a:solidFill>
              </a:rPr>
              <a:t> of </a:t>
            </a:r>
            <a:r>
              <a:rPr lang="it-IT" i="1" dirty="0" err="1">
                <a:solidFill>
                  <a:srgbClr val="008000"/>
                </a:solidFill>
              </a:rPr>
              <a:t>Rights</a:t>
            </a:r>
            <a:r>
              <a:rPr lang="it-IT" i="1" dirty="0"/>
              <a:t> </a:t>
            </a:r>
            <a:r>
              <a:rPr lang="it-IT" dirty="0"/>
              <a:t>nel 1628 (ove si prevede il </a:t>
            </a:r>
            <a:r>
              <a:rPr lang="it-IT" i="1" dirty="0">
                <a:solidFill>
                  <a:srgbClr val="800000"/>
                </a:solidFill>
              </a:rPr>
              <a:t>due </a:t>
            </a:r>
            <a:r>
              <a:rPr lang="it-IT" i="1" dirty="0" err="1">
                <a:solidFill>
                  <a:srgbClr val="800000"/>
                </a:solidFill>
              </a:rPr>
              <a:t>process</a:t>
            </a:r>
            <a:r>
              <a:rPr lang="it-IT" i="1" dirty="0">
                <a:solidFill>
                  <a:srgbClr val="800000"/>
                </a:solidFill>
              </a:rPr>
              <a:t> of law</a:t>
            </a:r>
            <a:r>
              <a:rPr lang="it-IT" dirty="0"/>
              <a:t>) mentre il giurista </a:t>
            </a:r>
            <a:r>
              <a:rPr lang="it-IT" dirty="0">
                <a:solidFill>
                  <a:srgbClr val="3366FF"/>
                </a:solidFill>
              </a:rPr>
              <a:t>Edward Coke </a:t>
            </a:r>
            <a:r>
              <a:rPr lang="it-IT" dirty="0"/>
              <a:t>consolida il </a:t>
            </a:r>
            <a:r>
              <a:rPr lang="it-IT" b="1" i="1" dirty="0">
                <a:solidFill>
                  <a:srgbClr val="008000"/>
                </a:solidFill>
              </a:rPr>
              <a:t>common law</a:t>
            </a:r>
            <a:r>
              <a:rPr lang="it-IT" dirty="0"/>
              <a:t>. </a:t>
            </a:r>
            <a:endParaRPr lang="it-IT" dirty="0" smtClean="0"/>
          </a:p>
          <a:p>
            <a:r>
              <a:rPr lang="it-IT" dirty="0" smtClean="0"/>
              <a:t>Successivamente, però, Carlo </a:t>
            </a:r>
            <a:r>
              <a:rPr lang="it-IT" dirty="0"/>
              <a:t>riprende la politica del padre e anzi si mette a perseguitare i puritani (calvinisti), molti dei quali fuggono nelle colonie americane.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1272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rivoluzione di </a:t>
            </a:r>
            <a:r>
              <a:rPr lang="it-IT" dirty="0" err="1" smtClean="0"/>
              <a:t>Cromwell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8190" y="1681238"/>
            <a:ext cx="8563429" cy="48622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La situazione degenera in guerra civile (</a:t>
            </a:r>
            <a:r>
              <a:rPr lang="it-IT" dirty="0">
                <a:solidFill>
                  <a:srgbClr val="FF0000"/>
                </a:solidFill>
              </a:rPr>
              <a:t>1642</a:t>
            </a:r>
            <a:r>
              <a:rPr lang="it-IT" dirty="0"/>
              <a:t>) durante la quale si impone la figura di </a:t>
            </a:r>
            <a:r>
              <a:rPr lang="it-IT" b="1" dirty="0"/>
              <a:t>Olivier </a:t>
            </a:r>
            <a:r>
              <a:rPr lang="it-IT" b="1" dirty="0" err="1"/>
              <a:t>Cromwell</a:t>
            </a:r>
            <a:r>
              <a:rPr lang="it-IT" b="1" dirty="0"/>
              <a:t> </a:t>
            </a:r>
            <a:r>
              <a:rPr lang="it-IT" dirty="0" smtClean="0"/>
              <a:t>inizialmente </a:t>
            </a:r>
            <a:r>
              <a:rPr lang="it-IT" dirty="0"/>
              <a:t>alleato con i </a:t>
            </a:r>
            <a:r>
              <a:rPr lang="it-IT" i="1" dirty="0" err="1" smtClean="0">
                <a:solidFill>
                  <a:srgbClr val="FF6600"/>
                </a:solidFill>
              </a:rPr>
              <a:t>levellers</a:t>
            </a:r>
            <a:r>
              <a:rPr lang="it-IT" dirty="0" smtClean="0">
                <a:solidFill>
                  <a:schemeClr val="tx1"/>
                </a:solidFill>
              </a:rPr>
              <a:t>, assume i pieni poteri dal </a:t>
            </a:r>
            <a:r>
              <a:rPr lang="it-IT" dirty="0" smtClean="0"/>
              <a:t>1648</a:t>
            </a:r>
            <a:r>
              <a:rPr lang="it-IT" dirty="0"/>
              <a:t>-</a:t>
            </a:r>
            <a:r>
              <a:rPr lang="it-IT" dirty="0" smtClean="0"/>
              <a:t>1658. 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Il re Carlo I – accusato di alto tradimento – viene processato, condannato e decapitato nel </a:t>
            </a:r>
            <a:r>
              <a:rPr lang="it-IT" dirty="0">
                <a:solidFill>
                  <a:srgbClr val="FF0000"/>
                </a:solidFill>
              </a:rPr>
              <a:t>1649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Nella sua difesa Carlo contestò la competenza del tribunale: “il mio potere ha origini divine, solo Dio può giudicarmi”. </a:t>
            </a:r>
            <a:r>
              <a:rPr lang="it-IT" dirty="0" smtClean="0"/>
              <a:t>Inoltre, </a:t>
            </a:r>
            <a:r>
              <a:rPr lang="it-IT" dirty="0"/>
              <a:t>rifacendosi alla teoria contrattualistica, Carlo sosteneva che il popolo, essendo ‘parte’ del contratto, non poteva ergersi a giudice.</a:t>
            </a:r>
          </a:p>
          <a:p>
            <a:pPr marL="0" indent="0">
              <a:buNone/>
            </a:pPr>
            <a:r>
              <a:rPr lang="it-IT" dirty="0"/>
              <a:t>Con la </a:t>
            </a:r>
            <a:r>
              <a:rPr lang="it-IT" dirty="0" smtClean="0"/>
              <a:t>decapitazione, </a:t>
            </a:r>
            <a:r>
              <a:rPr lang="it-IT" dirty="0" err="1"/>
              <a:t>Cromwell</a:t>
            </a:r>
            <a:r>
              <a:rPr lang="it-IT" dirty="0"/>
              <a:t> si sbarazza dei </a:t>
            </a:r>
            <a:r>
              <a:rPr lang="it-IT" i="1" dirty="0" err="1"/>
              <a:t>levellers</a:t>
            </a:r>
            <a:r>
              <a:rPr lang="it-IT" i="1" dirty="0"/>
              <a:t> </a:t>
            </a:r>
            <a:r>
              <a:rPr lang="it-IT" dirty="0"/>
              <a:t>e crea la repubblica dittatoriale </a:t>
            </a:r>
            <a:r>
              <a:rPr lang="it-IT" dirty="0" smtClean="0"/>
              <a:t>denominata </a:t>
            </a:r>
            <a:r>
              <a:rPr lang="it-IT" b="1" i="1" dirty="0" smtClean="0">
                <a:solidFill>
                  <a:srgbClr val="008000"/>
                </a:solidFill>
              </a:rPr>
              <a:t>Free </a:t>
            </a:r>
            <a:r>
              <a:rPr lang="it-IT" b="1" i="1" dirty="0">
                <a:solidFill>
                  <a:srgbClr val="008000"/>
                </a:solidFill>
              </a:rPr>
              <a:t>Commonwealth</a:t>
            </a:r>
            <a:endParaRPr lang="it-IT" b="1" dirty="0">
              <a:solidFill>
                <a:srgbClr val="00800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66017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e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Capitale.thmx</Template>
  <TotalTime>475</TotalTime>
  <Words>2490</Words>
  <Application>Microsoft Macintosh PowerPoint</Application>
  <PresentationFormat>Presentazione su schermo (4:3)</PresentationFormat>
  <Paragraphs>110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27" baseType="lpstr">
      <vt:lpstr>Capitale</vt:lpstr>
      <vt:lpstr>Hobbes e l’Inghilterra dai Tudor agli Stuart</vt:lpstr>
      <vt:lpstr>Il ‘peso’ di Hobbes</vt:lpstr>
      <vt:lpstr>Una nuova ‘grande potenza’</vt:lpstr>
      <vt:lpstr>I Tudor</vt:lpstr>
      <vt:lpstr>La chiesa anglicana</vt:lpstr>
      <vt:lpstr>La giustizia</vt:lpstr>
      <vt:lpstr>Fine dell’assolutismo ‘costituzionale’</vt:lpstr>
      <vt:lpstr>Carlo I </vt:lpstr>
      <vt:lpstr>La rivoluzione di Cromwell</vt:lpstr>
      <vt:lpstr>Thomas Hobbes (1588-1679) </vt:lpstr>
      <vt:lpstr>La natura dell’uomo</vt:lpstr>
      <vt:lpstr>L’azione politica</vt:lpstr>
      <vt:lpstr>La “legge di natura” (i) </vt:lpstr>
      <vt:lpstr>La “legge di natura” (ii)</vt:lpstr>
      <vt:lpstr>Il ‘contratto’ sociale</vt:lpstr>
      <vt:lpstr>Pactum subiectionis</vt:lpstr>
      <vt:lpstr>Il patto sociale (i)</vt:lpstr>
      <vt:lpstr>Il patto sociale (ii)</vt:lpstr>
      <vt:lpstr>Il Leviatano</vt:lpstr>
      <vt:lpstr>Il suddito di fronte allo stato </vt:lpstr>
      <vt:lpstr>Tutela del diritto di natura</vt:lpstr>
      <vt:lpstr>La proprietà</vt:lpstr>
      <vt:lpstr>La legislazione</vt:lpstr>
      <vt:lpstr>La pena</vt:lpstr>
      <vt:lpstr>Un bilancio</vt:lpstr>
      <vt:lpstr>Il pessimismo di Hobbes</vt:lpstr>
    </vt:vector>
  </TitlesOfParts>
  <Company>ange180194SW1401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Hobbes e l’Inghilterra dai Tudor agli Stuart</dc:title>
  <dc:creator>Luca Loschiavo</dc:creator>
  <cp:lastModifiedBy>Luca Loschiavo</cp:lastModifiedBy>
  <cp:revision>25</cp:revision>
  <dcterms:created xsi:type="dcterms:W3CDTF">2020-05-12T07:41:27Z</dcterms:created>
  <dcterms:modified xsi:type="dcterms:W3CDTF">2020-05-12T15:36:31Z</dcterms:modified>
</cp:coreProperties>
</file>