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57" r:id="rId4"/>
    <p:sldId id="259" r:id="rId5"/>
    <p:sldId id="262" r:id="rId6"/>
    <p:sldId id="260" r:id="rId7"/>
    <p:sldId id="261" r:id="rId8"/>
    <p:sldId id="263" r:id="rId9"/>
    <p:sldId id="265" r:id="rId10"/>
    <p:sldId id="264" r:id="rId11"/>
    <p:sldId id="266" r:id="rId1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379E"/>
    <a:srgbClr val="8089FF"/>
    <a:srgbClr val="7121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90"/>
    <p:restoredTop sz="94077"/>
  </p:normalViewPr>
  <p:slideViewPr>
    <p:cSldViewPr snapToGrid="0">
      <p:cViewPr varScale="1">
        <p:scale>
          <a:sx n="110" d="100"/>
          <a:sy n="110" d="100"/>
        </p:scale>
        <p:origin x="200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74D22-5072-E84E-B480-64A762CBB498}" type="datetimeFigureOut">
              <a:rPr lang="it-IT" smtClean="0"/>
              <a:t>13/10/25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5AEF-C83F-624A-8ACF-FAE17F20E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27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53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264E0-FB52-675E-10EC-892D51753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32C996-E79E-2C48-DF26-B08E53557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C53D7-3D19-D54D-C822-6EE48A18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13/10/25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023046-EE20-AF7B-43FB-A44A7182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C86C73-13D0-9555-666D-0C9100C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3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8C98A-4BE2-E3F5-7D4A-0C27030E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A1432C-4BE0-7AB4-1276-9D42EF4D9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2A8715-3FFC-025D-99E0-8C8C76E1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13/10/25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D65120-40F8-FEBB-F29C-3454B343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54B8B9-64BA-A9C8-5213-7EC9C0D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44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3C5752-6194-68DD-4110-1FEB7FE5A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24EB9C-1C59-64A6-112C-6E9437FCA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EFBE0-FAC8-B699-922A-D6930485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13/10/25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2A6EEC-ABB0-703C-6C3B-23192246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8B7AAB-EDBB-9BDB-BE79-00479C0F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9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F37EA-63AE-4BF2-9536-92D24CEF0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461603-7059-BBF3-E461-B1E8A2B8A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1F477C-F76B-FF60-2C93-002639E5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13/10/25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A0AEC-8D68-F215-C190-2273646F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741A7A-EA3C-0F5A-F3D1-94900EFF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19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6D7F1-C1F4-A164-7CDE-ADF3AE9B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E651B-0264-B48A-4B06-C4FA9497B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073EC7-DCF1-1F30-1618-457906F2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13/10/25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74791D-1513-0670-5500-4FD0F6B0D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489D82-6404-E16A-F857-A1DD1FDF5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23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4BF2F4-0636-111A-DED8-5082EB15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DC82D-C8BE-58F1-6792-604F6974F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5C0171-D259-F5D0-D47F-16650EE6A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CEC8C2-07B3-3F77-8CBD-FAC8D1BB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13/10/25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E2941-0619-39CD-0E95-C8F5320F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887E02-B5C4-57C4-AF3A-10B0468C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9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FF58B-9A82-1302-43E2-1C713767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045473-0D65-EA4C-B8E2-B0F25AA84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443DEE-4AF0-0FA9-3518-BD165F256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6FCA57-EB7A-D9FB-D4EB-BCDB62508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1A2C54-F752-6F08-D225-41A4252E7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5130EA-212F-774F-28E1-8B0D4D8C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13/10/25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294161-ACA2-D2A4-B4F0-F4AEB0E49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205BE2-9DD1-86FF-9C18-7D794F53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75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AECD-A598-8930-FD05-14067668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383197-44CD-8102-1336-3AFC75F0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13/10/25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54DDCB-3F24-5816-AF82-31638D33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179B6E4-00A5-0C7C-874B-9811BD44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46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2250683-4690-B7F9-FA8B-3D5FB22C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13/10/25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5B1F87-0C25-BB7D-E018-41DD563D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926DC4-CB7C-8720-6182-711C7814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11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125B4-A08A-7245-001D-6BF03EF1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5F4BD8-0817-6686-544C-E24E91B83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01CAF3-8524-7B9C-9979-D4DA2B75B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822C58-AF2C-30BF-0387-29185E5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13/10/25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83E744-C862-B8F1-A3D7-35A7BD76A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87502F-4AA8-B788-DDB9-F9D847E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51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96545-4A3A-3D91-E125-87CA20537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28E9926-02DD-E435-D785-7A81F74E1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E86364-A417-E2C8-96BE-143FF0AE2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3D60C8-46C4-CBED-4750-1367632C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13/10/25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DCD6E4-37E6-F981-E514-55C4F1BD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B3317-D12B-F6ED-E997-9DFA3CE7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85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B61F03-C014-8FC4-6DD0-7A81D312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472C-4F80-DA5C-0B0A-60610954D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3C37F7-72D4-46A9-B303-5337BA429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CCB4-A755-DE4A-A5AD-C73E95AD64A4}" type="datetimeFigureOut">
              <a:rPr lang="it-IT" smtClean="0"/>
              <a:t>13/10/25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11F0C3-A87C-2E45-7D52-FC35A713F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6EC302-A175-F046-F0FE-FFBA6732C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40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www.loc.gov/pictures/search/?q=civil%20war%201861-1865&amp;sg=true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07A83D-1E24-3C21-4698-CDA383EDAF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sz="4800" b="1" dirty="0">
                <a:solidFill>
                  <a:srgbClr val="8089FF"/>
                </a:solidFill>
              </a:rPr>
              <a:t>1.5. Vedere/non vedere la guerra </a:t>
            </a:r>
            <a:r>
              <a:rPr lang="it-IT" sz="4800" b="1">
                <a:solidFill>
                  <a:srgbClr val="8089FF"/>
                </a:solidFill>
              </a:rPr>
              <a:t>(II)</a:t>
            </a:r>
            <a:endParaRPr lang="it-IT" sz="4800" b="1" dirty="0">
              <a:solidFill>
                <a:srgbClr val="8089FF"/>
              </a:solidFill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F2CCCD7-0122-0B10-CBD5-BA48D8F81F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/>
            <a:endParaRPr lang="it-IT" dirty="0"/>
          </a:p>
          <a:p>
            <a:pPr algn="r"/>
            <a:r>
              <a:rPr lang="it-IT" sz="1400" dirty="0"/>
              <a:t>Storia e immagine</a:t>
            </a:r>
          </a:p>
          <a:p>
            <a:pPr algn="r"/>
            <a:r>
              <a:rPr lang="it-IT" sz="1400" dirty="0"/>
              <a:t>Prof.</a:t>
            </a:r>
            <a:r>
              <a:rPr lang="it-IT" sz="1400"/>
              <a:t>ssa Maddalena Carli</a:t>
            </a:r>
            <a:endParaRPr lang="it-IT" sz="14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6A84D5F-22F6-B09A-81C6-ADDA830047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4000" y="5342611"/>
            <a:ext cx="504000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054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78D85BE2-3AA5-3FD4-A300-CE5BB8A80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2800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Gardner, </a:t>
            </a:r>
            <a:r>
              <a:rPr lang="it-IT" sz="2800" i="1" dirty="0" err="1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Execution</a:t>
            </a:r>
            <a:r>
              <a:rPr lang="it-IT" sz="2800" i="1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the </a:t>
            </a:r>
            <a:r>
              <a:rPr lang="it-IT" sz="2800" i="1" dirty="0" err="1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Conspirators</a:t>
            </a:r>
            <a:r>
              <a:rPr lang="it-IT" sz="2800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7 luglio 1865</a:t>
            </a:r>
            <a:br>
              <a:rPr lang="it-IT" sz="1600" b="0" i="0" dirty="0">
                <a:solidFill>
                  <a:srgbClr val="212529"/>
                </a:solidFill>
                <a:effectLst/>
                <a:latin typeface="Roboto Condensed" panose="020F0502020204030204" pitchFamily="34" charset="0"/>
              </a:rPr>
            </a:br>
            <a:endParaRPr lang="it-IT" sz="2800" dirty="0">
              <a:solidFill>
                <a:srgbClr val="2E379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216C667-3BD0-E1D1-8BB4-A2444BB4F2C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it-IT" sz="2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Albumen</a:t>
            </a:r>
            <a:r>
              <a:rPr lang="it-IT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silver </a:t>
            </a:r>
            <a:r>
              <a:rPr lang="it-IT" sz="2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print</a:t>
            </a:r>
            <a:r>
              <a:rPr lang="it-IT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from glass negative</a:t>
            </a:r>
          </a:p>
          <a:p>
            <a:r>
              <a:rPr lang="it-IT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16.8 x 24,2 cm.</a:t>
            </a:r>
          </a:p>
          <a:p>
            <a:r>
              <a:rPr lang="it-IT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Photography</a:t>
            </a:r>
            <a:endParaRPr lang="it-IT" sz="20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Gilman Collection (ma: MET)</a:t>
            </a:r>
          </a:p>
        </p:txBody>
      </p:sp>
      <p:pic>
        <p:nvPicPr>
          <p:cNvPr id="11266" name="Picture 2" descr="Execution of the Conspirators, Alexander Gardner (American, Glasgow, Scotland 1821–1882 Washington, D.C.), Albumen silver print from glass negative ">
            <a:extLst>
              <a:ext uri="{FF2B5EF4-FFF2-40B4-BE49-F238E27FC236}">
                <a16:creationId xmlns:a16="http://schemas.microsoft.com/office/drawing/2014/main" id="{A0FF58F6-D9D4-1663-8350-E29E91CDB99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83188" y="1258824"/>
            <a:ext cx="6172200" cy="4330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16111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78D85BE2-3AA5-3FD4-A300-CE5BB8A80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Gardner, </a:t>
            </a:r>
            <a:r>
              <a:rPr lang="it-IT" sz="2800" i="1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Battle of Antietam (1862)</a:t>
            </a:r>
            <a:endParaRPr lang="it-IT" sz="2800" dirty="0">
              <a:solidFill>
                <a:srgbClr val="2E379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2" name="Picture 2">
            <a:extLst>
              <a:ext uri="{FF2B5EF4-FFF2-40B4-BE49-F238E27FC236}">
                <a16:creationId xmlns:a16="http://schemas.microsoft.com/office/drawing/2014/main" id="{660D844A-69A0-084C-E2EF-0A331FFF7BF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83188" y="1263967"/>
            <a:ext cx="6172200" cy="432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AAAF51B0-6B1E-E854-91FF-2B0B655DBB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007" y="2377263"/>
            <a:ext cx="4377600" cy="273600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C111A822-BBC1-00F8-AD16-AB223963B88E}"/>
              </a:ext>
            </a:extLst>
          </p:cNvPr>
          <p:cNvSpPr txBox="1"/>
          <p:nvPr/>
        </p:nvSpPr>
        <p:spPr>
          <a:xfrm>
            <a:off x="306659" y="5904370"/>
            <a:ext cx="60997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hlinkClick r:id="rId4"/>
              </a:rPr>
              <a:t>https://www.loc.gov/pictures/search/?q=civil%20war%201861-1865&amp;sg=true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21225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61FC01-86BF-8064-926B-AA60537E8476}"/>
              </a:ext>
            </a:extLst>
          </p:cNvPr>
          <p:cNvSpPr>
            <a:spLocks noGrp="1"/>
          </p:cNvSpPr>
          <p:nvPr>
            <p:ph type="title"/>
          </p:nvPr>
        </p:nvSpPr>
        <p:spPr>
          <a:ln w="12700">
            <a:noFill/>
          </a:ln>
        </p:spPr>
        <p:txBody>
          <a:bodyPr>
            <a:normAutofit/>
          </a:bodyPr>
          <a:lstStyle/>
          <a:p>
            <a:endParaRPr lang="it-IT" sz="3600" b="1" dirty="0">
              <a:solidFill>
                <a:srgbClr val="2E379E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72FE1F-CF6E-AB40-5416-7833C9F877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noFill/>
          <a:ln>
            <a:solidFill>
              <a:srgbClr val="2E379E"/>
            </a:solidFill>
          </a:ln>
        </p:spPr>
        <p:txBody>
          <a:bodyPr>
            <a:normAutofit lnSpcReduction="10000"/>
          </a:bodyPr>
          <a:lstStyle/>
          <a:p>
            <a:pPr>
              <a:buClr>
                <a:srgbClr val="2E379E"/>
              </a:buClr>
              <a:buFont typeface="Wingdings" pitchFamily="2" charset="2"/>
              <a:buChar char="ü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violenza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Clr>
                <a:srgbClr val="2E379E"/>
              </a:buClr>
              <a:buFont typeface="Wingdings" pitchFamily="2" charset="2"/>
              <a:buChar char="§"/>
            </a:pP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fascinazione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Clr>
                <a:srgbClr val="2E379E"/>
              </a:buClr>
              <a:buFont typeface="Wingdings" pitchFamily="2" charset="2"/>
              <a:buChar char="§"/>
            </a:pP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denuncia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>
              <a:buClr>
                <a:srgbClr val="2E379E"/>
              </a:buClr>
              <a:buFont typeface="Wingdings" pitchFamily="2" charset="2"/>
              <a:buChar char="ü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dalla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pittura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alla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fotografia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  </a:t>
            </a:r>
            <a:r>
              <a:rPr lang="fr-FR" b="1" dirty="0" err="1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trasformazione</a:t>
            </a:r>
            <a:r>
              <a:rPr lang="fr-FR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della </a:t>
            </a:r>
            <a:r>
              <a:rPr lang="fr-FR" b="1" dirty="0" err="1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visione</a:t>
            </a:r>
            <a:r>
              <a:rPr lang="fr-FR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della </a:t>
            </a:r>
            <a:r>
              <a:rPr lang="fr-FR" b="1" dirty="0" err="1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guerra</a:t>
            </a:r>
            <a:r>
              <a:rPr lang="fr-FR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trasformazione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della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guerra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trasformazione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delle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rappresentazioni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None/>
            </a:pPr>
            <a:endParaRPr lang="fr-FR" dirty="0"/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63E3FF1-87BD-BD51-4654-16E8646810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2E379E"/>
            </a:solidFill>
          </a:ln>
        </p:spPr>
        <p:txBody>
          <a:bodyPr>
            <a:normAutofit lnSpcReduction="10000"/>
          </a:bodyPr>
          <a:lstStyle/>
          <a:p>
            <a:pPr>
              <a:buClr>
                <a:srgbClr val="2E379E"/>
              </a:buClr>
              <a:buFont typeface="Courier New" panose="02070309020205020404" pitchFamily="49" charset="0"/>
              <a:buChar char="o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rottura</a:t>
            </a:r>
          </a:p>
          <a:p>
            <a:pPr>
              <a:buClr>
                <a:srgbClr val="2E379E"/>
              </a:buClr>
              <a:buFont typeface="Courier New" panose="02070309020205020404" pitchFamily="49" charset="0"/>
              <a:buChar char="o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distanza/vicinanza </a:t>
            </a:r>
          </a:p>
          <a:p>
            <a:pPr>
              <a:buClr>
                <a:srgbClr val="2E379E"/>
              </a:buClr>
              <a:buFont typeface="Courier New" panose="02070309020205020404" pitchFamily="49" charset="0"/>
              <a:buChar char="o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tempi del combattimento/i tempi ‘morti’</a:t>
            </a:r>
          </a:p>
          <a:p>
            <a:pPr>
              <a:buClr>
                <a:srgbClr val="2E379E"/>
              </a:buClr>
              <a:buFont typeface="Courier New" panose="02070309020205020404" pitchFamily="49" charset="0"/>
              <a:buChar char="o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rovine</a:t>
            </a:r>
          </a:p>
          <a:p>
            <a:pPr>
              <a:buClr>
                <a:srgbClr val="2E379E"/>
              </a:buClr>
              <a:buFont typeface="Courier New" panose="02070309020205020404" pitchFamily="49" charset="0"/>
              <a:buChar char="o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cadaveri</a:t>
            </a:r>
          </a:p>
          <a:p>
            <a:pPr>
              <a:buClr>
                <a:srgbClr val="2E379E"/>
              </a:buClr>
              <a:buFont typeface="Courier New" panose="02070309020205020404" pitchFamily="49" charset="0"/>
              <a:buChar char="o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rivoluzione visiva</a:t>
            </a:r>
          </a:p>
          <a:p>
            <a:pPr>
              <a:buClr>
                <a:srgbClr val="2E379E"/>
              </a:buClr>
              <a:buFont typeface="Courier New" panose="02070309020205020404" pitchFamily="49" charset="0"/>
              <a:buChar char="o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‘estetica’ della guerra</a:t>
            </a:r>
          </a:p>
          <a:p>
            <a:pPr>
              <a:buClr>
                <a:srgbClr val="2E379E"/>
              </a:buClr>
              <a:buFont typeface="Courier New" panose="02070309020205020404" pitchFamily="49" charset="0"/>
              <a:buChar char="o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questione ‘morale’</a:t>
            </a:r>
          </a:p>
        </p:txBody>
      </p:sp>
    </p:spTree>
    <p:extLst>
      <p:ext uri="{BB962C8B-B14F-4D97-AF65-F5344CB8AC3E}">
        <p14:creationId xmlns:p14="http://schemas.microsoft.com/office/powerpoint/2010/main" val="3454362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61FC01-86BF-8064-926B-AA60537E8476}"/>
              </a:ext>
            </a:extLst>
          </p:cNvPr>
          <p:cNvSpPr>
            <a:spLocks noGrp="1"/>
          </p:cNvSpPr>
          <p:nvPr>
            <p:ph type="title"/>
          </p:nvPr>
        </p:nvSpPr>
        <p:spPr>
          <a:ln w="12700">
            <a:noFill/>
          </a:ln>
        </p:spPr>
        <p:txBody>
          <a:bodyPr>
            <a:normAutofit/>
          </a:bodyPr>
          <a:lstStyle/>
          <a:p>
            <a:r>
              <a:rPr lang="it-IT" sz="3600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Guerra civile americana (1861-1865)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72FE1F-CF6E-AB40-5416-7833C9F877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noFill/>
          <a:ln>
            <a:solidFill>
              <a:srgbClr val="2E379E"/>
            </a:solidFill>
          </a:ln>
        </p:spPr>
        <p:txBody>
          <a:bodyPr>
            <a:normAutofit/>
          </a:bodyPr>
          <a:lstStyle/>
          <a:p>
            <a:pPr>
              <a:buClr>
                <a:srgbClr val="2E379E"/>
              </a:buClr>
              <a:buFont typeface="Wingdings" pitchFamily="2" charset="2"/>
              <a:buChar char="Ø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grandi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fotografi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(Gardner, Sullivan)</a:t>
            </a:r>
          </a:p>
          <a:p>
            <a:pPr>
              <a:buClr>
                <a:srgbClr val="2E379E"/>
              </a:buClr>
              <a:buFont typeface="Wingdings" pitchFamily="2" charset="2"/>
              <a:buChar char="Ø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gli album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fotografici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2E379E"/>
              </a:buClr>
              <a:buFont typeface="Wingdings" pitchFamily="2" charset="2"/>
              <a:buChar char="Ø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rapporto con la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pittura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2E379E"/>
              </a:buClr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None/>
            </a:pPr>
            <a:endParaRPr lang="fr-FR" dirty="0"/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98702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78D85BE2-3AA5-3FD4-A300-CE5BB8A80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Winslow Homer</a:t>
            </a:r>
            <a:br>
              <a:rPr lang="it-IT" sz="2800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800" i="1" dirty="0" err="1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Prisoners</a:t>
            </a:r>
            <a:r>
              <a:rPr lang="it-IT" sz="2800" i="1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from the Front (1866)</a:t>
            </a:r>
            <a:endParaRPr lang="it-IT" sz="2800" dirty="0">
              <a:solidFill>
                <a:srgbClr val="2E379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72FE1F-CF6E-AB40-5416-7833C9F87799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  <a:ln>
            <a:noFill/>
          </a:ln>
        </p:spPr>
        <p:txBody>
          <a:bodyPr>
            <a:normAutofit/>
          </a:bodyPr>
          <a:lstStyle/>
          <a:p>
            <a:pPr marL="0" indent="0">
              <a:buClr>
                <a:srgbClr val="2E379E"/>
              </a:buClr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None/>
            </a:pPr>
            <a:endParaRPr lang="fr-FR" dirty="0"/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216C667-3BD0-E1D1-8BB4-A2444BB4F2C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pittura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61 x 96,5 cm.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Metropolitan Museum of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Modern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 (MOMA)</a:t>
            </a:r>
          </a:p>
        </p:txBody>
      </p:sp>
      <p:pic>
        <p:nvPicPr>
          <p:cNvPr id="6" name="Picture 2" descr="undefined">
            <a:extLst>
              <a:ext uri="{FF2B5EF4-FFF2-40B4-BE49-F238E27FC236}">
                <a16:creationId xmlns:a16="http://schemas.microsoft.com/office/drawing/2014/main" id="{8F39AF4F-3082-1CEF-7E5E-F7D2904542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10425" y="1498237"/>
            <a:ext cx="6117725" cy="38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2023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78D85BE2-3AA5-3FD4-A300-CE5BB8A80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i="1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Battle of Gettysburg, Confederate </a:t>
            </a:r>
            <a:r>
              <a:rPr lang="it-IT" sz="2800" i="1" dirty="0" err="1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Prisoners</a:t>
            </a:r>
            <a:r>
              <a:rPr lang="it-IT" sz="2800" i="1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(1863?)</a:t>
            </a:r>
            <a:endParaRPr lang="it-IT" sz="2800" dirty="0">
              <a:solidFill>
                <a:srgbClr val="2E379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216C667-3BD0-E1D1-8BB4-A2444BB4F2C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photography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War Glass Negative Collection, Library of Congress, Washington D.C.</a:t>
            </a:r>
          </a:p>
        </p:txBody>
      </p:sp>
      <p:pic>
        <p:nvPicPr>
          <p:cNvPr id="6150" name="Picture 6" descr="Trading Gray for Blue | National Archives">
            <a:extLst>
              <a:ext uri="{FF2B5EF4-FFF2-40B4-BE49-F238E27FC236}">
                <a16:creationId xmlns:a16="http://schemas.microsoft.com/office/drawing/2014/main" id="{C9D7832D-2E62-2168-5AA0-D872CD92D5B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43306" y="987425"/>
            <a:ext cx="4851964" cy="487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7692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78D85BE2-3AA5-3FD4-A300-CE5BB8A80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2800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G.N. Barnard</a:t>
            </a:r>
            <a:br>
              <a:rPr lang="it-IT" sz="2800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800" b="0" i="1" dirty="0" err="1">
                <a:solidFill>
                  <a:srgbClr val="2E379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Rebel</a:t>
            </a:r>
            <a:r>
              <a:rPr lang="it-IT" sz="2800" b="0" i="1" dirty="0">
                <a:solidFill>
                  <a:srgbClr val="2E379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Works in Front of Atlanta </a:t>
            </a:r>
            <a:r>
              <a:rPr lang="it-IT" sz="2800" b="0" dirty="0">
                <a:solidFill>
                  <a:srgbClr val="2E379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(1866)</a:t>
            </a:r>
            <a:br>
              <a:rPr lang="it-IT" sz="1600" b="0" i="0" dirty="0">
                <a:solidFill>
                  <a:srgbClr val="212529"/>
                </a:solidFill>
                <a:effectLst/>
                <a:latin typeface="Roboto Condensed" panose="020F0502020204030204" pitchFamily="34" charset="0"/>
              </a:rPr>
            </a:br>
            <a:endParaRPr lang="it-IT" sz="2800" dirty="0">
              <a:solidFill>
                <a:srgbClr val="2E379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216C667-3BD0-E1D1-8BB4-A2444BB4F2C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carta albuminata</a:t>
            </a:r>
          </a:p>
          <a:p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Musée d’Orsay</a:t>
            </a:r>
          </a:p>
        </p:txBody>
      </p:sp>
      <p:pic>
        <p:nvPicPr>
          <p:cNvPr id="3076" name="Picture 4" descr="Rebel Works in Front of Atlanta, GA, No. 1 by George N. Barnard">
            <a:extLst>
              <a:ext uri="{FF2B5EF4-FFF2-40B4-BE49-F238E27FC236}">
                <a16:creationId xmlns:a16="http://schemas.microsoft.com/office/drawing/2014/main" id="{9F0C8A0F-1A46-7B03-2B59-DE0DF9DD99C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83188" y="1210083"/>
            <a:ext cx="6172200" cy="4428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1346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78D85BE2-3AA5-3FD4-A300-CE5BB8A80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2800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G.N. Barnard</a:t>
            </a:r>
            <a:br>
              <a:rPr lang="it-IT" sz="2800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800" b="0" i="1" dirty="0">
                <a:solidFill>
                  <a:srgbClr val="2E379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Confederate Works, Atlanta (1864?)</a:t>
            </a:r>
            <a:br>
              <a:rPr lang="it-IT" sz="1600" b="0" i="0" dirty="0">
                <a:solidFill>
                  <a:srgbClr val="212529"/>
                </a:solidFill>
                <a:effectLst/>
                <a:latin typeface="Roboto Condensed" panose="020F0502020204030204" pitchFamily="34" charset="0"/>
              </a:rPr>
            </a:br>
            <a:endParaRPr lang="it-IT" sz="2800" dirty="0">
              <a:solidFill>
                <a:srgbClr val="2E379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216C667-3BD0-E1D1-8BB4-A2444BB4F2C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carta albuminata</a:t>
            </a:r>
          </a:p>
          <a:p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Musée d’Orsay</a:t>
            </a:r>
          </a:p>
        </p:txBody>
      </p:sp>
      <p:pic>
        <p:nvPicPr>
          <p:cNvPr id="7170" name="Picture 2" descr="George N. Barnard in Georgia - New Georgia Encyclopedia">
            <a:extLst>
              <a:ext uri="{FF2B5EF4-FFF2-40B4-BE49-F238E27FC236}">
                <a16:creationId xmlns:a16="http://schemas.microsoft.com/office/drawing/2014/main" id="{A91016AC-20A9-4EA7-7B06-0C2B94FCF33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91892" y="987425"/>
            <a:ext cx="6154791" cy="487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6349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78D85BE2-3AA5-3FD4-A300-CE5BB8A80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2800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G.N. Barnard</a:t>
            </a:r>
            <a:br>
              <a:rPr lang="it-IT" sz="2800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800" b="0" i="1" dirty="0">
                <a:solidFill>
                  <a:srgbClr val="2E379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Confederate Works, Atlanta (1864?)</a:t>
            </a:r>
            <a:br>
              <a:rPr lang="it-IT" sz="1600" b="0" i="0" dirty="0">
                <a:solidFill>
                  <a:srgbClr val="212529"/>
                </a:solidFill>
                <a:effectLst/>
                <a:latin typeface="Roboto Condensed" panose="020F0502020204030204" pitchFamily="34" charset="0"/>
              </a:rPr>
            </a:br>
            <a:endParaRPr lang="it-IT" sz="2800" dirty="0">
              <a:solidFill>
                <a:srgbClr val="2E379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216C667-3BD0-E1D1-8BB4-A2444BB4F2C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carta albuminata</a:t>
            </a:r>
          </a:p>
          <a:p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Musée d’Orsay</a:t>
            </a:r>
          </a:p>
        </p:txBody>
      </p:sp>
      <p:pic>
        <p:nvPicPr>
          <p:cNvPr id="9220" name="Picture 4" descr="Rebel Works in Front of Atlanta, Georgia No. 5 by George N. Barnard">
            <a:extLst>
              <a:ext uri="{FF2B5EF4-FFF2-40B4-BE49-F238E27FC236}">
                <a16:creationId xmlns:a16="http://schemas.microsoft.com/office/drawing/2014/main" id="{9457CBE3-541A-1B97-8743-C0F890347EB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83188" y="1249272"/>
            <a:ext cx="6172200" cy="4349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215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78D85BE2-3AA5-3FD4-A300-CE5BB8A80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2800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Gardner, </a:t>
            </a:r>
            <a:r>
              <a:rPr lang="it-IT" sz="2800" i="1" dirty="0" err="1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Execution</a:t>
            </a:r>
            <a:r>
              <a:rPr lang="it-IT" sz="2800" i="1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the </a:t>
            </a:r>
            <a:r>
              <a:rPr lang="it-IT" sz="2800" i="1" dirty="0" err="1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Conspirators</a:t>
            </a:r>
            <a:r>
              <a:rPr lang="it-IT" sz="2800" i="1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sz="2800" i="1" dirty="0" err="1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Eyewitness</a:t>
            </a:r>
            <a:r>
              <a:rPr lang="it-IT" sz="2800" i="1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it-IT" sz="2800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7 luglio 1865</a:t>
            </a:r>
            <a:br>
              <a:rPr lang="it-IT" sz="1600" b="0" i="0" dirty="0">
                <a:solidFill>
                  <a:srgbClr val="212529"/>
                </a:solidFill>
                <a:effectLst/>
                <a:latin typeface="Roboto Condensed" panose="020F0502020204030204" pitchFamily="34" charset="0"/>
              </a:rPr>
            </a:br>
            <a:endParaRPr lang="it-IT" sz="2800" dirty="0">
              <a:solidFill>
                <a:srgbClr val="2E379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216C667-3BD0-E1D1-8BB4-A2444BB4F2C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it-IT" sz="2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Albumen</a:t>
            </a:r>
            <a:r>
              <a:rPr lang="it-IT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silver </a:t>
            </a:r>
            <a:r>
              <a:rPr lang="it-IT" sz="2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print</a:t>
            </a:r>
            <a:r>
              <a:rPr lang="it-IT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from glass negative</a:t>
            </a:r>
          </a:p>
          <a:p>
            <a:r>
              <a:rPr lang="it-IT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16.8 x 24,2 cm.</a:t>
            </a:r>
          </a:p>
          <a:p>
            <a:r>
              <a:rPr lang="it-IT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Photography</a:t>
            </a:r>
            <a:endParaRPr lang="it-IT" sz="20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Gilman Collection (ma: MET)</a:t>
            </a:r>
          </a:p>
        </p:txBody>
      </p:sp>
      <p:pic>
        <p:nvPicPr>
          <p:cNvPr id="13314" name="Picture 2" descr="Treason Chokers” and “Wooden Overcoats”: An Eyewitness Account of the  Conspirators' Execution | LincolnConspirators.com">
            <a:extLst>
              <a:ext uri="{FF2B5EF4-FFF2-40B4-BE49-F238E27FC236}">
                <a16:creationId xmlns:a16="http://schemas.microsoft.com/office/drawing/2014/main" id="{6BF52B6F-98AC-0957-3D81-D227B98B1C0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83188" y="1421917"/>
            <a:ext cx="6172200" cy="4004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0830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2331</TotalTime>
  <Words>297</Words>
  <Application>Microsoft Macintosh PowerPoint</Application>
  <PresentationFormat>Widescreen</PresentationFormat>
  <Paragraphs>78</Paragraphs>
  <Slides>11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Courier New</vt:lpstr>
      <vt:lpstr>Roboto Condensed</vt:lpstr>
      <vt:lpstr>Times New Roman</vt:lpstr>
      <vt:lpstr>Wingdings</vt:lpstr>
      <vt:lpstr>Tema di Office</vt:lpstr>
      <vt:lpstr>1.5. Vedere/non vedere la guerra (II)</vt:lpstr>
      <vt:lpstr>Presentazione standard di PowerPoint</vt:lpstr>
      <vt:lpstr>Guerra civile americana (1861-1865)</vt:lpstr>
      <vt:lpstr>Winslow Homer Prisoners from the Front (1866)</vt:lpstr>
      <vt:lpstr>Battle of Gettysburg, Confederate Prisoners (1863?)</vt:lpstr>
      <vt:lpstr>G.N. Barnard Rebel Works in Front of Atlanta (1866) </vt:lpstr>
      <vt:lpstr>G.N. Barnard Confederate Works, Atlanta (1864?) </vt:lpstr>
      <vt:lpstr>G.N. Barnard Confederate Works, Atlanta (1864?) </vt:lpstr>
      <vt:lpstr>A. Gardner, Execution of the Conspirators (Eyewitness), 7 luglio 1865 </vt:lpstr>
      <vt:lpstr>A. Gardner, Execution of the Conspirators, 7 luglio 1865 </vt:lpstr>
      <vt:lpstr>A. Gardner, Battle of Antietam (1862)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69</cp:revision>
  <dcterms:created xsi:type="dcterms:W3CDTF">2025-05-28T06:59:09Z</dcterms:created>
  <dcterms:modified xsi:type="dcterms:W3CDTF">2025-10-13T06:56:57Z</dcterms:modified>
</cp:coreProperties>
</file>