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35" r:id="rId2"/>
    <p:sldId id="380" r:id="rId3"/>
    <p:sldId id="348" r:id="rId4"/>
    <p:sldId id="349" r:id="rId5"/>
    <p:sldId id="362" r:id="rId6"/>
    <p:sldId id="367" r:id="rId7"/>
    <p:sldId id="355" r:id="rId8"/>
    <p:sldId id="368" r:id="rId9"/>
    <p:sldId id="369" r:id="rId10"/>
    <p:sldId id="370" r:id="rId11"/>
    <p:sldId id="364" r:id="rId12"/>
    <p:sldId id="374" r:id="rId13"/>
    <p:sldId id="371" r:id="rId14"/>
    <p:sldId id="372" r:id="rId15"/>
    <p:sldId id="363" r:id="rId16"/>
    <p:sldId id="373" r:id="rId17"/>
    <p:sldId id="375" r:id="rId18"/>
    <p:sldId id="376" r:id="rId19"/>
    <p:sldId id="377" r:id="rId20"/>
    <p:sldId id="378" r:id="rId21"/>
    <p:sldId id="379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0A988-C911-4F5C-9453-412E799486F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30F5DAE-1E4E-466A-A76D-A68FFB66D3A9}">
      <dgm:prSet/>
      <dgm:spPr/>
      <dgm:t>
        <a:bodyPr/>
        <a:lstStyle/>
        <a:p>
          <a:r>
            <a:rPr lang="it-IT" dirty="0"/>
            <a:t>1. La Corte, che ha il compito di decidere, conformemente al diritto internazionale, sulle controversie che le sono sottoposte, applica:</a:t>
          </a:r>
          <a:endParaRPr lang="en-US" dirty="0"/>
        </a:p>
      </dgm:t>
    </dgm:pt>
    <dgm:pt modelId="{11E1E212-D287-4161-A602-E0EC774EDBAE}" type="parTrans" cxnId="{24816787-0C8B-4B6E-9C45-8D82130D9ED3}">
      <dgm:prSet/>
      <dgm:spPr/>
      <dgm:t>
        <a:bodyPr/>
        <a:lstStyle/>
        <a:p>
          <a:endParaRPr lang="en-US"/>
        </a:p>
      </dgm:t>
    </dgm:pt>
    <dgm:pt modelId="{E06255FE-476B-4DB1-9A18-092CBE7231E0}" type="sibTrans" cxnId="{24816787-0C8B-4B6E-9C45-8D82130D9ED3}">
      <dgm:prSet/>
      <dgm:spPr/>
      <dgm:t>
        <a:bodyPr/>
        <a:lstStyle/>
        <a:p>
          <a:endParaRPr lang="en-US"/>
        </a:p>
      </dgm:t>
    </dgm:pt>
    <dgm:pt modelId="{0ACA4D7A-31A4-423F-B2A0-50A666578A7C}">
      <dgm:prSet custT="1"/>
      <dgm:spPr/>
      <dgm:t>
        <a:bodyPr/>
        <a:lstStyle/>
        <a:p>
          <a:pPr>
            <a:buFont typeface="+mj-lt"/>
            <a:buAutoNum type="alphaLcParenR"/>
          </a:pPr>
          <a:r>
            <a:rPr lang="it-IT" sz="2200" b="0" dirty="0"/>
            <a:t> le </a:t>
          </a:r>
          <a:r>
            <a:rPr lang="it-IT" sz="2200" b="1" dirty="0"/>
            <a:t>convenzioni internazionali</a:t>
          </a:r>
          <a:r>
            <a:rPr lang="it-IT" sz="2200" b="0" dirty="0"/>
            <a:t>, generali o particolari, che stabiliscono norme espressamente riconosciute dagli Stati in lite;</a:t>
          </a:r>
          <a:endParaRPr lang="en-US" sz="2200" b="0" dirty="0"/>
        </a:p>
      </dgm:t>
    </dgm:pt>
    <dgm:pt modelId="{B1EF6804-0D7A-4B25-9EBF-0C5D131855C5}" type="parTrans" cxnId="{3B0C7230-5B19-46A5-B162-333693974E14}">
      <dgm:prSet/>
      <dgm:spPr/>
      <dgm:t>
        <a:bodyPr/>
        <a:lstStyle/>
        <a:p>
          <a:endParaRPr lang="en-US"/>
        </a:p>
      </dgm:t>
    </dgm:pt>
    <dgm:pt modelId="{6F32D67C-3C8F-4E4E-9461-559C5673E48E}" type="sibTrans" cxnId="{3B0C7230-5B19-46A5-B162-333693974E14}">
      <dgm:prSet/>
      <dgm:spPr/>
      <dgm:t>
        <a:bodyPr/>
        <a:lstStyle/>
        <a:p>
          <a:endParaRPr lang="en-US"/>
        </a:p>
      </dgm:t>
    </dgm:pt>
    <dgm:pt modelId="{933FB867-61C9-4485-AABC-AE76114E1339}">
      <dgm:prSet/>
      <dgm:spPr/>
      <dgm:t>
        <a:bodyPr/>
        <a:lstStyle/>
        <a:p>
          <a:r>
            <a:rPr lang="it-IT" dirty="0"/>
            <a:t>2. La presente disposizione non pregiudica la competenza della Corte a decidere una controversia </a:t>
          </a:r>
          <a:r>
            <a:rPr lang="it-IT" i="1" dirty="0"/>
            <a:t>ex aequo et bono</a:t>
          </a:r>
          <a:r>
            <a:rPr lang="it-IT" dirty="0"/>
            <a:t>, se le parti vi consentono.</a:t>
          </a:r>
          <a:endParaRPr lang="en-US" dirty="0"/>
        </a:p>
      </dgm:t>
    </dgm:pt>
    <dgm:pt modelId="{A0A54E5B-8023-4EC7-8B3C-93DF755D9FFE}" type="parTrans" cxnId="{78356280-004C-4950-89DF-61505042834D}">
      <dgm:prSet/>
      <dgm:spPr/>
      <dgm:t>
        <a:bodyPr/>
        <a:lstStyle/>
        <a:p>
          <a:endParaRPr lang="en-US"/>
        </a:p>
      </dgm:t>
    </dgm:pt>
    <dgm:pt modelId="{E70FD2BD-5D40-48FC-879F-D0B64AE72309}" type="sibTrans" cxnId="{78356280-004C-4950-89DF-61505042834D}">
      <dgm:prSet/>
      <dgm:spPr/>
      <dgm:t>
        <a:bodyPr/>
        <a:lstStyle/>
        <a:p>
          <a:endParaRPr lang="en-US"/>
        </a:p>
      </dgm:t>
    </dgm:pt>
    <dgm:pt modelId="{0ADAC24F-0C5B-44EF-937B-A3963D1089CE}">
      <dgm:prSet custT="1"/>
      <dgm:spPr/>
      <dgm:t>
        <a:bodyPr/>
        <a:lstStyle/>
        <a:p>
          <a:pPr>
            <a:buFont typeface="+mj-lt"/>
            <a:buAutoNum type="alphaLcParenR"/>
          </a:pPr>
          <a:r>
            <a:rPr lang="it-IT" sz="2200" b="0" dirty="0"/>
            <a:t> la </a:t>
          </a:r>
          <a:r>
            <a:rPr lang="it-IT" sz="2200" b="1" dirty="0"/>
            <a:t>consuetudine internazionale</a:t>
          </a:r>
          <a:r>
            <a:rPr lang="it-IT" sz="2200" b="0" dirty="0"/>
            <a:t>, come prova di una prassi generale accettata come diritto;</a:t>
          </a:r>
          <a:endParaRPr lang="en-US" sz="2200" b="0" dirty="0"/>
        </a:p>
      </dgm:t>
    </dgm:pt>
    <dgm:pt modelId="{0FB95413-C7E1-4BBE-A925-11735B372755}" type="sibTrans" cxnId="{C2344C08-B65F-47EA-AC1D-E50EC3A62139}">
      <dgm:prSet/>
      <dgm:spPr/>
      <dgm:t>
        <a:bodyPr/>
        <a:lstStyle/>
        <a:p>
          <a:endParaRPr lang="en-US"/>
        </a:p>
      </dgm:t>
    </dgm:pt>
    <dgm:pt modelId="{B091262F-544C-4417-A883-A0571D37FE01}" type="parTrans" cxnId="{C2344C08-B65F-47EA-AC1D-E50EC3A62139}">
      <dgm:prSet/>
      <dgm:spPr/>
      <dgm:t>
        <a:bodyPr/>
        <a:lstStyle/>
        <a:p>
          <a:endParaRPr lang="en-US"/>
        </a:p>
      </dgm:t>
    </dgm:pt>
    <dgm:pt modelId="{A3830E16-1B7E-490C-B610-1D3D1C3E202C}">
      <dgm:prSet custT="1"/>
      <dgm:spPr/>
      <dgm:t>
        <a:bodyPr/>
        <a:lstStyle/>
        <a:p>
          <a:pPr>
            <a:buFont typeface="+mj-lt"/>
            <a:buAutoNum type="alphaLcParenR"/>
          </a:pPr>
          <a:r>
            <a:rPr lang="it-IT" sz="2200" dirty="0"/>
            <a:t> i </a:t>
          </a:r>
          <a:r>
            <a:rPr lang="it-IT" sz="2200" b="1" dirty="0"/>
            <a:t>principi generali di diritto </a:t>
          </a:r>
          <a:r>
            <a:rPr lang="it-IT" sz="2200" dirty="0"/>
            <a:t>riconosciuti dalle nazioni civili;
 fatte salve le disposizioni dell'articolo 59, le decisioni giudiziarie e gli insegnamenti dei più qualificati pubblicisti delle varie nazioni, come </a:t>
          </a:r>
          <a:r>
            <a:rPr lang="it-IT" sz="2200" b="1" dirty="0"/>
            <a:t>mezzi sussidiari </a:t>
          </a:r>
          <a:r>
            <a:rPr lang="it-IT" sz="2200" dirty="0"/>
            <a:t>per la determinazione delle norme di diritto.</a:t>
          </a:r>
          <a:endParaRPr lang="en-US" sz="2200" dirty="0"/>
        </a:p>
      </dgm:t>
    </dgm:pt>
    <dgm:pt modelId="{3339AFFB-2F62-4251-A3BB-7BADE52D8E47}" type="sibTrans" cxnId="{E2B4B2FB-87FA-4DE8-B524-D5CB48EDCDF6}">
      <dgm:prSet/>
      <dgm:spPr/>
      <dgm:t>
        <a:bodyPr/>
        <a:lstStyle/>
        <a:p>
          <a:endParaRPr lang="en-US"/>
        </a:p>
      </dgm:t>
    </dgm:pt>
    <dgm:pt modelId="{AC514F9D-693E-4DF1-AC93-1293C676CFA1}" type="parTrans" cxnId="{E2B4B2FB-87FA-4DE8-B524-D5CB48EDCDF6}">
      <dgm:prSet/>
      <dgm:spPr/>
      <dgm:t>
        <a:bodyPr/>
        <a:lstStyle/>
        <a:p>
          <a:endParaRPr lang="en-US"/>
        </a:p>
      </dgm:t>
    </dgm:pt>
    <dgm:pt modelId="{1CDDB9B5-A401-DF43-800B-73BC35A8AE88}" type="pres">
      <dgm:prSet presAssocID="{10A0A988-C911-4F5C-9453-412E799486F6}" presName="linear" presStyleCnt="0">
        <dgm:presLayoutVars>
          <dgm:animLvl val="lvl"/>
          <dgm:resizeHandles val="exact"/>
        </dgm:presLayoutVars>
      </dgm:prSet>
      <dgm:spPr/>
    </dgm:pt>
    <dgm:pt modelId="{B45AA023-FA41-5044-835F-9F889AF73313}" type="pres">
      <dgm:prSet presAssocID="{A30F5DAE-1E4E-466A-A76D-A68FFB66D3A9}" presName="parentText" presStyleLbl="node1" presStyleIdx="0" presStyleCnt="2" custScaleY="88260">
        <dgm:presLayoutVars>
          <dgm:chMax val="0"/>
          <dgm:bulletEnabled val="1"/>
        </dgm:presLayoutVars>
      </dgm:prSet>
      <dgm:spPr/>
    </dgm:pt>
    <dgm:pt modelId="{61053375-D834-2A48-9D19-8CAC6B5FF0AF}" type="pres">
      <dgm:prSet presAssocID="{A30F5DAE-1E4E-466A-A76D-A68FFB66D3A9}" presName="childText" presStyleLbl="revTx" presStyleIdx="0" presStyleCnt="1" custScaleY="105736">
        <dgm:presLayoutVars>
          <dgm:bulletEnabled val="1"/>
        </dgm:presLayoutVars>
      </dgm:prSet>
      <dgm:spPr/>
    </dgm:pt>
    <dgm:pt modelId="{19C252AD-E9FA-934A-997F-7EB630C5F4F8}" type="pres">
      <dgm:prSet presAssocID="{933FB867-61C9-4485-AABC-AE76114E1339}" presName="parentText" presStyleLbl="node1" presStyleIdx="1" presStyleCnt="2" custScaleY="109801">
        <dgm:presLayoutVars>
          <dgm:chMax val="0"/>
          <dgm:bulletEnabled val="1"/>
        </dgm:presLayoutVars>
      </dgm:prSet>
      <dgm:spPr/>
    </dgm:pt>
  </dgm:ptLst>
  <dgm:cxnLst>
    <dgm:cxn modelId="{C2344C08-B65F-47EA-AC1D-E50EC3A62139}" srcId="{A30F5DAE-1E4E-466A-A76D-A68FFB66D3A9}" destId="{0ADAC24F-0C5B-44EF-937B-A3963D1089CE}" srcOrd="1" destOrd="0" parTransId="{B091262F-544C-4417-A883-A0571D37FE01}" sibTransId="{0FB95413-C7E1-4BBE-A925-11735B372755}"/>
    <dgm:cxn modelId="{51416208-7F4D-3843-9E02-7D863E4133BE}" type="presOf" srcId="{10A0A988-C911-4F5C-9453-412E799486F6}" destId="{1CDDB9B5-A401-DF43-800B-73BC35A8AE88}" srcOrd="0" destOrd="0" presId="urn:microsoft.com/office/officeart/2005/8/layout/vList2"/>
    <dgm:cxn modelId="{0AB19B22-3E90-1D43-9157-CCCFCB5092FE}" type="presOf" srcId="{A3830E16-1B7E-490C-B610-1D3D1C3E202C}" destId="{61053375-D834-2A48-9D19-8CAC6B5FF0AF}" srcOrd="0" destOrd="2" presId="urn:microsoft.com/office/officeart/2005/8/layout/vList2"/>
    <dgm:cxn modelId="{3B0C7230-5B19-46A5-B162-333693974E14}" srcId="{A30F5DAE-1E4E-466A-A76D-A68FFB66D3A9}" destId="{0ACA4D7A-31A4-423F-B2A0-50A666578A7C}" srcOrd="0" destOrd="0" parTransId="{B1EF6804-0D7A-4B25-9EBF-0C5D131855C5}" sibTransId="{6F32D67C-3C8F-4E4E-9461-559C5673E48E}"/>
    <dgm:cxn modelId="{D437EF30-E4D0-7A4F-B55D-6971EF5F064C}" type="presOf" srcId="{A30F5DAE-1E4E-466A-A76D-A68FFB66D3A9}" destId="{B45AA023-FA41-5044-835F-9F889AF73313}" srcOrd="0" destOrd="0" presId="urn:microsoft.com/office/officeart/2005/8/layout/vList2"/>
    <dgm:cxn modelId="{EFEA0432-7663-FD4F-876A-FE069309BB67}" type="presOf" srcId="{933FB867-61C9-4485-AABC-AE76114E1339}" destId="{19C252AD-E9FA-934A-997F-7EB630C5F4F8}" srcOrd="0" destOrd="0" presId="urn:microsoft.com/office/officeart/2005/8/layout/vList2"/>
    <dgm:cxn modelId="{770C267E-589E-374E-A845-AF1C328A50DA}" type="presOf" srcId="{0ACA4D7A-31A4-423F-B2A0-50A666578A7C}" destId="{61053375-D834-2A48-9D19-8CAC6B5FF0AF}" srcOrd="0" destOrd="0" presId="urn:microsoft.com/office/officeart/2005/8/layout/vList2"/>
    <dgm:cxn modelId="{78356280-004C-4950-89DF-61505042834D}" srcId="{10A0A988-C911-4F5C-9453-412E799486F6}" destId="{933FB867-61C9-4485-AABC-AE76114E1339}" srcOrd="1" destOrd="0" parTransId="{A0A54E5B-8023-4EC7-8B3C-93DF755D9FFE}" sibTransId="{E70FD2BD-5D40-48FC-879F-D0B64AE72309}"/>
    <dgm:cxn modelId="{24816787-0C8B-4B6E-9C45-8D82130D9ED3}" srcId="{10A0A988-C911-4F5C-9453-412E799486F6}" destId="{A30F5DAE-1E4E-466A-A76D-A68FFB66D3A9}" srcOrd="0" destOrd="0" parTransId="{11E1E212-D287-4161-A602-E0EC774EDBAE}" sibTransId="{E06255FE-476B-4DB1-9A18-092CBE7231E0}"/>
    <dgm:cxn modelId="{B16AD192-9567-974A-8F94-6DBE3AE91DF4}" type="presOf" srcId="{0ADAC24F-0C5B-44EF-937B-A3963D1089CE}" destId="{61053375-D834-2A48-9D19-8CAC6B5FF0AF}" srcOrd="0" destOrd="1" presId="urn:microsoft.com/office/officeart/2005/8/layout/vList2"/>
    <dgm:cxn modelId="{E2B4B2FB-87FA-4DE8-B524-D5CB48EDCDF6}" srcId="{A30F5DAE-1E4E-466A-A76D-A68FFB66D3A9}" destId="{A3830E16-1B7E-490C-B610-1D3D1C3E202C}" srcOrd="2" destOrd="0" parTransId="{AC514F9D-693E-4DF1-AC93-1293C676CFA1}" sibTransId="{3339AFFB-2F62-4251-A3BB-7BADE52D8E47}"/>
    <dgm:cxn modelId="{F4ED3F00-E6E6-4246-97A0-AF817D0D5D62}" type="presParOf" srcId="{1CDDB9B5-A401-DF43-800B-73BC35A8AE88}" destId="{B45AA023-FA41-5044-835F-9F889AF73313}" srcOrd="0" destOrd="0" presId="urn:microsoft.com/office/officeart/2005/8/layout/vList2"/>
    <dgm:cxn modelId="{85F58D05-9E92-F94B-869C-AEF55EDAE2C8}" type="presParOf" srcId="{1CDDB9B5-A401-DF43-800B-73BC35A8AE88}" destId="{61053375-D834-2A48-9D19-8CAC6B5FF0AF}" srcOrd="1" destOrd="0" presId="urn:microsoft.com/office/officeart/2005/8/layout/vList2"/>
    <dgm:cxn modelId="{1A14FB44-C8EC-EA4E-864A-187CD3D43371}" type="presParOf" srcId="{1CDDB9B5-A401-DF43-800B-73BC35A8AE88}" destId="{19C252AD-E9FA-934A-997F-7EB630C5F4F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AA023-FA41-5044-835F-9F889AF73313}">
      <dsp:nvSpPr>
        <dsp:cNvPr id="0" name=""/>
        <dsp:cNvSpPr/>
      </dsp:nvSpPr>
      <dsp:spPr>
        <a:xfrm>
          <a:off x="0" y="30541"/>
          <a:ext cx="10515600" cy="91285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1. La Corte, che ha il compito di decidere, conformemente al diritto internazionale, sulle controversie che le sono sottoposte, applica:</a:t>
          </a:r>
          <a:endParaRPr lang="en-US" sz="2300" kern="1200" dirty="0"/>
        </a:p>
      </dsp:txBody>
      <dsp:txXfrm>
        <a:off x="44562" y="75103"/>
        <a:ext cx="10426476" cy="823731"/>
      </dsp:txXfrm>
    </dsp:sp>
    <dsp:sp modelId="{61053375-D834-2A48-9D19-8CAC6B5FF0AF}">
      <dsp:nvSpPr>
        <dsp:cNvPr id="0" name=""/>
        <dsp:cNvSpPr/>
      </dsp:nvSpPr>
      <dsp:spPr>
        <a:xfrm>
          <a:off x="0" y="943396"/>
          <a:ext cx="10515600" cy="2902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lphaLcParenR"/>
          </a:pPr>
          <a:r>
            <a:rPr lang="it-IT" sz="2200" b="0" kern="1200" dirty="0"/>
            <a:t> le </a:t>
          </a:r>
          <a:r>
            <a:rPr lang="it-IT" sz="2200" b="1" kern="1200" dirty="0"/>
            <a:t>convenzioni internazionali</a:t>
          </a:r>
          <a:r>
            <a:rPr lang="it-IT" sz="2200" b="0" kern="1200" dirty="0"/>
            <a:t>, generali o particolari, che stabiliscono norme espressamente riconosciute dagli Stati in lite;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lphaLcParenR"/>
          </a:pPr>
          <a:r>
            <a:rPr lang="it-IT" sz="2200" b="0" kern="1200" dirty="0"/>
            <a:t> la </a:t>
          </a:r>
          <a:r>
            <a:rPr lang="it-IT" sz="2200" b="1" kern="1200" dirty="0"/>
            <a:t>consuetudine internazionale</a:t>
          </a:r>
          <a:r>
            <a:rPr lang="it-IT" sz="2200" b="0" kern="1200" dirty="0"/>
            <a:t>, come prova di una prassi generale accettata come diritto;</a:t>
          </a:r>
          <a:endParaRPr lang="en-US" sz="2200" b="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lphaLcParenR"/>
          </a:pPr>
          <a:r>
            <a:rPr lang="it-IT" sz="2200" kern="1200" dirty="0"/>
            <a:t> i </a:t>
          </a:r>
          <a:r>
            <a:rPr lang="it-IT" sz="2200" b="1" kern="1200" dirty="0"/>
            <a:t>principi generali di diritto </a:t>
          </a:r>
          <a:r>
            <a:rPr lang="it-IT" sz="2200" kern="1200" dirty="0"/>
            <a:t>riconosciuti dalle nazioni civili;
 fatte salve le disposizioni dell'articolo 59, le decisioni giudiziarie e gli insegnamenti dei più qualificati pubblicisti delle varie nazioni, come </a:t>
          </a:r>
          <a:r>
            <a:rPr lang="it-IT" sz="2200" b="1" kern="1200" dirty="0"/>
            <a:t>mezzi sussidiari </a:t>
          </a:r>
          <a:r>
            <a:rPr lang="it-IT" sz="2200" kern="1200" dirty="0"/>
            <a:t>per la determinazione delle norme di diritto.</a:t>
          </a:r>
          <a:endParaRPr lang="en-US" sz="2200" kern="1200" dirty="0"/>
        </a:p>
      </dsp:txBody>
      <dsp:txXfrm>
        <a:off x="0" y="943396"/>
        <a:ext cx="10515600" cy="2902262"/>
      </dsp:txXfrm>
    </dsp:sp>
    <dsp:sp modelId="{19C252AD-E9FA-934A-997F-7EB630C5F4F8}">
      <dsp:nvSpPr>
        <dsp:cNvPr id="0" name=""/>
        <dsp:cNvSpPr/>
      </dsp:nvSpPr>
      <dsp:spPr>
        <a:xfrm>
          <a:off x="0" y="3845659"/>
          <a:ext cx="10515600" cy="1135649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 dirty="0"/>
            <a:t>2. La presente disposizione non pregiudica la competenza della Corte a decidere una controversia </a:t>
          </a:r>
          <a:r>
            <a:rPr lang="it-IT" sz="2300" i="1" kern="1200" dirty="0"/>
            <a:t>ex aequo et bono</a:t>
          </a:r>
          <a:r>
            <a:rPr lang="it-IT" sz="2300" kern="1200" dirty="0"/>
            <a:t>, se le parti vi consentono.</a:t>
          </a:r>
          <a:endParaRPr lang="en-US" sz="2300" kern="1200" dirty="0"/>
        </a:p>
      </dsp:txBody>
      <dsp:txXfrm>
        <a:off x="55438" y="3901097"/>
        <a:ext cx="10404724" cy="1024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549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90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977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186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5052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0869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7708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8207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2489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053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38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2212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086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5786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03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03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682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1456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579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28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18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Altre fonti del diritto internazionale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/>
              <a:t>La Corte </a:t>
            </a:r>
            <a:r>
              <a:rPr lang="en-US" sz="4400" dirty="0" err="1"/>
              <a:t>applica</a:t>
            </a:r>
            <a:r>
              <a:rPr lang="en-US" sz="4400" dirty="0"/>
              <a:t>:</a:t>
            </a:r>
          </a:p>
          <a:p>
            <a:pPr marL="742950" indent="-742950" algn="just">
              <a:buFont typeface="+mj-lt"/>
              <a:buAutoNum type="alphaLcParenR"/>
            </a:pPr>
            <a:r>
              <a:rPr lang="en-US" sz="4400" dirty="0"/>
              <a:t>In primo </a:t>
            </a:r>
            <a:r>
              <a:rPr lang="en-US" sz="4400" dirty="0" err="1"/>
              <a:t>luogo</a:t>
            </a:r>
            <a:r>
              <a:rPr lang="en-US" sz="4400" dirty="0"/>
              <a:t>, il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Statuto</a:t>
            </a:r>
            <a:r>
              <a:rPr lang="en-US" sz="4400" dirty="0"/>
              <a:t>,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elementi</a:t>
            </a:r>
            <a:r>
              <a:rPr lang="en-US" sz="4400" dirty="0"/>
              <a:t> di </a:t>
            </a:r>
            <a:r>
              <a:rPr lang="en-US" sz="4400" dirty="0" err="1"/>
              <a:t>reato</a:t>
            </a:r>
            <a:r>
              <a:rPr lang="en-US" sz="4400" dirty="0"/>
              <a:t> e le sue </a:t>
            </a:r>
            <a:r>
              <a:rPr lang="en-US" sz="4400" dirty="0" err="1"/>
              <a:t>norme</a:t>
            </a:r>
            <a:r>
              <a:rPr lang="en-US" sz="4400" dirty="0"/>
              <a:t> di </a:t>
            </a:r>
            <a:r>
              <a:rPr lang="en-US" sz="4400" dirty="0" err="1"/>
              <a:t>procedura</a:t>
            </a:r>
            <a:r>
              <a:rPr lang="en-US" sz="4400" dirty="0"/>
              <a:t> e di </a:t>
            </a:r>
            <a:r>
              <a:rPr lang="en-US" sz="4400" dirty="0" err="1"/>
              <a:t>prova</a:t>
            </a:r>
            <a:r>
              <a:rPr lang="en-US" sz="4400" dirty="0"/>
              <a:t>;
In secondo </a:t>
            </a:r>
            <a:r>
              <a:rPr lang="en-US" sz="4400" dirty="0" err="1"/>
              <a:t>luogo</a:t>
            </a:r>
            <a:r>
              <a:rPr lang="en-US" sz="4400" dirty="0"/>
              <a:t>, se del </a:t>
            </a:r>
            <a:r>
              <a:rPr lang="en-US" sz="4400" dirty="0" err="1"/>
              <a:t>caso</a:t>
            </a:r>
            <a:r>
              <a:rPr lang="en-US" sz="4400" dirty="0"/>
              <a:t>,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 </a:t>
            </a:r>
            <a:r>
              <a:rPr lang="en-US" sz="4400" dirty="0" err="1"/>
              <a:t>applicabili</a:t>
            </a:r>
            <a:r>
              <a:rPr lang="en-US" sz="4400" dirty="0"/>
              <a:t> e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principi</a:t>
            </a:r>
            <a:r>
              <a:rPr lang="en-US" sz="4400" dirty="0"/>
              <a:t> e le </a:t>
            </a:r>
            <a:r>
              <a:rPr lang="en-US" sz="4400" dirty="0" err="1"/>
              <a:t>norme</a:t>
            </a:r>
            <a:r>
              <a:rPr lang="en-US" sz="4400" dirty="0"/>
              <a:t> del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[…];
In </a:t>
            </a:r>
            <a:r>
              <a:rPr lang="en-US" sz="4400" dirty="0" err="1"/>
              <a:t>mancanza</a:t>
            </a:r>
            <a:r>
              <a:rPr lang="en-US" sz="4400" dirty="0"/>
              <a:t>, </a:t>
            </a:r>
            <a:r>
              <a:rPr lang="en-US" sz="4400" b="1" dirty="0" err="1"/>
              <a:t>i</a:t>
            </a:r>
            <a:r>
              <a:rPr lang="en-US" sz="4400" b="1" dirty="0"/>
              <a:t> </a:t>
            </a:r>
            <a:r>
              <a:rPr lang="en-US" sz="4400" b="1" dirty="0" err="1"/>
              <a:t>principi</a:t>
            </a:r>
            <a:r>
              <a:rPr lang="en-US" sz="4400" b="1" dirty="0"/>
              <a:t> </a:t>
            </a:r>
            <a:r>
              <a:rPr lang="en-US" sz="4400" b="1" dirty="0" err="1"/>
              <a:t>generali</a:t>
            </a:r>
            <a:r>
              <a:rPr lang="en-US" sz="4400" b="1" dirty="0"/>
              <a:t> del </a:t>
            </a:r>
            <a:r>
              <a:rPr lang="en-US" sz="4400" b="1" dirty="0" err="1"/>
              <a:t>diritto</a:t>
            </a:r>
            <a:r>
              <a:rPr lang="en-US" sz="4400" b="1" dirty="0"/>
              <a:t> </a:t>
            </a:r>
            <a:r>
              <a:rPr lang="en-US" sz="4400" b="1" dirty="0" err="1"/>
              <a:t>derivati</a:t>
            </a:r>
            <a:r>
              <a:rPr lang="en-US" sz="4400" b="1" dirty="0"/>
              <a:t> </a:t>
            </a:r>
            <a:r>
              <a:rPr lang="en-US" sz="4400" b="1" dirty="0" err="1"/>
              <a:t>dalla</a:t>
            </a:r>
            <a:r>
              <a:rPr lang="en-US" sz="4400" b="1" dirty="0"/>
              <a:t> Corte </a:t>
            </a:r>
            <a:r>
              <a:rPr lang="en-US" sz="4400" b="1" dirty="0" err="1"/>
              <a:t>dalle</a:t>
            </a:r>
            <a:r>
              <a:rPr lang="en-US" sz="4400" b="1" dirty="0"/>
              <a:t> </a:t>
            </a:r>
            <a:r>
              <a:rPr lang="en-US" sz="4400" b="1" dirty="0" err="1"/>
              <a:t>leggi</a:t>
            </a:r>
            <a:r>
              <a:rPr lang="en-US" sz="4400" b="1" dirty="0"/>
              <a:t> </a:t>
            </a:r>
            <a:r>
              <a:rPr lang="en-US" sz="4400" b="1" dirty="0" err="1"/>
              <a:t>nazionali</a:t>
            </a:r>
            <a:r>
              <a:rPr lang="en-US" sz="4400" b="1" dirty="0"/>
              <a:t> </a:t>
            </a:r>
            <a:r>
              <a:rPr lang="en-US" sz="4400" b="1" dirty="0" err="1"/>
              <a:t>degli</a:t>
            </a:r>
            <a:r>
              <a:rPr lang="en-US" sz="4400" b="1" dirty="0"/>
              <a:t> </a:t>
            </a:r>
            <a:r>
              <a:rPr lang="en-US" sz="4400" b="1" dirty="0" err="1"/>
              <a:t>ordinamenti</a:t>
            </a:r>
            <a:r>
              <a:rPr lang="en-US" sz="4400" b="1" dirty="0"/>
              <a:t> </a:t>
            </a:r>
            <a:r>
              <a:rPr lang="en-US" sz="4400" b="1" dirty="0" err="1"/>
              <a:t>giuridici</a:t>
            </a:r>
            <a:r>
              <a:rPr lang="en-US" sz="4400" b="1" dirty="0"/>
              <a:t> del mondo</a:t>
            </a:r>
            <a:r>
              <a:rPr lang="en-US" sz="4400" dirty="0"/>
              <a:t>, </a:t>
            </a:r>
            <a:r>
              <a:rPr lang="en-US" sz="4400" dirty="0" err="1"/>
              <a:t>comprese</a:t>
            </a:r>
            <a:r>
              <a:rPr lang="en-US" sz="4400" dirty="0"/>
              <a:t>, se del </a:t>
            </a:r>
            <a:r>
              <a:rPr lang="en-US" sz="4400" dirty="0" err="1"/>
              <a:t>caso</a:t>
            </a:r>
            <a:r>
              <a:rPr lang="en-US" sz="4400" dirty="0"/>
              <a:t>, le </a:t>
            </a:r>
            <a:r>
              <a:rPr lang="en-US" sz="4400" dirty="0" err="1"/>
              <a:t>leggi</a:t>
            </a:r>
            <a:r>
              <a:rPr lang="en-US" sz="4400" dirty="0"/>
              <a:t> </a:t>
            </a:r>
            <a:r>
              <a:rPr lang="en-US" sz="4400" dirty="0" err="1"/>
              <a:t>nazionali</a:t>
            </a:r>
            <a:r>
              <a:rPr lang="en-US" sz="4400" dirty="0"/>
              <a:t> </a:t>
            </a:r>
            <a:r>
              <a:rPr lang="en-US" sz="4400" dirty="0" err="1"/>
              <a:t>degli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normalmente</a:t>
            </a:r>
            <a:r>
              <a:rPr lang="en-US" sz="4400" dirty="0"/>
              <a:t> </a:t>
            </a:r>
            <a:r>
              <a:rPr lang="en-US" sz="4400" dirty="0" err="1"/>
              <a:t>eserciterebbero</a:t>
            </a:r>
            <a:r>
              <a:rPr lang="en-US" sz="4400" dirty="0"/>
              <a:t> la </a:t>
            </a:r>
            <a:r>
              <a:rPr lang="en-US" sz="4400" dirty="0" err="1"/>
              <a:t>giurisdizione</a:t>
            </a:r>
            <a:r>
              <a:rPr lang="en-US" sz="4400" dirty="0"/>
              <a:t> </a:t>
            </a:r>
            <a:r>
              <a:rPr lang="en-US" sz="4400" dirty="0" err="1"/>
              <a:t>sul</a:t>
            </a:r>
            <a:r>
              <a:rPr lang="en-US" sz="4400" dirty="0"/>
              <a:t> </a:t>
            </a:r>
            <a:r>
              <a:rPr lang="en-US" sz="4400" dirty="0" err="1"/>
              <a:t>reato</a:t>
            </a:r>
            <a:r>
              <a:rPr lang="en-US" sz="4400" dirty="0"/>
              <a:t>, a </a:t>
            </a:r>
            <a:r>
              <a:rPr lang="en-US" sz="4400" dirty="0" err="1"/>
              <a:t>condizione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principi</a:t>
            </a:r>
            <a:r>
              <a:rPr lang="en-US" sz="4400" dirty="0"/>
              <a:t> non </a:t>
            </a:r>
            <a:r>
              <a:rPr lang="en-US" sz="4400" dirty="0" err="1"/>
              <a:t>siano</a:t>
            </a:r>
            <a:r>
              <a:rPr lang="en-US" sz="4400" dirty="0"/>
              <a:t> in </a:t>
            </a:r>
            <a:r>
              <a:rPr lang="en-US" sz="4400" dirty="0" err="1"/>
              <a:t>contrasto</a:t>
            </a:r>
            <a:r>
              <a:rPr lang="en-US" sz="4400" dirty="0"/>
              <a:t> con il </a:t>
            </a:r>
            <a:r>
              <a:rPr lang="en-US" sz="4400" dirty="0" err="1"/>
              <a:t>presente</a:t>
            </a:r>
            <a:r>
              <a:rPr lang="en-US" sz="4400" dirty="0"/>
              <a:t> </a:t>
            </a:r>
            <a:r>
              <a:rPr lang="en-US" sz="4400" dirty="0" err="1"/>
              <a:t>Statuto</a:t>
            </a:r>
            <a:r>
              <a:rPr lang="en-US" sz="4400" dirty="0"/>
              <a:t> e con il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e con le </a:t>
            </a:r>
            <a:r>
              <a:rPr lang="en-US" sz="4400" dirty="0" err="1"/>
              <a:t>norme</a:t>
            </a:r>
            <a:r>
              <a:rPr lang="en-US" sz="4400" dirty="0"/>
              <a:t> e </a:t>
            </a:r>
            <a:r>
              <a:rPr lang="en-US" sz="4400" dirty="0" err="1"/>
              <a:t>gli</a:t>
            </a:r>
            <a:r>
              <a:rPr lang="en-US" sz="4400" dirty="0"/>
              <a:t> standard </a:t>
            </a:r>
            <a:r>
              <a:rPr lang="en-US" sz="4400" dirty="0" err="1"/>
              <a:t>internazionalmente</a:t>
            </a:r>
            <a:r>
              <a:rPr lang="en-US" sz="4400" dirty="0"/>
              <a:t> </a:t>
            </a:r>
            <a:r>
              <a:rPr lang="en-US" sz="4400" dirty="0" err="1"/>
              <a:t>riconosciuti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838199" y="396534"/>
            <a:ext cx="105155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dirty="0"/>
              <a:t>Statuto di Roma della Corte penale internazionale</a:t>
            </a:r>
            <a:br>
              <a:rPr lang="it-IT" sz="4000" dirty="0"/>
            </a:br>
            <a:r>
              <a:rPr lang="it-IT" sz="4000" dirty="0"/>
              <a:t>Articolo 21 – </a:t>
            </a:r>
            <a:r>
              <a:rPr lang="it-IT" sz="4000" i="1" dirty="0"/>
              <a:t>Diritto applicabile</a:t>
            </a:r>
            <a:endParaRPr kumimoji="0" lang="it-IT" sz="4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66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principi generali del diritto internazionale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503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obblighi</a:t>
            </a:r>
            <a:r>
              <a:rPr lang="en-US" sz="4400" dirty="0"/>
              <a:t> </a:t>
            </a:r>
            <a:r>
              <a:rPr lang="en-US" sz="4400" dirty="0" err="1"/>
              <a:t>si</a:t>
            </a:r>
            <a:r>
              <a:rPr lang="en-US" sz="4400" dirty="0"/>
              <a:t> </a:t>
            </a:r>
            <a:r>
              <a:rPr lang="en-US" sz="4400" dirty="0" err="1"/>
              <a:t>basano</a:t>
            </a:r>
            <a:r>
              <a:rPr lang="en-US" sz="4400" dirty="0"/>
              <a:t> non </a:t>
            </a:r>
            <a:r>
              <a:rPr lang="en-US" sz="4400" dirty="0" err="1"/>
              <a:t>sulla</a:t>
            </a:r>
            <a:r>
              <a:rPr lang="en-US" sz="4400" dirty="0"/>
              <a:t> </a:t>
            </a:r>
            <a:r>
              <a:rPr lang="en-US" sz="4400" dirty="0" err="1"/>
              <a:t>Convenzione</a:t>
            </a:r>
            <a:r>
              <a:rPr lang="en-US" sz="4400" dirty="0"/>
              <a:t> </a:t>
            </a:r>
            <a:r>
              <a:rPr lang="en-US" sz="4400" dirty="0" err="1"/>
              <a:t>dell’Aja</a:t>
            </a:r>
            <a:r>
              <a:rPr lang="en-US" sz="4400" dirty="0"/>
              <a:t> del 1907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applicabile</a:t>
            </a:r>
            <a:r>
              <a:rPr lang="en-US" sz="4400" dirty="0"/>
              <a:t> in tempo di </a:t>
            </a:r>
            <a:r>
              <a:rPr lang="en-US" sz="4400" dirty="0" err="1"/>
              <a:t>guerra</a:t>
            </a:r>
            <a:r>
              <a:rPr lang="en-US" sz="4400" dirty="0"/>
              <a:t>, ma </a:t>
            </a:r>
            <a:r>
              <a:rPr lang="en-US" sz="4400" dirty="0" err="1"/>
              <a:t>su</a:t>
            </a:r>
            <a:r>
              <a:rPr lang="en-US" sz="4400" dirty="0"/>
              <a:t> </a:t>
            </a:r>
            <a:r>
              <a:rPr lang="en-US" sz="4400" b="1" dirty="0" err="1"/>
              <a:t>alcuni</a:t>
            </a:r>
            <a:r>
              <a:rPr lang="en-US" sz="4400" b="1" dirty="0"/>
              <a:t> </a:t>
            </a:r>
            <a:r>
              <a:rPr lang="en-US" sz="4400" b="1" dirty="0" err="1"/>
              <a:t>principi</a:t>
            </a:r>
            <a:r>
              <a:rPr lang="en-US" sz="4400" b="1" dirty="0"/>
              <a:t> </a:t>
            </a:r>
            <a:r>
              <a:rPr lang="en-US" sz="4400" b="1" dirty="0" err="1"/>
              <a:t>generali</a:t>
            </a:r>
            <a:r>
              <a:rPr lang="en-US" sz="4400" b="1" dirty="0"/>
              <a:t> e ben </a:t>
            </a:r>
            <a:r>
              <a:rPr lang="en-US" sz="4400" b="1" dirty="0" err="1"/>
              <a:t>riconosciuti</a:t>
            </a:r>
            <a:r>
              <a:rPr lang="en-US" sz="4400" dirty="0"/>
              <a:t>, vale a dire: </a:t>
            </a:r>
            <a:r>
              <a:rPr lang="en-US" sz="4400" dirty="0" err="1"/>
              <a:t>considerazioni</a:t>
            </a:r>
            <a:r>
              <a:rPr lang="en-US" sz="4400" dirty="0"/>
              <a:t> </a:t>
            </a:r>
            <a:r>
              <a:rPr lang="en-US" sz="4400" dirty="0" err="1"/>
              <a:t>elementari</a:t>
            </a:r>
            <a:r>
              <a:rPr lang="en-US" sz="4400" dirty="0"/>
              <a:t> di </a:t>
            </a:r>
            <a:r>
              <a:rPr lang="en-US" sz="4400" dirty="0" err="1"/>
              <a:t>umanità</a:t>
            </a:r>
            <a:r>
              <a:rPr lang="en-US" sz="4400" dirty="0"/>
              <a:t>, </a:t>
            </a:r>
            <a:r>
              <a:rPr lang="en-US" sz="4400" dirty="0" err="1"/>
              <a:t>ancora</a:t>
            </a:r>
            <a:r>
              <a:rPr lang="en-US" sz="4400" dirty="0"/>
              <a:t> </a:t>
            </a:r>
            <a:r>
              <a:rPr lang="en-US" sz="4400" dirty="0" err="1"/>
              <a:t>più</a:t>
            </a:r>
            <a:r>
              <a:rPr lang="en-US" sz="4400" dirty="0"/>
              <a:t> </a:t>
            </a:r>
            <a:r>
              <a:rPr lang="en-US" sz="4400" dirty="0" err="1"/>
              <a:t>esigenti</a:t>
            </a:r>
            <a:r>
              <a:rPr lang="en-US" sz="4400" dirty="0"/>
              <a:t> in pace </a:t>
            </a:r>
            <a:r>
              <a:rPr lang="en-US" sz="4400" dirty="0" err="1"/>
              <a:t>che</a:t>
            </a:r>
            <a:r>
              <a:rPr lang="en-US" sz="4400" dirty="0"/>
              <a:t> in </a:t>
            </a:r>
            <a:r>
              <a:rPr lang="en-US" sz="4400" dirty="0" err="1"/>
              <a:t>guerra</a:t>
            </a:r>
            <a:r>
              <a:rPr lang="en-US" sz="4400" dirty="0"/>
              <a:t>; il principio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libertà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comunicazioni</a:t>
            </a:r>
            <a:r>
              <a:rPr lang="en-US" sz="4400" dirty="0"/>
              <a:t> </a:t>
            </a:r>
            <a:r>
              <a:rPr lang="en-US" sz="4400" dirty="0" err="1"/>
              <a:t>marittime</a:t>
            </a:r>
            <a:r>
              <a:rPr lang="en-US" sz="4400" dirty="0"/>
              <a:t>; e </a:t>
            </a:r>
            <a:r>
              <a:rPr lang="en-US" sz="4400" dirty="0" err="1"/>
              <a:t>l’obbligo</a:t>
            </a:r>
            <a:r>
              <a:rPr lang="en-US" sz="4400" dirty="0"/>
              <a:t> di </a:t>
            </a:r>
            <a:r>
              <a:rPr lang="en-US" sz="4400" dirty="0" err="1"/>
              <a:t>ogni</a:t>
            </a:r>
            <a:r>
              <a:rPr lang="en-US" sz="4400" dirty="0"/>
              <a:t> </a:t>
            </a:r>
            <a:r>
              <a:rPr lang="en-US" sz="4400" dirty="0" err="1"/>
              <a:t>Stato</a:t>
            </a:r>
            <a:r>
              <a:rPr lang="en-US" sz="4400" dirty="0"/>
              <a:t> di non </a:t>
            </a:r>
            <a:r>
              <a:rPr lang="en-US" sz="4400" dirty="0" err="1"/>
              <a:t>permettere</a:t>
            </a:r>
            <a:r>
              <a:rPr lang="en-US" sz="4400" dirty="0"/>
              <a:t> </a:t>
            </a:r>
            <a:r>
              <a:rPr lang="en-US" sz="4400" dirty="0" err="1"/>
              <a:t>consapevolmente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il proprio </a:t>
            </a:r>
            <a:r>
              <a:rPr lang="en-US" sz="4400" dirty="0" err="1"/>
              <a:t>territorio</a:t>
            </a:r>
            <a:r>
              <a:rPr lang="en-US" sz="4400" dirty="0"/>
              <a:t> </a:t>
            </a:r>
            <a:r>
              <a:rPr lang="en-US" sz="4400" dirty="0" err="1"/>
              <a:t>sia</a:t>
            </a:r>
            <a:r>
              <a:rPr lang="en-US" sz="4400" dirty="0"/>
              <a:t> </a:t>
            </a:r>
            <a:r>
              <a:rPr lang="en-US" sz="4400" dirty="0" err="1"/>
              <a:t>utilizzato</a:t>
            </a:r>
            <a:r>
              <a:rPr lang="en-US" sz="4400" dirty="0"/>
              <a:t> per </a:t>
            </a:r>
            <a:r>
              <a:rPr lang="en-US" sz="4400" dirty="0" err="1"/>
              <a:t>atti</a:t>
            </a:r>
            <a:r>
              <a:rPr lang="en-US" sz="4400" dirty="0"/>
              <a:t> </a:t>
            </a:r>
            <a:r>
              <a:rPr lang="en-US" sz="4400" dirty="0" err="1"/>
              <a:t>contrari</a:t>
            </a:r>
            <a:r>
              <a:rPr lang="en-US" sz="4400" dirty="0"/>
              <a:t> ai </a:t>
            </a:r>
            <a:r>
              <a:rPr lang="en-US" sz="4400" dirty="0" err="1"/>
              <a:t>diritti</a:t>
            </a:r>
            <a:r>
              <a:rPr lang="en-US" sz="4400" dirty="0"/>
              <a:t> di </a:t>
            </a:r>
            <a:r>
              <a:rPr lang="en-US" sz="4400" dirty="0" err="1"/>
              <a:t>altri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Canale di Corfù (Regno Unito c. Albania)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1949</a:t>
            </a:r>
          </a:p>
        </p:txBody>
      </p:sp>
    </p:spTree>
    <p:extLst>
      <p:ext uri="{BB962C8B-B14F-4D97-AF65-F5344CB8AC3E}">
        <p14:creationId xmlns:p14="http://schemas.microsoft.com/office/powerpoint/2010/main" val="1143001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fatte salve le disposizioni dell’articolo 59, le decisioni giudiziarie e gli insegnamenti dei più qualificati pubblicisti delle varie nazioni, come </a:t>
            </a:r>
            <a:r>
              <a:rPr lang="it-IT" sz="4400" b="1" dirty="0"/>
              <a:t>mezzi sussidiari </a:t>
            </a:r>
            <a:r>
              <a:rPr lang="it-IT" sz="4400" dirty="0"/>
              <a:t>per la determinazione delle norme di diritto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38, paragrafo 1, lettera d)</a:t>
            </a:r>
          </a:p>
        </p:txBody>
      </p:sp>
    </p:spTree>
    <p:extLst>
      <p:ext uri="{BB962C8B-B14F-4D97-AF65-F5344CB8AC3E}">
        <p14:creationId xmlns:p14="http://schemas.microsoft.com/office/powerpoint/2010/main" val="3354085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just">
              <a:buNone/>
            </a:pPr>
            <a:r>
              <a:rPr lang="it-IT" sz="4800" dirty="0"/>
              <a:t>La decisione della Corte non ha forza vincolante se non tra le parti e in relazione a quello specifico caso.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59</a:t>
            </a:r>
          </a:p>
        </p:txBody>
      </p:sp>
    </p:spTree>
    <p:extLst>
      <p:ext uri="{BB962C8B-B14F-4D97-AF65-F5344CB8AC3E}">
        <p14:creationId xmlns:p14="http://schemas.microsoft.com/office/powerpoint/2010/main" val="424747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stare </a:t>
            </a:r>
            <a:r>
              <a:rPr lang="it-IT" sz="4400" i="1" dirty="0" err="1"/>
              <a:t>decisis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97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  <a:r>
              <a:rPr lang="it-IT" sz="4400" dirty="0"/>
              <a:t>La presente disposizione non pregiudica la competenza della Corte a decidere una controversia </a:t>
            </a:r>
            <a:r>
              <a:rPr lang="it-IT" sz="4400" i="1" dirty="0"/>
              <a:t>ex aequo et bono</a:t>
            </a:r>
            <a:r>
              <a:rPr lang="it-IT" sz="4400" dirty="0"/>
              <a:t>, se le parti vi consentono.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B17B55-B3CD-D829-D856-EC143C357D94}"/>
              </a:ext>
            </a:extLst>
          </p:cNvPr>
          <p:cNvSpPr txBox="1"/>
          <p:nvPr/>
        </p:nvSpPr>
        <p:spPr>
          <a:xfrm>
            <a:off x="1134256" y="429892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38, paragrafo 2</a:t>
            </a:r>
          </a:p>
        </p:txBody>
      </p:sp>
    </p:spTree>
    <p:extLst>
      <p:ext uri="{BB962C8B-B14F-4D97-AF65-F5344CB8AC3E}">
        <p14:creationId xmlns:p14="http://schemas.microsoft.com/office/powerpoint/2010/main" val="2034443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atti unilaterali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4202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promessa</a:t>
            </a:r>
            <a:endParaRPr lang="en-US" sz="3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586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sz="4400" dirty="0" err="1"/>
              <a:t>È</a:t>
            </a:r>
            <a:r>
              <a:rPr lang="en-US" sz="4400" dirty="0"/>
              <a:t> ben </a:t>
            </a:r>
            <a:r>
              <a:rPr lang="en-US" sz="4400" dirty="0" err="1"/>
              <a:t>noto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le </a:t>
            </a:r>
            <a:r>
              <a:rPr lang="en-US" sz="4400" dirty="0" err="1"/>
              <a:t>dichiarazioni</a:t>
            </a:r>
            <a:r>
              <a:rPr lang="en-US" sz="4400" dirty="0"/>
              <a:t> </a:t>
            </a:r>
            <a:r>
              <a:rPr lang="en-US" sz="4400" dirty="0" err="1"/>
              <a:t>fatte</a:t>
            </a:r>
            <a:r>
              <a:rPr lang="en-US" sz="4400" dirty="0"/>
              <a:t> </a:t>
            </a:r>
            <a:r>
              <a:rPr lang="en-US" sz="4400" dirty="0" err="1"/>
              <a:t>mediante</a:t>
            </a:r>
            <a:r>
              <a:rPr lang="en-US" sz="4400" dirty="0"/>
              <a:t> </a:t>
            </a:r>
            <a:r>
              <a:rPr lang="en-US" sz="4400" dirty="0" err="1"/>
              <a:t>atti</a:t>
            </a:r>
            <a:r>
              <a:rPr lang="en-US" sz="4400" dirty="0"/>
              <a:t> </a:t>
            </a:r>
            <a:r>
              <a:rPr lang="en-US" sz="4400" dirty="0" err="1"/>
              <a:t>unilaterali</a:t>
            </a:r>
            <a:r>
              <a:rPr lang="en-US" sz="4400" dirty="0"/>
              <a:t>, </a:t>
            </a:r>
            <a:r>
              <a:rPr lang="en-US" sz="4400" dirty="0" err="1"/>
              <a:t>riguardanti</a:t>
            </a:r>
            <a:r>
              <a:rPr lang="en-US" sz="4400" dirty="0"/>
              <a:t> </a:t>
            </a:r>
            <a:r>
              <a:rPr lang="en-US" sz="4400" dirty="0" err="1"/>
              <a:t>situazioni</a:t>
            </a:r>
            <a:r>
              <a:rPr lang="en-US" sz="4400" dirty="0"/>
              <a:t> di </a:t>
            </a:r>
            <a:r>
              <a:rPr lang="en-US" sz="4400" dirty="0" err="1"/>
              <a:t>diritto</a:t>
            </a:r>
            <a:r>
              <a:rPr lang="en-US" sz="4400" dirty="0"/>
              <a:t> o di </a:t>
            </a:r>
            <a:r>
              <a:rPr lang="en-US" sz="4400" dirty="0" err="1"/>
              <a:t>fatto</a:t>
            </a:r>
            <a:r>
              <a:rPr lang="en-US" sz="4400" dirty="0"/>
              <a:t>, </a:t>
            </a:r>
            <a:r>
              <a:rPr lang="en-US" sz="4400" dirty="0" err="1"/>
              <a:t>possono</a:t>
            </a:r>
            <a:r>
              <a:rPr lang="en-US" sz="4400" dirty="0"/>
              <a:t> </a:t>
            </a:r>
            <a:r>
              <a:rPr lang="en-US" sz="4400" dirty="0" err="1"/>
              <a:t>avere</a:t>
            </a:r>
            <a:r>
              <a:rPr lang="en-US" sz="4400" dirty="0"/>
              <a:t> </a:t>
            </a:r>
            <a:r>
              <a:rPr lang="en-US" sz="4400" dirty="0" err="1"/>
              <a:t>l’effetto</a:t>
            </a:r>
            <a:r>
              <a:rPr lang="en-US" sz="4400" dirty="0"/>
              <a:t> di </a:t>
            </a:r>
            <a:r>
              <a:rPr lang="en-US" sz="4400" dirty="0" err="1"/>
              <a:t>creare</a:t>
            </a:r>
            <a:r>
              <a:rPr lang="en-US" sz="4400" dirty="0"/>
              <a:t> </a:t>
            </a:r>
            <a:r>
              <a:rPr lang="en-US" sz="4400" dirty="0" err="1"/>
              <a:t>obblighi</a:t>
            </a:r>
            <a:r>
              <a:rPr lang="en-US" sz="4400" dirty="0"/>
              <a:t> </a:t>
            </a:r>
            <a:r>
              <a:rPr lang="en-US" sz="4400" dirty="0" err="1"/>
              <a:t>giuridici</a:t>
            </a:r>
            <a:r>
              <a:rPr lang="en-US" sz="4400" dirty="0"/>
              <a:t>. […] Un </a:t>
            </a:r>
            <a:r>
              <a:rPr lang="en-US" sz="4400" dirty="0" err="1"/>
              <a:t>impegno</a:t>
            </a:r>
            <a:r>
              <a:rPr lang="en-US" sz="4400" dirty="0"/>
              <a:t> di </a:t>
            </a:r>
            <a:r>
              <a:rPr lang="en-US" sz="4400" dirty="0" err="1"/>
              <a:t>questo</a:t>
            </a:r>
            <a:r>
              <a:rPr lang="en-US" sz="4400" dirty="0"/>
              <a:t> </a:t>
            </a:r>
            <a:r>
              <a:rPr lang="en-US" sz="4400" dirty="0" err="1"/>
              <a:t>tipo</a:t>
            </a:r>
            <a:r>
              <a:rPr lang="en-US" sz="4400" dirty="0"/>
              <a:t>, </a:t>
            </a:r>
            <a:r>
              <a:rPr lang="en-US" sz="4400" b="1" dirty="0"/>
              <a:t>se </a:t>
            </a:r>
            <a:r>
              <a:rPr lang="en-US" sz="4400" b="1" dirty="0" err="1"/>
              <a:t>assunto</a:t>
            </a:r>
            <a:r>
              <a:rPr lang="en-US" sz="4400" b="1" dirty="0"/>
              <a:t> </a:t>
            </a:r>
            <a:r>
              <a:rPr lang="en-US" sz="4400" b="1" dirty="0" err="1"/>
              <a:t>pubblicamente</a:t>
            </a:r>
            <a:r>
              <a:rPr lang="en-US" sz="4400" b="1" dirty="0"/>
              <a:t> e con </a:t>
            </a:r>
            <a:r>
              <a:rPr lang="en-US" sz="4400" b="1" dirty="0" err="1"/>
              <a:t>l’intenzione</a:t>
            </a:r>
            <a:r>
              <a:rPr lang="en-US" sz="4400" b="1" dirty="0"/>
              <a:t> di </a:t>
            </a:r>
            <a:r>
              <a:rPr lang="en-US" sz="4400" b="1" dirty="0" err="1"/>
              <a:t>essere</a:t>
            </a:r>
            <a:r>
              <a:rPr lang="en-US" sz="4400" b="1" dirty="0"/>
              <a:t> </a:t>
            </a:r>
            <a:r>
              <a:rPr lang="en-US" sz="4400" b="1" dirty="0" err="1"/>
              <a:t>vincolato</a:t>
            </a:r>
            <a:r>
              <a:rPr lang="en-US" sz="4400" dirty="0"/>
              <a:t>, </a:t>
            </a:r>
            <a:r>
              <a:rPr lang="en-US" sz="4400" dirty="0" err="1"/>
              <a:t>anche</a:t>
            </a:r>
            <a:r>
              <a:rPr lang="en-US" sz="4400" dirty="0"/>
              <a:t> se non </a:t>
            </a:r>
            <a:r>
              <a:rPr lang="en-US" sz="4400" dirty="0" err="1"/>
              <a:t>assunto</a:t>
            </a:r>
            <a:r>
              <a:rPr lang="en-US" sz="4400" dirty="0"/>
              <a:t> </a:t>
            </a:r>
            <a:r>
              <a:rPr lang="en-US" sz="4400" dirty="0" err="1"/>
              <a:t>nel</a:t>
            </a:r>
            <a:r>
              <a:rPr lang="en-US" sz="4400" dirty="0"/>
              <a:t> </a:t>
            </a:r>
            <a:r>
              <a:rPr lang="en-US" sz="4400" dirty="0" err="1"/>
              <a:t>contesto</a:t>
            </a:r>
            <a:r>
              <a:rPr lang="en-US" sz="4400" dirty="0"/>
              <a:t> di </a:t>
            </a:r>
            <a:r>
              <a:rPr lang="en-US" sz="4400" dirty="0" err="1"/>
              <a:t>negoziati</a:t>
            </a:r>
            <a:r>
              <a:rPr lang="en-US" sz="4400" dirty="0"/>
              <a:t> </a:t>
            </a:r>
            <a:r>
              <a:rPr lang="en-US" sz="4400" dirty="0" err="1"/>
              <a:t>internazionali</a:t>
            </a:r>
            <a:r>
              <a:rPr lang="en-US" sz="4400" dirty="0"/>
              <a:t>,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vincolante</a:t>
            </a:r>
            <a:r>
              <a:rPr lang="en-US" sz="4400" dirty="0"/>
              <a:t>. In </a:t>
            </a:r>
            <a:r>
              <a:rPr lang="en-US" sz="4400" dirty="0" err="1"/>
              <a:t>tali</a:t>
            </a:r>
            <a:r>
              <a:rPr lang="en-US" sz="4400" dirty="0"/>
              <a:t> </a:t>
            </a:r>
            <a:r>
              <a:rPr lang="en-US" sz="4400" dirty="0" err="1"/>
              <a:t>circostanze</a:t>
            </a:r>
            <a:r>
              <a:rPr lang="en-US" sz="4400" dirty="0"/>
              <a:t>, [non] </a:t>
            </a:r>
            <a:r>
              <a:rPr lang="en-US" sz="4400" dirty="0" err="1"/>
              <a:t>è</a:t>
            </a:r>
            <a:r>
              <a:rPr lang="en-US" sz="4400" dirty="0"/>
              <a:t> </a:t>
            </a:r>
            <a:r>
              <a:rPr lang="en-US" sz="4400" dirty="0" err="1"/>
              <a:t>necessaria</a:t>
            </a:r>
            <a:r>
              <a:rPr lang="en-US" sz="4400" dirty="0"/>
              <a:t> alcuna </a:t>
            </a:r>
            <a:r>
              <a:rPr lang="en-US" sz="4400" dirty="0" err="1"/>
              <a:t>ulteriore</a:t>
            </a:r>
            <a:r>
              <a:rPr lang="en-US" sz="4400" dirty="0"/>
              <a:t> </a:t>
            </a:r>
            <a:r>
              <a:rPr lang="en-US" sz="4400" dirty="0" err="1"/>
              <a:t>accettazione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dichiarazione</a:t>
            </a:r>
            <a:r>
              <a:rPr lang="en-US" sz="4400" dirty="0"/>
              <a:t>, né alcuna replica o </a:t>
            </a:r>
            <a:r>
              <a:rPr lang="en-US" sz="4400" dirty="0" err="1"/>
              <a:t>reazione</a:t>
            </a:r>
            <a:r>
              <a:rPr lang="en-US" sz="4400" dirty="0"/>
              <a:t> da </a:t>
            </a:r>
            <a:r>
              <a:rPr lang="en-US" sz="4400" dirty="0" err="1"/>
              <a:t>parte</a:t>
            </a:r>
            <a:r>
              <a:rPr lang="en-US" sz="4400" dirty="0"/>
              <a:t> di </a:t>
            </a:r>
            <a:r>
              <a:rPr lang="en-US" sz="4400" dirty="0" err="1"/>
              <a:t>altri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, </a:t>
            </a:r>
            <a:r>
              <a:rPr lang="en-US" sz="4400" dirty="0" err="1"/>
              <a:t>affinché</a:t>
            </a:r>
            <a:r>
              <a:rPr lang="en-US" sz="4400" dirty="0"/>
              <a:t> la </a:t>
            </a:r>
            <a:r>
              <a:rPr lang="en-US" sz="4400" dirty="0" err="1"/>
              <a:t>dichiarazione</a:t>
            </a:r>
            <a:r>
              <a:rPr lang="en-US" sz="4400" dirty="0"/>
              <a:t> </a:t>
            </a:r>
            <a:r>
              <a:rPr lang="en-US" sz="4400" dirty="0" err="1"/>
              <a:t>abbia</a:t>
            </a:r>
            <a:r>
              <a:rPr lang="en-US" sz="4400" dirty="0"/>
              <a:t> </a:t>
            </a:r>
            <a:r>
              <a:rPr lang="en-US" sz="4400" dirty="0" err="1"/>
              <a:t>effetto</a:t>
            </a:r>
            <a:r>
              <a:rPr lang="en-US" sz="4400" dirty="0"/>
              <a:t> [...].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Esperimenti nucleari (Australia e N.Z. c. Francia)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1974</a:t>
            </a:r>
          </a:p>
        </p:txBody>
      </p:sp>
    </p:spTree>
    <p:extLst>
      <p:ext uri="{BB962C8B-B14F-4D97-AF65-F5344CB8AC3E}">
        <p14:creationId xmlns:p14="http://schemas.microsoft.com/office/powerpoint/2010/main" val="357966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6">
            <a:extLst>
              <a:ext uri="{FF2B5EF4-FFF2-40B4-BE49-F238E27FC236}">
                <a16:creationId xmlns:a16="http://schemas.microsoft.com/office/drawing/2014/main" id="{7E6ECC60-EBBE-322F-B3EA-F1949B63F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Articolo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38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Statuto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della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Corte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internazionale</a:t>
            </a:r>
            <a: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</a:t>
            </a:r>
            <a:r>
              <a:rPr lang="en-US" sz="29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giustizia</a:t>
            </a:r>
            <a:br>
              <a:rPr lang="en-US" sz="2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9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b="0" i="0" u="none" strike="noStrike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graphicFrame>
        <p:nvGraphicFramePr>
          <p:cNvPr id="20" name="Segnaposto testo 37">
            <a:extLst>
              <a:ext uri="{FF2B5EF4-FFF2-40B4-BE49-F238E27FC236}">
                <a16:creationId xmlns:a16="http://schemas.microsoft.com/office/drawing/2014/main" id="{280C44A2-808E-CDF8-1105-1BBE63946F76}"/>
              </a:ext>
            </a:extLst>
          </p:cNvPr>
          <p:cNvGraphicFramePr/>
          <p:nvPr/>
        </p:nvGraphicFramePr>
        <p:xfrm>
          <a:off x="838200" y="1289154"/>
          <a:ext cx="10515600" cy="5011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41842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515600" cy="4635841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4400" dirty="0"/>
              <a:t>Tanto </a:t>
            </a:r>
            <a:r>
              <a:rPr lang="en-US" sz="4400" dirty="0" err="1"/>
              <a:t>quanto</a:t>
            </a:r>
            <a:r>
              <a:rPr lang="en-US" sz="4400" dirty="0"/>
              <a:t> la </a:t>
            </a:r>
            <a:r>
              <a:rPr lang="en-US" sz="4400" dirty="0" err="1"/>
              <a:t>regola</a:t>
            </a:r>
            <a:r>
              <a:rPr lang="en-US" sz="4400" dirty="0"/>
              <a:t> </a:t>
            </a:r>
            <a:r>
              <a:rPr lang="en-US" sz="4400" i="1" dirty="0"/>
              <a:t>pacta sunt </a:t>
            </a:r>
            <a:r>
              <a:rPr lang="en-US" sz="4400" i="1" dirty="0" err="1"/>
              <a:t>servanda</a:t>
            </a:r>
            <a:r>
              <a:rPr lang="en-US" sz="4400" dirty="0"/>
              <a:t> </a:t>
            </a:r>
            <a:r>
              <a:rPr lang="en-US" sz="4400" dirty="0" err="1"/>
              <a:t>nel</a:t>
            </a:r>
            <a:r>
              <a:rPr lang="en-US" sz="4400" dirty="0"/>
              <a:t>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dei</a:t>
            </a:r>
            <a:r>
              <a:rPr lang="en-US" sz="4400" dirty="0"/>
              <a:t> </a:t>
            </a:r>
            <a:r>
              <a:rPr lang="en-US" sz="4400" dirty="0" err="1"/>
              <a:t>trattati</a:t>
            </a:r>
            <a:r>
              <a:rPr lang="en-US" sz="4400" dirty="0"/>
              <a:t>, </a:t>
            </a:r>
            <a:r>
              <a:rPr lang="en-US" sz="4400" dirty="0" err="1"/>
              <a:t>anche</a:t>
            </a:r>
            <a:r>
              <a:rPr lang="en-US" sz="4400" dirty="0"/>
              <a:t> il carattere </a:t>
            </a:r>
            <a:r>
              <a:rPr lang="en-US" sz="4400" dirty="0" err="1"/>
              <a:t>vincolante</a:t>
            </a:r>
            <a:r>
              <a:rPr lang="en-US" sz="4400" dirty="0"/>
              <a:t> di un </a:t>
            </a:r>
            <a:r>
              <a:rPr lang="en-US" sz="4400" dirty="0" err="1"/>
              <a:t>obbligo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assunto</a:t>
            </a:r>
            <a:r>
              <a:rPr lang="en-US" sz="4400" dirty="0"/>
              <a:t> </a:t>
            </a:r>
            <a:r>
              <a:rPr lang="en-US" sz="4400" dirty="0" err="1"/>
              <a:t>mediante</a:t>
            </a:r>
            <a:r>
              <a:rPr lang="en-US" sz="4400" dirty="0"/>
              <a:t>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dichiarazione</a:t>
            </a:r>
            <a:r>
              <a:rPr lang="en-US" sz="4400" dirty="0"/>
              <a:t> </a:t>
            </a:r>
            <a:r>
              <a:rPr lang="en-US" sz="4400" dirty="0" err="1"/>
              <a:t>unilaterale</a:t>
            </a:r>
            <a:r>
              <a:rPr lang="en-US" sz="4400" dirty="0"/>
              <a:t> </a:t>
            </a:r>
            <a:r>
              <a:rPr lang="en-US" sz="4400" b="1" dirty="0" err="1"/>
              <a:t>si</a:t>
            </a:r>
            <a:r>
              <a:rPr lang="en-US" sz="4400" b="1" dirty="0"/>
              <a:t> </a:t>
            </a:r>
            <a:r>
              <a:rPr lang="en-US" sz="4400" b="1" dirty="0" err="1"/>
              <a:t>basa</a:t>
            </a:r>
            <a:r>
              <a:rPr lang="en-US" sz="4400" b="1" dirty="0"/>
              <a:t> </a:t>
            </a:r>
            <a:r>
              <a:rPr lang="en-US" sz="4400" b="1" dirty="0" err="1"/>
              <a:t>sulla</a:t>
            </a:r>
            <a:r>
              <a:rPr lang="en-US" sz="4400" b="1" dirty="0"/>
              <a:t> </a:t>
            </a:r>
            <a:r>
              <a:rPr lang="en-US" sz="4400" b="1" dirty="0" err="1"/>
              <a:t>buona</a:t>
            </a:r>
            <a:r>
              <a:rPr lang="en-US" sz="4400" b="1" dirty="0"/>
              <a:t> </a:t>
            </a:r>
            <a:r>
              <a:rPr lang="en-US" sz="4400" b="1" dirty="0" err="1"/>
              <a:t>fede</a:t>
            </a:r>
            <a:r>
              <a:rPr lang="en-US" sz="4400" dirty="0"/>
              <a:t>. In </a:t>
            </a:r>
            <a:r>
              <a:rPr lang="en-US" sz="4400" dirty="0" err="1"/>
              <a:t>tal</a:t>
            </a:r>
            <a:r>
              <a:rPr lang="en-US" sz="4400" dirty="0"/>
              <a:t> modo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Stati</a:t>
            </a:r>
            <a:r>
              <a:rPr lang="en-US" sz="4400" dirty="0"/>
              <a:t> </a:t>
            </a:r>
            <a:r>
              <a:rPr lang="en-US" sz="4400" dirty="0" err="1"/>
              <a:t>interessati</a:t>
            </a:r>
            <a:r>
              <a:rPr lang="en-US" sz="4400" dirty="0"/>
              <a:t> </a:t>
            </a:r>
            <a:r>
              <a:rPr lang="en-US" sz="4400" dirty="0" err="1"/>
              <a:t>possono</a:t>
            </a:r>
            <a:r>
              <a:rPr lang="en-US" sz="4400" dirty="0"/>
              <a:t> </a:t>
            </a:r>
            <a:r>
              <a:rPr lang="en-US" sz="4400" dirty="0" err="1"/>
              <a:t>prendere</a:t>
            </a:r>
            <a:r>
              <a:rPr lang="en-US" sz="4400" dirty="0"/>
              <a:t> </a:t>
            </a:r>
            <a:r>
              <a:rPr lang="en-US" sz="4400" dirty="0" err="1"/>
              <a:t>conoscenza</a:t>
            </a:r>
            <a:r>
              <a:rPr lang="en-US" sz="4400" dirty="0"/>
              <a:t> </a:t>
            </a:r>
            <a:r>
              <a:rPr lang="en-US" sz="4400" dirty="0" err="1"/>
              <a:t>delle</a:t>
            </a:r>
            <a:r>
              <a:rPr lang="en-US" sz="4400" dirty="0"/>
              <a:t> </a:t>
            </a:r>
            <a:r>
              <a:rPr lang="en-US" sz="4400" dirty="0" err="1"/>
              <a:t>dichiarazioni</a:t>
            </a:r>
            <a:r>
              <a:rPr lang="en-US" sz="4400" dirty="0"/>
              <a:t> </a:t>
            </a:r>
            <a:r>
              <a:rPr lang="en-US" sz="4400" dirty="0" err="1"/>
              <a:t>unilaterali</a:t>
            </a:r>
            <a:r>
              <a:rPr lang="en-US" sz="4400" dirty="0"/>
              <a:t> e </a:t>
            </a:r>
            <a:r>
              <a:rPr lang="en-US" sz="4400" dirty="0" err="1"/>
              <a:t>riporre</a:t>
            </a:r>
            <a:r>
              <a:rPr lang="en-US" sz="4400" dirty="0"/>
              <a:t> fiducia in </a:t>
            </a:r>
            <a:r>
              <a:rPr lang="en-US" sz="4400" dirty="0" err="1"/>
              <a:t>esse</a:t>
            </a:r>
            <a:r>
              <a:rPr lang="en-US" sz="4400" dirty="0"/>
              <a:t>, e </a:t>
            </a:r>
            <a:r>
              <a:rPr lang="en-US" sz="4400" dirty="0" err="1"/>
              <a:t>hanno</a:t>
            </a:r>
            <a:r>
              <a:rPr lang="en-US" sz="4400" dirty="0"/>
              <a:t> il </a:t>
            </a:r>
            <a:r>
              <a:rPr lang="en-US" sz="4400" dirty="0" err="1"/>
              <a:t>diritto</a:t>
            </a:r>
            <a:r>
              <a:rPr lang="en-US" sz="4400" dirty="0"/>
              <a:t> di </a:t>
            </a:r>
            <a:r>
              <a:rPr lang="en-US" sz="4400" dirty="0" err="1"/>
              <a:t>esigere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l’obbligo</a:t>
            </a:r>
            <a:r>
              <a:rPr lang="en-US" sz="4400" dirty="0"/>
              <a:t> </a:t>
            </a:r>
            <a:r>
              <a:rPr lang="en-US" sz="4400" dirty="0" err="1"/>
              <a:t>così</a:t>
            </a:r>
            <a:r>
              <a:rPr lang="en-US" sz="4400" dirty="0"/>
              <a:t> </a:t>
            </a:r>
            <a:r>
              <a:rPr lang="en-US" sz="4400" dirty="0" err="1"/>
              <a:t>creato</a:t>
            </a:r>
            <a:r>
              <a:rPr lang="en-US" sz="4400" dirty="0"/>
              <a:t> </a:t>
            </a:r>
            <a:r>
              <a:rPr lang="en-US" sz="4400" dirty="0" err="1"/>
              <a:t>sia</a:t>
            </a:r>
            <a:r>
              <a:rPr lang="en-US" sz="4400" dirty="0"/>
              <a:t> </a:t>
            </a:r>
            <a:r>
              <a:rPr lang="en-US" sz="4400" dirty="0" err="1"/>
              <a:t>rispettato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Esperimenti nucleari (Australia e N.Z. c. Francia)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1974</a:t>
            </a:r>
          </a:p>
        </p:txBody>
      </p:sp>
    </p:spTree>
    <p:extLst>
      <p:ext uri="{BB962C8B-B14F-4D97-AF65-F5344CB8AC3E}">
        <p14:creationId xmlns:p14="http://schemas.microsoft.com/office/powerpoint/2010/main" val="3860559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soft </a:t>
            </a:r>
            <a:r>
              <a:rPr lang="it-IT" sz="4400" i="1" dirty="0" err="1"/>
              <a:t>law</a:t>
            </a:r>
            <a:endParaRPr lang="en-US" sz="3400" i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54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i principi generali di diritto riconosciuti dalle nazioni civili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Statuto della Corte internazionale di giustizia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38, paragrafo 1, lettera c)</a:t>
            </a:r>
          </a:p>
        </p:txBody>
      </p:sp>
    </p:spTree>
    <p:extLst>
      <p:ext uri="{BB962C8B-B14F-4D97-AF65-F5344CB8AC3E}">
        <p14:creationId xmlns:p14="http://schemas.microsoft.com/office/powerpoint/2010/main" val="418948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non </a:t>
            </a:r>
            <a:r>
              <a:rPr lang="it-IT" sz="4400" i="1" dirty="0" err="1"/>
              <a:t>liquet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244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69234"/>
            <a:ext cx="10515600" cy="50077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dirty="0"/>
              <a:t>le norme del diritto internazionale riconosciute dalla coscienza giuridica delle nazioni civili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362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res iudicata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55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4400" dirty="0" err="1"/>
              <a:t>Inoltre</a:t>
            </a:r>
            <a:r>
              <a:rPr lang="en-US" sz="4400" dirty="0"/>
              <a:t>, </a:t>
            </a:r>
            <a:r>
              <a:rPr lang="en-US" sz="4400" dirty="0" err="1"/>
              <a:t>è</a:t>
            </a:r>
            <a:r>
              <a:rPr lang="en-US" sz="4400" dirty="0"/>
              <a:t> un principio </a:t>
            </a:r>
            <a:r>
              <a:rPr lang="en-US" sz="4400" dirty="0" err="1"/>
              <a:t>generalmente</a:t>
            </a:r>
            <a:r>
              <a:rPr lang="en-US" sz="4400" dirty="0"/>
              <a:t> </a:t>
            </a:r>
            <a:r>
              <a:rPr lang="en-US" sz="4400" dirty="0" err="1"/>
              <a:t>accettato</a:t>
            </a:r>
            <a:r>
              <a:rPr lang="en-US" sz="4400" dirty="0"/>
              <a:t> [...] </a:t>
            </a:r>
            <a:r>
              <a:rPr lang="en-US" sz="4400" dirty="0" err="1"/>
              <a:t>dai</a:t>
            </a:r>
            <a:r>
              <a:rPr lang="en-US" sz="4400" dirty="0"/>
              <a:t> </a:t>
            </a:r>
            <a:r>
              <a:rPr lang="en-US" sz="4400" dirty="0" err="1"/>
              <a:t>tribunali</a:t>
            </a:r>
            <a:r>
              <a:rPr lang="en-US" sz="4400" dirty="0"/>
              <a:t> </a:t>
            </a:r>
            <a:r>
              <a:rPr lang="en-US" sz="4400" dirty="0" err="1"/>
              <a:t>nazionali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una</a:t>
            </a:r>
            <a:r>
              <a:rPr lang="en-US" sz="4400" dirty="0"/>
              <a:t> </a:t>
            </a:r>
            <a:r>
              <a:rPr lang="en-US" sz="4400" dirty="0" err="1"/>
              <a:t>Parte</a:t>
            </a:r>
            <a:r>
              <a:rPr lang="en-US" sz="4400" dirty="0"/>
              <a:t> non </a:t>
            </a:r>
            <a:r>
              <a:rPr lang="en-US" sz="4400" dirty="0" err="1"/>
              <a:t>può</a:t>
            </a:r>
            <a:r>
              <a:rPr lang="en-US" sz="4400" dirty="0"/>
              <a:t> [</a:t>
            </a:r>
            <a:r>
              <a:rPr lang="en-US" sz="4400" dirty="0" err="1"/>
              <a:t>lamentare</a:t>
            </a:r>
            <a:r>
              <a:rPr lang="en-US" sz="4400" dirty="0"/>
              <a:t>] il </a:t>
            </a:r>
            <a:r>
              <a:rPr lang="en-US" sz="4400" dirty="0" err="1"/>
              <a:t>fatto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l’altra</a:t>
            </a:r>
            <a:r>
              <a:rPr lang="en-US" sz="4400" dirty="0"/>
              <a:t> non ha </a:t>
            </a:r>
            <a:r>
              <a:rPr lang="en-US" sz="4400" dirty="0" err="1"/>
              <a:t>adempiuto</a:t>
            </a:r>
            <a:r>
              <a:rPr lang="en-US" sz="4400" dirty="0"/>
              <a:t> a un </a:t>
            </a:r>
            <a:r>
              <a:rPr lang="en-US" sz="4400" dirty="0" err="1"/>
              <a:t>obbligo</a:t>
            </a:r>
            <a:r>
              <a:rPr lang="en-US" sz="4400" dirty="0"/>
              <a:t> [...] se la prima </a:t>
            </a:r>
            <a:r>
              <a:rPr lang="en-US" sz="4400" dirty="0" err="1"/>
              <a:t>Parte</a:t>
            </a:r>
            <a:r>
              <a:rPr lang="en-US" sz="4400" dirty="0"/>
              <a:t> ha, con un </a:t>
            </a:r>
            <a:r>
              <a:rPr lang="en-US" sz="4400" dirty="0" err="1"/>
              <a:t>atto</a:t>
            </a:r>
            <a:r>
              <a:rPr lang="en-US" sz="4400" dirty="0"/>
              <a:t> </a:t>
            </a:r>
            <a:r>
              <a:rPr lang="en-US" sz="4400" dirty="0" err="1"/>
              <a:t>illecito</a:t>
            </a:r>
            <a:r>
              <a:rPr lang="en-US" sz="4400" dirty="0"/>
              <a:t>, </a:t>
            </a:r>
            <a:r>
              <a:rPr lang="en-US" sz="4400" dirty="0" err="1"/>
              <a:t>impedito</a:t>
            </a:r>
            <a:r>
              <a:rPr lang="en-US" sz="4400" dirty="0"/>
              <a:t> </a:t>
            </a:r>
            <a:r>
              <a:rPr lang="en-US" sz="4400" dirty="0" err="1"/>
              <a:t>alla</a:t>
            </a:r>
            <a:r>
              <a:rPr lang="en-US" sz="4400" dirty="0"/>
              <a:t> </a:t>
            </a:r>
            <a:r>
              <a:rPr lang="en-US" sz="4400" dirty="0" err="1"/>
              <a:t>seconda</a:t>
            </a:r>
            <a:r>
              <a:rPr lang="en-US" sz="4400" dirty="0"/>
              <a:t> di </a:t>
            </a:r>
            <a:r>
              <a:rPr lang="en-US" sz="4400" dirty="0" err="1"/>
              <a:t>adempiere</a:t>
            </a:r>
            <a:r>
              <a:rPr lang="en-US" sz="4400" dirty="0"/>
              <a:t> </a:t>
            </a:r>
            <a:r>
              <a:rPr lang="en-US" sz="4400" dirty="0" err="1"/>
              <a:t>l’obbligo</a:t>
            </a:r>
            <a:r>
              <a:rPr lang="en-US" sz="4400" dirty="0"/>
              <a:t> in </a:t>
            </a:r>
            <a:r>
              <a:rPr lang="en-US" sz="4400" dirty="0" err="1"/>
              <a:t>questione</a:t>
            </a:r>
            <a:r>
              <a:rPr lang="en-US" sz="4400" dirty="0"/>
              <a:t> [...].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Fabbrica di </a:t>
            </a:r>
            <a:r>
              <a:rPr kumimoji="0" lang="it-IT" sz="4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Chorzów</a:t>
            </a:r>
            <a: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it-IT" sz="40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sent</a:t>
            </a:r>
            <a:r>
              <a:rPr kumimoji="0" lang="it-IT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sulla giurisdizione)</a:t>
            </a:r>
            <a:br>
              <a:rPr kumimoji="0" lang="it-IT" sz="4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Corte permanente di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giust</a:t>
            </a:r>
            <a:r>
              <a:rPr lang="it-IT" sz="4000" dirty="0" err="1">
                <a:solidFill>
                  <a:prstClr val="black"/>
                </a:solidFill>
                <a:latin typeface="Calibri" panose="020F0502020204030204"/>
              </a:rPr>
              <a:t>izia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it-IT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</a:t>
            </a: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., 1927</a:t>
            </a:r>
          </a:p>
        </p:txBody>
      </p:sp>
    </p:spTree>
    <p:extLst>
      <p:ext uri="{BB962C8B-B14F-4D97-AF65-F5344CB8AC3E}">
        <p14:creationId xmlns:p14="http://schemas.microsoft.com/office/powerpoint/2010/main" val="2306645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4400" dirty="0"/>
          </a:p>
          <a:p>
            <a:pPr marL="0" indent="0" algn="just">
              <a:buNone/>
            </a:pPr>
            <a:r>
              <a:rPr lang="en-US" sz="4400" dirty="0" err="1"/>
              <a:t>È</a:t>
            </a:r>
            <a:r>
              <a:rPr lang="en-US" sz="4400" dirty="0"/>
              <a:t> un principio ben </a:t>
            </a:r>
            <a:r>
              <a:rPr lang="en-US" sz="4400" dirty="0" err="1"/>
              <a:t>consolidato</a:t>
            </a:r>
            <a:r>
              <a:rPr lang="en-US" sz="4400" dirty="0"/>
              <a:t> in </a:t>
            </a:r>
            <a:r>
              <a:rPr lang="en-US" sz="4400" dirty="0" err="1"/>
              <a:t>molti</a:t>
            </a:r>
            <a:r>
              <a:rPr lang="en-US" sz="4400" dirty="0"/>
              <a:t> </a:t>
            </a:r>
            <a:r>
              <a:rPr lang="en-US" sz="4400" dirty="0" err="1"/>
              <a:t>sistemi</a:t>
            </a:r>
            <a:r>
              <a:rPr lang="en-US" sz="4400" dirty="0"/>
              <a:t> </a:t>
            </a:r>
            <a:r>
              <a:rPr lang="en-US" sz="4400" dirty="0" err="1"/>
              <a:t>giuridici</a:t>
            </a:r>
            <a:r>
              <a:rPr lang="en-US" sz="4400" dirty="0"/>
              <a:t> </a:t>
            </a:r>
            <a:r>
              <a:rPr lang="en-US" sz="4400" dirty="0" err="1"/>
              <a:t>nazionali</a:t>
            </a:r>
            <a:r>
              <a:rPr lang="en-US" sz="4400" dirty="0"/>
              <a:t> e </a:t>
            </a:r>
            <a:r>
              <a:rPr lang="en-US" sz="4400" dirty="0" err="1"/>
              <a:t>nel</a:t>
            </a:r>
            <a:r>
              <a:rPr lang="en-US" sz="4400" dirty="0"/>
              <a:t> </a:t>
            </a:r>
            <a:r>
              <a:rPr lang="en-US" sz="4400" dirty="0" err="1"/>
              <a:t>diritto</a:t>
            </a:r>
            <a:r>
              <a:rPr lang="en-US" sz="4400" dirty="0"/>
              <a:t> </a:t>
            </a:r>
            <a:r>
              <a:rPr lang="en-US" sz="4400" dirty="0" err="1"/>
              <a:t>internazionale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a </a:t>
            </a:r>
            <a:r>
              <a:rPr lang="en-US" sz="4400" dirty="0" err="1"/>
              <a:t>nessuno</a:t>
            </a:r>
            <a:r>
              <a:rPr lang="en-US" sz="4400" dirty="0"/>
              <a:t> </a:t>
            </a:r>
            <a:r>
              <a:rPr lang="en-US" sz="4400" dirty="0" err="1"/>
              <a:t>dovrebbe</a:t>
            </a:r>
            <a:r>
              <a:rPr lang="en-US" sz="4400" dirty="0"/>
              <a:t> </a:t>
            </a:r>
            <a:r>
              <a:rPr lang="en-US" sz="4400" dirty="0" err="1"/>
              <a:t>essere</a:t>
            </a:r>
            <a:r>
              <a:rPr lang="en-US" sz="4400" dirty="0"/>
              <a:t> </a:t>
            </a:r>
            <a:r>
              <a:rPr lang="en-US" sz="4400" dirty="0" err="1"/>
              <a:t>permesso</a:t>
            </a:r>
            <a:r>
              <a:rPr lang="en-US" sz="4400" dirty="0"/>
              <a:t> di </a:t>
            </a:r>
            <a:r>
              <a:rPr lang="en-US" sz="4400" dirty="0" err="1"/>
              <a:t>trarre</a:t>
            </a:r>
            <a:r>
              <a:rPr lang="en-US" sz="4400" dirty="0"/>
              <a:t> </a:t>
            </a:r>
            <a:r>
              <a:rPr lang="en-US" sz="4400" dirty="0" err="1"/>
              <a:t>vantaggio</a:t>
            </a:r>
            <a:r>
              <a:rPr lang="en-US" sz="4400" dirty="0"/>
              <a:t> da un proprio </a:t>
            </a:r>
            <a:r>
              <a:rPr lang="en-US" sz="4400" dirty="0" err="1"/>
              <a:t>illecito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959370" y="396534"/>
            <a:ext cx="102382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t-IT" sz="4000" i="1" dirty="0" err="1"/>
              <a:t>Tippetts</a:t>
            </a:r>
            <a:r>
              <a:rPr lang="it-IT" sz="4000" i="1" dirty="0"/>
              <a:t> e altri c. TAMS-AFFA e Iran</a:t>
            </a:r>
            <a:br>
              <a:rPr lang="it-IT" sz="4000" i="1" dirty="0"/>
            </a:br>
            <a:r>
              <a:rPr lang="it-IT" sz="4000" dirty="0"/>
              <a:t>Tribunale per i reclami Iran-USA, 1984</a:t>
            </a:r>
            <a:endParaRPr kumimoji="0" lang="it-IT" sz="40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233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r>
              <a:rPr lang="it-IT" sz="4400" i="1" dirty="0"/>
              <a:t>ex </a:t>
            </a:r>
            <a:r>
              <a:rPr lang="it-IT" sz="4400" i="1" dirty="0" err="1"/>
              <a:t>iniuria</a:t>
            </a:r>
            <a:r>
              <a:rPr lang="it-IT" sz="4400" i="1" dirty="0"/>
              <a:t> ius non </a:t>
            </a:r>
            <a:r>
              <a:rPr lang="it-IT" sz="4400" i="1" dirty="0" err="1"/>
              <a:t>oritur</a:t>
            </a:r>
            <a:r>
              <a:rPr lang="en-US" sz="3400" dirty="0"/>
              <a:t>
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9049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6575</TotalTime>
  <Words>904</Words>
  <Application>Microsoft Macintosh PowerPoint</Application>
  <PresentationFormat>Widescreen</PresentationFormat>
  <Paragraphs>96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Articolo 38 dello Statuto della Corte internazionale di giustizia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143</cp:revision>
  <dcterms:created xsi:type="dcterms:W3CDTF">2023-02-07T10:10:48Z</dcterms:created>
  <dcterms:modified xsi:type="dcterms:W3CDTF">2026-03-18T11:26:56Z</dcterms:modified>
</cp:coreProperties>
</file>