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81" r:id="rId3"/>
    <p:sldId id="282" r:id="rId4"/>
    <p:sldId id="295" r:id="rId5"/>
    <p:sldId id="299" r:id="rId6"/>
    <p:sldId id="296" r:id="rId7"/>
    <p:sldId id="297" r:id="rId8"/>
    <p:sldId id="283" r:id="rId9"/>
    <p:sldId id="298" r:id="rId10"/>
    <p:sldId id="284" r:id="rId11"/>
    <p:sldId id="285" r:id="rId12"/>
  </p:sldIdLst>
  <p:sldSz cx="12192000" cy="6858000"/>
  <p:notesSz cx="12192000" cy="6858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4"/>
    <p:restoredTop sz="94649"/>
  </p:normalViewPr>
  <p:slideViewPr>
    <p:cSldViewPr>
      <p:cViewPr varScale="1">
        <p:scale>
          <a:sx n="61" d="100"/>
          <a:sy n="61" d="100"/>
        </p:scale>
        <p:origin x="248" y="7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254375" y="358901"/>
            <a:ext cx="5683249" cy="3619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1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12/10/21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1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2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12/10/21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1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12/10/21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1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12/10/21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12/10/21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332479" y="358901"/>
            <a:ext cx="5605145" cy="3619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1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17244" y="1790395"/>
            <a:ext cx="10357510" cy="4051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12/10/21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fcaloprisco@unite.it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5606288" y="6644131"/>
            <a:ext cx="980440" cy="1797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000" spc="-5" dirty="0">
                <a:latin typeface="Arial MT"/>
                <a:cs typeface="Arial MT"/>
              </a:rPr>
              <a:t>Interno</a:t>
            </a:r>
            <a:r>
              <a:rPr sz="1000" spc="-65" dirty="0">
                <a:latin typeface="Arial MT"/>
                <a:cs typeface="Arial MT"/>
              </a:rPr>
              <a:t> </a:t>
            </a:r>
            <a:r>
              <a:rPr sz="1000" spc="5" dirty="0">
                <a:latin typeface="Arial MT"/>
                <a:cs typeface="Arial MT"/>
              </a:rPr>
              <a:t>–</a:t>
            </a:r>
            <a:r>
              <a:rPr sz="1000" spc="-40" dirty="0">
                <a:latin typeface="Arial MT"/>
                <a:cs typeface="Arial MT"/>
              </a:rPr>
              <a:t> </a:t>
            </a:r>
            <a:r>
              <a:rPr sz="1000" spc="-5" dirty="0">
                <a:latin typeface="Arial MT"/>
                <a:cs typeface="Arial MT"/>
              </a:rPr>
              <a:t>Internal</a:t>
            </a:r>
            <a:endParaRPr sz="1000">
              <a:latin typeface="Arial MT"/>
              <a:cs typeface="Arial MT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399288"/>
            <a:ext cx="3093720" cy="6129528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067304" y="1967560"/>
            <a:ext cx="6061075" cy="1299210"/>
          </a:xfrm>
          <a:prstGeom prst="rect">
            <a:avLst/>
          </a:prstGeom>
        </p:spPr>
        <p:txBody>
          <a:bodyPr vert="horz" wrap="square" lIns="0" tIns="86995" rIns="0" bIns="0" rtlCol="0">
            <a:spAutoFit/>
          </a:bodyPr>
          <a:lstStyle/>
          <a:p>
            <a:pPr marL="12700" marR="5080" indent="612140">
              <a:lnSpc>
                <a:spcPts val="4760"/>
              </a:lnSpc>
              <a:spcBef>
                <a:spcPts val="685"/>
              </a:spcBef>
            </a:pPr>
            <a:r>
              <a:rPr sz="4400" spc="365" dirty="0">
                <a:solidFill>
                  <a:srgbClr val="FFFFFF"/>
                </a:solidFill>
              </a:rPr>
              <a:t>C</a:t>
            </a:r>
            <a:r>
              <a:rPr sz="4400" spc="425" dirty="0">
                <a:solidFill>
                  <a:srgbClr val="FFFFFF"/>
                </a:solidFill>
              </a:rPr>
              <a:t>O</a:t>
            </a:r>
            <a:r>
              <a:rPr sz="4400" spc="-275" dirty="0">
                <a:solidFill>
                  <a:srgbClr val="FFFFFF"/>
                </a:solidFill>
              </a:rPr>
              <a:t>RS</a:t>
            </a:r>
            <a:r>
              <a:rPr sz="4400" spc="-310" dirty="0">
                <a:solidFill>
                  <a:srgbClr val="FFFFFF"/>
                </a:solidFill>
              </a:rPr>
              <a:t>O</a:t>
            </a:r>
            <a:r>
              <a:rPr sz="4400" spc="-55" dirty="0">
                <a:solidFill>
                  <a:srgbClr val="FFFFFF"/>
                </a:solidFill>
              </a:rPr>
              <a:t> </a:t>
            </a:r>
            <a:r>
              <a:rPr sz="4400" spc="-710" dirty="0">
                <a:solidFill>
                  <a:srgbClr val="FFFFFF"/>
                </a:solidFill>
              </a:rPr>
              <a:t>D</a:t>
            </a:r>
            <a:r>
              <a:rPr sz="4400" spc="-450" dirty="0">
                <a:solidFill>
                  <a:srgbClr val="FFFFFF"/>
                </a:solidFill>
              </a:rPr>
              <a:t>I</a:t>
            </a:r>
            <a:r>
              <a:rPr sz="4400" spc="-75" dirty="0">
                <a:solidFill>
                  <a:srgbClr val="FFFFFF"/>
                </a:solidFill>
              </a:rPr>
              <a:t> </a:t>
            </a:r>
            <a:r>
              <a:rPr sz="4400" spc="-730" dirty="0">
                <a:solidFill>
                  <a:srgbClr val="FFFFFF"/>
                </a:solidFill>
              </a:rPr>
              <a:t>DIR</a:t>
            </a:r>
            <a:r>
              <a:rPr sz="4400" spc="-555" dirty="0">
                <a:solidFill>
                  <a:srgbClr val="FFFFFF"/>
                </a:solidFill>
              </a:rPr>
              <a:t>I</a:t>
            </a:r>
            <a:r>
              <a:rPr sz="4400" spc="-365" dirty="0">
                <a:solidFill>
                  <a:srgbClr val="FFFFFF"/>
                </a:solidFill>
              </a:rPr>
              <a:t>TTO  </a:t>
            </a:r>
            <a:r>
              <a:rPr sz="4400" spc="-430" dirty="0">
                <a:solidFill>
                  <a:srgbClr val="FFFFFF"/>
                </a:solidFill>
              </a:rPr>
              <a:t>DELL’UN</a:t>
            </a:r>
            <a:r>
              <a:rPr sz="4400" spc="-355" dirty="0">
                <a:solidFill>
                  <a:srgbClr val="FFFFFF"/>
                </a:solidFill>
              </a:rPr>
              <a:t>I</a:t>
            </a:r>
            <a:r>
              <a:rPr sz="4400" spc="-90" dirty="0">
                <a:solidFill>
                  <a:srgbClr val="FFFFFF"/>
                </a:solidFill>
              </a:rPr>
              <a:t>ONE</a:t>
            </a:r>
            <a:r>
              <a:rPr sz="4400" spc="-35" dirty="0">
                <a:solidFill>
                  <a:srgbClr val="FFFFFF"/>
                </a:solidFill>
              </a:rPr>
              <a:t> </a:t>
            </a:r>
            <a:r>
              <a:rPr sz="4400" spc="-495" dirty="0">
                <a:solidFill>
                  <a:srgbClr val="FFFFFF"/>
                </a:solidFill>
              </a:rPr>
              <a:t>EU</a:t>
            </a:r>
            <a:r>
              <a:rPr sz="4400" spc="-545" dirty="0">
                <a:solidFill>
                  <a:srgbClr val="FFFFFF"/>
                </a:solidFill>
              </a:rPr>
              <a:t>R</a:t>
            </a:r>
            <a:r>
              <a:rPr sz="4400" spc="-195" dirty="0">
                <a:solidFill>
                  <a:srgbClr val="FFFFFF"/>
                </a:solidFill>
              </a:rPr>
              <a:t>OP</a:t>
            </a:r>
            <a:r>
              <a:rPr sz="4400" spc="-185" dirty="0">
                <a:solidFill>
                  <a:srgbClr val="FFFFFF"/>
                </a:solidFill>
              </a:rPr>
              <a:t>E</a:t>
            </a:r>
            <a:r>
              <a:rPr sz="4400" spc="235" dirty="0">
                <a:solidFill>
                  <a:srgbClr val="FFFFFF"/>
                </a:solidFill>
              </a:rPr>
              <a:t>A</a:t>
            </a:r>
            <a:endParaRPr sz="4400"/>
          </a:p>
        </p:txBody>
      </p:sp>
      <p:sp>
        <p:nvSpPr>
          <p:cNvPr id="6" name="object 6"/>
          <p:cNvSpPr txBox="1"/>
          <p:nvPr/>
        </p:nvSpPr>
        <p:spPr>
          <a:xfrm>
            <a:off x="4228846" y="4292812"/>
            <a:ext cx="3739515" cy="1703705"/>
          </a:xfrm>
          <a:prstGeom prst="rect">
            <a:avLst/>
          </a:prstGeom>
        </p:spPr>
        <p:txBody>
          <a:bodyPr vert="horz" wrap="square" lIns="0" tIns="64769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509"/>
              </a:spcBef>
            </a:pPr>
            <a:r>
              <a:rPr sz="2400" spc="-200" dirty="0">
                <a:solidFill>
                  <a:srgbClr val="FFFFFF"/>
                </a:solidFill>
                <a:latin typeface="Verdana"/>
                <a:cs typeface="Verdana"/>
              </a:rPr>
              <a:t>U</a:t>
            </a:r>
            <a:r>
              <a:rPr sz="2400" spc="-100" dirty="0">
                <a:solidFill>
                  <a:srgbClr val="FFFFFF"/>
                </a:solidFill>
                <a:latin typeface="Verdana"/>
                <a:cs typeface="Verdana"/>
              </a:rPr>
              <a:t>ni</a:t>
            </a:r>
            <a:r>
              <a:rPr sz="2400" spc="-145" dirty="0">
                <a:solidFill>
                  <a:srgbClr val="FFFFFF"/>
                </a:solidFill>
                <a:latin typeface="Verdana"/>
                <a:cs typeface="Verdana"/>
              </a:rPr>
              <a:t>v</a:t>
            </a:r>
            <a:r>
              <a:rPr sz="2400" spc="-165" dirty="0">
                <a:solidFill>
                  <a:srgbClr val="FFFFFF"/>
                </a:solidFill>
                <a:latin typeface="Verdana"/>
                <a:cs typeface="Verdana"/>
              </a:rPr>
              <a:t>ersi</a:t>
            </a:r>
            <a:r>
              <a:rPr sz="2400" spc="-195" dirty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2400" spc="195" dirty="0">
                <a:solidFill>
                  <a:srgbClr val="FFFFFF"/>
                </a:solidFill>
                <a:latin typeface="Verdana"/>
                <a:cs typeface="Verdana"/>
              </a:rPr>
              <a:t>à</a:t>
            </a:r>
            <a:r>
              <a:rPr sz="2400" spc="-14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155" dirty="0">
                <a:solidFill>
                  <a:srgbClr val="FFFFFF"/>
                </a:solidFill>
                <a:latin typeface="Verdana"/>
                <a:cs typeface="Verdana"/>
              </a:rPr>
              <a:t>d</a:t>
            </a:r>
            <a:r>
              <a:rPr sz="2400" spc="-180" dirty="0">
                <a:solidFill>
                  <a:srgbClr val="FFFFFF"/>
                </a:solidFill>
                <a:latin typeface="Verdana"/>
                <a:cs typeface="Verdana"/>
              </a:rPr>
              <a:t>i </a:t>
            </a:r>
            <a:r>
              <a:rPr sz="2400" spc="-470" dirty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2400" spc="5" dirty="0">
                <a:solidFill>
                  <a:srgbClr val="FFFFFF"/>
                </a:solidFill>
                <a:latin typeface="Verdana"/>
                <a:cs typeface="Verdana"/>
              </a:rPr>
              <a:t>er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2400" spc="-65" dirty="0">
                <a:solidFill>
                  <a:srgbClr val="FFFFFF"/>
                </a:solidFill>
                <a:latin typeface="Verdana"/>
                <a:cs typeface="Verdana"/>
              </a:rPr>
              <a:t>m</a:t>
            </a:r>
            <a:r>
              <a:rPr sz="2400" spc="114" dirty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endParaRPr sz="2400">
              <a:latin typeface="Verdana"/>
              <a:cs typeface="Verdana"/>
            </a:endParaRPr>
          </a:p>
          <a:p>
            <a:pPr algn="ctr">
              <a:lnSpc>
                <a:spcPct val="100000"/>
              </a:lnSpc>
              <a:spcBef>
                <a:spcPts val="414"/>
              </a:spcBef>
            </a:pPr>
            <a:r>
              <a:rPr sz="2400" spc="-50" dirty="0">
                <a:solidFill>
                  <a:srgbClr val="FFFFFF"/>
                </a:solidFill>
                <a:latin typeface="Verdana"/>
                <a:cs typeface="Verdana"/>
              </a:rPr>
              <a:t>A.</a:t>
            </a:r>
            <a:r>
              <a:rPr sz="2400" spc="-40" dirty="0">
                <a:solidFill>
                  <a:srgbClr val="FFFFFF"/>
                </a:solidFill>
                <a:latin typeface="Verdana"/>
                <a:cs typeface="Verdana"/>
              </a:rPr>
              <a:t>A.</a:t>
            </a:r>
            <a:r>
              <a:rPr sz="2400" spc="-17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215" dirty="0">
                <a:solidFill>
                  <a:srgbClr val="FFFFFF"/>
                </a:solidFill>
                <a:latin typeface="Verdana"/>
                <a:cs typeface="Verdana"/>
              </a:rPr>
              <a:t>2020</a:t>
            </a:r>
            <a:r>
              <a:rPr sz="2400" spc="-145" dirty="0">
                <a:solidFill>
                  <a:srgbClr val="FFFFFF"/>
                </a:solidFill>
                <a:latin typeface="Verdana"/>
                <a:cs typeface="Verdana"/>
              </a:rPr>
              <a:t>/21</a:t>
            </a:r>
            <a:endParaRPr sz="2400">
              <a:latin typeface="Verdana"/>
              <a:cs typeface="Verdana"/>
            </a:endParaRPr>
          </a:p>
          <a:p>
            <a:pPr algn="ctr">
              <a:lnSpc>
                <a:spcPct val="100000"/>
              </a:lnSpc>
              <a:spcBef>
                <a:spcPts val="430"/>
              </a:spcBef>
            </a:pPr>
            <a:r>
              <a:rPr sz="2400" spc="-195" dirty="0">
                <a:solidFill>
                  <a:srgbClr val="FFFFFF"/>
                </a:solidFill>
                <a:latin typeface="Verdana"/>
                <a:cs typeface="Verdana"/>
              </a:rPr>
              <a:t>P</a:t>
            </a:r>
            <a:r>
              <a:rPr sz="2400" spc="-150" dirty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2400" spc="100" dirty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2400" spc="-100" dirty="0">
                <a:solidFill>
                  <a:srgbClr val="FFFFFF"/>
                </a:solidFill>
                <a:latin typeface="Verdana"/>
                <a:cs typeface="Verdana"/>
              </a:rPr>
              <a:t>f</a:t>
            </a:r>
            <a:r>
              <a:rPr sz="2400" spc="-229" dirty="0">
                <a:solidFill>
                  <a:srgbClr val="FFFFFF"/>
                </a:solidFill>
                <a:latin typeface="Verdana"/>
                <a:cs typeface="Verdana"/>
              </a:rPr>
              <a:t>.</a:t>
            </a:r>
            <a:r>
              <a:rPr sz="2400" spc="-325" dirty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sz="2400" spc="-320" dirty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sz="2400" spc="195" dirty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2400" spc="-14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229" dirty="0">
                <a:solidFill>
                  <a:srgbClr val="FFFFFF"/>
                </a:solidFill>
                <a:latin typeface="Verdana"/>
                <a:cs typeface="Verdana"/>
              </a:rPr>
              <a:t>F</a:t>
            </a:r>
            <a:r>
              <a:rPr sz="2400" spc="-135" dirty="0">
                <a:solidFill>
                  <a:srgbClr val="FFFFFF"/>
                </a:solidFill>
                <a:latin typeface="Verdana"/>
                <a:cs typeface="Verdana"/>
              </a:rPr>
              <a:t>l</a:t>
            </a:r>
            <a:r>
              <a:rPr sz="2400" spc="185" dirty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2400" spc="-105" dirty="0">
                <a:solidFill>
                  <a:srgbClr val="FFFFFF"/>
                </a:solidFill>
                <a:latin typeface="Verdana"/>
                <a:cs typeface="Verdana"/>
              </a:rPr>
              <a:t>v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2400" spc="15" dirty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2400" spc="-2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265" dirty="0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sz="2400" spc="185" dirty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2400" spc="-135" dirty="0">
                <a:solidFill>
                  <a:srgbClr val="FFFFFF"/>
                </a:solidFill>
                <a:latin typeface="Verdana"/>
                <a:cs typeface="Verdana"/>
              </a:rPr>
              <a:t>l</a:t>
            </a:r>
            <a:r>
              <a:rPr sz="2400" spc="100" dirty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2400" spc="-100" dirty="0">
                <a:solidFill>
                  <a:srgbClr val="FFFFFF"/>
                </a:solidFill>
                <a:latin typeface="Verdana"/>
                <a:cs typeface="Verdana"/>
              </a:rPr>
              <a:t>p</a:t>
            </a:r>
            <a:r>
              <a:rPr sz="2400" spc="-75" dirty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2400" spc="-65" dirty="0">
                <a:solidFill>
                  <a:srgbClr val="FFFFFF"/>
                </a:solidFill>
                <a:latin typeface="Verdana"/>
                <a:cs typeface="Verdana"/>
              </a:rPr>
              <a:t>is</a:t>
            </a:r>
            <a:r>
              <a:rPr sz="2400" spc="-75" dirty="0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sz="2400" spc="114" dirty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endParaRPr sz="2400">
              <a:latin typeface="Verdana"/>
              <a:cs typeface="Verdana"/>
            </a:endParaRPr>
          </a:p>
          <a:p>
            <a:pPr algn="ctr">
              <a:lnSpc>
                <a:spcPct val="100000"/>
              </a:lnSpc>
              <a:spcBef>
                <a:spcPts val="434"/>
              </a:spcBef>
            </a:pPr>
            <a:r>
              <a:rPr sz="2400" spc="-60" dirty="0">
                <a:solidFill>
                  <a:srgbClr val="FFFFFF"/>
                </a:solidFill>
                <a:latin typeface="Verdana"/>
                <a:cs typeface="Verdana"/>
                <a:hlinkClick r:id="rId3"/>
              </a:rPr>
              <a:t>fcaloprisco@unite.it</a:t>
            </a:r>
            <a:endParaRPr sz="24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618988" y="6668987"/>
            <a:ext cx="955040" cy="1435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115"/>
              </a:lnSpc>
            </a:pPr>
            <a:r>
              <a:rPr sz="1000" spc="-5" dirty="0">
                <a:latin typeface="Arial MT"/>
                <a:cs typeface="Arial MT"/>
              </a:rPr>
              <a:t>Interno</a:t>
            </a:r>
            <a:r>
              <a:rPr sz="1000" spc="-45" dirty="0">
                <a:latin typeface="Arial MT"/>
                <a:cs typeface="Arial MT"/>
              </a:rPr>
              <a:t> </a:t>
            </a:r>
            <a:r>
              <a:rPr sz="1000" spc="5" dirty="0">
                <a:latin typeface="Arial MT"/>
                <a:cs typeface="Arial MT"/>
              </a:rPr>
              <a:t>–</a:t>
            </a:r>
            <a:r>
              <a:rPr sz="1000" spc="-30" dirty="0">
                <a:latin typeface="Arial MT"/>
                <a:cs typeface="Arial MT"/>
              </a:rPr>
              <a:t> </a:t>
            </a:r>
            <a:r>
              <a:rPr sz="1000" spc="-5" dirty="0">
                <a:latin typeface="Arial MT"/>
                <a:cs typeface="Arial MT"/>
              </a:rPr>
              <a:t>Internal</a:t>
            </a:r>
            <a:endParaRPr sz="1000">
              <a:latin typeface="Arial MT"/>
              <a:cs typeface="Arial MT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-6095" y="4191000"/>
            <a:ext cx="12204700" cy="2673350"/>
            <a:chOff x="-6095" y="4191000"/>
            <a:chExt cx="12204700" cy="2673350"/>
          </a:xfrm>
        </p:grpSpPr>
        <p:sp>
          <p:nvSpPr>
            <p:cNvPr id="4" name="object 4"/>
            <p:cNvSpPr/>
            <p:nvPr/>
          </p:nvSpPr>
          <p:spPr>
            <a:xfrm>
              <a:off x="0" y="6355079"/>
              <a:ext cx="12192000" cy="502920"/>
            </a:xfrm>
            <a:custGeom>
              <a:avLst/>
              <a:gdLst/>
              <a:ahLst/>
              <a:cxnLst/>
              <a:rect l="l" t="t" r="r" b="b"/>
              <a:pathLst>
                <a:path w="12192000" h="502920">
                  <a:moveTo>
                    <a:pt x="12192000" y="0"/>
                  </a:moveTo>
                  <a:lnTo>
                    <a:pt x="0" y="0"/>
                  </a:lnTo>
                  <a:lnTo>
                    <a:pt x="0" y="502920"/>
                  </a:lnTo>
                  <a:lnTo>
                    <a:pt x="12192000" y="502920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6355079"/>
              <a:ext cx="12192000" cy="502920"/>
            </a:xfrm>
            <a:custGeom>
              <a:avLst/>
              <a:gdLst/>
              <a:ahLst/>
              <a:cxnLst/>
              <a:rect l="l" t="t" r="r" b="b"/>
              <a:pathLst>
                <a:path w="12192000" h="502920">
                  <a:moveTo>
                    <a:pt x="0" y="502920"/>
                  </a:moveTo>
                  <a:lnTo>
                    <a:pt x="12192000" y="502920"/>
                  </a:lnTo>
                  <a:lnTo>
                    <a:pt x="12192000" y="0"/>
                  </a:lnTo>
                  <a:lnTo>
                    <a:pt x="0" y="0"/>
                  </a:lnTo>
                  <a:lnTo>
                    <a:pt x="0" y="502920"/>
                  </a:lnTo>
                  <a:close/>
                </a:path>
              </a:pathLst>
            </a:custGeom>
            <a:ln w="12192">
              <a:solidFill>
                <a:srgbClr val="41709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1579351" y="6370319"/>
              <a:ext cx="481583" cy="478536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231136" y="4191000"/>
              <a:ext cx="7729727" cy="2176272"/>
            </a:xfrm>
            <a:prstGeom prst="rect">
              <a:avLst/>
            </a:prstGeom>
          </p:spPr>
        </p:pic>
      </p:grp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60" dirty="0"/>
              <a:t>I</a:t>
            </a:r>
            <a:r>
              <a:rPr lang="fr-FR" spc="-260" dirty="0"/>
              <a:t>LA CITTADINANZA EUROPEA</a:t>
            </a:r>
            <a:endParaRPr spc="-120" dirty="0"/>
          </a:p>
        </p:txBody>
      </p:sp>
      <p:sp>
        <p:nvSpPr>
          <p:cNvPr id="9" name="object 9"/>
          <p:cNvSpPr txBox="1"/>
          <p:nvPr/>
        </p:nvSpPr>
        <p:spPr>
          <a:xfrm>
            <a:off x="917244" y="1797100"/>
            <a:ext cx="10259060" cy="23126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marR="5080" indent="-228600">
              <a:lnSpc>
                <a:spcPct val="150100"/>
              </a:lnSpc>
              <a:spcBef>
                <a:spcPts val="100"/>
              </a:spcBef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sz="2000" spc="-260" dirty="0">
                <a:solidFill>
                  <a:srgbClr val="006FC0"/>
                </a:solidFill>
                <a:latin typeface="Verdana"/>
                <a:cs typeface="Verdana"/>
              </a:rPr>
              <a:t>Il</a:t>
            </a:r>
            <a:r>
              <a:rPr sz="2000" spc="-185" dirty="0">
                <a:solidFill>
                  <a:srgbClr val="006FC0"/>
                </a:solidFill>
                <a:latin typeface="Verdana"/>
                <a:cs typeface="Verdana"/>
              </a:rPr>
              <a:t> </a:t>
            </a:r>
            <a:r>
              <a:rPr sz="2000" spc="-80" dirty="0">
                <a:solidFill>
                  <a:srgbClr val="006FC0"/>
                </a:solidFill>
                <a:latin typeface="Verdana"/>
                <a:cs typeface="Verdana"/>
              </a:rPr>
              <a:t>diritto</a:t>
            </a:r>
            <a:r>
              <a:rPr sz="2000" spc="-175" dirty="0">
                <a:solidFill>
                  <a:srgbClr val="006FC0"/>
                </a:solidFill>
                <a:latin typeface="Verdana"/>
                <a:cs typeface="Verdana"/>
              </a:rPr>
              <a:t> </a:t>
            </a:r>
            <a:r>
              <a:rPr sz="2000" spc="-20" dirty="0">
                <a:solidFill>
                  <a:srgbClr val="006FC0"/>
                </a:solidFill>
                <a:latin typeface="Verdana"/>
                <a:cs typeface="Verdana"/>
              </a:rPr>
              <a:t>di</a:t>
            </a:r>
            <a:r>
              <a:rPr sz="2000" spc="-130" dirty="0">
                <a:solidFill>
                  <a:srgbClr val="006FC0"/>
                </a:solidFill>
                <a:latin typeface="Verdana"/>
                <a:cs typeface="Verdana"/>
              </a:rPr>
              <a:t> </a:t>
            </a:r>
            <a:r>
              <a:rPr sz="2000" spc="-30" dirty="0">
                <a:solidFill>
                  <a:srgbClr val="006FC0"/>
                </a:solidFill>
                <a:latin typeface="Verdana"/>
                <a:cs typeface="Verdana"/>
              </a:rPr>
              <a:t>petizione</a:t>
            </a:r>
            <a:r>
              <a:rPr sz="2000" spc="-135" dirty="0">
                <a:solidFill>
                  <a:srgbClr val="006FC0"/>
                </a:solidFill>
                <a:latin typeface="Verdana"/>
                <a:cs typeface="Verdana"/>
              </a:rPr>
              <a:t> </a:t>
            </a:r>
            <a:r>
              <a:rPr sz="2000" spc="45" dirty="0">
                <a:latin typeface="Verdana"/>
                <a:cs typeface="Verdana"/>
              </a:rPr>
              <a:t>può</a:t>
            </a:r>
            <a:r>
              <a:rPr sz="2000" spc="-130" dirty="0">
                <a:latin typeface="Verdana"/>
                <a:cs typeface="Verdana"/>
              </a:rPr>
              <a:t> </a:t>
            </a:r>
            <a:r>
              <a:rPr sz="2000" spc="-85" dirty="0">
                <a:latin typeface="Verdana"/>
                <a:cs typeface="Verdana"/>
              </a:rPr>
              <a:t>essere</a:t>
            </a:r>
            <a:r>
              <a:rPr sz="2000" spc="-114" dirty="0">
                <a:latin typeface="Verdana"/>
                <a:cs typeface="Verdana"/>
              </a:rPr>
              <a:t> </a:t>
            </a:r>
            <a:r>
              <a:rPr sz="2000" spc="-20" dirty="0">
                <a:latin typeface="Verdana"/>
                <a:cs typeface="Verdana"/>
              </a:rPr>
              <a:t>esercitato</a:t>
            </a:r>
            <a:r>
              <a:rPr sz="2000" spc="-175" dirty="0">
                <a:latin typeface="Verdana"/>
                <a:cs typeface="Verdana"/>
              </a:rPr>
              <a:t> </a:t>
            </a:r>
            <a:r>
              <a:rPr sz="2000" spc="-30" dirty="0">
                <a:latin typeface="Verdana"/>
                <a:cs typeface="Verdana"/>
              </a:rPr>
              <a:t>individualmente</a:t>
            </a:r>
            <a:r>
              <a:rPr sz="2000" spc="-140" dirty="0">
                <a:latin typeface="Verdana"/>
                <a:cs typeface="Verdana"/>
              </a:rPr>
              <a:t> </a:t>
            </a:r>
            <a:r>
              <a:rPr sz="2000" spc="90" dirty="0">
                <a:latin typeface="Verdana"/>
                <a:cs typeface="Verdana"/>
              </a:rPr>
              <a:t>o</a:t>
            </a:r>
            <a:r>
              <a:rPr sz="2000" spc="-150" dirty="0">
                <a:latin typeface="Verdana"/>
                <a:cs typeface="Verdana"/>
              </a:rPr>
              <a:t> </a:t>
            </a:r>
            <a:r>
              <a:rPr sz="2000" spc="-10" dirty="0">
                <a:latin typeface="Verdana"/>
                <a:cs typeface="Verdana"/>
              </a:rPr>
              <a:t>collettivamente</a:t>
            </a:r>
            <a:r>
              <a:rPr sz="2000" spc="-190" dirty="0">
                <a:latin typeface="Verdana"/>
                <a:cs typeface="Verdana"/>
              </a:rPr>
              <a:t> </a:t>
            </a:r>
            <a:r>
              <a:rPr sz="2000" spc="110" dirty="0">
                <a:latin typeface="Verdana"/>
                <a:cs typeface="Verdana"/>
              </a:rPr>
              <a:t>ed</a:t>
            </a:r>
            <a:r>
              <a:rPr sz="2000" spc="-110" dirty="0">
                <a:latin typeface="Verdana"/>
                <a:cs typeface="Verdana"/>
              </a:rPr>
              <a:t> </a:t>
            </a:r>
            <a:r>
              <a:rPr sz="2000" spc="100" dirty="0">
                <a:latin typeface="Verdana"/>
                <a:cs typeface="Verdana"/>
              </a:rPr>
              <a:t>è </a:t>
            </a:r>
            <a:r>
              <a:rPr sz="2000" spc="-690" dirty="0">
                <a:latin typeface="Verdana"/>
                <a:cs typeface="Verdana"/>
              </a:rPr>
              <a:t> </a:t>
            </a:r>
            <a:r>
              <a:rPr sz="2000" spc="-10" dirty="0">
                <a:latin typeface="Verdana"/>
                <a:cs typeface="Verdana"/>
              </a:rPr>
              <a:t>uno </a:t>
            </a:r>
            <a:r>
              <a:rPr sz="2000" spc="-80" dirty="0">
                <a:latin typeface="Verdana"/>
                <a:cs typeface="Verdana"/>
              </a:rPr>
              <a:t>strumento </a:t>
            </a:r>
            <a:r>
              <a:rPr sz="2000" spc="-20" dirty="0">
                <a:latin typeface="Verdana"/>
                <a:cs typeface="Verdana"/>
              </a:rPr>
              <a:t>di </a:t>
            </a:r>
            <a:r>
              <a:rPr sz="2000" spc="-5" dirty="0">
                <a:latin typeface="Verdana"/>
                <a:cs typeface="Verdana"/>
              </a:rPr>
              <a:t>particolare </a:t>
            </a:r>
            <a:r>
              <a:rPr sz="2000" spc="-45" dirty="0">
                <a:latin typeface="Verdana"/>
                <a:cs typeface="Verdana"/>
              </a:rPr>
              <a:t>importanza, </a:t>
            </a:r>
            <a:r>
              <a:rPr sz="2000" spc="-50" dirty="0">
                <a:latin typeface="Verdana"/>
                <a:cs typeface="Verdana"/>
              </a:rPr>
              <a:t>soprattutto </a:t>
            </a:r>
            <a:r>
              <a:rPr sz="2000" spc="-100" dirty="0">
                <a:latin typeface="Verdana"/>
                <a:cs typeface="Verdana"/>
              </a:rPr>
              <a:t>in </a:t>
            </a:r>
            <a:r>
              <a:rPr sz="2000" spc="20" dirty="0">
                <a:latin typeface="Verdana"/>
                <a:cs typeface="Verdana"/>
              </a:rPr>
              <a:t>tema </a:t>
            </a:r>
            <a:r>
              <a:rPr sz="2000" spc="-20" dirty="0">
                <a:latin typeface="Verdana"/>
                <a:cs typeface="Verdana"/>
              </a:rPr>
              <a:t>di </a:t>
            </a:r>
            <a:r>
              <a:rPr sz="2000" spc="-105" dirty="0">
                <a:latin typeface="Verdana"/>
                <a:cs typeface="Verdana"/>
              </a:rPr>
              <a:t>giustizia. </a:t>
            </a:r>
            <a:r>
              <a:rPr sz="2000" spc="-260" dirty="0">
                <a:latin typeface="Verdana"/>
                <a:cs typeface="Verdana"/>
              </a:rPr>
              <a:t>Il </a:t>
            </a:r>
            <a:r>
              <a:rPr sz="2000" spc="-254" dirty="0">
                <a:latin typeface="Verdana"/>
                <a:cs typeface="Verdana"/>
              </a:rPr>
              <a:t> </a:t>
            </a:r>
            <a:r>
              <a:rPr sz="2000" spc="-15" dirty="0">
                <a:latin typeface="Verdana"/>
                <a:cs typeface="Verdana"/>
              </a:rPr>
              <a:t>Parlamento </a:t>
            </a:r>
            <a:r>
              <a:rPr sz="2000" spc="-20" dirty="0">
                <a:latin typeface="Verdana"/>
                <a:cs typeface="Verdana"/>
              </a:rPr>
              <a:t>Europeo </a:t>
            </a:r>
            <a:r>
              <a:rPr sz="2000" spc="55" dirty="0">
                <a:latin typeface="Verdana"/>
                <a:cs typeface="Verdana"/>
              </a:rPr>
              <a:t>deve </a:t>
            </a:r>
            <a:r>
              <a:rPr sz="2000" spc="-65" dirty="0">
                <a:latin typeface="Verdana"/>
                <a:cs typeface="Verdana"/>
              </a:rPr>
              <a:t>trasmettere </a:t>
            </a:r>
            <a:r>
              <a:rPr sz="2000" spc="5" dirty="0">
                <a:latin typeface="Verdana"/>
                <a:cs typeface="Verdana"/>
              </a:rPr>
              <a:t>la </a:t>
            </a:r>
            <a:r>
              <a:rPr sz="2000" spc="-30" dirty="0">
                <a:latin typeface="Verdana"/>
                <a:cs typeface="Verdana"/>
              </a:rPr>
              <a:t>petizione </a:t>
            </a:r>
            <a:r>
              <a:rPr sz="2000" spc="-20" dirty="0">
                <a:latin typeface="Verdana"/>
                <a:cs typeface="Verdana"/>
              </a:rPr>
              <a:t>ricevuta </a:t>
            </a:r>
            <a:r>
              <a:rPr sz="2000" spc="5" dirty="0">
                <a:latin typeface="Verdana"/>
                <a:cs typeface="Verdana"/>
              </a:rPr>
              <a:t>alla </a:t>
            </a:r>
            <a:r>
              <a:rPr sz="2000" spc="-55" dirty="0">
                <a:latin typeface="Verdana"/>
                <a:cs typeface="Verdana"/>
              </a:rPr>
              <a:t>Commissione </a:t>
            </a:r>
            <a:r>
              <a:rPr sz="2000" spc="-50" dirty="0">
                <a:latin typeface="Verdana"/>
                <a:cs typeface="Verdana"/>
              </a:rPr>
              <a:t> </a:t>
            </a:r>
            <a:r>
              <a:rPr sz="2000" spc="-30" dirty="0">
                <a:latin typeface="Verdana"/>
                <a:cs typeface="Verdana"/>
              </a:rPr>
              <a:t>Europea,</a:t>
            </a:r>
            <a:r>
              <a:rPr sz="2000" spc="-130" dirty="0">
                <a:latin typeface="Verdana"/>
                <a:cs typeface="Verdana"/>
              </a:rPr>
              <a:t> </a:t>
            </a:r>
            <a:r>
              <a:rPr sz="2000" spc="100" dirty="0">
                <a:latin typeface="Verdana"/>
                <a:cs typeface="Verdana"/>
              </a:rPr>
              <a:t>che</a:t>
            </a:r>
            <a:r>
              <a:rPr sz="2000" spc="-155" dirty="0">
                <a:latin typeface="Verdana"/>
                <a:cs typeface="Verdana"/>
              </a:rPr>
              <a:t> </a:t>
            </a:r>
            <a:r>
              <a:rPr sz="2000" spc="45" dirty="0">
                <a:latin typeface="Verdana"/>
                <a:cs typeface="Verdana"/>
              </a:rPr>
              <a:t>può</a:t>
            </a:r>
            <a:r>
              <a:rPr sz="2000" spc="-135" dirty="0">
                <a:latin typeface="Verdana"/>
                <a:cs typeface="Verdana"/>
              </a:rPr>
              <a:t> </a:t>
            </a:r>
            <a:r>
              <a:rPr sz="2000" spc="-95" dirty="0">
                <a:latin typeface="Verdana"/>
                <a:cs typeface="Verdana"/>
              </a:rPr>
              <a:t>investire</a:t>
            </a:r>
            <a:r>
              <a:rPr sz="2000" spc="-175" dirty="0">
                <a:latin typeface="Verdana"/>
                <a:cs typeface="Verdana"/>
              </a:rPr>
              <a:t> </a:t>
            </a:r>
            <a:r>
              <a:rPr sz="2000" spc="15" dirty="0">
                <a:latin typeface="Verdana"/>
                <a:cs typeface="Verdana"/>
              </a:rPr>
              <a:t>della</a:t>
            </a:r>
            <a:r>
              <a:rPr sz="2000" spc="-150" dirty="0">
                <a:latin typeface="Verdana"/>
                <a:cs typeface="Verdana"/>
              </a:rPr>
              <a:t> </a:t>
            </a:r>
            <a:r>
              <a:rPr sz="2000" spc="-25" dirty="0">
                <a:latin typeface="Verdana"/>
                <a:cs typeface="Verdana"/>
              </a:rPr>
              <a:t>questione</a:t>
            </a:r>
            <a:r>
              <a:rPr sz="2000" spc="-150" dirty="0">
                <a:latin typeface="Verdana"/>
                <a:cs typeface="Verdana"/>
              </a:rPr>
              <a:t> </a:t>
            </a:r>
            <a:r>
              <a:rPr sz="2000" spc="5" dirty="0">
                <a:latin typeface="Verdana"/>
                <a:cs typeface="Verdana"/>
              </a:rPr>
              <a:t>la</a:t>
            </a:r>
            <a:r>
              <a:rPr sz="2000" spc="-170" dirty="0">
                <a:latin typeface="Verdana"/>
                <a:cs typeface="Verdana"/>
              </a:rPr>
              <a:t> </a:t>
            </a:r>
            <a:r>
              <a:rPr sz="2000" spc="5" dirty="0">
                <a:latin typeface="Verdana"/>
                <a:cs typeface="Verdana"/>
              </a:rPr>
              <a:t>Corte</a:t>
            </a:r>
            <a:r>
              <a:rPr sz="2000" spc="-125" dirty="0">
                <a:latin typeface="Verdana"/>
                <a:cs typeface="Verdana"/>
              </a:rPr>
              <a:t> </a:t>
            </a:r>
            <a:r>
              <a:rPr sz="2000" spc="-20" dirty="0">
                <a:latin typeface="Verdana"/>
                <a:cs typeface="Verdana"/>
              </a:rPr>
              <a:t>di</a:t>
            </a:r>
            <a:r>
              <a:rPr sz="2000" spc="-140" dirty="0">
                <a:latin typeface="Verdana"/>
                <a:cs typeface="Verdana"/>
              </a:rPr>
              <a:t> </a:t>
            </a:r>
            <a:r>
              <a:rPr sz="2000" spc="-85" dirty="0">
                <a:latin typeface="Verdana"/>
                <a:cs typeface="Verdana"/>
              </a:rPr>
              <a:t>Giustizia</a:t>
            </a:r>
            <a:r>
              <a:rPr sz="2000" spc="-150" dirty="0">
                <a:latin typeface="Verdana"/>
                <a:cs typeface="Verdana"/>
              </a:rPr>
              <a:t> </a:t>
            </a:r>
            <a:r>
              <a:rPr sz="2000" spc="-15" dirty="0">
                <a:latin typeface="Verdana"/>
                <a:cs typeface="Verdana"/>
              </a:rPr>
              <a:t>per</a:t>
            </a:r>
            <a:r>
              <a:rPr sz="2000" spc="-150" dirty="0">
                <a:latin typeface="Verdana"/>
                <a:cs typeface="Verdana"/>
              </a:rPr>
              <a:t> </a:t>
            </a:r>
            <a:r>
              <a:rPr sz="2000" spc="-50" dirty="0">
                <a:latin typeface="Verdana"/>
                <a:cs typeface="Verdana"/>
              </a:rPr>
              <a:t>sanzionare</a:t>
            </a:r>
            <a:r>
              <a:rPr sz="2000" spc="-155" dirty="0">
                <a:latin typeface="Verdana"/>
                <a:cs typeface="Verdana"/>
              </a:rPr>
              <a:t> </a:t>
            </a:r>
            <a:r>
              <a:rPr sz="2000" spc="-30" dirty="0">
                <a:latin typeface="Verdana"/>
                <a:cs typeface="Verdana"/>
              </a:rPr>
              <a:t>lo </a:t>
            </a:r>
            <a:r>
              <a:rPr sz="2000" spc="-25" dirty="0">
                <a:latin typeface="Verdana"/>
                <a:cs typeface="Verdana"/>
              </a:rPr>
              <a:t> </a:t>
            </a:r>
            <a:r>
              <a:rPr sz="2000" spc="-70" dirty="0">
                <a:latin typeface="Verdana"/>
                <a:cs typeface="Verdana"/>
              </a:rPr>
              <a:t>Stato</a:t>
            </a:r>
            <a:r>
              <a:rPr sz="2000" spc="-185" dirty="0">
                <a:latin typeface="Verdana"/>
                <a:cs typeface="Verdana"/>
              </a:rPr>
              <a:t> </a:t>
            </a:r>
            <a:r>
              <a:rPr sz="2000" spc="-20" dirty="0">
                <a:latin typeface="Verdana"/>
                <a:cs typeface="Verdana"/>
              </a:rPr>
              <a:t>membro</a:t>
            </a:r>
            <a:r>
              <a:rPr sz="2000" spc="-140" dirty="0">
                <a:latin typeface="Verdana"/>
                <a:cs typeface="Verdana"/>
              </a:rPr>
              <a:t> </a:t>
            </a:r>
            <a:r>
              <a:rPr sz="2000" spc="100" dirty="0">
                <a:latin typeface="Verdana"/>
                <a:cs typeface="Verdana"/>
              </a:rPr>
              <a:t>che</a:t>
            </a:r>
            <a:r>
              <a:rPr sz="2000" spc="-155" dirty="0">
                <a:latin typeface="Verdana"/>
                <a:cs typeface="Verdana"/>
              </a:rPr>
              <a:t> </a:t>
            </a:r>
            <a:r>
              <a:rPr sz="2000" spc="-30" dirty="0">
                <a:latin typeface="Verdana"/>
                <a:cs typeface="Verdana"/>
              </a:rPr>
              <a:t>viola</a:t>
            </a:r>
            <a:r>
              <a:rPr sz="2000" spc="-150" dirty="0">
                <a:latin typeface="Verdana"/>
                <a:cs typeface="Verdana"/>
              </a:rPr>
              <a:t> il</a:t>
            </a:r>
            <a:r>
              <a:rPr sz="2000" spc="-140" dirty="0">
                <a:latin typeface="Verdana"/>
                <a:cs typeface="Verdana"/>
              </a:rPr>
              <a:t> </a:t>
            </a:r>
            <a:r>
              <a:rPr sz="2000" spc="-80" dirty="0">
                <a:latin typeface="Verdana"/>
                <a:cs typeface="Verdana"/>
              </a:rPr>
              <a:t>diritto</a:t>
            </a:r>
            <a:r>
              <a:rPr sz="2000" spc="-210" dirty="0">
                <a:latin typeface="Verdana"/>
                <a:cs typeface="Verdana"/>
              </a:rPr>
              <a:t> </a:t>
            </a:r>
            <a:r>
              <a:rPr sz="2000" spc="-15" dirty="0">
                <a:latin typeface="Verdana"/>
                <a:cs typeface="Verdana"/>
              </a:rPr>
              <a:t>dell’Unione</a:t>
            </a:r>
            <a:r>
              <a:rPr sz="2000" spc="-130" dirty="0">
                <a:latin typeface="Verdana"/>
                <a:cs typeface="Verdana"/>
              </a:rPr>
              <a:t> </a:t>
            </a:r>
            <a:r>
              <a:rPr sz="2000" spc="5" dirty="0">
                <a:latin typeface="Verdana"/>
                <a:cs typeface="Verdana"/>
              </a:rPr>
              <a:t>europea.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581400" y="816354"/>
            <a:ext cx="349694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fr-FR" spc="-40" dirty="0">
                <a:solidFill>
                  <a:srgbClr val="585858"/>
                </a:solidFill>
                <a:latin typeface="Verdana"/>
                <a:cs typeface="Verdana"/>
              </a:rPr>
              <a:t>DIRITTI CIVILI E POLITICI</a:t>
            </a:r>
            <a:endParaRPr sz="1800" dirty="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618988" y="6668987"/>
            <a:ext cx="955040" cy="1435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115"/>
              </a:lnSpc>
            </a:pPr>
            <a:r>
              <a:rPr sz="1000" spc="-5" dirty="0">
                <a:latin typeface="Arial MT"/>
                <a:cs typeface="Arial MT"/>
              </a:rPr>
              <a:t>Interno</a:t>
            </a:r>
            <a:r>
              <a:rPr sz="1000" spc="-45" dirty="0">
                <a:latin typeface="Arial MT"/>
                <a:cs typeface="Arial MT"/>
              </a:rPr>
              <a:t> </a:t>
            </a:r>
            <a:r>
              <a:rPr sz="1000" spc="5" dirty="0">
                <a:latin typeface="Arial MT"/>
                <a:cs typeface="Arial MT"/>
              </a:rPr>
              <a:t>–</a:t>
            </a:r>
            <a:r>
              <a:rPr sz="1000" spc="-30" dirty="0">
                <a:latin typeface="Arial MT"/>
                <a:cs typeface="Arial MT"/>
              </a:rPr>
              <a:t> </a:t>
            </a:r>
            <a:r>
              <a:rPr sz="1000" spc="-5" dirty="0">
                <a:latin typeface="Arial MT"/>
                <a:cs typeface="Arial MT"/>
              </a:rPr>
              <a:t>Internal</a:t>
            </a:r>
            <a:endParaRPr sz="1000">
              <a:latin typeface="Arial MT"/>
              <a:cs typeface="Arial MT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-6095" y="6348983"/>
            <a:ext cx="12204700" cy="515620"/>
            <a:chOff x="-6095" y="6348983"/>
            <a:chExt cx="12204700" cy="515620"/>
          </a:xfrm>
        </p:grpSpPr>
        <p:sp>
          <p:nvSpPr>
            <p:cNvPr id="4" name="object 4"/>
            <p:cNvSpPr/>
            <p:nvPr/>
          </p:nvSpPr>
          <p:spPr>
            <a:xfrm>
              <a:off x="0" y="6355079"/>
              <a:ext cx="12192000" cy="502920"/>
            </a:xfrm>
            <a:custGeom>
              <a:avLst/>
              <a:gdLst/>
              <a:ahLst/>
              <a:cxnLst/>
              <a:rect l="l" t="t" r="r" b="b"/>
              <a:pathLst>
                <a:path w="12192000" h="502920">
                  <a:moveTo>
                    <a:pt x="12192000" y="0"/>
                  </a:moveTo>
                  <a:lnTo>
                    <a:pt x="0" y="0"/>
                  </a:lnTo>
                  <a:lnTo>
                    <a:pt x="0" y="502920"/>
                  </a:lnTo>
                  <a:lnTo>
                    <a:pt x="12192000" y="502920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6355079"/>
              <a:ext cx="12192000" cy="502920"/>
            </a:xfrm>
            <a:custGeom>
              <a:avLst/>
              <a:gdLst/>
              <a:ahLst/>
              <a:cxnLst/>
              <a:rect l="l" t="t" r="r" b="b"/>
              <a:pathLst>
                <a:path w="12192000" h="502920">
                  <a:moveTo>
                    <a:pt x="0" y="502920"/>
                  </a:moveTo>
                  <a:lnTo>
                    <a:pt x="12192000" y="502920"/>
                  </a:lnTo>
                  <a:lnTo>
                    <a:pt x="12192000" y="0"/>
                  </a:lnTo>
                  <a:lnTo>
                    <a:pt x="0" y="0"/>
                  </a:lnTo>
                  <a:lnTo>
                    <a:pt x="0" y="502920"/>
                  </a:lnTo>
                  <a:close/>
                </a:path>
              </a:pathLst>
            </a:custGeom>
            <a:ln w="12192">
              <a:solidFill>
                <a:srgbClr val="41709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1579351" y="6370319"/>
              <a:ext cx="481583" cy="478536"/>
            </a:xfrm>
            <a:prstGeom prst="rect">
              <a:avLst/>
            </a:prstGeom>
          </p:spPr>
        </p:pic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fr-FR" spc="-260" dirty="0"/>
              <a:t>LA CITTADINANZA EUROPEA</a:t>
            </a:r>
            <a:endParaRPr spc="-120" dirty="0"/>
          </a:p>
        </p:txBody>
      </p:sp>
      <p:sp>
        <p:nvSpPr>
          <p:cNvPr id="8" name="object 8"/>
          <p:cNvSpPr txBox="1"/>
          <p:nvPr/>
        </p:nvSpPr>
        <p:spPr>
          <a:xfrm>
            <a:off x="917244" y="1797100"/>
            <a:ext cx="10015220" cy="3352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marR="5080" indent="-228600">
              <a:lnSpc>
                <a:spcPct val="150100"/>
              </a:lnSpc>
              <a:spcBef>
                <a:spcPts val="100"/>
              </a:spcBef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sz="2000" spc="-260" dirty="0">
                <a:solidFill>
                  <a:srgbClr val="006FC0"/>
                </a:solidFill>
                <a:latin typeface="Verdana"/>
                <a:cs typeface="Verdana"/>
              </a:rPr>
              <a:t>Il </a:t>
            </a:r>
            <a:r>
              <a:rPr sz="2000" spc="-80" dirty="0">
                <a:solidFill>
                  <a:srgbClr val="006FC0"/>
                </a:solidFill>
                <a:latin typeface="Verdana"/>
                <a:cs typeface="Verdana"/>
              </a:rPr>
              <a:t>diritto </a:t>
            </a:r>
            <a:r>
              <a:rPr sz="2000" spc="-40" dirty="0">
                <a:solidFill>
                  <a:srgbClr val="006FC0"/>
                </a:solidFill>
                <a:latin typeface="Verdana"/>
                <a:cs typeface="Verdana"/>
              </a:rPr>
              <a:t>d’iniziativa </a:t>
            </a:r>
            <a:r>
              <a:rPr sz="2000" spc="30" dirty="0">
                <a:solidFill>
                  <a:srgbClr val="006FC0"/>
                </a:solidFill>
                <a:latin typeface="Verdana"/>
                <a:cs typeface="Verdana"/>
              </a:rPr>
              <a:t>popolare </a:t>
            </a:r>
            <a:r>
              <a:rPr sz="2000" spc="5" dirty="0">
                <a:latin typeface="Verdana"/>
                <a:cs typeface="Verdana"/>
              </a:rPr>
              <a:t>consente </a:t>
            </a:r>
            <a:r>
              <a:rPr sz="2000" spc="140" dirty="0">
                <a:latin typeface="Verdana"/>
                <a:cs typeface="Verdana"/>
              </a:rPr>
              <a:t>ad </a:t>
            </a:r>
            <a:r>
              <a:rPr sz="2000" spc="-170" dirty="0">
                <a:latin typeface="Verdana"/>
                <a:cs typeface="Verdana"/>
              </a:rPr>
              <a:t>1 </a:t>
            </a:r>
            <a:r>
              <a:rPr sz="2000" spc="-55" dirty="0">
                <a:latin typeface="Verdana"/>
                <a:cs typeface="Verdana"/>
              </a:rPr>
              <a:t>milione </a:t>
            </a:r>
            <a:r>
              <a:rPr sz="2000" spc="-20" dirty="0">
                <a:latin typeface="Verdana"/>
                <a:cs typeface="Verdana"/>
              </a:rPr>
              <a:t>di cittadini di </a:t>
            </a:r>
            <a:r>
              <a:rPr sz="2000" spc="15" dirty="0">
                <a:latin typeface="Verdana"/>
                <a:cs typeface="Verdana"/>
              </a:rPr>
              <a:t>almeno </a:t>
            </a:r>
            <a:r>
              <a:rPr sz="2000" spc="-60" dirty="0">
                <a:latin typeface="Verdana"/>
                <a:cs typeface="Verdana"/>
              </a:rPr>
              <a:t>un </a:t>
            </a:r>
            <a:r>
              <a:rPr sz="2000" spc="-55" dirty="0">
                <a:latin typeface="Verdana"/>
                <a:cs typeface="Verdana"/>
              </a:rPr>
              <a:t> </a:t>
            </a:r>
            <a:r>
              <a:rPr sz="2000" spc="-10" dirty="0">
                <a:latin typeface="Verdana"/>
                <a:cs typeface="Verdana"/>
              </a:rPr>
              <a:t>quarto</a:t>
            </a:r>
            <a:r>
              <a:rPr sz="2000" spc="-16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degli</a:t>
            </a:r>
            <a:r>
              <a:rPr sz="2000" spc="-140" dirty="0">
                <a:latin typeface="Verdana"/>
                <a:cs typeface="Verdana"/>
              </a:rPr>
              <a:t> </a:t>
            </a:r>
            <a:r>
              <a:rPr sz="2000" spc="-114" dirty="0">
                <a:latin typeface="Verdana"/>
                <a:cs typeface="Verdana"/>
              </a:rPr>
              <a:t>Stati</a:t>
            </a:r>
            <a:r>
              <a:rPr sz="2000" spc="-190" dirty="0">
                <a:latin typeface="Verdana"/>
                <a:cs typeface="Verdana"/>
              </a:rPr>
              <a:t> </a:t>
            </a:r>
            <a:r>
              <a:rPr sz="2000" spc="-60" dirty="0">
                <a:latin typeface="Verdana"/>
                <a:cs typeface="Verdana"/>
              </a:rPr>
              <a:t>membri</a:t>
            </a:r>
            <a:r>
              <a:rPr sz="2000" spc="-140" dirty="0">
                <a:latin typeface="Verdana"/>
                <a:cs typeface="Verdana"/>
              </a:rPr>
              <a:t> </a:t>
            </a:r>
            <a:r>
              <a:rPr sz="2000" spc="-85" dirty="0">
                <a:latin typeface="Verdana"/>
                <a:cs typeface="Verdana"/>
              </a:rPr>
              <a:t>dell'UE</a:t>
            </a:r>
            <a:r>
              <a:rPr sz="2000" spc="-114" dirty="0">
                <a:latin typeface="Verdana"/>
                <a:cs typeface="Verdana"/>
              </a:rPr>
              <a:t> </a:t>
            </a:r>
            <a:r>
              <a:rPr sz="2000" spc="-20" dirty="0">
                <a:latin typeface="Verdana"/>
                <a:cs typeface="Verdana"/>
              </a:rPr>
              <a:t>di</a:t>
            </a:r>
            <a:r>
              <a:rPr sz="2000" spc="-135" dirty="0">
                <a:latin typeface="Verdana"/>
                <a:cs typeface="Verdana"/>
              </a:rPr>
              <a:t> </a:t>
            </a:r>
            <a:r>
              <a:rPr sz="2000" spc="-65" dirty="0">
                <a:latin typeface="Verdana"/>
                <a:cs typeface="Verdana"/>
              </a:rPr>
              <a:t>invitare</a:t>
            </a:r>
            <a:r>
              <a:rPr sz="2000" spc="-195" dirty="0">
                <a:latin typeface="Verdana"/>
                <a:cs typeface="Verdana"/>
              </a:rPr>
              <a:t> </a:t>
            </a:r>
            <a:r>
              <a:rPr sz="2000" spc="5" dirty="0">
                <a:latin typeface="Verdana"/>
                <a:cs typeface="Verdana"/>
              </a:rPr>
              <a:t>la</a:t>
            </a:r>
            <a:r>
              <a:rPr sz="2000" spc="-150" dirty="0">
                <a:latin typeface="Verdana"/>
                <a:cs typeface="Verdana"/>
              </a:rPr>
              <a:t> </a:t>
            </a:r>
            <a:r>
              <a:rPr sz="2000" spc="-55" dirty="0">
                <a:latin typeface="Verdana"/>
                <a:cs typeface="Verdana"/>
              </a:rPr>
              <a:t>Commissione</a:t>
            </a:r>
            <a:r>
              <a:rPr sz="2000" spc="-100" dirty="0">
                <a:latin typeface="Verdana"/>
                <a:cs typeface="Verdana"/>
              </a:rPr>
              <a:t> </a:t>
            </a:r>
            <a:r>
              <a:rPr sz="2000" spc="35" dirty="0">
                <a:latin typeface="Verdana"/>
                <a:cs typeface="Verdana"/>
              </a:rPr>
              <a:t>europea</a:t>
            </a:r>
            <a:r>
              <a:rPr sz="2000" spc="-120" dirty="0">
                <a:latin typeface="Verdana"/>
                <a:cs typeface="Verdana"/>
              </a:rPr>
              <a:t> </a:t>
            </a:r>
            <a:r>
              <a:rPr sz="2000" spc="155" dirty="0">
                <a:latin typeface="Verdana"/>
                <a:cs typeface="Verdana"/>
              </a:rPr>
              <a:t>a</a:t>
            </a:r>
            <a:r>
              <a:rPr sz="2000" spc="-145" dirty="0">
                <a:latin typeface="Verdana"/>
                <a:cs typeface="Verdana"/>
              </a:rPr>
              <a:t> </a:t>
            </a:r>
            <a:r>
              <a:rPr sz="2000" spc="-35" dirty="0">
                <a:latin typeface="Verdana"/>
                <a:cs typeface="Verdana"/>
              </a:rPr>
              <a:t>proporre </a:t>
            </a:r>
            <a:r>
              <a:rPr sz="2000" spc="-690" dirty="0">
                <a:latin typeface="Verdana"/>
                <a:cs typeface="Verdana"/>
              </a:rPr>
              <a:t> </a:t>
            </a:r>
            <a:r>
              <a:rPr sz="2000" spc="-50" dirty="0">
                <a:latin typeface="Verdana"/>
                <a:cs typeface="Verdana"/>
              </a:rPr>
              <a:t>atti</a:t>
            </a:r>
            <a:r>
              <a:rPr sz="2000" spc="-195" dirty="0">
                <a:latin typeface="Verdana"/>
                <a:cs typeface="Verdana"/>
              </a:rPr>
              <a:t> </a:t>
            </a:r>
            <a:r>
              <a:rPr sz="2000" spc="-50" dirty="0">
                <a:latin typeface="Verdana"/>
                <a:cs typeface="Verdana"/>
              </a:rPr>
              <a:t>giuridici</a:t>
            </a:r>
            <a:r>
              <a:rPr sz="2000" spc="-165" dirty="0">
                <a:latin typeface="Verdana"/>
                <a:cs typeface="Verdana"/>
              </a:rPr>
              <a:t> </a:t>
            </a:r>
            <a:r>
              <a:rPr sz="2000" spc="-100" dirty="0">
                <a:latin typeface="Verdana"/>
                <a:cs typeface="Verdana"/>
              </a:rPr>
              <a:t>in</a:t>
            </a:r>
            <a:r>
              <a:rPr sz="2000" spc="-145" dirty="0">
                <a:latin typeface="Verdana"/>
                <a:cs typeface="Verdana"/>
              </a:rPr>
              <a:t> </a:t>
            </a:r>
            <a:r>
              <a:rPr sz="2000" spc="-100" dirty="0">
                <a:latin typeface="Verdana"/>
                <a:cs typeface="Verdana"/>
              </a:rPr>
              <a:t>settori</a:t>
            </a:r>
            <a:r>
              <a:rPr sz="2000" spc="-170" dirty="0">
                <a:latin typeface="Verdana"/>
                <a:cs typeface="Verdana"/>
              </a:rPr>
              <a:t> </a:t>
            </a:r>
            <a:r>
              <a:rPr sz="2000" spc="-20" dirty="0">
                <a:latin typeface="Verdana"/>
                <a:cs typeface="Verdana"/>
              </a:rPr>
              <a:t>di</a:t>
            </a:r>
            <a:r>
              <a:rPr sz="2000" spc="-145" dirty="0">
                <a:latin typeface="Verdana"/>
                <a:cs typeface="Verdana"/>
              </a:rPr>
              <a:t> </a:t>
            </a:r>
            <a:r>
              <a:rPr sz="2000" spc="-65" dirty="0">
                <a:latin typeface="Verdana"/>
                <a:cs typeface="Verdana"/>
              </a:rPr>
              <a:t>sua</a:t>
            </a:r>
            <a:r>
              <a:rPr sz="2000" spc="-155" dirty="0">
                <a:latin typeface="Verdana"/>
                <a:cs typeface="Verdana"/>
              </a:rPr>
              <a:t> </a:t>
            </a:r>
            <a:r>
              <a:rPr sz="2000" spc="15" dirty="0">
                <a:latin typeface="Verdana"/>
                <a:cs typeface="Verdana"/>
              </a:rPr>
              <a:t>competenza.</a:t>
            </a:r>
            <a:endParaRPr sz="2000">
              <a:latin typeface="Verdana"/>
              <a:cs typeface="Verdana"/>
            </a:endParaRPr>
          </a:p>
          <a:p>
            <a:pPr marL="241300" marR="34290" indent="-228600">
              <a:lnSpc>
                <a:spcPct val="150100"/>
              </a:lnSpc>
              <a:spcBef>
                <a:spcPts val="985"/>
              </a:spcBef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sz="2000" spc="-260" dirty="0">
                <a:latin typeface="Verdana"/>
                <a:cs typeface="Verdana"/>
              </a:rPr>
              <a:t>Il</a:t>
            </a:r>
            <a:r>
              <a:rPr sz="2000" spc="-195" dirty="0">
                <a:latin typeface="Verdana"/>
                <a:cs typeface="Verdana"/>
              </a:rPr>
              <a:t> </a:t>
            </a:r>
            <a:r>
              <a:rPr sz="2000" spc="-80" dirty="0">
                <a:latin typeface="Verdana"/>
                <a:cs typeface="Verdana"/>
              </a:rPr>
              <a:t>diritto</a:t>
            </a:r>
            <a:r>
              <a:rPr sz="2000" spc="-180" dirty="0">
                <a:latin typeface="Verdana"/>
                <a:cs typeface="Verdana"/>
              </a:rPr>
              <a:t> </a:t>
            </a:r>
            <a:r>
              <a:rPr sz="2000" spc="-20" dirty="0">
                <a:latin typeface="Verdana"/>
                <a:cs typeface="Verdana"/>
              </a:rPr>
              <a:t>di</a:t>
            </a:r>
            <a:r>
              <a:rPr sz="2000" spc="-145" dirty="0">
                <a:latin typeface="Verdana"/>
                <a:cs typeface="Verdana"/>
              </a:rPr>
              <a:t> </a:t>
            </a:r>
            <a:r>
              <a:rPr sz="2000" spc="-70" dirty="0">
                <a:latin typeface="Verdana"/>
                <a:cs typeface="Verdana"/>
              </a:rPr>
              <a:t>ricorrere</a:t>
            </a:r>
            <a:r>
              <a:rPr sz="2000" spc="-15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al</a:t>
            </a:r>
            <a:r>
              <a:rPr sz="2000" spc="-114" dirty="0">
                <a:latin typeface="Verdana"/>
                <a:cs typeface="Verdana"/>
              </a:rPr>
              <a:t> </a:t>
            </a:r>
            <a:r>
              <a:rPr sz="2000" spc="25" dirty="0">
                <a:solidFill>
                  <a:srgbClr val="006FC0"/>
                </a:solidFill>
                <a:latin typeface="Verdana"/>
                <a:cs typeface="Verdana"/>
              </a:rPr>
              <a:t>Mediatore</a:t>
            </a:r>
            <a:r>
              <a:rPr sz="2000" spc="-180" dirty="0">
                <a:solidFill>
                  <a:srgbClr val="006FC0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rgbClr val="006FC0"/>
                </a:solidFill>
                <a:latin typeface="Verdana"/>
                <a:cs typeface="Verdana"/>
              </a:rPr>
              <a:t>europeo.</a:t>
            </a:r>
            <a:r>
              <a:rPr sz="2000" spc="-90" dirty="0">
                <a:solidFill>
                  <a:srgbClr val="006FC0"/>
                </a:solidFill>
                <a:latin typeface="Verdana"/>
                <a:cs typeface="Verdana"/>
              </a:rPr>
              <a:t> </a:t>
            </a:r>
            <a:r>
              <a:rPr sz="2000" spc="-15" dirty="0">
                <a:latin typeface="Verdana"/>
                <a:cs typeface="Verdana"/>
              </a:rPr>
              <a:t>Riguarda</a:t>
            </a:r>
            <a:r>
              <a:rPr sz="2000" spc="-120" dirty="0">
                <a:latin typeface="Verdana"/>
                <a:cs typeface="Verdana"/>
              </a:rPr>
              <a:t> </a:t>
            </a:r>
            <a:r>
              <a:rPr sz="2000" spc="-90" dirty="0">
                <a:latin typeface="Verdana"/>
                <a:cs typeface="Verdana"/>
              </a:rPr>
              <a:t>sia</a:t>
            </a:r>
            <a:r>
              <a:rPr sz="2000" spc="-170" dirty="0">
                <a:latin typeface="Verdana"/>
                <a:cs typeface="Verdana"/>
              </a:rPr>
              <a:t> </a:t>
            </a:r>
            <a:r>
              <a:rPr sz="2000" spc="-20" dirty="0">
                <a:latin typeface="Verdana"/>
                <a:cs typeface="Verdana"/>
              </a:rPr>
              <a:t>le</a:t>
            </a:r>
            <a:r>
              <a:rPr sz="2000" spc="-150" dirty="0">
                <a:latin typeface="Verdana"/>
                <a:cs typeface="Verdana"/>
              </a:rPr>
              <a:t> </a:t>
            </a:r>
            <a:r>
              <a:rPr sz="2000" spc="-25" dirty="0">
                <a:latin typeface="Verdana"/>
                <a:cs typeface="Verdana"/>
              </a:rPr>
              <a:t>persone</a:t>
            </a:r>
            <a:r>
              <a:rPr sz="2000" spc="-125" dirty="0">
                <a:latin typeface="Verdana"/>
                <a:cs typeface="Verdana"/>
              </a:rPr>
              <a:t> </a:t>
            </a:r>
            <a:r>
              <a:rPr sz="2000" spc="-50" dirty="0">
                <a:latin typeface="Verdana"/>
                <a:cs typeface="Verdana"/>
              </a:rPr>
              <a:t>fisiche</a:t>
            </a:r>
            <a:r>
              <a:rPr sz="2000" spc="-155" dirty="0">
                <a:latin typeface="Verdana"/>
                <a:cs typeface="Verdana"/>
              </a:rPr>
              <a:t> </a:t>
            </a:r>
            <a:r>
              <a:rPr sz="2000" spc="100" dirty="0">
                <a:latin typeface="Verdana"/>
                <a:cs typeface="Verdana"/>
              </a:rPr>
              <a:t>che</a:t>
            </a:r>
            <a:r>
              <a:rPr sz="2000" spc="-150" dirty="0">
                <a:latin typeface="Verdana"/>
                <a:cs typeface="Verdana"/>
              </a:rPr>
              <a:t> </a:t>
            </a:r>
            <a:r>
              <a:rPr sz="2000" spc="-20" dirty="0">
                <a:latin typeface="Verdana"/>
                <a:cs typeface="Verdana"/>
              </a:rPr>
              <a:t>le </a:t>
            </a:r>
            <a:r>
              <a:rPr sz="2000" spc="-690" dirty="0">
                <a:latin typeface="Verdana"/>
                <a:cs typeface="Verdana"/>
              </a:rPr>
              <a:t> </a:t>
            </a:r>
            <a:r>
              <a:rPr sz="2000" spc="-25" dirty="0">
                <a:latin typeface="Verdana"/>
                <a:cs typeface="Verdana"/>
              </a:rPr>
              <a:t>persone </a:t>
            </a:r>
            <a:r>
              <a:rPr sz="2000" spc="-40" dirty="0">
                <a:latin typeface="Verdana"/>
                <a:cs typeface="Verdana"/>
              </a:rPr>
              <a:t>giuridiche. </a:t>
            </a:r>
            <a:r>
              <a:rPr sz="2000" spc="-270" dirty="0">
                <a:latin typeface="Verdana"/>
                <a:cs typeface="Verdana"/>
              </a:rPr>
              <a:t>Si </a:t>
            </a:r>
            <a:r>
              <a:rPr sz="2000" spc="-40" dirty="0">
                <a:latin typeface="Verdana"/>
                <a:cs typeface="Verdana"/>
              </a:rPr>
              <a:t>tratta </a:t>
            </a:r>
            <a:r>
              <a:rPr sz="2000" spc="-20" dirty="0">
                <a:latin typeface="Verdana"/>
                <a:cs typeface="Verdana"/>
              </a:rPr>
              <a:t>di </a:t>
            </a:r>
            <a:r>
              <a:rPr sz="2000" spc="-60" dirty="0">
                <a:latin typeface="Verdana"/>
                <a:cs typeface="Verdana"/>
              </a:rPr>
              <a:t>un </a:t>
            </a:r>
            <a:r>
              <a:rPr sz="2000" spc="-5" dirty="0">
                <a:latin typeface="Verdana"/>
                <a:cs typeface="Verdana"/>
              </a:rPr>
              <a:t>soggetto </a:t>
            </a:r>
            <a:r>
              <a:rPr sz="2000" spc="5" dirty="0">
                <a:latin typeface="Verdana"/>
                <a:cs typeface="Verdana"/>
              </a:rPr>
              <a:t>al </a:t>
            </a:r>
            <a:r>
              <a:rPr sz="2000" spc="30" dirty="0">
                <a:latin typeface="Verdana"/>
                <a:cs typeface="Verdana"/>
              </a:rPr>
              <a:t>quale </a:t>
            </a:r>
            <a:r>
              <a:rPr sz="2000" spc="50" dirty="0">
                <a:latin typeface="Verdana"/>
                <a:cs typeface="Verdana"/>
              </a:rPr>
              <a:t>ci </a:t>
            </a:r>
            <a:r>
              <a:rPr sz="2000" spc="-215" dirty="0">
                <a:latin typeface="Verdana"/>
                <a:cs typeface="Verdana"/>
              </a:rPr>
              <a:t>si </a:t>
            </a:r>
            <a:r>
              <a:rPr sz="2000" spc="45" dirty="0">
                <a:latin typeface="Verdana"/>
                <a:cs typeface="Verdana"/>
              </a:rPr>
              <a:t>può </a:t>
            </a:r>
            <a:r>
              <a:rPr sz="2000" spc="-60" dirty="0">
                <a:latin typeface="Verdana"/>
                <a:cs typeface="Verdana"/>
              </a:rPr>
              <a:t>rivolgere </a:t>
            </a:r>
            <a:r>
              <a:rPr sz="2000" spc="-5" dirty="0">
                <a:latin typeface="Verdana"/>
                <a:cs typeface="Verdana"/>
              </a:rPr>
              <a:t>ogni </a:t>
            </a:r>
            <a:r>
              <a:rPr sz="2000" dirty="0">
                <a:latin typeface="Verdana"/>
                <a:cs typeface="Verdana"/>
              </a:rPr>
              <a:t> </a:t>
            </a:r>
            <a:r>
              <a:rPr sz="2000" spc="-5" dirty="0">
                <a:latin typeface="Verdana"/>
                <a:cs typeface="Verdana"/>
              </a:rPr>
              <a:t>qualvolta</a:t>
            </a:r>
            <a:r>
              <a:rPr sz="2000" spc="-170" dirty="0">
                <a:latin typeface="Verdana"/>
                <a:cs typeface="Verdana"/>
              </a:rPr>
              <a:t> </a:t>
            </a:r>
            <a:r>
              <a:rPr sz="2000" spc="-60" dirty="0">
                <a:latin typeface="Verdana"/>
                <a:cs typeface="Verdana"/>
              </a:rPr>
              <a:t>l’amministrazione</a:t>
            </a:r>
            <a:r>
              <a:rPr sz="2000" spc="-155" dirty="0">
                <a:latin typeface="Verdana"/>
                <a:cs typeface="Verdana"/>
              </a:rPr>
              <a:t> </a:t>
            </a:r>
            <a:r>
              <a:rPr sz="2000" spc="35" dirty="0">
                <a:latin typeface="Verdana"/>
                <a:cs typeface="Verdana"/>
              </a:rPr>
              <a:t>europea</a:t>
            </a:r>
            <a:r>
              <a:rPr sz="2000" spc="-125" dirty="0">
                <a:latin typeface="Verdana"/>
                <a:cs typeface="Verdana"/>
              </a:rPr>
              <a:t> </a:t>
            </a:r>
            <a:r>
              <a:rPr sz="2000" spc="-215" dirty="0">
                <a:latin typeface="Verdana"/>
                <a:cs typeface="Verdana"/>
              </a:rPr>
              <a:t>si</a:t>
            </a:r>
            <a:r>
              <a:rPr sz="2000" spc="-17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rende</a:t>
            </a:r>
            <a:r>
              <a:rPr sz="2000" spc="-125" dirty="0">
                <a:latin typeface="Verdana"/>
                <a:cs typeface="Verdana"/>
              </a:rPr>
              <a:t> </a:t>
            </a:r>
            <a:r>
              <a:rPr sz="2000" spc="-40" dirty="0">
                <a:latin typeface="Verdana"/>
                <a:cs typeface="Verdana"/>
              </a:rPr>
              <a:t>responsabile</a:t>
            </a:r>
            <a:r>
              <a:rPr sz="2000" spc="-155" dirty="0">
                <a:latin typeface="Verdana"/>
                <a:cs typeface="Verdana"/>
              </a:rPr>
              <a:t> </a:t>
            </a:r>
            <a:r>
              <a:rPr sz="2000" spc="-20" dirty="0">
                <a:latin typeface="Verdana"/>
                <a:cs typeface="Verdana"/>
              </a:rPr>
              <a:t>di</a:t>
            </a:r>
            <a:r>
              <a:rPr sz="2000" spc="-135" dirty="0">
                <a:latin typeface="Verdana"/>
                <a:cs typeface="Verdana"/>
              </a:rPr>
              <a:t> </a:t>
            </a:r>
            <a:r>
              <a:rPr sz="2000" spc="-60" dirty="0">
                <a:latin typeface="Verdana"/>
                <a:cs typeface="Verdana"/>
              </a:rPr>
              <a:t>un</a:t>
            </a:r>
            <a:r>
              <a:rPr sz="2000" spc="-125" dirty="0">
                <a:latin typeface="Verdana"/>
                <a:cs typeface="Verdana"/>
              </a:rPr>
              <a:t> </a:t>
            </a:r>
            <a:r>
              <a:rPr sz="2000" spc="-10" dirty="0">
                <a:latin typeface="Verdana"/>
                <a:cs typeface="Verdana"/>
              </a:rPr>
              <a:t>episodio</a:t>
            </a:r>
            <a:r>
              <a:rPr sz="2000" spc="-135" dirty="0">
                <a:latin typeface="Verdana"/>
                <a:cs typeface="Verdana"/>
              </a:rPr>
              <a:t> </a:t>
            </a:r>
            <a:r>
              <a:rPr sz="2000" spc="-25" dirty="0">
                <a:latin typeface="Verdana"/>
                <a:cs typeface="Verdana"/>
              </a:rPr>
              <a:t>di</a:t>
            </a:r>
            <a:endParaRPr sz="2000">
              <a:latin typeface="Verdana"/>
              <a:cs typeface="Verdana"/>
            </a:endParaRPr>
          </a:p>
          <a:p>
            <a:pPr marL="241300">
              <a:lnSpc>
                <a:spcPct val="100000"/>
              </a:lnSpc>
              <a:spcBef>
                <a:spcPts val="1200"/>
              </a:spcBef>
            </a:pPr>
            <a:r>
              <a:rPr sz="2000" spc="80" dirty="0">
                <a:latin typeface="Verdana"/>
                <a:cs typeface="Verdana"/>
              </a:rPr>
              <a:t>“</a:t>
            </a:r>
            <a:r>
              <a:rPr sz="2000" spc="190" dirty="0">
                <a:latin typeface="Verdana"/>
                <a:cs typeface="Verdana"/>
              </a:rPr>
              <a:t>c</a:t>
            </a:r>
            <a:r>
              <a:rPr sz="2000" spc="225" dirty="0">
                <a:latin typeface="Verdana"/>
                <a:cs typeface="Verdana"/>
              </a:rPr>
              <a:t>a</a:t>
            </a:r>
            <a:r>
              <a:rPr sz="2000" spc="-100" dirty="0">
                <a:latin typeface="Verdana"/>
                <a:cs typeface="Verdana"/>
              </a:rPr>
              <a:t>tt</a:t>
            </a:r>
            <a:r>
              <a:rPr sz="2000" spc="-145" dirty="0">
                <a:latin typeface="Verdana"/>
                <a:cs typeface="Verdana"/>
              </a:rPr>
              <a:t>i</a:t>
            </a:r>
            <a:r>
              <a:rPr sz="2000" spc="35" dirty="0">
                <a:latin typeface="Verdana"/>
                <a:cs typeface="Verdana"/>
              </a:rPr>
              <a:t>v</a:t>
            </a:r>
            <a:r>
              <a:rPr sz="2000" spc="40" dirty="0">
                <a:latin typeface="Verdana"/>
                <a:cs typeface="Verdana"/>
              </a:rPr>
              <a:t>a</a:t>
            </a:r>
            <a:r>
              <a:rPr sz="2000" spc="-200" dirty="0">
                <a:latin typeface="Verdana"/>
                <a:cs typeface="Verdana"/>
              </a:rPr>
              <a:t> </a:t>
            </a:r>
            <a:r>
              <a:rPr sz="2000" spc="25" dirty="0">
                <a:latin typeface="Verdana"/>
                <a:cs typeface="Verdana"/>
              </a:rPr>
              <a:t>a</a:t>
            </a:r>
            <a:r>
              <a:rPr sz="2000" spc="55" dirty="0">
                <a:latin typeface="Verdana"/>
                <a:cs typeface="Verdana"/>
              </a:rPr>
              <a:t>m</a:t>
            </a:r>
            <a:r>
              <a:rPr sz="2000" spc="-175" dirty="0">
                <a:latin typeface="Verdana"/>
                <a:cs typeface="Verdana"/>
              </a:rPr>
              <a:t>m</a:t>
            </a:r>
            <a:r>
              <a:rPr sz="2000" spc="-45" dirty="0">
                <a:latin typeface="Verdana"/>
                <a:cs typeface="Verdana"/>
              </a:rPr>
              <a:t>in</a:t>
            </a:r>
            <a:r>
              <a:rPr sz="2000" spc="-145" dirty="0">
                <a:latin typeface="Verdana"/>
                <a:cs typeface="Verdana"/>
              </a:rPr>
              <a:t>i</a:t>
            </a:r>
            <a:r>
              <a:rPr sz="2000" spc="-225" dirty="0">
                <a:latin typeface="Verdana"/>
                <a:cs typeface="Verdana"/>
              </a:rPr>
              <a:t>s</a:t>
            </a:r>
            <a:r>
              <a:rPr sz="2000" spc="-155" dirty="0">
                <a:latin typeface="Verdana"/>
                <a:cs typeface="Verdana"/>
              </a:rPr>
              <a:t>t</a:t>
            </a:r>
            <a:r>
              <a:rPr sz="2000" spc="-130" dirty="0">
                <a:latin typeface="Verdana"/>
                <a:cs typeface="Verdana"/>
              </a:rPr>
              <a:t>raz</a:t>
            </a:r>
            <a:r>
              <a:rPr sz="2000" spc="-65" dirty="0">
                <a:latin typeface="Verdana"/>
                <a:cs typeface="Verdana"/>
              </a:rPr>
              <a:t>i</a:t>
            </a:r>
            <a:r>
              <a:rPr sz="2000" spc="80" dirty="0">
                <a:latin typeface="Verdana"/>
                <a:cs typeface="Verdana"/>
              </a:rPr>
              <a:t>o</a:t>
            </a:r>
            <a:r>
              <a:rPr sz="2000" spc="-45" dirty="0">
                <a:latin typeface="Verdana"/>
                <a:cs typeface="Verdana"/>
              </a:rPr>
              <a:t>n</a:t>
            </a:r>
            <a:r>
              <a:rPr sz="2000" spc="-10" dirty="0">
                <a:latin typeface="Verdana"/>
                <a:cs typeface="Verdana"/>
              </a:rPr>
              <a:t>e”.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347717" y="800227"/>
            <a:ext cx="34925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fr-FR" spc="-40" dirty="0">
                <a:solidFill>
                  <a:srgbClr val="585858"/>
                </a:solidFill>
                <a:latin typeface="Verdana"/>
                <a:cs typeface="Verdana"/>
              </a:rPr>
              <a:t>DIRITTI CIVILI E POLITICI</a:t>
            </a:r>
            <a:endParaRPr sz="1800" dirty="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618988" y="6668987"/>
            <a:ext cx="955040" cy="1435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115"/>
              </a:lnSpc>
            </a:pPr>
            <a:r>
              <a:rPr sz="1000" spc="-5" dirty="0">
                <a:latin typeface="Arial MT"/>
                <a:cs typeface="Arial MT"/>
              </a:rPr>
              <a:t>Interno</a:t>
            </a:r>
            <a:r>
              <a:rPr sz="1000" spc="-45" dirty="0">
                <a:latin typeface="Arial MT"/>
                <a:cs typeface="Arial MT"/>
              </a:rPr>
              <a:t> </a:t>
            </a:r>
            <a:r>
              <a:rPr sz="1000" spc="5" dirty="0">
                <a:latin typeface="Arial MT"/>
                <a:cs typeface="Arial MT"/>
              </a:rPr>
              <a:t>–</a:t>
            </a:r>
            <a:r>
              <a:rPr sz="1000" spc="-30" dirty="0">
                <a:latin typeface="Arial MT"/>
                <a:cs typeface="Arial MT"/>
              </a:rPr>
              <a:t> </a:t>
            </a:r>
            <a:r>
              <a:rPr sz="1000" spc="-5" dirty="0">
                <a:latin typeface="Arial MT"/>
                <a:cs typeface="Arial MT"/>
              </a:rPr>
              <a:t>Internal</a:t>
            </a:r>
            <a:endParaRPr sz="1000">
              <a:latin typeface="Arial MT"/>
              <a:cs typeface="Arial MT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-6095" y="6348983"/>
            <a:ext cx="12204700" cy="515620"/>
            <a:chOff x="-6095" y="6348983"/>
            <a:chExt cx="12204700" cy="515620"/>
          </a:xfrm>
        </p:grpSpPr>
        <p:sp>
          <p:nvSpPr>
            <p:cNvPr id="4" name="object 4"/>
            <p:cNvSpPr/>
            <p:nvPr/>
          </p:nvSpPr>
          <p:spPr>
            <a:xfrm>
              <a:off x="0" y="6355079"/>
              <a:ext cx="12192000" cy="502920"/>
            </a:xfrm>
            <a:custGeom>
              <a:avLst/>
              <a:gdLst/>
              <a:ahLst/>
              <a:cxnLst/>
              <a:rect l="l" t="t" r="r" b="b"/>
              <a:pathLst>
                <a:path w="12192000" h="502920">
                  <a:moveTo>
                    <a:pt x="12192000" y="0"/>
                  </a:moveTo>
                  <a:lnTo>
                    <a:pt x="0" y="0"/>
                  </a:lnTo>
                  <a:lnTo>
                    <a:pt x="0" y="502920"/>
                  </a:lnTo>
                  <a:lnTo>
                    <a:pt x="12192000" y="502920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6355079"/>
              <a:ext cx="12192000" cy="502920"/>
            </a:xfrm>
            <a:custGeom>
              <a:avLst/>
              <a:gdLst/>
              <a:ahLst/>
              <a:cxnLst/>
              <a:rect l="l" t="t" r="r" b="b"/>
              <a:pathLst>
                <a:path w="12192000" h="502920">
                  <a:moveTo>
                    <a:pt x="0" y="502920"/>
                  </a:moveTo>
                  <a:lnTo>
                    <a:pt x="12192000" y="502920"/>
                  </a:lnTo>
                  <a:lnTo>
                    <a:pt x="12192000" y="0"/>
                  </a:lnTo>
                  <a:lnTo>
                    <a:pt x="0" y="0"/>
                  </a:lnTo>
                  <a:lnTo>
                    <a:pt x="0" y="502920"/>
                  </a:lnTo>
                  <a:close/>
                </a:path>
              </a:pathLst>
            </a:custGeom>
            <a:ln w="12192">
              <a:solidFill>
                <a:srgbClr val="41709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1579351" y="6370319"/>
              <a:ext cx="481583" cy="478536"/>
            </a:xfrm>
            <a:prstGeom prst="rect">
              <a:avLst/>
            </a:prstGeom>
          </p:spPr>
        </p:pic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3962400" y="358901"/>
            <a:ext cx="4975224" cy="35201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fr-FR" spc="-260" dirty="0"/>
              <a:t>LA CITTADINANZA EUROPEA</a:t>
            </a:r>
            <a:endParaRPr spc="-120" dirty="0"/>
          </a:p>
        </p:txBody>
      </p:sp>
      <p:sp>
        <p:nvSpPr>
          <p:cNvPr id="8" name="object 8"/>
          <p:cNvSpPr txBox="1"/>
          <p:nvPr/>
        </p:nvSpPr>
        <p:spPr>
          <a:xfrm>
            <a:off x="917244" y="800227"/>
            <a:ext cx="10291445" cy="44513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7945" algn="ctr">
              <a:lnSpc>
                <a:spcPct val="100000"/>
              </a:lnSpc>
              <a:spcBef>
                <a:spcPts val="100"/>
              </a:spcBef>
              <a:tabLst>
                <a:tab pos="3247390" algn="l"/>
              </a:tabLst>
            </a:pPr>
            <a:r>
              <a:rPr sz="1800" spc="-35" dirty="0">
                <a:solidFill>
                  <a:srgbClr val="585858"/>
                </a:solidFill>
                <a:latin typeface="Verdana"/>
                <a:cs typeface="Verdana"/>
              </a:rPr>
              <a:t>LA</a:t>
            </a:r>
            <a:r>
              <a:rPr sz="1800" spc="-140" dirty="0">
                <a:solidFill>
                  <a:srgbClr val="585858"/>
                </a:solidFill>
                <a:latin typeface="Verdana"/>
                <a:cs typeface="Verdana"/>
              </a:rPr>
              <a:t> </a:t>
            </a:r>
            <a:r>
              <a:rPr sz="1800" spc="-120" dirty="0">
                <a:solidFill>
                  <a:srgbClr val="585858"/>
                </a:solidFill>
                <a:latin typeface="Verdana"/>
                <a:cs typeface="Verdana"/>
              </a:rPr>
              <a:t>CITTADINANZA</a:t>
            </a:r>
            <a:r>
              <a:rPr sz="1800" spc="-40" dirty="0">
                <a:solidFill>
                  <a:srgbClr val="585858"/>
                </a:solidFill>
                <a:latin typeface="Verdana"/>
                <a:cs typeface="Verdana"/>
              </a:rPr>
              <a:t> </a:t>
            </a:r>
            <a:r>
              <a:rPr sz="1800" spc="-65" dirty="0">
                <a:solidFill>
                  <a:srgbClr val="585858"/>
                </a:solidFill>
                <a:latin typeface="Verdana"/>
                <a:cs typeface="Verdana"/>
              </a:rPr>
              <a:t>EUROPEA	</a:t>
            </a:r>
            <a:endParaRPr sz="1800" dirty="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350" dirty="0">
              <a:latin typeface="Verdana"/>
              <a:cs typeface="Verdana"/>
            </a:endParaRPr>
          </a:p>
          <a:p>
            <a:pPr marL="241300" marR="5080" indent="-228600">
              <a:lnSpc>
                <a:spcPct val="150100"/>
              </a:lnSpc>
              <a:spcBef>
                <a:spcPts val="5"/>
              </a:spcBef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sz="2000" spc="-65" dirty="0">
                <a:latin typeface="Verdana"/>
                <a:cs typeface="Verdana"/>
              </a:rPr>
              <a:t>Sono </a:t>
            </a:r>
            <a:r>
              <a:rPr sz="2000" spc="-20" dirty="0">
                <a:latin typeface="Verdana"/>
                <a:cs typeface="Verdana"/>
              </a:rPr>
              <a:t>cittadini </a:t>
            </a:r>
            <a:r>
              <a:rPr sz="2000" spc="-10" dirty="0">
                <a:latin typeface="Verdana"/>
                <a:cs typeface="Verdana"/>
              </a:rPr>
              <a:t>europei </a:t>
            </a:r>
            <a:r>
              <a:rPr sz="2000" spc="15" dirty="0">
                <a:latin typeface="Verdana"/>
                <a:cs typeface="Verdana"/>
              </a:rPr>
              <a:t>coloro </a:t>
            </a:r>
            <a:r>
              <a:rPr sz="2000" spc="100" dirty="0">
                <a:latin typeface="Verdana"/>
                <a:cs typeface="Verdana"/>
              </a:rPr>
              <a:t>che </a:t>
            </a:r>
            <a:r>
              <a:rPr sz="2000" spc="20" dirty="0">
                <a:latin typeface="Verdana"/>
                <a:cs typeface="Verdana"/>
              </a:rPr>
              <a:t>hanno </a:t>
            </a:r>
            <a:r>
              <a:rPr sz="2000" spc="5" dirty="0">
                <a:latin typeface="Verdana"/>
                <a:cs typeface="Verdana"/>
              </a:rPr>
              <a:t>la cittadinanza </a:t>
            </a:r>
            <a:r>
              <a:rPr sz="2000" spc="-20" dirty="0">
                <a:latin typeface="Verdana"/>
                <a:cs typeface="Verdana"/>
              </a:rPr>
              <a:t>di </a:t>
            </a:r>
            <a:r>
              <a:rPr sz="2000" spc="-10" dirty="0">
                <a:latin typeface="Verdana"/>
                <a:cs typeface="Verdana"/>
              </a:rPr>
              <a:t>uno </a:t>
            </a:r>
            <a:r>
              <a:rPr sz="2000" spc="-70" dirty="0">
                <a:latin typeface="Verdana"/>
                <a:cs typeface="Verdana"/>
              </a:rPr>
              <a:t>Stato </a:t>
            </a:r>
            <a:r>
              <a:rPr sz="2000" spc="-20" dirty="0">
                <a:latin typeface="Verdana"/>
                <a:cs typeface="Verdana"/>
              </a:rPr>
              <a:t>membro </a:t>
            </a:r>
            <a:r>
              <a:rPr sz="2000" spc="-15" dirty="0">
                <a:latin typeface="Verdana"/>
                <a:cs typeface="Verdana"/>
              </a:rPr>
              <a:t> </a:t>
            </a:r>
            <a:r>
              <a:rPr sz="2000" spc="-30" dirty="0">
                <a:latin typeface="Verdana"/>
                <a:cs typeface="Verdana"/>
              </a:rPr>
              <a:t>dell’Unione.</a:t>
            </a:r>
            <a:r>
              <a:rPr sz="2000" spc="-120" dirty="0">
                <a:latin typeface="Verdana"/>
                <a:cs typeface="Verdana"/>
              </a:rPr>
              <a:t> </a:t>
            </a:r>
            <a:r>
              <a:rPr sz="2000" spc="-75" dirty="0">
                <a:latin typeface="Verdana"/>
                <a:cs typeface="Verdana"/>
              </a:rPr>
              <a:t>L'introduzione </a:t>
            </a:r>
            <a:r>
              <a:rPr sz="2000" spc="20" dirty="0">
                <a:latin typeface="Verdana"/>
                <a:cs typeface="Verdana"/>
              </a:rPr>
              <a:t>del</a:t>
            </a:r>
            <a:r>
              <a:rPr sz="2000" spc="-135" dirty="0">
                <a:latin typeface="Verdana"/>
                <a:cs typeface="Verdana"/>
              </a:rPr>
              <a:t> </a:t>
            </a:r>
            <a:r>
              <a:rPr sz="2000" spc="65" dirty="0">
                <a:latin typeface="Verdana"/>
                <a:cs typeface="Verdana"/>
              </a:rPr>
              <a:t>concetto</a:t>
            </a:r>
            <a:r>
              <a:rPr sz="2000" spc="-155" dirty="0">
                <a:latin typeface="Verdana"/>
                <a:cs typeface="Verdana"/>
              </a:rPr>
              <a:t> </a:t>
            </a:r>
            <a:r>
              <a:rPr sz="2000" spc="-20" dirty="0">
                <a:latin typeface="Verdana"/>
                <a:cs typeface="Verdana"/>
              </a:rPr>
              <a:t>di</a:t>
            </a:r>
            <a:r>
              <a:rPr sz="2000" spc="-135" dirty="0">
                <a:latin typeface="Verdana"/>
                <a:cs typeface="Verdana"/>
              </a:rPr>
              <a:t> </a:t>
            </a:r>
            <a:r>
              <a:rPr sz="2000" spc="5" dirty="0">
                <a:latin typeface="Verdana"/>
                <a:cs typeface="Verdana"/>
              </a:rPr>
              <a:t>cittadinanza</a:t>
            </a:r>
            <a:r>
              <a:rPr sz="2000" spc="-210" dirty="0">
                <a:latin typeface="Verdana"/>
                <a:cs typeface="Verdana"/>
              </a:rPr>
              <a:t> </a:t>
            </a:r>
            <a:r>
              <a:rPr sz="2000" spc="35" dirty="0">
                <a:latin typeface="Verdana"/>
                <a:cs typeface="Verdana"/>
              </a:rPr>
              <a:t>europea</a:t>
            </a:r>
            <a:r>
              <a:rPr sz="2000" spc="-114" dirty="0">
                <a:latin typeface="Verdana"/>
                <a:cs typeface="Verdana"/>
              </a:rPr>
              <a:t> </a:t>
            </a:r>
            <a:r>
              <a:rPr sz="2000" spc="-80" dirty="0">
                <a:latin typeface="Verdana"/>
                <a:cs typeface="Verdana"/>
              </a:rPr>
              <a:t>mira</a:t>
            </a:r>
            <a:r>
              <a:rPr sz="2000" spc="-140" dirty="0">
                <a:latin typeface="Verdana"/>
                <a:cs typeface="Verdana"/>
              </a:rPr>
              <a:t> </a:t>
            </a:r>
            <a:r>
              <a:rPr sz="2000" spc="160" dirty="0">
                <a:latin typeface="Verdana"/>
                <a:cs typeface="Verdana"/>
              </a:rPr>
              <a:t>a</a:t>
            </a:r>
            <a:r>
              <a:rPr sz="2000" spc="-160" dirty="0">
                <a:latin typeface="Verdana"/>
                <a:cs typeface="Verdana"/>
              </a:rPr>
              <a:t> </a:t>
            </a:r>
            <a:r>
              <a:rPr sz="2000" spc="-65" dirty="0">
                <a:latin typeface="Verdana"/>
                <a:cs typeface="Verdana"/>
              </a:rPr>
              <a:t>rafforzare </a:t>
            </a:r>
            <a:r>
              <a:rPr sz="2000" spc="-685" dirty="0">
                <a:latin typeface="Verdana"/>
                <a:cs typeface="Verdana"/>
              </a:rPr>
              <a:t> </a:t>
            </a:r>
            <a:r>
              <a:rPr sz="2000" spc="100" dirty="0">
                <a:latin typeface="Verdana"/>
                <a:cs typeface="Verdana"/>
              </a:rPr>
              <a:t>e</a:t>
            </a:r>
            <a:r>
              <a:rPr sz="2000" spc="-155" dirty="0">
                <a:latin typeface="Verdana"/>
                <a:cs typeface="Verdana"/>
              </a:rPr>
              <a:t> </a:t>
            </a:r>
            <a:r>
              <a:rPr sz="2000" spc="160" dirty="0">
                <a:latin typeface="Verdana"/>
                <a:cs typeface="Verdana"/>
              </a:rPr>
              <a:t>a</a:t>
            </a:r>
            <a:r>
              <a:rPr sz="2000" spc="-155" dirty="0">
                <a:latin typeface="Verdana"/>
                <a:cs typeface="Verdana"/>
              </a:rPr>
              <a:t> </a:t>
            </a:r>
            <a:r>
              <a:rPr sz="2000" spc="114" dirty="0">
                <a:latin typeface="Verdana"/>
                <a:cs typeface="Verdana"/>
              </a:rPr>
              <a:t>p</a:t>
            </a:r>
            <a:r>
              <a:rPr sz="2000" spc="-70" dirty="0">
                <a:latin typeface="Verdana"/>
                <a:cs typeface="Verdana"/>
              </a:rPr>
              <a:t>r</a:t>
            </a:r>
            <a:r>
              <a:rPr sz="2000" spc="-105" dirty="0">
                <a:latin typeface="Verdana"/>
                <a:cs typeface="Verdana"/>
              </a:rPr>
              <a:t>o</a:t>
            </a:r>
            <a:r>
              <a:rPr sz="2000" spc="-80" dirty="0">
                <a:latin typeface="Verdana"/>
                <a:cs typeface="Verdana"/>
              </a:rPr>
              <a:t>m</a:t>
            </a:r>
            <a:r>
              <a:rPr sz="2000" spc="-70" dirty="0">
                <a:latin typeface="Verdana"/>
                <a:cs typeface="Verdana"/>
              </a:rPr>
              <a:t>u</a:t>
            </a:r>
            <a:r>
              <a:rPr sz="2000" spc="80" dirty="0">
                <a:latin typeface="Verdana"/>
                <a:cs typeface="Verdana"/>
              </a:rPr>
              <a:t>o</a:t>
            </a:r>
            <a:r>
              <a:rPr sz="2000" spc="-35" dirty="0">
                <a:latin typeface="Verdana"/>
                <a:cs typeface="Verdana"/>
              </a:rPr>
              <a:t>vere</a:t>
            </a:r>
            <a:r>
              <a:rPr sz="2000" spc="-110" dirty="0">
                <a:latin typeface="Verdana"/>
                <a:cs typeface="Verdana"/>
              </a:rPr>
              <a:t> </a:t>
            </a:r>
            <a:r>
              <a:rPr sz="2000" spc="-145" dirty="0">
                <a:latin typeface="Verdana"/>
                <a:cs typeface="Verdana"/>
              </a:rPr>
              <a:t>l</a:t>
            </a:r>
            <a:r>
              <a:rPr sz="2000" spc="-155" dirty="0">
                <a:latin typeface="Verdana"/>
                <a:cs typeface="Verdana"/>
              </a:rPr>
              <a:t>'</a:t>
            </a:r>
            <a:r>
              <a:rPr sz="2000" spc="-145" dirty="0">
                <a:latin typeface="Verdana"/>
                <a:cs typeface="Verdana"/>
              </a:rPr>
              <a:t>i</a:t>
            </a:r>
            <a:r>
              <a:rPr sz="2000" spc="50" dirty="0">
                <a:latin typeface="Verdana"/>
                <a:cs typeface="Verdana"/>
              </a:rPr>
              <a:t>de</a:t>
            </a:r>
            <a:r>
              <a:rPr sz="2000" spc="65" dirty="0">
                <a:latin typeface="Verdana"/>
                <a:cs typeface="Verdana"/>
              </a:rPr>
              <a:t>n</a:t>
            </a:r>
            <a:r>
              <a:rPr sz="2000" spc="-100" dirty="0">
                <a:latin typeface="Verdana"/>
                <a:cs typeface="Verdana"/>
              </a:rPr>
              <a:t>t</a:t>
            </a:r>
            <a:r>
              <a:rPr sz="2000" spc="-145" dirty="0">
                <a:latin typeface="Verdana"/>
                <a:cs typeface="Verdana"/>
              </a:rPr>
              <a:t>i</a:t>
            </a:r>
            <a:r>
              <a:rPr sz="2000" spc="-100" dirty="0">
                <a:latin typeface="Verdana"/>
                <a:cs typeface="Verdana"/>
              </a:rPr>
              <a:t>t</a:t>
            </a:r>
            <a:r>
              <a:rPr sz="2000" spc="160" dirty="0">
                <a:latin typeface="Verdana"/>
                <a:cs typeface="Verdana"/>
              </a:rPr>
              <a:t>à</a:t>
            </a:r>
            <a:r>
              <a:rPr sz="2000" spc="-195" dirty="0">
                <a:latin typeface="Verdana"/>
                <a:cs typeface="Verdana"/>
              </a:rPr>
              <a:t> </a:t>
            </a:r>
            <a:r>
              <a:rPr sz="2000" spc="25" dirty="0">
                <a:latin typeface="Verdana"/>
                <a:cs typeface="Verdana"/>
              </a:rPr>
              <a:t>e</a:t>
            </a:r>
            <a:r>
              <a:rPr sz="2000" spc="10" dirty="0">
                <a:latin typeface="Verdana"/>
                <a:cs typeface="Verdana"/>
              </a:rPr>
              <a:t>u</a:t>
            </a:r>
            <a:r>
              <a:rPr sz="2000" spc="-70" dirty="0">
                <a:latin typeface="Verdana"/>
                <a:cs typeface="Verdana"/>
              </a:rPr>
              <a:t>r</a:t>
            </a:r>
            <a:r>
              <a:rPr sz="2000" spc="-105" dirty="0">
                <a:latin typeface="Verdana"/>
                <a:cs typeface="Verdana"/>
              </a:rPr>
              <a:t>o</a:t>
            </a:r>
            <a:r>
              <a:rPr sz="2000" spc="114" dirty="0">
                <a:latin typeface="Verdana"/>
                <a:cs typeface="Verdana"/>
              </a:rPr>
              <a:t>p</a:t>
            </a:r>
            <a:r>
              <a:rPr sz="2000" spc="30" dirty="0">
                <a:latin typeface="Verdana"/>
                <a:cs typeface="Verdana"/>
              </a:rPr>
              <a:t>ea,</a:t>
            </a:r>
            <a:r>
              <a:rPr sz="2000" spc="-125" dirty="0">
                <a:latin typeface="Verdana"/>
                <a:cs typeface="Verdana"/>
              </a:rPr>
              <a:t> </a:t>
            </a:r>
            <a:r>
              <a:rPr sz="2000" spc="30" dirty="0">
                <a:latin typeface="Verdana"/>
                <a:cs typeface="Verdana"/>
              </a:rPr>
              <a:t>coi</a:t>
            </a:r>
            <a:r>
              <a:rPr sz="2000" spc="50" dirty="0">
                <a:latin typeface="Verdana"/>
                <a:cs typeface="Verdana"/>
              </a:rPr>
              <a:t>n</a:t>
            </a:r>
            <a:r>
              <a:rPr sz="2000" dirty="0">
                <a:latin typeface="Verdana"/>
                <a:cs typeface="Verdana"/>
              </a:rPr>
              <a:t>v</a:t>
            </a:r>
            <a:r>
              <a:rPr sz="2000" spc="-10" dirty="0">
                <a:latin typeface="Verdana"/>
                <a:cs typeface="Verdana"/>
              </a:rPr>
              <a:t>o</a:t>
            </a:r>
            <a:r>
              <a:rPr sz="2000" spc="-145" dirty="0">
                <a:latin typeface="Verdana"/>
                <a:cs typeface="Verdana"/>
              </a:rPr>
              <a:t>l</a:t>
            </a:r>
            <a:r>
              <a:rPr sz="2000" spc="45" dirty="0">
                <a:latin typeface="Verdana"/>
                <a:cs typeface="Verdana"/>
              </a:rPr>
              <a:t>ge</a:t>
            </a:r>
            <a:r>
              <a:rPr sz="2000" spc="55" dirty="0">
                <a:latin typeface="Verdana"/>
                <a:cs typeface="Verdana"/>
              </a:rPr>
              <a:t>n</a:t>
            </a:r>
            <a:r>
              <a:rPr sz="2000" spc="100" dirty="0">
                <a:latin typeface="Verdana"/>
                <a:cs typeface="Verdana"/>
              </a:rPr>
              <a:t>do</a:t>
            </a:r>
            <a:r>
              <a:rPr sz="2000" spc="-90" dirty="0">
                <a:latin typeface="Verdana"/>
                <a:cs typeface="Verdana"/>
              </a:rPr>
              <a:t> </a:t>
            </a:r>
            <a:r>
              <a:rPr sz="2000" spc="-150" dirty="0">
                <a:latin typeface="Verdana"/>
                <a:cs typeface="Verdana"/>
              </a:rPr>
              <a:t>i</a:t>
            </a:r>
            <a:r>
              <a:rPr sz="2000" spc="-170" dirty="0">
                <a:latin typeface="Verdana"/>
                <a:cs typeface="Verdana"/>
              </a:rPr>
              <a:t> </a:t>
            </a:r>
            <a:r>
              <a:rPr sz="2000" spc="60" dirty="0">
                <a:latin typeface="Verdana"/>
                <a:cs typeface="Verdana"/>
              </a:rPr>
              <a:t>c</a:t>
            </a:r>
            <a:r>
              <a:rPr sz="2000" spc="40" dirty="0">
                <a:latin typeface="Verdana"/>
                <a:cs typeface="Verdana"/>
              </a:rPr>
              <a:t>i</a:t>
            </a:r>
            <a:r>
              <a:rPr sz="2000" spc="-100" dirty="0">
                <a:latin typeface="Verdana"/>
                <a:cs typeface="Verdana"/>
              </a:rPr>
              <a:t>tt</a:t>
            </a:r>
            <a:r>
              <a:rPr sz="2000" spc="130" dirty="0">
                <a:latin typeface="Verdana"/>
                <a:cs typeface="Verdana"/>
              </a:rPr>
              <a:t>a</a:t>
            </a:r>
            <a:r>
              <a:rPr sz="2000" spc="145" dirty="0">
                <a:latin typeface="Verdana"/>
                <a:cs typeface="Verdana"/>
              </a:rPr>
              <a:t>d</a:t>
            </a:r>
            <a:r>
              <a:rPr sz="2000" spc="-145" dirty="0">
                <a:latin typeface="Verdana"/>
                <a:cs typeface="Verdana"/>
              </a:rPr>
              <a:t>i</a:t>
            </a:r>
            <a:r>
              <a:rPr sz="2000" spc="-45" dirty="0">
                <a:latin typeface="Verdana"/>
                <a:cs typeface="Verdana"/>
              </a:rPr>
              <a:t>n</a:t>
            </a:r>
            <a:r>
              <a:rPr sz="2000" spc="-150" dirty="0">
                <a:latin typeface="Verdana"/>
                <a:cs typeface="Verdana"/>
              </a:rPr>
              <a:t>i</a:t>
            </a:r>
            <a:r>
              <a:rPr sz="2000" spc="-195" dirty="0">
                <a:latin typeface="Verdana"/>
                <a:cs typeface="Verdana"/>
              </a:rPr>
              <a:t> </a:t>
            </a:r>
            <a:r>
              <a:rPr sz="2000" spc="-45" dirty="0">
                <a:latin typeface="Verdana"/>
                <a:cs typeface="Verdana"/>
              </a:rPr>
              <a:t>n</a:t>
            </a:r>
            <a:r>
              <a:rPr sz="2000" spc="-25" dirty="0">
                <a:latin typeface="Verdana"/>
                <a:cs typeface="Verdana"/>
              </a:rPr>
              <a:t>el</a:t>
            </a:r>
            <a:r>
              <a:rPr sz="2000" spc="-145" dirty="0">
                <a:latin typeface="Verdana"/>
                <a:cs typeface="Verdana"/>
              </a:rPr>
              <a:t> </a:t>
            </a:r>
            <a:r>
              <a:rPr sz="2000" spc="114" dirty="0">
                <a:latin typeface="Verdana"/>
                <a:cs typeface="Verdana"/>
              </a:rPr>
              <a:t>p</a:t>
            </a:r>
            <a:r>
              <a:rPr sz="2000" spc="-70" dirty="0">
                <a:latin typeface="Verdana"/>
                <a:cs typeface="Verdana"/>
              </a:rPr>
              <a:t>r</a:t>
            </a:r>
            <a:r>
              <a:rPr sz="2000" spc="-105" dirty="0">
                <a:latin typeface="Verdana"/>
                <a:cs typeface="Verdana"/>
              </a:rPr>
              <a:t>o</a:t>
            </a:r>
            <a:r>
              <a:rPr sz="2000" spc="-50" dirty="0">
                <a:latin typeface="Verdana"/>
                <a:cs typeface="Verdana"/>
              </a:rPr>
              <a:t>ces</a:t>
            </a:r>
            <a:r>
              <a:rPr sz="2000" spc="-55" dirty="0">
                <a:latin typeface="Verdana"/>
                <a:cs typeface="Verdana"/>
              </a:rPr>
              <a:t>s</a:t>
            </a:r>
            <a:r>
              <a:rPr sz="2000" spc="90" dirty="0">
                <a:latin typeface="Verdana"/>
                <a:cs typeface="Verdana"/>
              </a:rPr>
              <a:t>o</a:t>
            </a:r>
            <a:r>
              <a:rPr sz="2000" spc="-114" dirty="0">
                <a:latin typeface="Verdana"/>
                <a:cs typeface="Verdana"/>
              </a:rPr>
              <a:t> </a:t>
            </a:r>
            <a:r>
              <a:rPr sz="2000" spc="-20" dirty="0">
                <a:latin typeface="Verdana"/>
                <a:cs typeface="Verdana"/>
              </a:rPr>
              <a:t>di  </a:t>
            </a:r>
            <a:r>
              <a:rPr sz="2000" spc="-45" dirty="0">
                <a:latin typeface="Verdana"/>
                <a:cs typeface="Verdana"/>
              </a:rPr>
              <a:t>integrazione.</a:t>
            </a:r>
            <a:endParaRPr sz="2000" dirty="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Font typeface="Arial MT"/>
              <a:buChar char="•"/>
            </a:pPr>
            <a:endParaRPr sz="1750" dirty="0">
              <a:latin typeface="Verdana"/>
              <a:cs typeface="Verdana"/>
            </a:endParaRPr>
          </a:p>
          <a:p>
            <a:pPr marL="241300" indent="-228600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sz="2000" spc="-260" dirty="0">
                <a:latin typeface="Verdana"/>
                <a:cs typeface="Verdana"/>
              </a:rPr>
              <a:t>Il</a:t>
            </a:r>
            <a:r>
              <a:rPr sz="2000" spc="-190" dirty="0">
                <a:latin typeface="Verdana"/>
                <a:cs typeface="Verdana"/>
              </a:rPr>
              <a:t> </a:t>
            </a:r>
            <a:r>
              <a:rPr sz="2000" spc="-35" dirty="0">
                <a:solidFill>
                  <a:srgbClr val="2D75B6"/>
                </a:solidFill>
                <a:latin typeface="Verdana"/>
                <a:cs typeface="Verdana"/>
              </a:rPr>
              <a:t>trattato</a:t>
            </a:r>
            <a:r>
              <a:rPr sz="2000" spc="-210" dirty="0">
                <a:solidFill>
                  <a:srgbClr val="2D75B6"/>
                </a:solidFill>
                <a:latin typeface="Verdana"/>
                <a:cs typeface="Verdana"/>
              </a:rPr>
              <a:t> </a:t>
            </a:r>
            <a:r>
              <a:rPr sz="2000" spc="-20" dirty="0">
                <a:solidFill>
                  <a:srgbClr val="2D75B6"/>
                </a:solidFill>
                <a:latin typeface="Verdana"/>
                <a:cs typeface="Verdana"/>
              </a:rPr>
              <a:t>di</a:t>
            </a:r>
            <a:r>
              <a:rPr sz="2000" spc="-135" dirty="0">
                <a:solidFill>
                  <a:srgbClr val="2D75B6"/>
                </a:solidFill>
                <a:latin typeface="Verdana"/>
                <a:cs typeface="Verdana"/>
              </a:rPr>
              <a:t> </a:t>
            </a:r>
            <a:r>
              <a:rPr sz="2000" spc="-40" dirty="0">
                <a:solidFill>
                  <a:srgbClr val="2D75B6"/>
                </a:solidFill>
                <a:latin typeface="Verdana"/>
                <a:cs typeface="Verdana"/>
              </a:rPr>
              <a:t>Amsterdam</a:t>
            </a:r>
            <a:r>
              <a:rPr sz="2000" spc="-80" dirty="0">
                <a:solidFill>
                  <a:srgbClr val="2D75B6"/>
                </a:solidFill>
                <a:latin typeface="Verdana"/>
                <a:cs typeface="Verdana"/>
              </a:rPr>
              <a:t> </a:t>
            </a:r>
            <a:r>
              <a:rPr sz="2000" spc="20" dirty="0">
                <a:latin typeface="Verdana"/>
                <a:cs typeface="Verdana"/>
              </a:rPr>
              <a:t>del</a:t>
            </a:r>
            <a:r>
              <a:rPr sz="2000" spc="-140" dirty="0">
                <a:latin typeface="Verdana"/>
                <a:cs typeface="Verdana"/>
              </a:rPr>
              <a:t> </a:t>
            </a:r>
            <a:r>
              <a:rPr sz="2000" spc="-170" dirty="0">
                <a:latin typeface="Verdana"/>
                <a:cs typeface="Verdana"/>
              </a:rPr>
              <a:t>1997</a:t>
            </a:r>
            <a:r>
              <a:rPr sz="2000" spc="-100" dirty="0">
                <a:latin typeface="Verdana"/>
                <a:cs typeface="Verdana"/>
              </a:rPr>
              <a:t> </a:t>
            </a:r>
            <a:r>
              <a:rPr sz="2000" spc="-10" dirty="0">
                <a:latin typeface="Verdana"/>
                <a:cs typeface="Verdana"/>
              </a:rPr>
              <a:t>ribadisce</a:t>
            </a:r>
            <a:r>
              <a:rPr sz="2000" spc="-165" dirty="0">
                <a:latin typeface="Verdana"/>
                <a:cs typeface="Verdana"/>
              </a:rPr>
              <a:t> </a:t>
            </a:r>
            <a:r>
              <a:rPr sz="2000" spc="100" dirty="0">
                <a:latin typeface="Verdana"/>
                <a:cs typeface="Verdana"/>
              </a:rPr>
              <a:t>che</a:t>
            </a:r>
            <a:r>
              <a:rPr sz="2000" spc="-125" dirty="0">
                <a:latin typeface="Verdana"/>
                <a:cs typeface="Verdana"/>
              </a:rPr>
              <a:t> </a:t>
            </a:r>
            <a:r>
              <a:rPr sz="2000" spc="-95" dirty="0">
                <a:latin typeface="Verdana"/>
                <a:cs typeface="Verdana"/>
              </a:rPr>
              <a:t>"la</a:t>
            </a:r>
            <a:r>
              <a:rPr sz="2000" spc="-195" dirty="0">
                <a:latin typeface="Verdana"/>
                <a:cs typeface="Verdana"/>
              </a:rPr>
              <a:t> </a:t>
            </a:r>
            <a:r>
              <a:rPr sz="2000" spc="5" dirty="0">
                <a:latin typeface="Verdana"/>
                <a:cs typeface="Verdana"/>
              </a:rPr>
              <a:t>cittadinanza</a:t>
            </a:r>
            <a:r>
              <a:rPr sz="2000" spc="-190" dirty="0">
                <a:latin typeface="Verdana"/>
                <a:cs typeface="Verdana"/>
              </a:rPr>
              <a:t> </a:t>
            </a:r>
            <a:r>
              <a:rPr sz="2000" spc="-40" dirty="0">
                <a:latin typeface="Verdana"/>
                <a:cs typeface="Verdana"/>
              </a:rPr>
              <a:t>dell'Unione</a:t>
            </a:r>
            <a:endParaRPr sz="2000" dirty="0">
              <a:latin typeface="Verdana"/>
              <a:cs typeface="Verdana"/>
            </a:endParaRPr>
          </a:p>
          <a:p>
            <a:pPr marL="241300">
              <a:lnSpc>
                <a:spcPct val="100000"/>
              </a:lnSpc>
              <a:spcBef>
                <a:spcPts val="1200"/>
              </a:spcBef>
            </a:pPr>
            <a:r>
              <a:rPr sz="2000" spc="-40" dirty="0">
                <a:latin typeface="Verdana"/>
                <a:cs typeface="Verdana"/>
              </a:rPr>
              <a:t>costituisce</a:t>
            </a:r>
            <a:r>
              <a:rPr sz="2000" spc="-150" dirty="0">
                <a:latin typeface="Verdana"/>
                <a:cs typeface="Verdana"/>
              </a:rPr>
              <a:t> </a:t>
            </a:r>
            <a:r>
              <a:rPr sz="2000" spc="-60" dirty="0">
                <a:latin typeface="Verdana"/>
                <a:cs typeface="Verdana"/>
              </a:rPr>
              <a:t>un</a:t>
            </a:r>
            <a:r>
              <a:rPr sz="2000" spc="-140" dirty="0">
                <a:latin typeface="Verdana"/>
                <a:cs typeface="Verdana"/>
              </a:rPr>
              <a:t> </a:t>
            </a:r>
            <a:r>
              <a:rPr sz="2000" spc="25" dirty="0">
                <a:latin typeface="Verdana"/>
                <a:cs typeface="Verdana"/>
              </a:rPr>
              <a:t>complemento</a:t>
            </a:r>
            <a:r>
              <a:rPr sz="2000" spc="-135" dirty="0">
                <a:latin typeface="Verdana"/>
                <a:cs typeface="Verdana"/>
              </a:rPr>
              <a:t> </a:t>
            </a:r>
            <a:r>
              <a:rPr sz="2000" spc="15" dirty="0">
                <a:latin typeface="Verdana"/>
                <a:cs typeface="Verdana"/>
              </a:rPr>
              <a:t>della</a:t>
            </a:r>
            <a:r>
              <a:rPr sz="2000" spc="-165" dirty="0">
                <a:latin typeface="Verdana"/>
                <a:cs typeface="Verdana"/>
              </a:rPr>
              <a:t> </a:t>
            </a:r>
            <a:r>
              <a:rPr sz="2000" spc="5" dirty="0">
                <a:latin typeface="Verdana"/>
                <a:cs typeface="Verdana"/>
              </a:rPr>
              <a:t>cittadinanza</a:t>
            </a:r>
            <a:r>
              <a:rPr sz="2000" spc="-190" dirty="0">
                <a:latin typeface="Verdana"/>
                <a:cs typeface="Verdana"/>
              </a:rPr>
              <a:t> </a:t>
            </a:r>
            <a:r>
              <a:rPr sz="2000" spc="-10" dirty="0">
                <a:latin typeface="Verdana"/>
                <a:cs typeface="Verdana"/>
              </a:rPr>
              <a:t>nazionale</a:t>
            </a:r>
            <a:r>
              <a:rPr sz="2000" spc="-150" dirty="0">
                <a:latin typeface="Verdana"/>
                <a:cs typeface="Verdana"/>
              </a:rPr>
              <a:t> </a:t>
            </a:r>
            <a:r>
              <a:rPr sz="2000" spc="100" dirty="0">
                <a:latin typeface="Verdana"/>
                <a:cs typeface="Verdana"/>
              </a:rPr>
              <a:t>e</a:t>
            </a:r>
            <a:r>
              <a:rPr sz="2000" spc="-145" dirty="0">
                <a:latin typeface="Verdana"/>
                <a:cs typeface="Verdana"/>
              </a:rPr>
              <a:t> </a:t>
            </a:r>
            <a:r>
              <a:rPr sz="2000" spc="-5" dirty="0">
                <a:latin typeface="Verdana"/>
                <a:cs typeface="Verdana"/>
              </a:rPr>
              <a:t>non</a:t>
            </a:r>
            <a:r>
              <a:rPr sz="2000" spc="-125" dirty="0">
                <a:latin typeface="Verdana"/>
                <a:cs typeface="Verdana"/>
              </a:rPr>
              <a:t> </a:t>
            </a:r>
            <a:r>
              <a:rPr sz="2000" spc="-90" dirty="0">
                <a:latin typeface="Verdana"/>
                <a:cs typeface="Verdana"/>
              </a:rPr>
              <a:t>sostituisce</a:t>
            </a:r>
            <a:endParaRPr sz="2000" dirty="0">
              <a:latin typeface="Verdana"/>
              <a:cs typeface="Verdana"/>
            </a:endParaRPr>
          </a:p>
          <a:p>
            <a:pPr marL="241300" marR="60325">
              <a:lnSpc>
                <a:spcPct val="150100"/>
              </a:lnSpc>
            </a:pPr>
            <a:r>
              <a:rPr sz="2000" spc="-60" dirty="0">
                <a:latin typeface="Verdana"/>
                <a:cs typeface="Verdana"/>
              </a:rPr>
              <a:t>quest'ultima“,</a:t>
            </a:r>
            <a:r>
              <a:rPr sz="2000" spc="-175" dirty="0">
                <a:latin typeface="Verdana"/>
                <a:cs typeface="Verdana"/>
              </a:rPr>
              <a:t> </a:t>
            </a:r>
            <a:r>
              <a:rPr sz="2000" spc="-80" dirty="0">
                <a:latin typeface="Verdana"/>
                <a:cs typeface="Verdana"/>
              </a:rPr>
              <a:t>quindi:</a:t>
            </a:r>
            <a:r>
              <a:rPr sz="2000" spc="-150" dirty="0">
                <a:latin typeface="Verdana"/>
                <a:cs typeface="Verdana"/>
              </a:rPr>
              <a:t> </a:t>
            </a:r>
            <a:r>
              <a:rPr sz="2000" spc="35" dirty="0">
                <a:latin typeface="Verdana"/>
                <a:cs typeface="Verdana"/>
              </a:rPr>
              <a:t>occorre</a:t>
            </a:r>
            <a:r>
              <a:rPr sz="2000" spc="-95" dirty="0">
                <a:latin typeface="Verdana"/>
                <a:cs typeface="Verdana"/>
              </a:rPr>
              <a:t> </a:t>
            </a:r>
            <a:r>
              <a:rPr sz="2000" spc="-85" dirty="0">
                <a:latin typeface="Verdana"/>
                <a:cs typeface="Verdana"/>
              </a:rPr>
              <a:t>essere</a:t>
            </a:r>
            <a:r>
              <a:rPr sz="2000" spc="-125" dirty="0">
                <a:latin typeface="Verdana"/>
                <a:cs typeface="Verdana"/>
              </a:rPr>
              <a:t> </a:t>
            </a:r>
            <a:r>
              <a:rPr sz="2000" spc="35" dirty="0">
                <a:latin typeface="Verdana"/>
                <a:cs typeface="Verdana"/>
              </a:rPr>
              <a:t>già</a:t>
            </a:r>
            <a:r>
              <a:rPr sz="2000" spc="-170" dirty="0">
                <a:latin typeface="Verdana"/>
                <a:cs typeface="Verdana"/>
              </a:rPr>
              <a:t> </a:t>
            </a:r>
            <a:r>
              <a:rPr sz="2000" spc="-100" dirty="0">
                <a:latin typeface="Verdana"/>
                <a:cs typeface="Verdana"/>
              </a:rPr>
              <a:t>in</a:t>
            </a:r>
            <a:r>
              <a:rPr sz="2000" spc="-145" dirty="0">
                <a:latin typeface="Verdana"/>
                <a:cs typeface="Verdana"/>
              </a:rPr>
              <a:t> </a:t>
            </a:r>
            <a:r>
              <a:rPr sz="2000" spc="-90" dirty="0">
                <a:latin typeface="Verdana"/>
                <a:cs typeface="Verdana"/>
              </a:rPr>
              <a:t>possesso</a:t>
            </a:r>
            <a:r>
              <a:rPr sz="2000" spc="-105" dirty="0">
                <a:latin typeface="Verdana"/>
                <a:cs typeface="Verdana"/>
              </a:rPr>
              <a:t> </a:t>
            </a:r>
            <a:r>
              <a:rPr sz="2000" spc="15" dirty="0">
                <a:latin typeface="Verdana"/>
                <a:cs typeface="Verdana"/>
              </a:rPr>
              <a:t>della</a:t>
            </a:r>
            <a:r>
              <a:rPr sz="2000" spc="-145" dirty="0">
                <a:latin typeface="Verdana"/>
                <a:cs typeface="Verdana"/>
              </a:rPr>
              <a:t> </a:t>
            </a:r>
            <a:r>
              <a:rPr sz="2000" spc="-25" dirty="0">
                <a:latin typeface="Verdana"/>
                <a:cs typeface="Verdana"/>
              </a:rPr>
              <a:t>nazionalità</a:t>
            </a:r>
            <a:r>
              <a:rPr sz="2000" spc="-195" dirty="0">
                <a:latin typeface="Verdana"/>
                <a:cs typeface="Verdana"/>
              </a:rPr>
              <a:t> </a:t>
            </a:r>
            <a:r>
              <a:rPr sz="2000" spc="-20" dirty="0">
                <a:latin typeface="Verdana"/>
                <a:cs typeface="Verdana"/>
              </a:rPr>
              <a:t>di</a:t>
            </a:r>
            <a:r>
              <a:rPr sz="2000" spc="-135" dirty="0">
                <a:latin typeface="Verdana"/>
                <a:cs typeface="Verdana"/>
              </a:rPr>
              <a:t> </a:t>
            </a:r>
            <a:r>
              <a:rPr sz="2000" spc="-10" dirty="0">
                <a:latin typeface="Verdana"/>
                <a:cs typeface="Verdana"/>
              </a:rPr>
              <a:t>uno</a:t>
            </a:r>
            <a:r>
              <a:rPr sz="2000" spc="-135" dirty="0">
                <a:latin typeface="Verdana"/>
                <a:cs typeface="Verdana"/>
              </a:rPr>
              <a:t> </a:t>
            </a:r>
            <a:r>
              <a:rPr sz="2000" spc="-70" dirty="0">
                <a:latin typeface="Verdana"/>
                <a:cs typeface="Verdana"/>
              </a:rPr>
              <a:t>Stato </a:t>
            </a:r>
            <a:r>
              <a:rPr sz="2000" spc="-685" dirty="0">
                <a:latin typeface="Verdana"/>
                <a:cs typeface="Verdana"/>
              </a:rPr>
              <a:t> </a:t>
            </a:r>
            <a:r>
              <a:rPr sz="2000" spc="-20" dirty="0">
                <a:latin typeface="Verdana"/>
                <a:cs typeface="Verdana"/>
              </a:rPr>
              <a:t>membro</a:t>
            </a:r>
            <a:r>
              <a:rPr sz="2000" spc="-140" dirty="0">
                <a:latin typeface="Verdana"/>
                <a:cs typeface="Verdana"/>
              </a:rPr>
              <a:t> </a:t>
            </a:r>
            <a:r>
              <a:rPr sz="2000" spc="-15" dirty="0">
                <a:latin typeface="Verdana"/>
                <a:cs typeface="Verdana"/>
              </a:rPr>
              <a:t>per</a:t>
            </a:r>
            <a:r>
              <a:rPr sz="2000" spc="-155" dirty="0">
                <a:latin typeface="Verdana"/>
                <a:cs typeface="Verdana"/>
              </a:rPr>
              <a:t> </a:t>
            </a:r>
            <a:r>
              <a:rPr sz="2000" spc="-15" dirty="0">
                <a:latin typeface="Verdana"/>
                <a:cs typeface="Verdana"/>
              </a:rPr>
              <a:t>poter</a:t>
            </a:r>
            <a:r>
              <a:rPr sz="2000" spc="-175" dirty="0">
                <a:latin typeface="Verdana"/>
                <a:cs typeface="Verdana"/>
              </a:rPr>
              <a:t> </a:t>
            </a:r>
            <a:r>
              <a:rPr sz="2000" spc="-125" dirty="0">
                <a:latin typeface="Verdana"/>
                <a:cs typeface="Verdana"/>
              </a:rPr>
              <a:t>usufruire</a:t>
            </a:r>
            <a:r>
              <a:rPr sz="2000" spc="-105" dirty="0">
                <a:latin typeface="Verdana"/>
                <a:cs typeface="Verdana"/>
              </a:rPr>
              <a:t> </a:t>
            </a:r>
            <a:r>
              <a:rPr sz="2000" spc="15" dirty="0">
                <a:latin typeface="Verdana"/>
                <a:cs typeface="Verdana"/>
              </a:rPr>
              <a:t>della</a:t>
            </a:r>
            <a:r>
              <a:rPr sz="2000" spc="-170" dirty="0">
                <a:latin typeface="Verdana"/>
                <a:cs typeface="Verdana"/>
              </a:rPr>
              <a:t> </a:t>
            </a:r>
            <a:r>
              <a:rPr sz="2000" spc="5" dirty="0">
                <a:latin typeface="Verdana"/>
                <a:cs typeface="Verdana"/>
              </a:rPr>
              <a:t>cittadinanza</a:t>
            </a:r>
            <a:r>
              <a:rPr sz="2000" spc="-195" dirty="0">
                <a:latin typeface="Verdana"/>
                <a:cs typeface="Verdana"/>
              </a:rPr>
              <a:t> </a:t>
            </a:r>
            <a:r>
              <a:rPr sz="2000" spc="-45" dirty="0">
                <a:latin typeface="Verdana"/>
                <a:cs typeface="Verdana"/>
              </a:rPr>
              <a:t>dell'Unione</a:t>
            </a:r>
            <a:endParaRPr sz="2000" dirty="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618988" y="6668987"/>
            <a:ext cx="955040" cy="1435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115"/>
              </a:lnSpc>
            </a:pPr>
            <a:r>
              <a:rPr sz="1000" spc="-5" dirty="0">
                <a:latin typeface="Arial MT"/>
                <a:cs typeface="Arial MT"/>
              </a:rPr>
              <a:t>Interno</a:t>
            </a:r>
            <a:r>
              <a:rPr sz="1000" spc="-45" dirty="0">
                <a:latin typeface="Arial MT"/>
                <a:cs typeface="Arial MT"/>
              </a:rPr>
              <a:t> </a:t>
            </a:r>
            <a:r>
              <a:rPr sz="1000" spc="5" dirty="0">
                <a:latin typeface="Arial MT"/>
                <a:cs typeface="Arial MT"/>
              </a:rPr>
              <a:t>–</a:t>
            </a:r>
            <a:r>
              <a:rPr sz="1000" spc="-30" dirty="0">
                <a:latin typeface="Arial MT"/>
                <a:cs typeface="Arial MT"/>
              </a:rPr>
              <a:t> </a:t>
            </a:r>
            <a:r>
              <a:rPr sz="1000" spc="-5" dirty="0">
                <a:latin typeface="Arial MT"/>
                <a:cs typeface="Arial MT"/>
              </a:rPr>
              <a:t>Internal</a:t>
            </a:r>
            <a:endParaRPr sz="1000">
              <a:latin typeface="Arial MT"/>
              <a:cs typeface="Arial MT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-6095" y="6348983"/>
            <a:ext cx="12204700" cy="515620"/>
            <a:chOff x="-6095" y="6348983"/>
            <a:chExt cx="12204700" cy="515620"/>
          </a:xfrm>
        </p:grpSpPr>
        <p:sp>
          <p:nvSpPr>
            <p:cNvPr id="4" name="object 4"/>
            <p:cNvSpPr/>
            <p:nvPr/>
          </p:nvSpPr>
          <p:spPr>
            <a:xfrm>
              <a:off x="0" y="6355079"/>
              <a:ext cx="12192000" cy="502920"/>
            </a:xfrm>
            <a:custGeom>
              <a:avLst/>
              <a:gdLst/>
              <a:ahLst/>
              <a:cxnLst/>
              <a:rect l="l" t="t" r="r" b="b"/>
              <a:pathLst>
                <a:path w="12192000" h="502920">
                  <a:moveTo>
                    <a:pt x="12192000" y="0"/>
                  </a:moveTo>
                  <a:lnTo>
                    <a:pt x="0" y="0"/>
                  </a:lnTo>
                  <a:lnTo>
                    <a:pt x="0" y="502920"/>
                  </a:lnTo>
                  <a:lnTo>
                    <a:pt x="12192000" y="502920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6355079"/>
              <a:ext cx="12192000" cy="502920"/>
            </a:xfrm>
            <a:custGeom>
              <a:avLst/>
              <a:gdLst/>
              <a:ahLst/>
              <a:cxnLst/>
              <a:rect l="l" t="t" r="r" b="b"/>
              <a:pathLst>
                <a:path w="12192000" h="502920">
                  <a:moveTo>
                    <a:pt x="0" y="502920"/>
                  </a:moveTo>
                  <a:lnTo>
                    <a:pt x="12192000" y="502920"/>
                  </a:lnTo>
                  <a:lnTo>
                    <a:pt x="12192000" y="0"/>
                  </a:lnTo>
                  <a:lnTo>
                    <a:pt x="0" y="0"/>
                  </a:lnTo>
                  <a:lnTo>
                    <a:pt x="0" y="502920"/>
                  </a:lnTo>
                  <a:close/>
                </a:path>
              </a:pathLst>
            </a:custGeom>
            <a:ln w="12192">
              <a:solidFill>
                <a:srgbClr val="41709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1579351" y="6370319"/>
              <a:ext cx="481583" cy="478536"/>
            </a:xfrm>
            <a:prstGeom prst="rect">
              <a:avLst/>
            </a:prstGeom>
          </p:spPr>
        </p:pic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fr-FR" spc="-260" dirty="0"/>
              <a:t>LA CITTADINANZA EUROPEA</a:t>
            </a:r>
            <a:endParaRPr spc="-120" dirty="0"/>
          </a:p>
        </p:txBody>
      </p:sp>
      <p:sp>
        <p:nvSpPr>
          <p:cNvPr id="8" name="object 8"/>
          <p:cNvSpPr txBox="1"/>
          <p:nvPr/>
        </p:nvSpPr>
        <p:spPr>
          <a:xfrm>
            <a:off x="917244" y="1797100"/>
            <a:ext cx="10155555" cy="3352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marR="243204" indent="-228600">
              <a:lnSpc>
                <a:spcPct val="150100"/>
              </a:lnSpc>
              <a:spcBef>
                <a:spcPts val="100"/>
              </a:spcBef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sz="2000" spc="-260" dirty="0">
                <a:latin typeface="Verdana"/>
                <a:cs typeface="Verdana"/>
              </a:rPr>
              <a:t>Il</a:t>
            </a:r>
            <a:r>
              <a:rPr sz="2000" spc="-185" dirty="0">
                <a:latin typeface="Verdana"/>
                <a:cs typeface="Verdana"/>
              </a:rPr>
              <a:t> </a:t>
            </a:r>
            <a:r>
              <a:rPr sz="2000" spc="-70" dirty="0">
                <a:latin typeface="Verdana"/>
                <a:cs typeface="Verdana"/>
              </a:rPr>
              <a:t>Trattato</a:t>
            </a:r>
            <a:r>
              <a:rPr sz="2000" spc="-200" dirty="0">
                <a:latin typeface="Verdana"/>
                <a:cs typeface="Verdana"/>
              </a:rPr>
              <a:t> </a:t>
            </a:r>
            <a:r>
              <a:rPr sz="2000" spc="-20" dirty="0">
                <a:latin typeface="Verdana"/>
                <a:cs typeface="Verdana"/>
              </a:rPr>
              <a:t>di</a:t>
            </a:r>
            <a:r>
              <a:rPr sz="2000" spc="-125" dirty="0">
                <a:latin typeface="Verdana"/>
                <a:cs typeface="Verdana"/>
              </a:rPr>
              <a:t> </a:t>
            </a:r>
            <a:r>
              <a:rPr sz="2000" spc="-50" dirty="0">
                <a:latin typeface="Verdana"/>
                <a:cs typeface="Verdana"/>
              </a:rPr>
              <a:t>Lisbona</a:t>
            </a:r>
            <a:r>
              <a:rPr sz="2000" spc="-110" dirty="0">
                <a:latin typeface="Verdana"/>
                <a:cs typeface="Verdana"/>
              </a:rPr>
              <a:t> </a:t>
            </a:r>
            <a:r>
              <a:rPr sz="2000" spc="55" dirty="0">
                <a:latin typeface="Verdana"/>
                <a:cs typeface="Verdana"/>
              </a:rPr>
              <a:t>ha</a:t>
            </a:r>
            <a:r>
              <a:rPr sz="2000" spc="-135" dirty="0">
                <a:latin typeface="Verdana"/>
                <a:cs typeface="Verdana"/>
              </a:rPr>
              <a:t> </a:t>
            </a:r>
            <a:r>
              <a:rPr sz="2000" spc="-65" dirty="0">
                <a:latin typeface="Verdana"/>
                <a:cs typeface="Verdana"/>
              </a:rPr>
              <a:t>ulteriormente</a:t>
            </a:r>
            <a:r>
              <a:rPr sz="2000" spc="-165" dirty="0">
                <a:latin typeface="Verdana"/>
                <a:cs typeface="Verdana"/>
              </a:rPr>
              <a:t> </a:t>
            </a:r>
            <a:r>
              <a:rPr sz="2000" spc="-35" dirty="0">
                <a:latin typeface="Verdana"/>
                <a:cs typeface="Verdana"/>
              </a:rPr>
              <a:t>sviluppato</a:t>
            </a:r>
            <a:r>
              <a:rPr sz="2000" spc="-170" dirty="0">
                <a:latin typeface="Verdana"/>
                <a:cs typeface="Verdana"/>
              </a:rPr>
              <a:t> </a:t>
            </a:r>
            <a:r>
              <a:rPr sz="2000" spc="-150" dirty="0">
                <a:latin typeface="Verdana"/>
                <a:cs typeface="Verdana"/>
              </a:rPr>
              <a:t>il</a:t>
            </a:r>
            <a:r>
              <a:rPr sz="2000" spc="-135" dirty="0">
                <a:latin typeface="Verdana"/>
                <a:cs typeface="Verdana"/>
              </a:rPr>
              <a:t> </a:t>
            </a:r>
            <a:r>
              <a:rPr sz="2000" spc="-35" dirty="0">
                <a:latin typeface="Verdana"/>
                <a:cs typeface="Verdana"/>
              </a:rPr>
              <a:t>significato</a:t>
            </a:r>
            <a:r>
              <a:rPr sz="2000" spc="-170" dirty="0">
                <a:latin typeface="Verdana"/>
                <a:cs typeface="Verdana"/>
              </a:rPr>
              <a:t> </a:t>
            </a:r>
            <a:r>
              <a:rPr sz="2000" spc="15" dirty="0">
                <a:latin typeface="Verdana"/>
                <a:cs typeface="Verdana"/>
              </a:rPr>
              <a:t>della</a:t>
            </a:r>
            <a:r>
              <a:rPr sz="2000" spc="-140" dirty="0">
                <a:latin typeface="Verdana"/>
                <a:cs typeface="Verdana"/>
              </a:rPr>
              <a:t> </a:t>
            </a:r>
            <a:r>
              <a:rPr sz="2000" spc="5" dirty="0">
                <a:latin typeface="Verdana"/>
                <a:cs typeface="Verdana"/>
              </a:rPr>
              <a:t>cittadinanza </a:t>
            </a:r>
            <a:r>
              <a:rPr sz="2000" spc="-685" dirty="0">
                <a:latin typeface="Verdana"/>
                <a:cs typeface="Verdana"/>
              </a:rPr>
              <a:t> </a:t>
            </a:r>
            <a:r>
              <a:rPr sz="2000" spc="35" dirty="0">
                <a:latin typeface="Verdana"/>
                <a:cs typeface="Verdana"/>
              </a:rPr>
              <a:t>europea</a:t>
            </a:r>
            <a:endParaRPr sz="2000">
              <a:latin typeface="Verdana"/>
              <a:cs typeface="Verdana"/>
            </a:endParaRPr>
          </a:p>
          <a:p>
            <a:pPr marL="241300" marR="5080" indent="-228600">
              <a:lnSpc>
                <a:spcPct val="150100"/>
              </a:lnSpc>
              <a:spcBef>
                <a:spcPts val="985"/>
              </a:spcBef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sz="2000" spc="-70" dirty="0">
                <a:solidFill>
                  <a:srgbClr val="006FC0"/>
                </a:solidFill>
                <a:latin typeface="Verdana"/>
                <a:cs typeface="Verdana"/>
              </a:rPr>
              <a:t>L’art. </a:t>
            </a:r>
            <a:r>
              <a:rPr sz="2000" spc="-170" dirty="0">
                <a:solidFill>
                  <a:srgbClr val="006FC0"/>
                </a:solidFill>
                <a:latin typeface="Verdana"/>
                <a:cs typeface="Verdana"/>
              </a:rPr>
              <a:t>9 </a:t>
            </a:r>
            <a:r>
              <a:rPr sz="2000" spc="-254" dirty="0">
                <a:solidFill>
                  <a:srgbClr val="006FC0"/>
                </a:solidFill>
                <a:latin typeface="Verdana"/>
                <a:cs typeface="Verdana"/>
              </a:rPr>
              <a:t>TUE </a:t>
            </a:r>
            <a:r>
              <a:rPr sz="2000" spc="25" dirty="0">
                <a:latin typeface="Verdana"/>
                <a:cs typeface="Verdana"/>
              </a:rPr>
              <a:t>oggi </a:t>
            </a:r>
            <a:r>
              <a:rPr sz="2000" spc="-10" dirty="0">
                <a:latin typeface="Verdana"/>
                <a:cs typeface="Verdana"/>
              </a:rPr>
              <a:t>dispone </a:t>
            </a:r>
            <a:r>
              <a:rPr sz="2000" spc="-65" dirty="0">
                <a:latin typeface="Verdana"/>
                <a:cs typeface="Verdana"/>
              </a:rPr>
              <a:t>infatti </a:t>
            </a:r>
            <a:r>
              <a:rPr sz="2000" spc="-15" dirty="0">
                <a:latin typeface="Verdana"/>
                <a:cs typeface="Verdana"/>
              </a:rPr>
              <a:t>che: </a:t>
            </a:r>
            <a:r>
              <a:rPr sz="2000" spc="-114" dirty="0">
                <a:latin typeface="Verdana"/>
                <a:cs typeface="Verdana"/>
              </a:rPr>
              <a:t>«L'Unione </a:t>
            </a:r>
            <a:r>
              <a:rPr sz="2000" spc="-75" dirty="0">
                <a:latin typeface="Verdana"/>
                <a:cs typeface="Verdana"/>
              </a:rPr>
              <a:t>rispetta, </a:t>
            </a:r>
            <a:r>
              <a:rPr sz="2000" spc="-100" dirty="0">
                <a:latin typeface="Verdana"/>
                <a:cs typeface="Verdana"/>
              </a:rPr>
              <a:t>in </a:t>
            </a:r>
            <a:r>
              <a:rPr sz="2000" spc="-55" dirty="0">
                <a:latin typeface="Verdana"/>
                <a:cs typeface="Verdana"/>
              </a:rPr>
              <a:t>tutte </a:t>
            </a:r>
            <a:r>
              <a:rPr sz="2000" spc="-25" dirty="0">
                <a:latin typeface="Verdana"/>
                <a:cs typeface="Verdana"/>
              </a:rPr>
              <a:t>le </a:t>
            </a:r>
            <a:r>
              <a:rPr sz="2000" spc="-85" dirty="0">
                <a:latin typeface="Verdana"/>
                <a:cs typeface="Verdana"/>
              </a:rPr>
              <a:t>sue </a:t>
            </a:r>
            <a:r>
              <a:rPr sz="2000" spc="-60" dirty="0">
                <a:latin typeface="Verdana"/>
                <a:cs typeface="Verdana"/>
              </a:rPr>
              <a:t>attività, </a:t>
            </a:r>
            <a:r>
              <a:rPr sz="2000" spc="-150" dirty="0">
                <a:latin typeface="Verdana"/>
                <a:cs typeface="Verdana"/>
              </a:rPr>
              <a:t>il </a:t>
            </a:r>
            <a:r>
              <a:rPr sz="2000" spc="-145" dirty="0">
                <a:latin typeface="Verdana"/>
                <a:cs typeface="Verdana"/>
              </a:rPr>
              <a:t> </a:t>
            </a:r>
            <a:r>
              <a:rPr sz="2000" spc="-20" dirty="0">
                <a:latin typeface="Verdana"/>
                <a:cs typeface="Verdana"/>
              </a:rPr>
              <a:t>principio</a:t>
            </a:r>
            <a:r>
              <a:rPr sz="2000" spc="-180" dirty="0">
                <a:latin typeface="Verdana"/>
                <a:cs typeface="Verdana"/>
              </a:rPr>
              <a:t> </a:t>
            </a:r>
            <a:r>
              <a:rPr sz="2000" spc="-15" dirty="0">
                <a:latin typeface="Verdana"/>
                <a:cs typeface="Verdana"/>
              </a:rPr>
              <a:t>dell'uguaglianza</a:t>
            </a:r>
            <a:r>
              <a:rPr sz="2000" spc="-114" dirty="0">
                <a:latin typeface="Verdana"/>
                <a:cs typeface="Verdana"/>
              </a:rPr>
              <a:t> </a:t>
            </a:r>
            <a:r>
              <a:rPr sz="2000" spc="20" dirty="0">
                <a:latin typeface="Verdana"/>
                <a:cs typeface="Verdana"/>
              </a:rPr>
              <a:t>dei</a:t>
            </a:r>
            <a:r>
              <a:rPr sz="2000" spc="-135" dirty="0">
                <a:latin typeface="Verdana"/>
                <a:cs typeface="Verdana"/>
              </a:rPr>
              <a:t> </a:t>
            </a:r>
            <a:r>
              <a:rPr sz="2000" spc="-35" dirty="0">
                <a:latin typeface="Verdana"/>
                <a:cs typeface="Verdana"/>
              </a:rPr>
              <a:t>cittadini,</a:t>
            </a:r>
            <a:r>
              <a:rPr sz="2000" spc="-190" dirty="0">
                <a:latin typeface="Verdana"/>
                <a:cs typeface="Verdana"/>
              </a:rPr>
              <a:t> </a:t>
            </a:r>
            <a:r>
              <a:rPr sz="2000" spc="100" dirty="0">
                <a:latin typeface="Verdana"/>
                <a:cs typeface="Verdana"/>
              </a:rPr>
              <a:t>che</a:t>
            </a:r>
            <a:r>
              <a:rPr sz="2000" spc="-145" dirty="0">
                <a:latin typeface="Verdana"/>
                <a:cs typeface="Verdana"/>
              </a:rPr>
              <a:t> </a:t>
            </a:r>
            <a:r>
              <a:rPr sz="2000" spc="30" dirty="0">
                <a:latin typeface="Verdana"/>
                <a:cs typeface="Verdana"/>
              </a:rPr>
              <a:t>beneficiano</a:t>
            </a:r>
            <a:r>
              <a:rPr sz="2000" spc="-155" dirty="0">
                <a:latin typeface="Verdana"/>
                <a:cs typeface="Verdana"/>
              </a:rPr>
              <a:t> </a:t>
            </a:r>
            <a:r>
              <a:rPr sz="2000" spc="-20" dirty="0">
                <a:latin typeface="Verdana"/>
                <a:cs typeface="Verdana"/>
              </a:rPr>
              <a:t>di</a:t>
            </a:r>
            <a:r>
              <a:rPr sz="2000" spc="-135" dirty="0">
                <a:latin typeface="Verdana"/>
                <a:cs typeface="Verdana"/>
              </a:rPr>
              <a:t> </a:t>
            </a:r>
            <a:r>
              <a:rPr sz="2000" spc="10" dirty="0">
                <a:latin typeface="Verdana"/>
                <a:cs typeface="Verdana"/>
              </a:rPr>
              <a:t>uguale</a:t>
            </a:r>
            <a:r>
              <a:rPr sz="2000" spc="-120" dirty="0">
                <a:latin typeface="Verdana"/>
                <a:cs typeface="Verdana"/>
              </a:rPr>
              <a:t> </a:t>
            </a:r>
            <a:r>
              <a:rPr sz="2000" spc="-20" dirty="0">
                <a:latin typeface="Verdana"/>
                <a:cs typeface="Verdana"/>
              </a:rPr>
              <a:t>attenzione</a:t>
            </a:r>
            <a:r>
              <a:rPr sz="2000" spc="-165" dirty="0">
                <a:latin typeface="Verdana"/>
                <a:cs typeface="Verdana"/>
              </a:rPr>
              <a:t> </a:t>
            </a:r>
            <a:r>
              <a:rPr sz="2000" spc="135" dirty="0">
                <a:latin typeface="Verdana"/>
                <a:cs typeface="Verdana"/>
              </a:rPr>
              <a:t>da </a:t>
            </a:r>
            <a:r>
              <a:rPr sz="2000" spc="-690" dirty="0">
                <a:latin typeface="Verdana"/>
                <a:cs typeface="Verdana"/>
              </a:rPr>
              <a:t> </a:t>
            </a:r>
            <a:r>
              <a:rPr sz="2000" spc="5" dirty="0">
                <a:latin typeface="Verdana"/>
                <a:cs typeface="Verdana"/>
              </a:rPr>
              <a:t>parte delle </a:t>
            </a:r>
            <a:r>
              <a:rPr sz="2000" spc="-85" dirty="0">
                <a:latin typeface="Verdana"/>
                <a:cs typeface="Verdana"/>
              </a:rPr>
              <a:t>sue </a:t>
            </a:r>
            <a:r>
              <a:rPr sz="2000" spc="-125" dirty="0">
                <a:latin typeface="Verdana"/>
                <a:cs typeface="Verdana"/>
              </a:rPr>
              <a:t>istituzioni, </a:t>
            </a:r>
            <a:r>
              <a:rPr sz="2000" spc="-20" dirty="0">
                <a:latin typeface="Verdana"/>
                <a:cs typeface="Verdana"/>
              </a:rPr>
              <a:t>organi </a:t>
            </a:r>
            <a:r>
              <a:rPr sz="2000" spc="100" dirty="0">
                <a:latin typeface="Verdana"/>
                <a:cs typeface="Verdana"/>
              </a:rPr>
              <a:t>e </a:t>
            </a:r>
            <a:r>
              <a:rPr sz="2000" spc="-80" dirty="0">
                <a:latin typeface="Verdana"/>
                <a:cs typeface="Verdana"/>
              </a:rPr>
              <a:t>organismi. </a:t>
            </a:r>
            <a:r>
              <a:rPr sz="2000" spc="-1085" dirty="0">
                <a:latin typeface="Verdana"/>
                <a:cs typeface="Verdana"/>
              </a:rPr>
              <a:t>E</a:t>
            </a:r>
            <a:r>
              <a:rPr sz="2000" spc="-1085" dirty="0">
                <a:latin typeface="Arial MT"/>
                <a:cs typeface="Arial MT"/>
              </a:rPr>
              <a:t>̀</a:t>
            </a:r>
            <a:r>
              <a:rPr sz="2000" dirty="0">
                <a:latin typeface="Arial MT"/>
                <a:cs typeface="Arial MT"/>
              </a:rPr>
              <a:t> </a:t>
            </a:r>
            <a:r>
              <a:rPr sz="2000" spc="10" dirty="0">
                <a:latin typeface="Verdana"/>
                <a:cs typeface="Verdana"/>
              </a:rPr>
              <a:t>cittadino </a:t>
            </a:r>
            <a:r>
              <a:rPr sz="2000" spc="-45" dirty="0">
                <a:latin typeface="Verdana"/>
                <a:cs typeface="Verdana"/>
              </a:rPr>
              <a:t>dell'Unione </a:t>
            </a:r>
            <a:r>
              <a:rPr sz="2000" spc="10" dirty="0">
                <a:latin typeface="Verdana"/>
                <a:cs typeface="Verdana"/>
              </a:rPr>
              <a:t>chiunque </a:t>
            </a:r>
            <a:r>
              <a:rPr sz="2000" spc="15" dirty="0">
                <a:latin typeface="Verdana"/>
                <a:cs typeface="Verdana"/>
              </a:rPr>
              <a:t> </a:t>
            </a:r>
            <a:r>
              <a:rPr sz="2000" spc="80" dirty="0">
                <a:latin typeface="Verdana"/>
                <a:cs typeface="Verdana"/>
              </a:rPr>
              <a:t>abbia </a:t>
            </a:r>
            <a:r>
              <a:rPr sz="2000" spc="5" dirty="0">
                <a:latin typeface="Verdana"/>
                <a:cs typeface="Verdana"/>
              </a:rPr>
              <a:t>la cittadinanza </a:t>
            </a:r>
            <a:r>
              <a:rPr sz="2000" spc="-20" dirty="0">
                <a:latin typeface="Verdana"/>
                <a:cs typeface="Verdana"/>
              </a:rPr>
              <a:t>di </a:t>
            </a:r>
            <a:r>
              <a:rPr sz="2000" spc="-10" dirty="0">
                <a:latin typeface="Verdana"/>
                <a:cs typeface="Verdana"/>
              </a:rPr>
              <a:t>uno </a:t>
            </a:r>
            <a:r>
              <a:rPr sz="2000" spc="-70" dirty="0">
                <a:latin typeface="Verdana"/>
                <a:cs typeface="Verdana"/>
              </a:rPr>
              <a:t>Stato </a:t>
            </a:r>
            <a:r>
              <a:rPr sz="2000" spc="-40" dirty="0">
                <a:latin typeface="Verdana"/>
                <a:cs typeface="Verdana"/>
              </a:rPr>
              <a:t>membro. </a:t>
            </a:r>
            <a:r>
              <a:rPr sz="2000" spc="-25" dirty="0">
                <a:latin typeface="Verdana"/>
                <a:cs typeface="Verdana"/>
              </a:rPr>
              <a:t>La </a:t>
            </a:r>
            <a:r>
              <a:rPr sz="2000" spc="5" dirty="0">
                <a:latin typeface="Verdana"/>
                <a:cs typeface="Verdana"/>
              </a:rPr>
              <a:t>cittadinanza </a:t>
            </a:r>
            <a:r>
              <a:rPr sz="2000" spc="-45" dirty="0">
                <a:latin typeface="Verdana"/>
                <a:cs typeface="Verdana"/>
              </a:rPr>
              <a:t>dell'Unione </a:t>
            </a:r>
            <a:r>
              <a:rPr sz="2000" spc="-215" dirty="0">
                <a:latin typeface="Verdana"/>
                <a:cs typeface="Verdana"/>
              </a:rPr>
              <a:t>si </a:t>
            </a:r>
            <a:r>
              <a:rPr sz="2000" spc="-210" dirty="0">
                <a:latin typeface="Verdana"/>
                <a:cs typeface="Verdana"/>
              </a:rPr>
              <a:t> </a:t>
            </a:r>
            <a:r>
              <a:rPr sz="2000" spc="35" dirty="0">
                <a:latin typeface="Verdana"/>
                <a:cs typeface="Verdana"/>
              </a:rPr>
              <a:t>aggiunge</a:t>
            </a:r>
            <a:r>
              <a:rPr sz="2000" spc="-130" dirty="0">
                <a:latin typeface="Verdana"/>
                <a:cs typeface="Verdana"/>
              </a:rPr>
              <a:t> </a:t>
            </a:r>
            <a:r>
              <a:rPr sz="2000" spc="5" dirty="0">
                <a:latin typeface="Verdana"/>
                <a:cs typeface="Verdana"/>
              </a:rPr>
              <a:t>alla</a:t>
            </a:r>
            <a:r>
              <a:rPr sz="2000" spc="-170" dirty="0">
                <a:latin typeface="Verdana"/>
                <a:cs typeface="Verdana"/>
              </a:rPr>
              <a:t> </a:t>
            </a:r>
            <a:r>
              <a:rPr sz="2000" spc="5" dirty="0">
                <a:latin typeface="Verdana"/>
                <a:cs typeface="Verdana"/>
              </a:rPr>
              <a:t>cittadinanza</a:t>
            </a:r>
            <a:r>
              <a:rPr sz="2000" spc="-220" dirty="0">
                <a:latin typeface="Verdana"/>
                <a:cs typeface="Verdana"/>
              </a:rPr>
              <a:t> </a:t>
            </a:r>
            <a:r>
              <a:rPr sz="2000" spc="-10" dirty="0">
                <a:latin typeface="Verdana"/>
                <a:cs typeface="Verdana"/>
              </a:rPr>
              <a:t>nazionale</a:t>
            </a:r>
            <a:r>
              <a:rPr sz="2000" spc="-130" dirty="0">
                <a:latin typeface="Verdana"/>
                <a:cs typeface="Verdana"/>
              </a:rPr>
              <a:t> </a:t>
            </a:r>
            <a:r>
              <a:rPr sz="2000" spc="100" dirty="0">
                <a:latin typeface="Verdana"/>
                <a:cs typeface="Verdana"/>
              </a:rPr>
              <a:t>e</a:t>
            </a:r>
            <a:r>
              <a:rPr sz="2000" spc="-155" dirty="0">
                <a:latin typeface="Verdana"/>
                <a:cs typeface="Verdana"/>
              </a:rPr>
              <a:t> </a:t>
            </a:r>
            <a:r>
              <a:rPr sz="2000" spc="-10" dirty="0">
                <a:latin typeface="Verdana"/>
                <a:cs typeface="Verdana"/>
              </a:rPr>
              <a:t>non</a:t>
            </a:r>
            <a:r>
              <a:rPr sz="2000" spc="-145" dirty="0">
                <a:latin typeface="Verdana"/>
                <a:cs typeface="Verdana"/>
              </a:rPr>
              <a:t> </a:t>
            </a:r>
            <a:r>
              <a:rPr sz="2000" spc="5" dirty="0">
                <a:latin typeface="Verdana"/>
                <a:cs typeface="Verdana"/>
              </a:rPr>
              <a:t>la</a:t>
            </a:r>
            <a:r>
              <a:rPr sz="2000" spc="-155" dirty="0">
                <a:latin typeface="Verdana"/>
                <a:cs typeface="Verdana"/>
              </a:rPr>
              <a:t> </a:t>
            </a:r>
            <a:r>
              <a:rPr sz="2000" spc="-125" dirty="0">
                <a:latin typeface="Verdana"/>
                <a:cs typeface="Verdana"/>
              </a:rPr>
              <a:t>sostituisce».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317238" y="800227"/>
            <a:ext cx="35598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192145" algn="l"/>
              </a:tabLst>
            </a:pPr>
            <a:r>
              <a:rPr sz="1800" spc="-170" dirty="0">
                <a:solidFill>
                  <a:srgbClr val="585858"/>
                </a:solidFill>
                <a:latin typeface="Verdana"/>
                <a:cs typeface="Verdana"/>
              </a:rPr>
              <a:t>L</a:t>
            </a:r>
            <a:r>
              <a:rPr sz="1800" spc="100" dirty="0">
                <a:solidFill>
                  <a:srgbClr val="585858"/>
                </a:solidFill>
                <a:latin typeface="Verdana"/>
                <a:cs typeface="Verdana"/>
              </a:rPr>
              <a:t>A</a:t>
            </a:r>
            <a:r>
              <a:rPr sz="1800" spc="-145" dirty="0">
                <a:solidFill>
                  <a:srgbClr val="585858"/>
                </a:solidFill>
                <a:latin typeface="Verdana"/>
                <a:cs typeface="Verdana"/>
              </a:rPr>
              <a:t> </a:t>
            </a:r>
            <a:r>
              <a:rPr sz="1800" spc="-90" dirty="0">
                <a:solidFill>
                  <a:srgbClr val="585858"/>
                </a:solidFill>
                <a:latin typeface="Verdana"/>
                <a:cs typeface="Verdana"/>
              </a:rPr>
              <a:t>C</a:t>
            </a:r>
            <a:r>
              <a:rPr sz="1800" spc="-10" dirty="0">
                <a:solidFill>
                  <a:srgbClr val="585858"/>
                </a:solidFill>
                <a:latin typeface="Verdana"/>
                <a:cs typeface="Verdana"/>
              </a:rPr>
              <a:t>I</a:t>
            </a:r>
            <a:r>
              <a:rPr sz="1800" spc="-370" dirty="0">
                <a:solidFill>
                  <a:srgbClr val="585858"/>
                </a:solidFill>
                <a:latin typeface="Verdana"/>
                <a:cs typeface="Verdana"/>
              </a:rPr>
              <a:t>TT</a:t>
            </a:r>
            <a:r>
              <a:rPr sz="1800" spc="-10" dirty="0">
                <a:solidFill>
                  <a:srgbClr val="585858"/>
                </a:solidFill>
                <a:latin typeface="Verdana"/>
                <a:cs typeface="Verdana"/>
              </a:rPr>
              <a:t>A</a:t>
            </a:r>
            <a:r>
              <a:rPr sz="1800" spc="-265" dirty="0">
                <a:solidFill>
                  <a:srgbClr val="585858"/>
                </a:solidFill>
                <a:latin typeface="Verdana"/>
                <a:cs typeface="Verdana"/>
              </a:rPr>
              <a:t>D</a:t>
            </a:r>
            <a:r>
              <a:rPr sz="1800" spc="-95" dirty="0">
                <a:solidFill>
                  <a:srgbClr val="585858"/>
                </a:solidFill>
                <a:latin typeface="Verdana"/>
                <a:cs typeface="Verdana"/>
              </a:rPr>
              <a:t>I</a:t>
            </a:r>
            <a:r>
              <a:rPr sz="1800" spc="-5" dirty="0">
                <a:solidFill>
                  <a:srgbClr val="585858"/>
                </a:solidFill>
                <a:latin typeface="Verdana"/>
                <a:cs typeface="Verdana"/>
              </a:rPr>
              <a:t>N</a:t>
            </a:r>
            <a:r>
              <a:rPr sz="1800" spc="60" dirty="0">
                <a:solidFill>
                  <a:srgbClr val="585858"/>
                </a:solidFill>
                <a:latin typeface="Verdana"/>
                <a:cs typeface="Verdana"/>
              </a:rPr>
              <a:t>A</a:t>
            </a:r>
            <a:r>
              <a:rPr sz="1800" spc="-30" dirty="0">
                <a:solidFill>
                  <a:srgbClr val="585858"/>
                </a:solidFill>
                <a:latin typeface="Verdana"/>
                <a:cs typeface="Verdana"/>
              </a:rPr>
              <a:t>N</a:t>
            </a:r>
            <a:r>
              <a:rPr sz="1800" spc="-350" dirty="0">
                <a:solidFill>
                  <a:srgbClr val="585858"/>
                </a:solidFill>
                <a:latin typeface="Verdana"/>
                <a:cs typeface="Verdana"/>
              </a:rPr>
              <a:t>Z</a:t>
            </a:r>
            <a:r>
              <a:rPr sz="1800" spc="100" dirty="0">
                <a:solidFill>
                  <a:srgbClr val="585858"/>
                </a:solidFill>
                <a:latin typeface="Verdana"/>
                <a:cs typeface="Verdana"/>
              </a:rPr>
              <a:t>A</a:t>
            </a:r>
            <a:r>
              <a:rPr sz="1800" spc="-50" dirty="0">
                <a:solidFill>
                  <a:srgbClr val="585858"/>
                </a:solidFill>
                <a:latin typeface="Verdana"/>
                <a:cs typeface="Verdana"/>
              </a:rPr>
              <a:t> </a:t>
            </a:r>
            <a:r>
              <a:rPr sz="1800" spc="-150" dirty="0">
                <a:solidFill>
                  <a:srgbClr val="585858"/>
                </a:solidFill>
                <a:latin typeface="Verdana"/>
                <a:cs typeface="Verdana"/>
              </a:rPr>
              <a:t>E</a:t>
            </a:r>
            <a:r>
              <a:rPr sz="1800" spc="-180" dirty="0">
                <a:solidFill>
                  <a:srgbClr val="585858"/>
                </a:solidFill>
                <a:latin typeface="Verdana"/>
                <a:cs typeface="Verdana"/>
              </a:rPr>
              <a:t>U</a:t>
            </a:r>
            <a:r>
              <a:rPr sz="1800" spc="-155" dirty="0">
                <a:solidFill>
                  <a:srgbClr val="585858"/>
                </a:solidFill>
                <a:latin typeface="Verdana"/>
                <a:cs typeface="Verdana"/>
              </a:rPr>
              <a:t>R</a:t>
            </a:r>
            <a:r>
              <a:rPr sz="1800" spc="65" dirty="0">
                <a:solidFill>
                  <a:srgbClr val="585858"/>
                </a:solidFill>
                <a:latin typeface="Verdana"/>
                <a:cs typeface="Verdana"/>
              </a:rPr>
              <a:t>O</a:t>
            </a:r>
            <a:r>
              <a:rPr sz="1800" spc="40" dirty="0">
                <a:solidFill>
                  <a:srgbClr val="585858"/>
                </a:solidFill>
                <a:latin typeface="Verdana"/>
                <a:cs typeface="Verdana"/>
              </a:rPr>
              <a:t>P</a:t>
            </a:r>
            <a:r>
              <a:rPr sz="1800" spc="-40" dirty="0">
                <a:solidFill>
                  <a:srgbClr val="585858"/>
                </a:solidFill>
                <a:latin typeface="Verdana"/>
                <a:cs typeface="Verdana"/>
              </a:rPr>
              <a:t>EA</a:t>
            </a:r>
            <a:r>
              <a:rPr sz="1800" dirty="0">
                <a:solidFill>
                  <a:srgbClr val="585858"/>
                </a:solidFill>
                <a:latin typeface="Verdana"/>
                <a:cs typeface="Verdana"/>
              </a:rPr>
              <a:t>	</a:t>
            </a:r>
            <a:endParaRPr sz="1800" dirty="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618988" y="6668987"/>
            <a:ext cx="955040" cy="1435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115"/>
              </a:lnSpc>
            </a:pPr>
            <a:r>
              <a:rPr sz="1000" spc="-5" dirty="0">
                <a:latin typeface="Arial MT"/>
                <a:cs typeface="Arial MT"/>
              </a:rPr>
              <a:t>Interno</a:t>
            </a:r>
            <a:r>
              <a:rPr sz="1000" spc="-45" dirty="0">
                <a:latin typeface="Arial MT"/>
                <a:cs typeface="Arial MT"/>
              </a:rPr>
              <a:t> </a:t>
            </a:r>
            <a:r>
              <a:rPr sz="1000" spc="5" dirty="0">
                <a:latin typeface="Arial MT"/>
                <a:cs typeface="Arial MT"/>
              </a:rPr>
              <a:t>–</a:t>
            </a:r>
            <a:r>
              <a:rPr sz="1000" spc="-30" dirty="0">
                <a:latin typeface="Arial MT"/>
                <a:cs typeface="Arial MT"/>
              </a:rPr>
              <a:t> </a:t>
            </a:r>
            <a:r>
              <a:rPr sz="1000" spc="-5" dirty="0">
                <a:latin typeface="Arial MT"/>
                <a:cs typeface="Arial MT"/>
              </a:rPr>
              <a:t>Internal</a:t>
            </a:r>
            <a:endParaRPr sz="1000">
              <a:latin typeface="Arial MT"/>
              <a:cs typeface="Arial MT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-6095" y="6348983"/>
            <a:ext cx="12204700" cy="515620"/>
            <a:chOff x="-6095" y="6348983"/>
            <a:chExt cx="12204700" cy="515620"/>
          </a:xfrm>
        </p:grpSpPr>
        <p:sp>
          <p:nvSpPr>
            <p:cNvPr id="4" name="object 4"/>
            <p:cNvSpPr/>
            <p:nvPr/>
          </p:nvSpPr>
          <p:spPr>
            <a:xfrm>
              <a:off x="0" y="6355079"/>
              <a:ext cx="12192000" cy="502920"/>
            </a:xfrm>
            <a:custGeom>
              <a:avLst/>
              <a:gdLst/>
              <a:ahLst/>
              <a:cxnLst/>
              <a:rect l="l" t="t" r="r" b="b"/>
              <a:pathLst>
                <a:path w="12192000" h="502920">
                  <a:moveTo>
                    <a:pt x="12192000" y="0"/>
                  </a:moveTo>
                  <a:lnTo>
                    <a:pt x="0" y="0"/>
                  </a:lnTo>
                  <a:lnTo>
                    <a:pt x="0" y="502920"/>
                  </a:lnTo>
                  <a:lnTo>
                    <a:pt x="12192000" y="502920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6355079"/>
              <a:ext cx="12192000" cy="502920"/>
            </a:xfrm>
            <a:custGeom>
              <a:avLst/>
              <a:gdLst/>
              <a:ahLst/>
              <a:cxnLst/>
              <a:rect l="l" t="t" r="r" b="b"/>
              <a:pathLst>
                <a:path w="12192000" h="502920">
                  <a:moveTo>
                    <a:pt x="0" y="502920"/>
                  </a:moveTo>
                  <a:lnTo>
                    <a:pt x="12192000" y="502920"/>
                  </a:lnTo>
                  <a:lnTo>
                    <a:pt x="12192000" y="0"/>
                  </a:lnTo>
                  <a:lnTo>
                    <a:pt x="0" y="0"/>
                  </a:lnTo>
                  <a:lnTo>
                    <a:pt x="0" y="502920"/>
                  </a:lnTo>
                  <a:close/>
                </a:path>
              </a:pathLst>
            </a:custGeom>
            <a:ln w="12192">
              <a:solidFill>
                <a:srgbClr val="41709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1579351" y="6370319"/>
              <a:ext cx="481583" cy="478536"/>
            </a:xfrm>
            <a:prstGeom prst="rect">
              <a:avLst/>
            </a:prstGeom>
          </p:spPr>
        </p:pic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fr-FR" spc="-260" dirty="0"/>
              <a:t>LA CITTADINANZA EUROPEA</a:t>
            </a:r>
            <a:endParaRPr spc="-120" dirty="0"/>
          </a:p>
        </p:txBody>
      </p:sp>
      <p:sp>
        <p:nvSpPr>
          <p:cNvPr id="8" name="object 8"/>
          <p:cNvSpPr txBox="1"/>
          <p:nvPr/>
        </p:nvSpPr>
        <p:spPr>
          <a:xfrm>
            <a:off x="989330" y="1295075"/>
            <a:ext cx="10213340" cy="5028043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695"/>
              </a:spcBef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sz="1700" spc="-15" dirty="0">
                <a:latin typeface="Verdana"/>
                <a:cs typeface="Verdana"/>
              </a:rPr>
              <a:t>Nel</a:t>
            </a:r>
            <a:r>
              <a:rPr sz="1700" spc="-155" dirty="0">
                <a:latin typeface="Verdana"/>
                <a:cs typeface="Verdana"/>
              </a:rPr>
              <a:t> </a:t>
            </a:r>
            <a:r>
              <a:rPr sz="1700" spc="-60" dirty="0">
                <a:latin typeface="Verdana"/>
                <a:cs typeface="Verdana"/>
              </a:rPr>
              <a:t>Trattato</a:t>
            </a:r>
            <a:r>
              <a:rPr sz="1700" spc="-105" dirty="0">
                <a:latin typeface="Verdana"/>
                <a:cs typeface="Verdana"/>
              </a:rPr>
              <a:t> </a:t>
            </a:r>
            <a:r>
              <a:rPr sz="1700" spc="-75" dirty="0">
                <a:latin typeface="Verdana"/>
                <a:cs typeface="Verdana"/>
              </a:rPr>
              <a:t>sull'Unione</a:t>
            </a:r>
            <a:r>
              <a:rPr sz="1700" spc="-165" dirty="0">
                <a:latin typeface="Verdana"/>
                <a:cs typeface="Verdana"/>
              </a:rPr>
              <a:t> </a:t>
            </a:r>
            <a:r>
              <a:rPr sz="1700" spc="-10" dirty="0">
                <a:latin typeface="Verdana"/>
                <a:cs typeface="Verdana"/>
              </a:rPr>
              <a:t>Europea</a:t>
            </a:r>
            <a:r>
              <a:rPr sz="1700" spc="-110" dirty="0">
                <a:latin typeface="Verdana"/>
                <a:cs typeface="Verdana"/>
              </a:rPr>
              <a:t> </a:t>
            </a:r>
            <a:r>
              <a:rPr sz="1700" spc="25" dirty="0">
                <a:latin typeface="Verdana"/>
                <a:cs typeface="Verdana"/>
              </a:rPr>
              <a:t>del</a:t>
            </a:r>
            <a:r>
              <a:rPr sz="1700" spc="-150" dirty="0">
                <a:latin typeface="Verdana"/>
                <a:cs typeface="Verdana"/>
              </a:rPr>
              <a:t> </a:t>
            </a:r>
            <a:r>
              <a:rPr sz="1700" spc="-145" dirty="0">
                <a:latin typeface="Verdana"/>
                <a:cs typeface="Verdana"/>
              </a:rPr>
              <a:t>1992</a:t>
            </a:r>
            <a:r>
              <a:rPr sz="1700" spc="-125" dirty="0">
                <a:latin typeface="Verdana"/>
                <a:cs typeface="Verdana"/>
              </a:rPr>
              <a:t> </a:t>
            </a:r>
            <a:r>
              <a:rPr sz="1700" spc="-175" dirty="0">
                <a:latin typeface="Verdana"/>
                <a:cs typeface="Verdana"/>
              </a:rPr>
              <a:t>si</a:t>
            </a:r>
            <a:r>
              <a:rPr sz="1700" spc="-125" dirty="0">
                <a:latin typeface="Verdana"/>
                <a:cs typeface="Verdana"/>
              </a:rPr>
              <a:t> </a:t>
            </a:r>
            <a:r>
              <a:rPr sz="1700" spc="90" dirty="0">
                <a:latin typeface="Verdana"/>
                <a:cs typeface="Verdana"/>
              </a:rPr>
              <a:t>è</a:t>
            </a:r>
            <a:r>
              <a:rPr sz="1700" spc="-145" dirty="0">
                <a:latin typeface="Verdana"/>
                <a:cs typeface="Verdana"/>
              </a:rPr>
              <a:t> </a:t>
            </a:r>
            <a:r>
              <a:rPr sz="1700" spc="-10" dirty="0">
                <a:latin typeface="Verdana"/>
                <a:cs typeface="Verdana"/>
              </a:rPr>
              <a:t>riconosciuta</a:t>
            </a:r>
            <a:r>
              <a:rPr sz="1700" spc="-200" dirty="0">
                <a:latin typeface="Verdana"/>
                <a:cs typeface="Verdana"/>
              </a:rPr>
              <a:t> </a:t>
            </a:r>
            <a:r>
              <a:rPr sz="1700" spc="-15" dirty="0">
                <a:latin typeface="Verdana"/>
                <a:cs typeface="Verdana"/>
              </a:rPr>
              <a:t>solennemente</a:t>
            </a:r>
            <a:r>
              <a:rPr sz="1700" spc="-145" dirty="0">
                <a:latin typeface="Verdana"/>
                <a:cs typeface="Verdana"/>
              </a:rPr>
              <a:t> </a:t>
            </a:r>
            <a:r>
              <a:rPr sz="1700" spc="-70" dirty="0">
                <a:latin typeface="Verdana"/>
                <a:cs typeface="Verdana"/>
              </a:rPr>
              <a:t>l'esistenza</a:t>
            </a:r>
            <a:r>
              <a:rPr sz="1700" spc="-185" dirty="0">
                <a:latin typeface="Verdana"/>
                <a:cs typeface="Verdana"/>
              </a:rPr>
              <a:t> </a:t>
            </a:r>
            <a:r>
              <a:rPr sz="1700" spc="25" dirty="0">
                <a:latin typeface="Verdana"/>
                <a:cs typeface="Verdana"/>
              </a:rPr>
              <a:t>della</a:t>
            </a:r>
            <a:endParaRPr sz="1700" dirty="0">
              <a:latin typeface="Verdana"/>
              <a:cs typeface="Verdana"/>
            </a:endParaRPr>
          </a:p>
          <a:p>
            <a:pPr marL="241300">
              <a:lnSpc>
                <a:spcPct val="100000"/>
              </a:lnSpc>
              <a:spcBef>
                <a:spcPts val="600"/>
              </a:spcBef>
            </a:pPr>
            <a:r>
              <a:rPr sz="1700" spc="5" dirty="0">
                <a:latin typeface="Verdana"/>
                <a:cs typeface="Verdana"/>
              </a:rPr>
              <a:t>Cittadinanza</a:t>
            </a:r>
            <a:r>
              <a:rPr sz="1700" spc="-185" dirty="0">
                <a:latin typeface="Verdana"/>
                <a:cs typeface="Verdana"/>
              </a:rPr>
              <a:t> </a:t>
            </a:r>
            <a:r>
              <a:rPr sz="1700" spc="-10" dirty="0">
                <a:latin typeface="Verdana"/>
                <a:cs typeface="Verdana"/>
              </a:rPr>
              <a:t>Europea</a:t>
            </a:r>
            <a:r>
              <a:rPr sz="1700" spc="-75" dirty="0">
                <a:latin typeface="Verdana"/>
                <a:cs typeface="Verdana"/>
              </a:rPr>
              <a:t> </a:t>
            </a:r>
            <a:r>
              <a:rPr sz="1700" spc="-55" dirty="0">
                <a:solidFill>
                  <a:srgbClr val="006FC0"/>
                </a:solidFill>
                <a:latin typeface="Verdana"/>
                <a:cs typeface="Verdana"/>
              </a:rPr>
              <a:t>art</a:t>
            </a:r>
            <a:r>
              <a:rPr sz="1700" spc="-140" dirty="0">
                <a:solidFill>
                  <a:srgbClr val="006FC0"/>
                </a:solidFill>
                <a:latin typeface="Verdana"/>
                <a:cs typeface="Verdana"/>
              </a:rPr>
              <a:t> </a:t>
            </a:r>
            <a:r>
              <a:rPr sz="1700" spc="-150" dirty="0">
                <a:solidFill>
                  <a:srgbClr val="006FC0"/>
                </a:solidFill>
                <a:latin typeface="Verdana"/>
                <a:cs typeface="Verdana"/>
              </a:rPr>
              <a:t>20.</a:t>
            </a:r>
            <a:r>
              <a:rPr sz="1700" spc="-114" dirty="0">
                <a:solidFill>
                  <a:srgbClr val="006FC0"/>
                </a:solidFill>
                <a:latin typeface="Verdana"/>
                <a:cs typeface="Verdana"/>
              </a:rPr>
              <a:t> </a:t>
            </a:r>
            <a:r>
              <a:rPr sz="1700" spc="-70" dirty="0">
                <a:solidFill>
                  <a:srgbClr val="006FC0"/>
                </a:solidFill>
                <a:latin typeface="Verdana"/>
                <a:cs typeface="Verdana"/>
              </a:rPr>
              <a:t>par.2,</a:t>
            </a:r>
            <a:r>
              <a:rPr sz="1700" spc="-135" dirty="0">
                <a:solidFill>
                  <a:srgbClr val="006FC0"/>
                </a:solidFill>
                <a:latin typeface="Verdana"/>
                <a:cs typeface="Verdana"/>
              </a:rPr>
              <a:t> </a:t>
            </a:r>
            <a:r>
              <a:rPr sz="1700" spc="-185" dirty="0">
                <a:solidFill>
                  <a:srgbClr val="006FC0"/>
                </a:solidFill>
                <a:latin typeface="Verdana"/>
                <a:cs typeface="Verdana"/>
              </a:rPr>
              <a:t>TFUE</a:t>
            </a:r>
            <a:r>
              <a:rPr sz="1700" spc="-185" dirty="0">
                <a:latin typeface="Verdana"/>
                <a:cs typeface="Verdana"/>
              </a:rPr>
              <a:t>,</a:t>
            </a:r>
            <a:r>
              <a:rPr sz="1700" spc="-114" dirty="0">
                <a:latin typeface="Verdana"/>
                <a:cs typeface="Verdana"/>
              </a:rPr>
              <a:t> </a:t>
            </a:r>
            <a:r>
              <a:rPr sz="1700" spc="-20" dirty="0">
                <a:latin typeface="Verdana"/>
                <a:cs typeface="Verdana"/>
              </a:rPr>
              <a:t>quindi</a:t>
            </a:r>
            <a:r>
              <a:rPr sz="1700" spc="-175" dirty="0">
                <a:latin typeface="Verdana"/>
                <a:cs typeface="Verdana"/>
              </a:rPr>
              <a:t> </a:t>
            </a:r>
            <a:r>
              <a:rPr sz="1700" spc="-105" dirty="0">
                <a:latin typeface="Verdana"/>
                <a:cs typeface="Verdana"/>
              </a:rPr>
              <a:t>il</a:t>
            </a:r>
            <a:r>
              <a:rPr sz="1700" spc="-170" dirty="0">
                <a:latin typeface="Verdana"/>
                <a:cs typeface="Verdana"/>
              </a:rPr>
              <a:t> </a:t>
            </a:r>
            <a:r>
              <a:rPr sz="1700" spc="-60" dirty="0">
                <a:latin typeface="Verdana"/>
                <a:cs typeface="Verdana"/>
              </a:rPr>
              <a:t>diritto</a:t>
            </a:r>
            <a:r>
              <a:rPr sz="1700" spc="-210" dirty="0">
                <a:latin typeface="Verdana"/>
                <a:cs typeface="Verdana"/>
              </a:rPr>
              <a:t> </a:t>
            </a:r>
            <a:r>
              <a:rPr sz="1700" spc="-90" dirty="0">
                <a:latin typeface="Verdana"/>
                <a:cs typeface="Verdana"/>
              </a:rPr>
              <a:t>di:</a:t>
            </a:r>
            <a:endParaRPr sz="1700" dirty="0">
              <a:latin typeface="Verdana"/>
              <a:cs typeface="Verdana"/>
            </a:endParaRPr>
          </a:p>
          <a:p>
            <a:pPr marL="241300" marR="139700" indent="-228600">
              <a:lnSpc>
                <a:spcPct val="129900"/>
              </a:lnSpc>
              <a:spcBef>
                <a:spcPts val="1025"/>
              </a:spcBef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sz="1700" spc="10" dirty="0">
                <a:solidFill>
                  <a:srgbClr val="006FC0"/>
                </a:solidFill>
                <a:latin typeface="Verdana"/>
                <a:cs typeface="Verdana"/>
              </a:rPr>
              <a:t>circolare</a:t>
            </a:r>
            <a:r>
              <a:rPr sz="1700" spc="-185" dirty="0">
                <a:solidFill>
                  <a:srgbClr val="006FC0"/>
                </a:solidFill>
                <a:latin typeface="Verdana"/>
                <a:cs typeface="Verdana"/>
              </a:rPr>
              <a:t> </a:t>
            </a:r>
            <a:r>
              <a:rPr sz="1700" spc="90" dirty="0">
                <a:solidFill>
                  <a:srgbClr val="006FC0"/>
                </a:solidFill>
                <a:latin typeface="Verdana"/>
                <a:cs typeface="Verdana"/>
              </a:rPr>
              <a:t>e</a:t>
            </a:r>
            <a:r>
              <a:rPr sz="1700" spc="-114" dirty="0">
                <a:solidFill>
                  <a:srgbClr val="006FC0"/>
                </a:solidFill>
                <a:latin typeface="Verdana"/>
                <a:cs typeface="Verdana"/>
              </a:rPr>
              <a:t> </a:t>
            </a:r>
            <a:r>
              <a:rPr sz="1700" spc="-25" dirty="0">
                <a:solidFill>
                  <a:srgbClr val="006FC0"/>
                </a:solidFill>
                <a:latin typeface="Verdana"/>
                <a:cs typeface="Verdana"/>
              </a:rPr>
              <a:t>soggiornare</a:t>
            </a:r>
            <a:r>
              <a:rPr sz="1700" spc="-155" dirty="0">
                <a:solidFill>
                  <a:srgbClr val="006FC0"/>
                </a:solidFill>
                <a:latin typeface="Verdana"/>
                <a:cs typeface="Verdana"/>
              </a:rPr>
              <a:t> </a:t>
            </a:r>
            <a:r>
              <a:rPr sz="1700" spc="-15" dirty="0">
                <a:solidFill>
                  <a:srgbClr val="006FC0"/>
                </a:solidFill>
                <a:latin typeface="Verdana"/>
                <a:cs typeface="Verdana"/>
              </a:rPr>
              <a:t>liberamente</a:t>
            </a:r>
            <a:r>
              <a:rPr sz="1700" spc="-160" dirty="0">
                <a:solidFill>
                  <a:srgbClr val="006FC0"/>
                </a:solidFill>
                <a:latin typeface="Verdana"/>
                <a:cs typeface="Verdana"/>
              </a:rPr>
              <a:t> </a:t>
            </a:r>
            <a:r>
              <a:rPr sz="1700" spc="-30" dirty="0">
                <a:latin typeface="Verdana"/>
                <a:cs typeface="Verdana"/>
              </a:rPr>
              <a:t>nel</a:t>
            </a:r>
            <a:r>
              <a:rPr sz="1700" spc="-114" dirty="0">
                <a:latin typeface="Verdana"/>
                <a:cs typeface="Verdana"/>
              </a:rPr>
              <a:t> </a:t>
            </a:r>
            <a:r>
              <a:rPr sz="1700" spc="-80" dirty="0" err="1">
                <a:latin typeface="Verdana"/>
                <a:cs typeface="Verdana"/>
              </a:rPr>
              <a:t>territorio</a:t>
            </a:r>
            <a:r>
              <a:rPr sz="1700" spc="-165" dirty="0">
                <a:latin typeface="Verdana"/>
                <a:cs typeface="Verdana"/>
              </a:rPr>
              <a:t> </a:t>
            </a:r>
            <a:r>
              <a:rPr sz="1700" spc="-45" dirty="0" err="1">
                <a:latin typeface="Verdana"/>
                <a:cs typeface="Verdana"/>
              </a:rPr>
              <a:t>dell’UE</a:t>
            </a:r>
            <a:r>
              <a:rPr lang="fr-FR" sz="1700" spc="-45" dirty="0">
                <a:latin typeface="Verdana"/>
                <a:cs typeface="Verdana"/>
              </a:rPr>
              <a:t>: </a:t>
            </a:r>
            <a:r>
              <a:rPr lang="fr-FR" sz="1700" spc="-20" dirty="0">
                <a:latin typeface="Verdana"/>
                <a:cs typeface="Verdana"/>
              </a:rPr>
              <a:t>i</a:t>
            </a:r>
            <a:r>
              <a:rPr sz="1700" spc="-20" dirty="0" err="1">
                <a:latin typeface="Verdana"/>
                <a:cs typeface="Verdana"/>
              </a:rPr>
              <a:t>mplica</a:t>
            </a:r>
            <a:r>
              <a:rPr sz="1700" spc="-190" dirty="0">
                <a:latin typeface="Verdana"/>
                <a:cs typeface="Verdana"/>
              </a:rPr>
              <a:t> </a:t>
            </a:r>
            <a:r>
              <a:rPr sz="1700" spc="-5" dirty="0">
                <a:latin typeface="Verdana"/>
                <a:cs typeface="Verdana"/>
              </a:rPr>
              <a:t>ovviamente</a:t>
            </a:r>
            <a:r>
              <a:rPr sz="1700" spc="-160" dirty="0">
                <a:latin typeface="Verdana"/>
                <a:cs typeface="Verdana"/>
              </a:rPr>
              <a:t> </a:t>
            </a:r>
            <a:r>
              <a:rPr sz="1700" spc="70" dirty="0">
                <a:latin typeface="Verdana"/>
                <a:cs typeface="Verdana"/>
              </a:rPr>
              <a:t>anche</a:t>
            </a:r>
            <a:r>
              <a:rPr sz="1700" spc="-135" dirty="0">
                <a:latin typeface="Verdana"/>
                <a:cs typeface="Verdana"/>
              </a:rPr>
              <a:t> </a:t>
            </a:r>
            <a:r>
              <a:rPr sz="1700" spc="-110" dirty="0">
                <a:latin typeface="Verdana"/>
                <a:cs typeface="Verdana"/>
              </a:rPr>
              <a:t>il</a:t>
            </a:r>
            <a:r>
              <a:rPr sz="1700" spc="-160" dirty="0">
                <a:latin typeface="Verdana"/>
                <a:cs typeface="Verdana"/>
              </a:rPr>
              <a:t> </a:t>
            </a:r>
            <a:r>
              <a:rPr sz="1700" spc="-60" dirty="0">
                <a:latin typeface="Verdana"/>
                <a:cs typeface="Verdana"/>
              </a:rPr>
              <a:t>diritto</a:t>
            </a:r>
            <a:r>
              <a:rPr sz="1700" spc="-200" dirty="0">
                <a:latin typeface="Verdana"/>
                <a:cs typeface="Verdana"/>
              </a:rPr>
              <a:t> </a:t>
            </a:r>
            <a:r>
              <a:rPr sz="1700" spc="-10" dirty="0">
                <a:latin typeface="Verdana"/>
                <a:cs typeface="Verdana"/>
              </a:rPr>
              <a:t>di </a:t>
            </a:r>
            <a:r>
              <a:rPr sz="1700" spc="-580" dirty="0">
                <a:latin typeface="Verdana"/>
                <a:cs typeface="Verdana"/>
              </a:rPr>
              <a:t> </a:t>
            </a:r>
            <a:r>
              <a:rPr sz="1700" spc="-55" dirty="0">
                <a:latin typeface="Verdana"/>
                <a:cs typeface="Verdana"/>
              </a:rPr>
              <a:t>risiedere</a:t>
            </a:r>
            <a:r>
              <a:rPr sz="1700" spc="-185" dirty="0">
                <a:latin typeface="Verdana"/>
                <a:cs typeface="Verdana"/>
              </a:rPr>
              <a:t> </a:t>
            </a:r>
            <a:r>
              <a:rPr sz="1700" spc="-30" dirty="0">
                <a:latin typeface="Verdana"/>
                <a:cs typeface="Verdana"/>
              </a:rPr>
              <a:t>stabilmente</a:t>
            </a:r>
            <a:r>
              <a:rPr sz="1700" spc="-190" dirty="0">
                <a:latin typeface="Verdana"/>
                <a:cs typeface="Verdana"/>
              </a:rPr>
              <a:t> </a:t>
            </a:r>
            <a:r>
              <a:rPr sz="1700" spc="-65" dirty="0">
                <a:latin typeface="Verdana"/>
                <a:cs typeface="Verdana"/>
              </a:rPr>
              <a:t>in</a:t>
            </a:r>
            <a:r>
              <a:rPr sz="1700" spc="-165" dirty="0">
                <a:latin typeface="Verdana"/>
                <a:cs typeface="Verdana"/>
              </a:rPr>
              <a:t> </a:t>
            </a:r>
            <a:r>
              <a:rPr sz="1700" spc="-5" dirty="0">
                <a:latin typeface="Verdana"/>
                <a:cs typeface="Verdana"/>
              </a:rPr>
              <a:t>uno</a:t>
            </a:r>
            <a:r>
              <a:rPr sz="1700" spc="-100" dirty="0">
                <a:latin typeface="Verdana"/>
                <a:cs typeface="Verdana"/>
              </a:rPr>
              <a:t> </a:t>
            </a:r>
            <a:r>
              <a:rPr sz="1700" spc="10" dirty="0">
                <a:latin typeface="Verdana"/>
                <a:cs typeface="Verdana"/>
              </a:rPr>
              <a:t>degli</a:t>
            </a:r>
            <a:r>
              <a:rPr sz="1700" spc="-165" dirty="0">
                <a:latin typeface="Verdana"/>
                <a:cs typeface="Verdana"/>
              </a:rPr>
              <a:t> </a:t>
            </a:r>
            <a:r>
              <a:rPr sz="1700" spc="-100" dirty="0">
                <a:latin typeface="Verdana"/>
                <a:cs typeface="Verdana"/>
              </a:rPr>
              <a:t>Stati</a:t>
            </a:r>
            <a:r>
              <a:rPr sz="1700" spc="-145" dirty="0">
                <a:latin typeface="Verdana"/>
                <a:cs typeface="Verdana"/>
              </a:rPr>
              <a:t> </a:t>
            </a:r>
            <a:r>
              <a:rPr sz="1700" spc="-55" dirty="0">
                <a:latin typeface="Verdana"/>
                <a:cs typeface="Verdana"/>
              </a:rPr>
              <a:t>membri,</a:t>
            </a:r>
            <a:r>
              <a:rPr sz="1700" spc="-145" dirty="0">
                <a:latin typeface="Verdana"/>
                <a:cs typeface="Verdana"/>
              </a:rPr>
              <a:t> </a:t>
            </a:r>
            <a:r>
              <a:rPr sz="1700" spc="80" dirty="0">
                <a:latin typeface="Verdana"/>
                <a:cs typeface="Verdana"/>
              </a:rPr>
              <a:t>con</a:t>
            </a:r>
            <a:r>
              <a:rPr sz="1700" spc="-120" dirty="0">
                <a:latin typeface="Verdana"/>
                <a:cs typeface="Verdana"/>
              </a:rPr>
              <a:t> </a:t>
            </a:r>
            <a:r>
              <a:rPr sz="1700" spc="-20" dirty="0">
                <a:latin typeface="Verdana"/>
                <a:cs typeface="Verdana"/>
              </a:rPr>
              <a:t>particolari</a:t>
            </a:r>
            <a:r>
              <a:rPr sz="1700" spc="-190" dirty="0">
                <a:latin typeface="Verdana"/>
                <a:cs typeface="Verdana"/>
              </a:rPr>
              <a:t> </a:t>
            </a:r>
            <a:r>
              <a:rPr sz="1700" spc="-70" dirty="0">
                <a:latin typeface="Verdana"/>
                <a:cs typeface="Verdana"/>
              </a:rPr>
              <a:t>limitazioni</a:t>
            </a:r>
            <a:r>
              <a:rPr sz="1700" spc="-190" dirty="0">
                <a:latin typeface="Verdana"/>
                <a:cs typeface="Verdana"/>
              </a:rPr>
              <a:t> </a:t>
            </a:r>
            <a:r>
              <a:rPr sz="1700" dirty="0">
                <a:latin typeface="Verdana"/>
                <a:cs typeface="Verdana"/>
              </a:rPr>
              <a:t>adottabili</a:t>
            </a:r>
            <a:r>
              <a:rPr sz="1700" spc="-195" dirty="0">
                <a:latin typeface="Verdana"/>
                <a:cs typeface="Verdana"/>
              </a:rPr>
              <a:t> </a:t>
            </a:r>
            <a:r>
              <a:rPr sz="1700" spc="45" dirty="0">
                <a:latin typeface="Verdana"/>
                <a:cs typeface="Verdana"/>
              </a:rPr>
              <a:t>dal</a:t>
            </a:r>
            <a:r>
              <a:rPr sz="1700" spc="-140" dirty="0">
                <a:latin typeface="Verdana"/>
                <a:cs typeface="Verdana"/>
              </a:rPr>
              <a:t> </a:t>
            </a:r>
            <a:r>
              <a:rPr sz="1700" spc="-35" dirty="0">
                <a:latin typeface="Verdana"/>
                <a:cs typeface="Verdana"/>
              </a:rPr>
              <a:t>singolo </a:t>
            </a:r>
            <a:r>
              <a:rPr sz="1700" spc="-30" dirty="0">
                <a:latin typeface="Verdana"/>
                <a:cs typeface="Verdana"/>
              </a:rPr>
              <a:t> </a:t>
            </a:r>
            <a:r>
              <a:rPr sz="1700" spc="-75" dirty="0">
                <a:latin typeface="Verdana"/>
                <a:cs typeface="Verdana"/>
              </a:rPr>
              <a:t>Stato, </a:t>
            </a:r>
            <a:r>
              <a:rPr sz="1700" spc="-45" dirty="0">
                <a:latin typeface="Verdana"/>
                <a:cs typeface="Verdana"/>
              </a:rPr>
              <a:t>solo </a:t>
            </a:r>
            <a:r>
              <a:rPr sz="1700" spc="-20" dirty="0">
                <a:latin typeface="Verdana"/>
                <a:cs typeface="Verdana"/>
              </a:rPr>
              <a:t>relativamente </a:t>
            </a:r>
            <a:r>
              <a:rPr sz="1700" spc="140" dirty="0">
                <a:latin typeface="Verdana"/>
                <a:cs typeface="Verdana"/>
              </a:rPr>
              <a:t>a </a:t>
            </a:r>
            <a:r>
              <a:rPr sz="1700" spc="-65" dirty="0">
                <a:latin typeface="Verdana"/>
                <a:cs typeface="Verdana"/>
              </a:rPr>
              <a:t>motivi </a:t>
            </a:r>
            <a:r>
              <a:rPr sz="1700" spc="-10" dirty="0">
                <a:latin typeface="Verdana"/>
                <a:cs typeface="Verdana"/>
              </a:rPr>
              <a:t>di </a:t>
            </a:r>
            <a:r>
              <a:rPr sz="1700" spc="-15" dirty="0">
                <a:latin typeface="Verdana"/>
                <a:cs typeface="Verdana"/>
              </a:rPr>
              <a:t>ordine </a:t>
            </a:r>
            <a:r>
              <a:rPr sz="1700" spc="15" dirty="0">
                <a:latin typeface="Verdana"/>
                <a:cs typeface="Verdana"/>
              </a:rPr>
              <a:t>pubblico, </a:t>
            </a:r>
            <a:r>
              <a:rPr sz="1700" spc="-10" dirty="0">
                <a:latin typeface="Verdana"/>
                <a:cs typeface="Verdana"/>
              </a:rPr>
              <a:t>di </a:t>
            </a:r>
            <a:r>
              <a:rPr sz="1700" spc="45" dirty="0">
                <a:latin typeface="Verdana"/>
                <a:cs typeface="Verdana"/>
              </a:rPr>
              <a:t>pubblica </a:t>
            </a:r>
            <a:r>
              <a:rPr sz="1700" spc="-55" dirty="0">
                <a:latin typeface="Verdana"/>
                <a:cs typeface="Verdana"/>
              </a:rPr>
              <a:t>sicurezza </a:t>
            </a:r>
            <a:r>
              <a:rPr sz="1700" spc="40" dirty="0">
                <a:latin typeface="Verdana"/>
                <a:cs typeface="Verdana"/>
              </a:rPr>
              <a:t>nonché </a:t>
            </a:r>
            <a:r>
              <a:rPr sz="1700" spc="-5" dirty="0">
                <a:latin typeface="Verdana"/>
                <a:cs typeface="Verdana"/>
              </a:rPr>
              <a:t>di </a:t>
            </a:r>
            <a:r>
              <a:rPr sz="1700" spc="-25" dirty="0">
                <a:latin typeface="Verdana"/>
                <a:cs typeface="Verdana"/>
              </a:rPr>
              <a:t>sanità </a:t>
            </a:r>
            <a:r>
              <a:rPr sz="1700" spc="-585" dirty="0">
                <a:latin typeface="Verdana"/>
                <a:cs typeface="Verdana"/>
              </a:rPr>
              <a:t> </a:t>
            </a:r>
            <a:r>
              <a:rPr sz="1700" spc="25" dirty="0" err="1">
                <a:latin typeface="Verdana"/>
                <a:cs typeface="Verdana"/>
              </a:rPr>
              <a:t>pubblica</a:t>
            </a:r>
            <a:r>
              <a:rPr sz="1700" spc="25" dirty="0">
                <a:latin typeface="Verdana"/>
                <a:cs typeface="Verdana"/>
              </a:rPr>
              <a:t>.</a:t>
            </a:r>
            <a:endParaRPr lang="fr-FR" sz="1700" spc="25" dirty="0">
              <a:latin typeface="Verdana"/>
              <a:cs typeface="Verdana"/>
            </a:endParaRPr>
          </a:p>
          <a:p>
            <a:pPr marL="12700" marR="139700">
              <a:lnSpc>
                <a:spcPct val="129900"/>
              </a:lnSpc>
              <a:spcBef>
                <a:spcPts val="1025"/>
              </a:spcBef>
              <a:tabLst>
                <a:tab pos="240665" algn="l"/>
                <a:tab pos="241300" algn="l"/>
              </a:tabLst>
            </a:pPr>
            <a:r>
              <a:rPr lang="it-IT" b="1" dirty="0">
                <a:solidFill>
                  <a:schemeClr val="accent1"/>
                </a:solidFill>
              </a:rPr>
              <a:t>il caso Micheletti </a:t>
            </a:r>
            <a:endParaRPr lang="it-IT" sz="1600" b="1" dirty="0">
              <a:solidFill>
                <a:schemeClr val="accent1"/>
              </a:solidFill>
            </a:endParaRPr>
          </a:p>
          <a:p>
            <a:pPr marL="12700" marR="139700">
              <a:lnSpc>
                <a:spcPct val="129900"/>
              </a:lnSpc>
              <a:spcBef>
                <a:spcPts val="1025"/>
              </a:spcBef>
              <a:tabLst>
                <a:tab pos="240665" algn="l"/>
                <a:tab pos="241300" algn="l"/>
              </a:tabLst>
            </a:pPr>
            <a:r>
              <a:rPr lang="it-IT" b="1" dirty="0">
                <a:solidFill>
                  <a:schemeClr val="accent1"/>
                </a:solidFill>
              </a:rPr>
              <a:t>il caso ROTTMAN </a:t>
            </a:r>
          </a:p>
          <a:p>
            <a:pPr marL="12700" marR="139700">
              <a:lnSpc>
                <a:spcPct val="129900"/>
              </a:lnSpc>
              <a:spcBef>
                <a:spcPts val="1025"/>
              </a:spcBef>
              <a:tabLst>
                <a:tab pos="240665" algn="l"/>
                <a:tab pos="241300" algn="l"/>
              </a:tabLst>
            </a:pPr>
            <a:r>
              <a:rPr lang="it-IT" b="1" dirty="0">
                <a:solidFill>
                  <a:schemeClr val="accent1"/>
                </a:solidFill>
              </a:rPr>
              <a:t>il caso ZAMBRANO </a:t>
            </a:r>
          </a:p>
          <a:p>
            <a:pPr marL="12700" marR="139700">
              <a:lnSpc>
                <a:spcPct val="129900"/>
              </a:lnSpc>
              <a:spcBef>
                <a:spcPts val="1025"/>
              </a:spcBef>
              <a:tabLst>
                <a:tab pos="240665" algn="l"/>
                <a:tab pos="241300" algn="l"/>
              </a:tabLst>
            </a:pPr>
            <a:endParaRPr lang="it-IT" b="1" dirty="0">
              <a:solidFill>
                <a:schemeClr val="accent1"/>
              </a:solidFill>
            </a:endParaRPr>
          </a:p>
          <a:p>
            <a:pPr marL="12700" marR="139700">
              <a:lnSpc>
                <a:spcPct val="129900"/>
              </a:lnSpc>
              <a:spcBef>
                <a:spcPts val="1025"/>
              </a:spcBef>
              <a:tabLst>
                <a:tab pos="240665" algn="l"/>
                <a:tab pos="241300" algn="l"/>
              </a:tabLst>
            </a:pPr>
            <a:endParaRPr lang="fr-FR" sz="1700" spc="25" dirty="0">
              <a:latin typeface="Verdana"/>
              <a:cs typeface="Verdana"/>
            </a:endParaRPr>
          </a:p>
          <a:p>
            <a:pPr marL="12700" marR="139700">
              <a:lnSpc>
                <a:spcPct val="129900"/>
              </a:lnSpc>
              <a:spcBef>
                <a:spcPts val="1025"/>
              </a:spcBef>
              <a:tabLst>
                <a:tab pos="240665" algn="l"/>
                <a:tab pos="241300" algn="l"/>
              </a:tabLst>
            </a:pPr>
            <a:endParaRPr sz="1700" dirty="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317238" y="800227"/>
            <a:ext cx="35598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192145" algn="l"/>
              </a:tabLst>
            </a:pPr>
            <a:r>
              <a:rPr sz="1800" spc="-170" dirty="0">
                <a:solidFill>
                  <a:srgbClr val="585858"/>
                </a:solidFill>
                <a:latin typeface="Verdana"/>
                <a:cs typeface="Verdana"/>
              </a:rPr>
              <a:t>L</a:t>
            </a:r>
            <a:r>
              <a:rPr sz="1800" spc="100" dirty="0">
                <a:solidFill>
                  <a:srgbClr val="585858"/>
                </a:solidFill>
                <a:latin typeface="Verdana"/>
                <a:cs typeface="Verdana"/>
              </a:rPr>
              <a:t>A</a:t>
            </a:r>
            <a:r>
              <a:rPr sz="1800" spc="-145" dirty="0">
                <a:solidFill>
                  <a:srgbClr val="585858"/>
                </a:solidFill>
                <a:latin typeface="Verdana"/>
                <a:cs typeface="Verdana"/>
              </a:rPr>
              <a:t> </a:t>
            </a:r>
            <a:r>
              <a:rPr sz="1800" spc="-90" dirty="0">
                <a:solidFill>
                  <a:srgbClr val="585858"/>
                </a:solidFill>
                <a:latin typeface="Verdana"/>
                <a:cs typeface="Verdana"/>
              </a:rPr>
              <a:t>C</a:t>
            </a:r>
            <a:r>
              <a:rPr sz="1800" spc="-10" dirty="0">
                <a:solidFill>
                  <a:srgbClr val="585858"/>
                </a:solidFill>
                <a:latin typeface="Verdana"/>
                <a:cs typeface="Verdana"/>
              </a:rPr>
              <a:t>I</a:t>
            </a:r>
            <a:r>
              <a:rPr sz="1800" spc="-370" dirty="0">
                <a:solidFill>
                  <a:srgbClr val="585858"/>
                </a:solidFill>
                <a:latin typeface="Verdana"/>
                <a:cs typeface="Verdana"/>
              </a:rPr>
              <a:t>TT</a:t>
            </a:r>
            <a:r>
              <a:rPr sz="1800" spc="-10" dirty="0">
                <a:solidFill>
                  <a:srgbClr val="585858"/>
                </a:solidFill>
                <a:latin typeface="Verdana"/>
                <a:cs typeface="Verdana"/>
              </a:rPr>
              <a:t>A</a:t>
            </a:r>
            <a:r>
              <a:rPr sz="1800" spc="-265" dirty="0">
                <a:solidFill>
                  <a:srgbClr val="585858"/>
                </a:solidFill>
                <a:latin typeface="Verdana"/>
                <a:cs typeface="Verdana"/>
              </a:rPr>
              <a:t>D</a:t>
            </a:r>
            <a:r>
              <a:rPr sz="1800" spc="-95" dirty="0">
                <a:solidFill>
                  <a:srgbClr val="585858"/>
                </a:solidFill>
                <a:latin typeface="Verdana"/>
                <a:cs typeface="Verdana"/>
              </a:rPr>
              <a:t>I</a:t>
            </a:r>
            <a:r>
              <a:rPr sz="1800" spc="-5" dirty="0">
                <a:solidFill>
                  <a:srgbClr val="585858"/>
                </a:solidFill>
                <a:latin typeface="Verdana"/>
                <a:cs typeface="Verdana"/>
              </a:rPr>
              <a:t>N</a:t>
            </a:r>
            <a:r>
              <a:rPr sz="1800" spc="60" dirty="0">
                <a:solidFill>
                  <a:srgbClr val="585858"/>
                </a:solidFill>
                <a:latin typeface="Verdana"/>
                <a:cs typeface="Verdana"/>
              </a:rPr>
              <a:t>A</a:t>
            </a:r>
            <a:r>
              <a:rPr sz="1800" spc="-30" dirty="0">
                <a:solidFill>
                  <a:srgbClr val="585858"/>
                </a:solidFill>
                <a:latin typeface="Verdana"/>
                <a:cs typeface="Verdana"/>
              </a:rPr>
              <a:t>N</a:t>
            </a:r>
            <a:r>
              <a:rPr sz="1800" spc="-350" dirty="0">
                <a:solidFill>
                  <a:srgbClr val="585858"/>
                </a:solidFill>
                <a:latin typeface="Verdana"/>
                <a:cs typeface="Verdana"/>
              </a:rPr>
              <a:t>Z</a:t>
            </a:r>
            <a:r>
              <a:rPr sz="1800" spc="100" dirty="0">
                <a:solidFill>
                  <a:srgbClr val="585858"/>
                </a:solidFill>
                <a:latin typeface="Verdana"/>
                <a:cs typeface="Verdana"/>
              </a:rPr>
              <a:t>A</a:t>
            </a:r>
            <a:r>
              <a:rPr sz="1800" spc="-50" dirty="0">
                <a:solidFill>
                  <a:srgbClr val="585858"/>
                </a:solidFill>
                <a:latin typeface="Verdana"/>
                <a:cs typeface="Verdana"/>
              </a:rPr>
              <a:t> </a:t>
            </a:r>
            <a:r>
              <a:rPr sz="1800" spc="-150" dirty="0">
                <a:solidFill>
                  <a:srgbClr val="585858"/>
                </a:solidFill>
                <a:latin typeface="Verdana"/>
                <a:cs typeface="Verdana"/>
              </a:rPr>
              <a:t>E</a:t>
            </a:r>
            <a:r>
              <a:rPr sz="1800" spc="-180" dirty="0">
                <a:solidFill>
                  <a:srgbClr val="585858"/>
                </a:solidFill>
                <a:latin typeface="Verdana"/>
                <a:cs typeface="Verdana"/>
              </a:rPr>
              <a:t>U</a:t>
            </a:r>
            <a:r>
              <a:rPr sz="1800" spc="-155" dirty="0">
                <a:solidFill>
                  <a:srgbClr val="585858"/>
                </a:solidFill>
                <a:latin typeface="Verdana"/>
                <a:cs typeface="Verdana"/>
              </a:rPr>
              <a:t>R</a:t>
            </a:r>
            <a:r>
              <a:rPr sz="1800" spc="65" dirty="0">
                <a:solidFill>
                  <a:srgbClr val="585858"/>
                </a:solidFill>
                <a:latin typeface="Verdana"/>
                <a:cs typeface="Verdana"/>
              </a:rPr>
              <a:t>O</a:t>
            </a:r>
            <a:r>
              <a:rPr sz="1800" spc="40" dirty="0">
                <a:solidFill>
                  <a:srgbClr val="585858"/>
                </a:solidFill>
                <a:latin typeface="Verdana"/>
                <a:cs typeface="Verdana"/>
              </a:rPr>
              <a:t>P</a:t>
            </a:r>
            <a:r>
              <a:rPr sz="1800" spc="-40" dirty="0">
                <a:solidFill>
                  <a:srgbClr val="585858"/>
                </a:solidFill>
                <a:latin typeface="Verdana"/>
                <a:cs typeface="Verdana"/>
              </a:rPr>
              <a:t>EA</a:t>
            </a:r>
            <a:endParaRPr sz="1800" dirty="0"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1696685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618988" y="6668987"/>
            <a:ext cx="955040" cy="1435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115"/>
              </a:lnSpc>
            </a:pPr>
            <a:r>
              <a:rPr sz="1000" spc="-5" dirty="0">
                <a:latin typeface="Arial MT"/>
                <a:cs typeface="Arial MT"/>
              </a:rPr>
              <a:t>Interno</a:t>
            </a:r>
            <a:r>
              <a:rPr sz="1000" spc="-45" dirty="0">
                <a:latin typeface="Arial MT"/>
                <a:cs typeface="Arial MT"/>
              </a:rPr>
              <a:t> </a:t>
            </a:r>
            <a:r>
              <a:rPr sz="1000" spc="5" dirty="0">
                <a:latin typeface="Arial MT"/>
                <a:cs typeface="Arial MT"/>
              </a:rPr>
              <a:t>–</a:t>
            </a:r>
            <a:r>
              <a:rPr sz="1000" spc="-30" dirty="0">
                <a:latin typeface="Arial MT"/>
                <a:cs typeface="Arial MT"/>
              </a:rPr>
              <a:t> </a:t>
            </a:r>
            <a:r>
              <a:rPr sz="1000" spc="-5" dirty="0">
                <a:latin typeface="Arial MT"/>
                <a:cs typeface="Arial MT"/>
              </a:rPr>
              <a:t>Internal</a:t>
            </a:r>
            <a:endParaRPr sz="1000">
              <a:latin typeface="Arial MT"/>
              <a:cs typeface="Arial MT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-6095" y="6348983"/>
            <a:ext cx="12204700" cy="515620"/>
            <a:chOff x="-6095" y="6348983"/>
            <a:chExt cx="12204700" cy="515620"/>
          </a:xfrm>
        </p:grpSpPr>
        <p:sp>
          <p:nvSpPr>
            <p:cNvPr id="4" name="object 4"/>
            <p:cNvSpPr/>
            <p:nvPr/>
          </p:nvSpPr>
          <p:spPr>
            <a:xfrm>
              <a:off x="0" y="6355079"/>
              <a:ext cx="12192000" cy="502920"/>
            </a:xfrm>
            <a:custGeom>
              <a:avLst/>
              <a:gdLst/>
              <a:ahLst/>
              <a:cxnLst/>
              <a:rect l="l" t="t" r="r" b="b"/>
              <a:pathLst>
                <a:path w="12192000" h="502920">
                  <a:moveTo>
                    <a:pt x="12192000" y="0"/>
                  </a:moveTo>
                  <a:lnTo>
                    <a:pt x="0" y="0"/>
                  </a:lnTo>
                  <a:lnTo>
                    <a:pt x="0" y="502920"/>
                  </a:lnTo>
                  <a:lnTo>
                    <a:pt x="12192000" y="502920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6355079"/>
              <a:ext cx="12192000" cy="502920"/>
            </a:xfrm>
            <a:custGeom>
              <a:avLst/>
              <a:gdLst/>
              <a:ahLst/>
              <a:cxnLst/>
              <a:rect l="l" t="t" r="r" b="b"/>
              <a:pathLst>
                <a:path w="12192000" h="502920">
                  <a:moveTo>
                    <a:pt x="0" y="502920"/>
                  </a:moveTo>
                  <a:lnTo>
                    <a:pt x="12192000" y="502920"/>
                  </a:lnTo>
                  <a:lnTo>
                    <a:pt x="12192000" y="0"/>
                  </a:lnTo>
                  <a:lnTo>
                    <a:pt x="0" y="0"/>
                  </a:lnTo>
                  <a:lnTo>
                    <a:pt x="0" y="502920"/>
                  </a:lnTo>
                  <a:close/>
                </a:path>
              </a:pathLst>
            </a:custGeom>
            <a:ln w="12192">
              <a:solidFill>
                <a:srgbClr val="41709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1579351" y="6370319"/>
              <a:ext cx="481583" cy="478536"/>
            </a:xfrm>
            <a:prstGeom prst="rect">
              <a:avLst/>
            </a:prstGeom>
          </p:spPr>
        </p:pic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fr-FR" spc="-260" dirty="0"/>
              <a:t>LA CITTADINANZA EUROPEA</a:t>
            </a:r>
            <a:endParaRPr spc="-120" dirty="0"/>
          </a:p>
        </p:txBody>
      </p:sp>
      <p:sp>
        <p:nvSpPr>
          <p:cNvPr id="8" name="object 8"/>
          <p:cNvSpPr txBox="1"/>
          <p:nvPr/>
        </p:nvSpPr>
        <p:spPr>
          <a:xfrm>
            <a:off x="762000" y="1627969"/>
            <a:ext cx="10213340" cy="3238322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12700" marR="139700">
              <a:lnSpc>
                <a:spcPct val="129900"/>
              </a:lnSpc>
              <a:spcBef>
                <a:spcPts val="1025"/>
              </a:spcBef>
              <a:tabLst>
                <a:tab pos="240665" algn="l"/>
                <a:tab pos="241300" algn="l"/>
              </a:tabLst>
            </a:pPr>
            <a:r>
              <a:rPr lang="it-IT" sz="1700" b="1" spc="25" dirty="0">
                <a:solidFill>
                  <a:schemeClr val="accent1"/>
                </a:solidFill>
                <a:latin typeface="Verdana"/>
                <a:cs typeface="Verdana"/>
              </a:rPr>
              <a:t>Libera circolazione e Coronavirus: </a:t>
            </a:r>
            <a:r>
              <a:rPr lang="it-IT" sz="1700" spc="-65" dirty="0">
                <a:latin typeface="Verdana"/>
                <a:cs typeface="Verdana"/>
              </a:rPr>
              <a:t>Dall'inizio della pandemia gli Stati membri hanno adottato varie misure intese a proteggere la salute pubblica, alcune delle quali hanno avuto un impatto significativo sulla libera circolazione delle persone, come l'introduzione di controlli alle frontiere interne o di restrizioni di viaggio all'interno dell’UE. La decisione di introdurre o meno restrizioni alla libera circolazione per tutelare la salute pubblica rimane di competenza degli Stati membri. Al fine di evitare la frammentazione e l'interruzione dei servizi e garantire la trasparenza e la prevedibilità per i cittadini e le imprese, il Consiglio si sta adoperando per garantire coordinamento tra i paesi UE.</a:t>
            </a:r>
          </a:p>
          <a:p>
            <a:pPr marL="12700" marR="139700">
              <a:lnSpc>
                <a:spcPct val="129900"/>
              </a:lnSpc>
              <a:spcBef>
                <a:spcPts val="1025"/>
              </a:spcBef>
              <a:tabLst>
                <a:tab pos="240665" algn="l"/>
                <a:tab pos="241300" algn="l"/>
              </a:tabLst>
            </a:pPr>
            <a:endParaRPr sz="1700" dirty="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317238" y="800227"/>
            <a:ext cx="35598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192145" algn="l"/>
              </a:tabLst>
            </a:pPr>
            <a:r>
              <a:rPr sz="1800" spc="-170" dirty="0">
                <a:solidFill>
                  <a:srgbClr val="585858"/>
                </a:solidFill>
                <a:latin typeface="Verdana"/>
                <a:cs typeface="Verdana"/>
              </a:rPr>
              <a:t>L</a:t>
            </a:r>
            <a:r>
              <a:rPr sz="1800" spc="100" dirty="0">
                <a:solidFill>
                  <a:srgbClr val="585858"/>
                </a:solidFill>
                <a:latin typeface="Verdana"/>
                <a:cs typeface="Verdana"/>
              </a:rPr>
              <a:t>A</a:t>
            </a:r>
            <a:r>
              <a:rPr sz="1800" spc="-145" dirty="0">
                <a:solidFill>
                  <a:srgbClr val="585858"/>
                </a:solidFill>
                <a:latin typeface="Verdana"/>
                <a:cs typeface="Verdana"/>
              </a:rPr>
              <a:t> </a:t>
            </a:r>
            <a:r>
              <a:rPr sz="1800" spc="-90" dirty="0">
                <a:solidFill>
                  <a:srgbClr val="585858"/>
                </a:solidFill>
                <a:latin typeface="Verdana"/>
                <a:cs typeface="Verdana"/>
              </a:rPr>
              <a:t>C</a:t>
            </a:r>
            <a:r>
              <a:rPr sz="1800" spc="-10" dirty="0">
                <a:solidFill>
                  <a:srgbClr val="585858"/>
                </a:solidFill>
                <a:latin typeface="Verdana"/>
                <a:cs typeface="Verdana"/>
              </a:rPr>
              <a:t>I</a:t>
            </a:r>
            <a:r>
              <a:rPr sz="1800" spc="-370" dirty="0">
                <a:solidFill>
                  <a:srgbClr val="585858"/>
                </a:solidFill>
                <a:latin typeface="Verdana"/>
                <a:cs typeface="Verdana"/>
              </a:rPr>
              <a:t>TT</a:t>
            </a:r>
            <a:r>
              <a:rPr sz="1800" spc="-10" dirty="0">
                <a:solidFill>
                  <a:srgbClr val="585858"/>
                </a:solidFill>
                <a:latin typeface="Verdana"/>
                <a:cs typeface="Verdana"/>
              </a:rPr>
              <a:t>A</a:t>
            </a:r>
            <a:r>
              <a:rPr sz="1800" spc="-265" dirty="0">
                <a:solidFill>
                  <a:srgbClr val="585858"/>
                </a:solidFill>
                <a:latin typeface="Verdana"/>
                <a:cs typeface="Verdana"/>
              </a:rPr>
              <a:t>D</a:t>
            </a:r>
            <a:r>
              <a:rPr sz="1800" spc="-95" dirty="0">
                <a:solidFill>
                  <a:srgbClr val="585858"/>
                </a:solidFill>
                <a:latin typeface="Verdana"/>
                <a:cs typeface="Verdana"/>
              </a:rPr>
              <a:t>I</a:t>
            </a:r>
            <a:r>
              <a:rPr sz="1800" spc="-5" dirty="0">
                <a:solidFill>
                  <a:srgbClr val="585858"/>
                </a:solidFill>
                <a:latin typeface="Verdana"/>
                <a:cs typeface="Verdana"/>
              </a:rPr>
              <a:t>N</a:t>
            </a:r>
            <a:r>
              <a:rPr sz="1800" spc="60" dirty="0">
                <a:solidFill>
                  <a:srgbClr val="585858"/>
                </a:solidFill>
                <a:latin typeface="Verdana"/>
                <a:cs typeface="Verdana"/>
              </a:rPr>
              <a:t>A</a:t>
            </a:r>
            <a:r>
              <a:rPr sz="1800" spc="-30" dirty="0">
                <a:solidFill>
                  <a:srgbClr val="585858"/>
                </a:solidFill>
                <a:latin typeface="Verdana"/>
                <a:cs typeface="Verdana"/>
              </a:rPr>
              <a:t>N</a:t>
            </a:r>
            <a:r>
              <a:rPr sz="1800" spc="-350" dirty="0">
                <a:solidFill>
                  <a:srgbClr val="585858"/>
                </a:solidFill>
                <a:latin typeface="Verdana"/>
                <a:cs typeface="Verdana"/>
              </a:rPr>
              <a:t>Z</a:t>
            </a:r>
            <a:r>
              <a:rPr sz="1800" spc="100" dirty="0">
                <a:solidFill>
                  <a:srgbClr val="585858"/>
                </a:solidFill>
                <a:latin typeface="Verdana"/>
                <a:cs typeface="Verdana"/>
              </a:rPr>
              <a:t>A</a:t>
            </a:r>
            <a:r>
              <a:rPr sz="1800" spc="-50" dirty="0">
                <a:solidFill>
                  <a:srgbClr val="585858"/>
                </a:solidFill>
                <a:latin typeface="Verdana"/>
                <a:cs typeface="Verdana"/>
              </a:rPr>
              <a:t> </a:t>
            </a:r>
            <a:r>
              <a:rPr sz="1800" spc="-150" dirty="0">
                <a:solidFill>
                  <a:srgbClr val="585858"/>
                </a:solidFill>
                <a:latin typeface="Verdana"/>
                <a:cs typeface="Verdana"/>
              </a:rPr>
              <a:t>E</a:t>
            </a:r>
            <a:r>
              <a:rPr sz="1800" spc="-180" dirty="0">
                <a:solidFill>
                  <a:srgbClr val="585858"/>
                </a:solidFill>
                <a:latin typeface="Verdana"/>
                <a:cs typeface="Verdana"/>
              </a:rPr>
              <a:t>U</a:t>
            </a:r>
            <a:r>
              <a:rPr sz="1800" spc="-155" dirty="0">
                <a:solidFill>
                  <a:srgbClr val="585858"/>
                </a:solidFill>
                <a:latin typeface="Verdana"/>
                <a:cs typeface="Verdana"/>
              </a:rPr>
              <a:t>R</a:t>
            </a:r>
            <a:r>
              <a:rPr sz="1800" spc="65" dirty="0">
                <a:solidFill>
                  <a:srgbClr val="585858"/>
                </a:solidFill>
                <a:latin typeface="Verdana"/>
                <a:cs typeface="Verdana"/>
              </a:rPr>
              <a:t>O</a:t>
            </a:r>
            <a:r>
              <a:rPr sz="1800" spc="40" dirty="0">
                <a:solidFill>
                  <a:srgbClr val="585858"/>
                </a:solidFill>
                <a:latin typeface="Verdana"/>
                <a:cs typeface="Verdana"/>
              </a:rPr>
              <a:t>P</a:t>
            </a:r>
            <a:r>
              <a:rPr sz="1800" spc="-40" dirty="0">
                <a:solidFill>
                  <a:srgbClr val="585858"/>
                </a:solidFill>
                <a:latin typeface="Verdana"/>
                <a:cs typeface="Verdana"/>
              </a:rPr>
              <a:t>EA</a:t>
            </a:r>
            <a:endParaRPr sz="1800" dirty="0"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1766880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618988" y="6668987"/>
            <a:ext cx="955040" cy="1435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115"/>
              </a:lnSpc>
            </a:pPr>
            <a:r>
              <a:rPr sz="1000" spc="-5" dirty="0">
                <a:latin typeface="Arial MT"/>
                <a:cs typeface="Arial MT"/>
              </a:rPr>
              <a:t>Interno</a:t>
            </a:r>
            <a:r>
              <a:rPr sz="1000" spc="-45" dirty="0">
                <a:latin typeface="Arial MT"/>
                <a:cs typeface="Arial MT"/>
              </a:rPr>
              <a:t> </a:t>
            </a:r>
            <a:r>
              <a:rPr sz="1000" spc="5" dirty="0">
                <a:latin typeface="Arial MT"/>
                <a:cs typeface="Arial MT"/>
              </a:rPr>
              <a:t>–</a:t>
            </a:r>
            <a:r>
              <a:rPr sz="1000" spc="-30" dirty="0">
                <a:latin typeface="Arial MT"/>
                <a:cs typeface="Arial MT"/>
              </a:rPr>
              <a:t> </a:t>
            </a:r>
            <a:r>
              <a:rPr sz="1000" spc="-5" dirty="0">
                <a:latin typeface="Arial MT"/>
                <a:cs typeface="Arial MT"/>
              </a:rPr>
              <a:t>Internal</a:t>
            </a:r>
            <a:endParaRPr sz="1000">
              <a:latin typeface="Arial MT"/>
              <a:cs typeface="Arial MT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-6095" y="6348983"/>
            <a:ext cx="12204700" cy="515620"/>
            <a:chOff x="-6095" y="6348983"/>
            <a:chExt cx="12204700" cy="515620"/>
          </a:xfrm>
        </p:grpSpPr>
        <p:sp>
          <p:nvSpPr>
            <p:cNvPr id="4" name="object 4"/>
            <p:cNvSpPr/>
            <p:nvPr/>
          </p:nvSpPr>
          <p:spPr>
            <a:xfrm>
              <a:off x="0" y="6355079"/>
              <a:ext cx="12192000" cy="502920"/>
            </a:xfrm>
            <a:custGeom>
              <a:avLst/>
              <a:gdLst/>
              <a:ahLst/>
              <a:cxnLst/>
              <a:rect l="l" t="t" r="r" b="b"/>
              <a:pathLst>
                <a:path w="12192000" h="502920">
                  <a:moveTo>
                    <a:pt x="12192000" y="0"/>
                  </a:moveTo>
                  <a:lnTo>
                    <a:pt x="0" y="0"/>
                  </a:lnTo>
                  <a:lnTo>
                    <a:pt x="0" y="502920"/>
                  </a:lnTo>
                  <a:lnTo>
                    <a:pt x="12192000" y="502920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6355079"/>
              <a:ext cx="12192000" cy="502920"/>
            </a:xfrm>
            <a:custGeom>
              <a:avLst/>
              <a:gdLst/>
              <a:ahLst/>
              <a:cxnLst/>
              <a:rect l="l" t="t" r="r" b="b"/>
              <a:pathLst>
                <a:path w="12192000" h="502920">
                  <a:moveTo>
                    <a:pt x="0" y="502920"/>
                  </a:moveTo>
                  <a:lnTo>
                    <a:pt x="12192000" y="502920"/>
                  </a:lnTo>
                  <a:lnTo>
                    <a:pt x="12192000" y="0"/>
                  </a:lnTo>
                  <a:lnTo>
                    <a:pt x="0" y="0"/>
                  </a:lnTo>
                  <a:lnTo>
                    <a:pt x="0" y="502920"/>
                  </a:lnTo>
                  <a:close/>
                </a:path>
              </a:pathLst>
            </a:custGeom>
            <a:ln w="12192">
              <a:solidFill>
                <a:srgbClr val="41709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1579351" y="6370319"/>
              <a:ext cx="481583" cy="478536"/>
            </a:xfrm>
            <a:prstGeom prst="rect">
              <a:avLst/>
            </a:prstGeom>
          </p:spPr>
        </p:pic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fr-FR" spc="-260" dirty="0"/>
              <a:t>LA CITTADINANZA EUROPEA	</a:t>
            </a:r>
            <a:endParaRPr spc="-120" dirty="0"/>
          </a:p>
        </p:txBody>
      </p:sp>
      <p:sp>
        <p:nvSpPr>
          <p:cNvPr id="8" name="object 8"/>
          <p:cNvSpPr txBox="1"/>
          <p:nvPr/>
        </p:nvSpPr>
        <p:spPr>
          <a:xfrm>
            <a:off x="302640" y="1234688"/>
            <a:ext cx="11758293" cy="5344540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fontAlgn="ctr"/>
            <a:r>
              <a:rPr lang="it-IT" b="1" dirty="0"/>
              <a:t>Compatibilità con le iniziative nazionali:</a:t>
            </a:r>
          </a:p>
          <a:p>
            <a:pPr fontAlgn="ctr"/>
            <a:endParaRPr lang="it-IT" b="1" dirty="0"/>
          </a:p>
          <a:p>
            <a:pPr fontAlgn="ctr"/>
            <a:r>
              <a:rPr lang="it-IT" b="1" dirty="0">
                <a:solidFill>
                  <a:schemeClr val="accent1"/>
                </a:solidFill>
              </a:rPr>
              <a:t>Regolamento (UE) 2021/953 </a:t>
            </a:r>
            <a:r>
              <a:rPr lang="it-IT" dirty="0"/>
              <a:t>del Parlamento europeo e del Consiglio, </a:t>
            </a:r>
            <a:r>
              <a:rPr lang="it-IT" b="1" dirty="0">
                <a:solidFill>
                  <a:schemeClr val="accent1"/>
                </a:solidFill>
              </a:rPr>
              <a:t>del 14 giugno 2021</a:t>
            </a:r>
            <a:r>
              <a:rPr lang="it-IT" dirty="0"/>
              <a:t>, su un quadro per il rilascio, la verifica e l'accettazione di certificati interoperabili di vaccinazione, di test e di guarigione in relazione alla COVID-19 (certificato COVID digitale dell'UE) per agevolare la libera circolazione delle persone durante la pandemia di COVID-19.</a:t>
            </a:r>
          </a:p>
          <a:p>
            <a:pPr fontAlgn="ctr"/>
            <a:endParaRPr lang="it-IT" dirty="0"/>
          </a:p>
          <a:p>
            <a:pPr fontAlgn="ctr"/>
            <a:r>
              <a:rPr lang="it-IT" dirty="0"/>
              <a:t>I titolari di un certificato COVID-19 UE non dovrebbero essere soggetti a ulteriori restrizioni di viaggio, come la quarantena, l'autoisolamento o i test. </a:t>
            </a:r>
            <a:br>
              <a:rPr lang="it-IT" dirty="0"/>
            </a:br>
            <a:r>
              <a:rPr lang="it-IT" dirty="0"/>
              <a:t>I Paesi UE devono accettare i certificati rilasciati in altri stati membri per le persone vaccinate con un vaccino autorizzato in UE dall'Agenzia europea del farmaco (EMA) (attualmente Pfizer-</a:t>
            </a:r>
            <a:r>
              <a:rPr lang="it-IT" dirty="0" err="1"/>
              <a:t>BioNTech</a:t>
            </a:r>
            <a:r>
              <a:rPr lang="it-IT" dirty="0"/>
              <a:t>, Moderna, AstraZeneca e </a:t>
            </a:r>
            <a:r>
              <a:rPr lang="it-IT" dirty="0" err="1"/>
              <a:t>Janssen</a:t>
            </a:r>
            <a:r>
              <a:rPr lang="it-IT" dirty="0"/>
              <a:t>). </a:t>
            </a:r>
          </a:p>
          <a:p>
            <a:pPr marL="12700" marR="139700">
              <a:lnSpc>
                <a:spcPct val="129900"/>
              </a:lnSpc>
              <a:spcBef>
                <a:spcPts val="1025"/>
              </a:spcBef>
              <a:tabLst>
                <a:tab pos="240665" algn="l"/>
                <a:tab pos="241300" algn="l"/>
              </a:tabLst>
            </a:pPr>
            <a:r>
              <a:rPr lang="it-IT" dirty="0"/>
              <a:t>Il Consiglio ha adottato il 13 ottobre 2020 una raccomandazione che stabilisce criteri comuni e un quadro comune per le misure concernenti i viaggi in risposta alla pandemia di COVID-19. La raccomandazione aiuta gli Stati membri a prendere decisioni in base alla situazione epidemiologica regione per regione.</a:t>
            </a:r>
          </a:p>
          <a:p>
            <a:pPr marL="12700" marR="139700">
              <a:lnSpc>
                <a:spcPct val="129900"/>
              </a:lnSpc>
              <a:spcBef>
                <a:spcPts val="1025"/>
              </a:spcBef>
              <a:tabLst>
                <a:tab pos="240665" algn="l"/>
                <a:tab pos="241300" algn="l"/>
              </a:tabLst>
            </a:pPr>
            <a:r>
              <a:rPr lang="it-IT" dirty="0"/>
              <a:t>Dal 1º luglio 2021 il </a:t>
            </a:r>
            <a:r>
              <a:rPr lang="it-IT" b="1" dirty="0">
                <a:solidFill>
                  <a:schemeClr val="accent1"/>
                </a:solidFill>
              </a:rPr>
              <a:t>certificato COVID digitale UE</a:t>
            </a:r>
            <a:r>
              <a:rPr lang="it-IT" dirty="0"/>
              <a:t> è disponibile e attivo in tutta l'Unione, il che semplifica i viaggi da un paese all'altro dell’UE.</a:t>
            </a:r>
          </a:p>
          <a:p>
            <a:pPr marL="12700" marR="139700">
              <a:lnSpc>
                <a:spcPct val="129900"/>
              </a:lnSpc>
              <a:spcBef>
                <a:spcPts val="1025"/>
              </a:spcBef>
              <a:tabLst>
                <a:tab pos="240665" algn="l"/>
                <a:tab pos="241300" algn="l"/>
              </a:tabLst>
            </a:pPr>
            <a:endParaRPr sz="1700" dirty="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317238" y="800227"/>
            <a:ext cx="35598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192145" algn="l"/>
              </a:tabLst>
            </a:pPr>
            <a:r>
              <a:rPr sz="1800" spc="-170" dirty="0">
                <a:solidFill>
                  <a:srgbClr val="585858"/>
                </a:solidFill>
                <a:latin typeface="Verdana"/>
                <a:cs typeface="Verdana"/>
              </a:rPr>
              <a:t>L</a:t>
            </a:r>
            <a:r>
              <a:rPr sz="1800" spc="100" dirty="0">
                <a:solidFill>
                  <a:srgbClr val="585858"/>
                </a:solidFill>
                <a:latin typeface="Verdana"/>
                <a:cs typeface="Verdana"/>
              </a:rPr>
              <a:t>A</a:t>
            </a:r>
            <a:r>
              <a:rPr sz="1800" spc="-145" dirty="0">
                <a:solidFill>
                  <a:srgbClr val="585858"/>
                </a:solidFill>
                <a:latin typeface="Verdana"/>
                <a:cs typeface="Verdana"/>
              </a:rPr>
              <a:t> </a:t>
            </a:r>
            <a:r>
              <a:rPr sz="1800" spc="-90" dirty="0">
                <a:solidFill>
                  <a:srgbClr val="585858"/>
                </a:solidFill>
                <a:latin typeface="Verdana"/>
                <a:cs typeface="Verdana"/>
              </a:rPr>
              <a:t>C</a:t>
            </a:r>
            <a:r>
              <a:rPr sz="1800" spc="-10" dirty="0">
                <a:solidFill>
                  <a:srgbClr val="585858"/>
                </a:solidFill>
                <a:latin typeface="Verdana"/>
                <a:cs typeface="Verdana"/>
              </a:rPr>
              <a:t>I</a:t>
            </a:r>
            <a:r>
              <a:rPr sz="1800" spc="-370" dirty="0">
                <a:solidFill>
                  <a:srgbClr val="585858"/>
                </a:solidFill>
                <a:latin typeface="Verdana"/>
                <a:cs typeface="Verdana"/>
              </a:rPr>
              <a:t>TT</a:t>
            </a:r>
            <a:r>
              <a:rPr sz="1800" spc="-10" dirty="0">
                <a:solidFill>
                  <a:srgbClr val="585858"/>
                </a:solidFill>
                <a:latin typeface="Verdana"/>
                <a:cs typeface="Verdana"/>
              </a:rPr>
              <a:t>A</a:t>
            </a:r>
            <a:r>
              <a:rPr sz="1800" spc="-265" dirty="0">
                <a:solidFill>
                  <a:srgbClr val="585858"/>
                </a:solidFill>
                <a:latin typeface="Verdana"/>
                <a:cs typeface="Verdana"/>
              </a:rPr>
              <a:t>D</a:t>
            </a:r>
            <a:r>
              <a:rPr sz="1800" spc="-95" dirty="0">
                <a:solidFill>
                  <a:srgbClr val="585858"/>
                </a:solidFill>
                <a:latin typeface="Verdana"/>
                <a:cs typeface="Verdana"/>
              </a:rPr>
              <a:t>I</a:t>
            </a:r>
            <a:r>
              <a:rPr sz="1800" spc="-5" dirty="0">
                <a:solidFill>
                  <a:srgbClr val="585858"/>
                </a:solidFill>
                <a:latin typeface="Verdana"/>
                <a:cs typeface="Verdana"/>
              </a:rPr>
              <a:t>N</a:t>
            </a:r>
            <a:r>
              <a:rPr sz="1800" spc="60" dirty="0">
                <a:solidFill>
                  <a:srgbClr val="585858"/>
                </a:solidFill>
                <a:latin typeface="Verdana"/>
                <a:cs typeface="Verdana"/>
              </a:rPr>
              <a:t>A</a:t>
            </a:r>
            <a:r>
              <a:rPr sz="1800" spc="-30" dirty="0">
                <a:solidFill>
                  <a:srgbClr val="585858"/>
                </a:solidFill>
                <a:latin typeface="Verdana"/>
                <a:cs typeface="Verdana"/>
              </a:rPr>
              <a:t>N</a:t>
            </a:r>
            <a:r>
              <a:rPr sz="1800" spc="-350" dirty="0">
                <a:solidFill>
                  <a:srgbClr val="585858"/>
                </a:solidFill>
                <a:latin typeface="Verdana"/>
                <a:cs typeface="Verdana"/>
              </a:rPr>
              <a:t>Z</a:t>
            </a:r>
            <a:r>
              <a:rPr sz="1800" spc="100" dirty="0">
                <a:solidFill>
                  <a:srgbClr val="585858"/>
                </a:solidFill>
                <a:latin typeface="Verdana"/>
                <a:cs typeface="Verdana"/>
              </a:rPr>
              <a:t>A</a:t>
            </a:r>
            <a:r>
              <a:rPr sz="1800" spc="-50" dirty="0">
                <a:solidFill>
                  <a:srgbClr val="585858"/>
                </a:solidFill>
                <a:latin typeface="Verdana"/>
                <a:cs typeface="Verdana"/>
              </a:rPr>
              <a:t> </a:t>
            </a:r>
            <a:r>
              <a:rPr sz="1800" spc="-150" dirty="0">
                <a:solidFill>
                  <a:srgbClr val="585858"/>
                </a:solidFill>
                <a:latin typeface="Verdana"/>
                <a:cs typeface="Verdana"/>
              </a:rPr>
              <a:t>E</a:t>
            </a:r>
            <a:r>
              <a:rPr sz="1800" spc="-180" dirty="0">
                <a:solidFill>
                  <a:srgbClr val="585858"/>
                </a:solidFill>
                <a:latin typeface="Verdana"/>
                <a:cs typeface="Verdana"/>
              </a:rPr>
              <a:t>U</a:t>
            </a:r>
            <a:r>
              <a:rPr sz="1800" spc="-155" dirty="0">
                <a:solidFill>
                  <a:srgbClr val="585858"/>
                </a:solidFill>
                <a:latin typeface="Verdana"/>
                <a:cs typeface="Verdana"/>
              </a:rPr>
              <a:t>R</a:t>
            </a:r>
            <a:r>
              <a:rPr sz="1800" spc="65" dirty="0">
                <a:solidFill>
                  <a:srgbClr val="585858"/>
                </a:solidFill>
                <a:latin typeface="Verdana"/>
                <a:cs typeface="Verdana"/>
              </a:rPr>
              <a:t>O</a:t>
            </a:r>
            <a:r>
              <a:rPr sz="1800" spc="40" dirty="0">
                <a:solidFill>
                  <a:srgbClr val="585858"/>
                </a:solidFill>
                <a:latin typeface="Verdana"/>
                <a:cs typeface="Verdana"/>
              </a:rPr>
              <a:t>P</a:t>
            </a:r>
            <a:r>
              <a:rPr sz="1800" spc="-40" dirty="0">
                <a:solidFill>
                  <a:srgbClr val="585858"/>
                </a:solidFill>
                <a:latin typeface="Verdana"/>
                <a:cs typeface="Verdana"/>
              </a:rPr>
              <a:t>EA</a:t>
            </a:r>
            <a:r>
              <a:rPr sz="1800" dirty="0">
                <a:solidFill>
                  <a:srgbClr val="585858"/>
                </a:solidFill>
                <a:latin typeface="Verdana"/>
                <a:cs typeface="Verdana"/>
              </a:rPr>
              <a:t>	</a:t>
            </a:r>
            <a:endParaRPr sz="1800" dirty="0"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8099779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618988" y="6668987"/>
            <a:ext cx="955040" cy="1435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115"/>
              </a:lnSpc>
            </a:pPr>
            <a:r>
              <a:rPr sz="1000" spc="-5" dirty="0">
                <a:latin typeface="Arial MT"/>
                <a:cs typeface="Arial MT"/>
              </a:rPr>
              <a:t>Interno</a:t>
            </a:r>
            <a:r>
              <a:rPr sz="1000" spc="-45" dirty="0">
                <a:latin typeface="Arial MT"/>
                <a:cs typeface="Arial MT"/>
              </a:rPr>
              <a:t> </a:t>
            </a:r>
            <a:r>
              <a:rPr sz="1000" spc="5" dirty="0">
                <a:latin typeface="Arial MT"/>
                <a:cs typeface="Arial MT"/>
              </a:rPr>
              <a:t>–</a:t>
            </a:r>
            <a:r>
              <a:rPr sz="1000" spc="-30" dirty="0">
                <a:latin typeface="Arial MT"/>
                <a:cs typeface="Arial MT"/>
              </a:rPr>
              <a:t> </a:t>
            </a:r>
            <a:r>
              <a:rPr sz="1000" spc="-5" dirty="0">
                <a:latin typeface="Arial MT"/>
                <a:cs typeface="Arial MT"/>
              </a:rPr>
              <a:t>Internal</a:t>
            </a:r>
            <a:endParaRPr sz="1000">
              <a:latin typeface="Arial MT"/>
              <a:cs typeface="Arial MT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-6095" y="6348983"/>
            <a:ext cx="12204700" cy="515620"/>
            <a:chOff x="-6095" y="6348983"/>
            <a:chExt cx="12204700" cy="515620"/>
          </a:xfrm>
        </p:grpSpPr>
        <p:sp>
          <p:nvSpPr>
            <p:cNvPr id="4" name="object 4"/>
            <p:cNvSpPr/>
            <p:nvPr/>
          </p:nvSpPr>
          <p:spPr>
            <a:xfrm>
              <a:off x="0" y="6355079"/>
              <a:ext cx="12192000" cy="502920"/>
            </a:xfrm>
            <a:custGeom>
              <a:avLst/>
              <a:gdLst/>
              <a:ahLst/>
              <a:cxnLst/>
              <a:rect l="l" t="t" r="r" b="b"/>
              <a:pathLst>
                <a:path w="12192000" h="502920">
                  <a:moveTo>
                    <a:pt x="12192000" y="0"/>
                  </a:moveTo>
                  <a:lnTo>
                    <a:pt x="0" y="0"/>
                  </a:lnTo>
                  <a:lnTo>
                    <a:pt x="0" y="502920"/>
                  </a:lnTo>
                  <a:lnTo>
                    <a:pt x="12192000" y="502920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6355079"/>
              <a:ext cx="12192000" cy="502920"/>
            </a:xfrm>
            <a:custGeom>
              <a:avLst/>
              <a:gdLst/>
              <a:ahLst/>
              <a:cxnLst/>
              <a:rect l="l" t="t" r="r" b="b"/>
              <a:pathLst>
                <a:path w="12192000" h="502920">
                  <a:moveTo>
                    <a:pt x="0" y="502920"/>
                  </a:moveTo>
                  <a:lnTo>
                    <a:pt x="12192000" y="502920"/>
                  </a:lnTo>
                  <a:lnTo>
                    <a:pt x="12192000" y="0"/>
                  </a:lnTo>
                  <a:lnTo>
                    <a:pt x="0" y="0"/>
                  </a:lnTo>
                  <a:lnTo>
                    <a:pt x="0" y="502920"/>
                  </a:lnTo>
                  <a:close/>
                </a:path>
              </a:pathLst>
            </a:custGeom>
            <a:ln w="12192">
              <a:solidFill>
                <a:srgbClr val="41709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1579351" y="6370319"/>
              <a:ext cx="481583" cy="478536"/>
            </a:xfrm>
            <a:prstGeom prst="rect">
              <a:avLst/>
            </a:prstGeom>
          </p:spPr>
        </p:pic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fr-FR" spc="-260" dirty="0"/>
              <a:t>LA CITTADINANZA EUROPEA</a:t>
            </a:r>
            <a:endParaRPr spc="-120" dirty="0"/>
          </a:p>
        </p:txBody>
      </p:sp>
      <p:sp>
        <p:nvSpPr>
          <p:cNvPr id="8" name="object 8"/>
          <p:cNvSpPr txBox="1"/>
          <p:nvPr/>
        </p:nvSpPr>
        <p:spPr>
          <a:xfrm>
            <a:off x="228600" y="1295075"/>
            <a:ext cx="11832334" cy="5198859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12700" marR="139700">
              <a:lnSpc>
                <a:spcPct val="129900"/>
              </a:lnSpc>
              <a:spcBef>
                <a:spcPts val="1025"/>
              </a:spcBef>
              <a:tabLst>
                <a:tab pos="240665" algn="l"/>
                <a:tab pos="241300" algn="l"/>
              </a:tabLst>
            </a:pPr>
            <a:r>
              <a:rPr lang="it-IT" dirty="0"/>
              <a:t>Ogni giovedì il Centro europeo per la prevenzione e il controllo delle malattie (ECDC) pubblica una </a:t>
            </a:r>
            <a:r>
              <a:rPr lang="it-IT" b="1" dirty="0">
                <a:solidFill>
                  <a:schemeClr val="accent1"/>
                </a:solidFill>
              </a:rPr>
              <a:t>mappa del rischio di COVID-19 per i viaggi</a:t>
            </a:r>
            <a:r>
              <a:rPr lang="it-IT" dirty="0">
                <a:solidFill>
                  <a:schemeClr val="accent1"/>
                </a:solidFill>
              </a:rPr>
              <a:t>, </a:t>
            </a:r>
            <a:r>
              <a:rPr lang="it-IT" dirty="0"/>
              <a:t>che utilizza codici cromatici – verde, arancione, rosso e rosso scuro – per rappresentare i livelli di rischio legati alla COVID-19.</a:t>
            </a:r>
          </a:p>
          <a:p>
            <a:r>
              <a:rPr lang="it-IT" dirty="0"/>
              <a:t>La mappa si basa sui dati forniti dai paesi dell'UE riguardo a tre criteri comuni: tasso di test effettuati, tasso di positività e casi cumulativi in 14 giorni. Essa sostiene la raccomandazione del Consiglio sui viaggi all'interno dell’UE.</a:t>
            </a:r>
          </a:p>
          <a:p>
            <a:r>
              <a:rPr lang="it-IT" dirty="0"/>
              <a:t>La mappa di rischio si basa sui seguenti </a:t>
            </a:r>
            <a:r>
              <a:rPr lang="it-IT" b="1" dirty="0"/>
              <a:t>criteri</a:t>
            </a:r>
            <a:r>
              <a:rPr lang="it-IT" dirty="0"/>
              <a:t> comuni:</a:t>
            </a:r>
          </a:p>
          <a:p>
            <a:r>
              <a:rPr lang="it-IT" dirty="0"/>
              <a:t>numero di </a:t>
            </a:r>
            <a:r>
              <a:rPr lang="it-IT" b="1" dirty="0"/>
              <a:t>casi</a:t>
            </a:r>
            <a:r>
              <a:rPr lang="it-IT" dirty="0"/>
              <a:t> per 100 000 abitanti registrati nei 14 giorni precedenti</a:t>
            </a:r>
          </a:p>
          <a:p>
            <a:r>
              <a:rPr lang="it-IT" dirty="0"/>
              <a:t>numero di </a:t>
            </a:r>
            <a:r>
              <a:rPr lang="it-IT" b="1" dirty="0"/>
              <a:t>test</a:t>
            </a:r>
            <a:r>
              <a:rPr lang="it-IT" dirty="0"/>
              <a:t> per 100 000 abitanti effettuati nell'ultima settimana (tasso di test effettuati)</a:t>
            </a:r>
          </a:p>
          <a:p>
            <a:r>
              <a:rPr lang="it-IT" dirty="0"/>
              <a:t>percentuale di </a:t>
            </a:r>
            <a:r>
              <a:rPr lang="it-IT" b="1" dirty="0"/>
              <a:t>test positivi</a:t>
            </a:r>
            <a:r>
              <a:rPr lang="it-IT" dirty="0"/>
              <a:t> effettuati nell'ultima settimana (tasso di positività ai test).</a:t>
            </a:r>
          </a:p>
          <a:p>
            <a:endParaRPr lang="it-IT" dirty="0"/>
          </a:p>
          <a:p>
            <a:r>
              <a:rPr lang="it-IT" b="1" dirty="0">
                <a:solidFill>
                  <a:schemeClr val="accent1"/>
                </a:solidFill>
              </a:rPr>
              <a:t>Freno di emergenza</a:t>
            </a:r>
          </a:p>
          <a:p>
            <a:r>
              <a:rPr lang="it-IT" dirty="0"/>
              <a:t>In caso di </a:t>
            </a:r>
            <a:r>
              <a:rPr lang="it-IT" b="1" dirty="0"/>
              <a:t>rapido deterioramento della situazione epidemiologica in una regione</a:t>
            </a:r>
            <a:r>
              <a:rPr lang="it-IT" dirty="0"/>
              <a:t>, in particolare a causa di un'elevata prevalenza di varianti che destano preoccupazione o interesse, gli Stati membri potrebbero attivare un freno di emergenza.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pPr marL="12700" marR="139700">
              <a:lnSpc>
                <a:spcPct val="129900"/>
              </a:lnSpc>
              <a:spcBef>
                <a:spcPts val="1025"/>
              </a:spcBef>
              <a:tabLst>
                <a:tab pos="240665" algn="l"/>
                <a:tab pos="241300" algn="l"/>
              </a:tabLst>
            </a:pPr>
            <a:endParaRPr sz="1700" dirty="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317238" y="800227"/>
            <a:ext cx="35598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192145" algn="l"/>
              </a:tabLst>
            </a:pPr>
            <a:r>
              <a:rPr sz="1800" spc="-170" dirty="0">
                <a:solidFill>
                  <a:srgbClr val="585858"/>
                </a:solidFill>
                <a:latin typeface="Verdana"/>
                <a:cs typeface="Verdana"/>
              </a:rPr>
              <a:t>L</a:t>
            </a:r>
            <a:r>
              <a:rPr sz="1800" spc="100" dirty="0">
                <a:solidFill>
                  <a:srgbClr val="585858"/>
                </a:solidFill>
                <a:latin typeface="Verdana"/>
                <a:cs typeface="Verdana"/>
              </a:rPr>
              <a:t>A</a:t>
            </a:r>
            <a:r>
              <a:rPr sz="1800" spc="-145" dirty="0">
                <a:solidFill>
                  <a:srgbClr val="585858"/>
                </a:solidFill>
                <a:latin typeface="Verdana"/>
                <a:cs typeface="Verdana"/>
              </a:rPr>
              <a:t> </a:t>
            </a:r>
            <a:r>
              <a:rPr sz="1800" spc="-90" dirty="0">
                <a:solidFill>
                  <a:srgbClr val="585858"/>
                </a:solidFill>
                <a:latin typeface="Verdana"/>
                <a:cs typeface="Verdana"/>
              </a:rPr>
              <a:t>C</a:t>
            </a:r>
            <a:r>
              <a:rPr sz="1800" spc="-10" dirty="0">
                <a:solidFill>
                  <a:srgbClr val="585858"/>
                </a:solidFill>
                <a:latin typeface="Verdana"/>
                <a:cs typeface="Verdana"/>
              </a:rPr>
              <a:t>I</a:t>
            </a:r>
            <a:r>
              <a:rPr sz="1800" spc="-370" dirty="0">
                <a:solidFill>
                  <a:srgbClr val="585858"/>
                </a:solidFill>
                <a:latin typeface="Verdana"/>
                <a:cs typeface="Verdana"/>
              </a:rPr>
              <a:t>TT</a:t>
            </a:r>
            <a:r>
              <a:rPr sz="1800" spc="-10" dirty="0">
                <a:solidFill>
                  <a:srgbClr val="585858"/>
                </a:solidFill>
                <a:latin typeface="Verdana"/>
                <a:cs typeface="Verdana"/>
              </a:rPr>
              <a:t>A</a:t>
            </a:r>
            <a:r>
              <a:rPr sz="1800" spc="-265" dirty="0">
                <a:solidFill>
                  <a:srgbClr val="585858"/>
                </a:solidFill>
                <a:latin typeface="Verdana"/>
                <a:cs typeface="Verdana"/>
              </a:rPr>
              <a:t>D</a:t>
            </a:r>
            <a:r>
              <a:rPr sz="1800" spc="-95" dirty="0">
                <a:solidFill>
                  <a:srgbClr val="585858"/>
                </a:solidFill>
                <a:latin typeface="Verdana"/>
                <a:cs typeface="Verdana"/>
              </a:rPr>
              <a:t>I</a:t>
            </a:r>
            <a:r>
              <a:rPr sz="1800" spc="-5" dirty="0">
                <a:solidFill>
                  <a:srgbClr val="585858"/>
                </a:solidFill>
                <a:latin typeface="Verdana"/>
                <a:cs typeface="Verdana"/>
              </a:rPr>
              <a:t>N</a:t>
            </a:r>
            <a:r>
              <a:rPr sz="1800" spc="60" dirty="0">
                <a:solidFill>
                  <a:srgbClr val="585858"/>
                </a:solidFill>
                <a:latin typeface="Verdana"/>
                <a:cs typeface="Verdana"/>
              </a:rPr>
              <a:t>A</a:t>
            </a:r>
            <a:r>
              <a:rPr sz="1800" spc="-30" dirty="0">
                <a:solidFill>
                  <a:srgbClr val="585858"/>
                </a:solidFill>
                <a:latin typeface="Verdana"/>
                <a:cs typeface="Verdana"/>
              </a:rPr>
              <a:t>N</a:t>
            </a:r>
            <a:r>
              <a:rPr sz="1800" spc="-350" dirty="0">
                <a:solidFill>
                  <a:srgbClr val="585858"/>
                </a:solidFill>
                <a:latin typeface="Verdana"/>
                <a:cs typeface="Verdana"/>
              </a:rPr>
              <a:t>Z</a:t>
            </a:r>
            <a:r>
              <a:rPr sz="1800" spc="100" dirty="0">
                <a:solidFill>
                  <a:srgbClr val="585858"/>
                </a:solidFill>
                <a:latin typeface="Verdana"/>
                <a:cs typeface="Verdana"/>
              </a:rPr>
              <a:t>A</a:t>
            </a:r>
            <a:r>
              <a:rPr sz="1800" spc="-50" dirty="0">
                <a:solidFill>
                  <a:srgbClr val="585858"/>
                </a:solidFill>
                <a:latin typeface="Verdana"/>
                <a:cs typeface="Verdana"/>
              </a:rPr>
              <a:t> </a:t>
            </a:r>
            <a:r>
              <a:rPr sz="1800" spc="-150" dirty="0">
                <a:solidFill>
                  <a:srgbClr val="585858"/>
                </a:solidFill>
                <a:latin typeface="Verdana"/>
                <a:cs typeface="Verdana"/>
              </a:rPr>
              <a:t>E</a:t>
            </a:r>
            <a:r>
              <a:rPr sz="1800" spc="-180" dirty="0">
                <a:solidFill>
                  <a:srgbClr val="585858"/>
                </a:solidFill>
                <a:latin typeface="Verdana"/>
                <a:cs typeface="Verdana"/>
              </a:rPr>
              <a:t>U</a:t>
            </a:r>
            <a:r>
              <a:rPr sz="1800" spc="-155" dirty="0">
                <a:solidFill>
                  <a:srgbClr val="585858"/>
                </a:solidFill>
                <a:latin typeface="Verdana"/>
                <a:cs typeface="Verdana"/>
              </a:rPr>
              <a:t>R</a:t>
            </a:r>
            <a:r>
              <a:rPr sz="1800" spc="65" dirty="0">
                <a:solidFill>
                  <a:srgbClr val="585858"/>
                </a:solidFill>
                <a:latin typeface="Verdana"/>
                <a:cs typeface="Verdana"/>
              </a:rPr>
              <a:t>O</a:t>
            </a:r>
            <a:r>
              <a:rPr sz="1800" spc="40" dirty="0">
                <a:solidFill>
                  <a:srgbClr val="585858"/>
                </a:solidFill>
                <a:latin typeface="Verdana"/>
                <a:cs typeface="Verdana"/>
              </a:rPr>
              <a:t>P</a:t>
            </a:r>
            <a:r>
              <a:rPr sz="1800" spc="-40" dirty="0">
                <a:solidFill>
                  <a:srgbClr val="585858"/>
                </a:solidFill>
                <a:latin typeface="Verdana"/>
                <a:cs typeface="Verdana"/>
              </a:rPr>
              <a:t>EA</a:t>
            </a:r>
            <a:r>
              <a:rPr sz="1800" dirty="0">
                <a:solidFill>
                  <a:srgbClr val="585858"/>
                </a:solidFill>
                <a:latin typeface="Verdana"/>
                <a:cs typeface="Verdana"/>
              </a:rPr>
              <a:t>	</a:t>
            </a:r>
            <a:r>
              <a:rPr sz="1800" spc="-145" dirty="0">
                <a:solidFill>
                  <a:srgbClr val="585858"/>
                </a:solidFill>
                <a:latin typeface="Verdana"/>
                <a:cs typeface="Verdana"/>
              </a:rPr>
              <a:t>3</a:t>
            </a:r>
            <a:r>
              <a:rPr sz="1800" spc="-90" dirty="0">
                <a:solidFill>
                  <a:srgbClr val="585858"/>
                </a:solidFill>
                <a:latin typeface="Verdana"/>
                <a:cs typeface="Verdana"/>
              </a:rPr>
              <a:t>/5</a:t>
            </a:r>
            <a:endParaRPr sz="1800"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6281705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618988" y="6668987"/>
            <a:ext cx="955040" cy="1435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115"/>
              </a:lnSpc>
            </a:pPr>
            <a:r>
              <a:rPr sz="1000" spc="-5" dirty="0">
                <a:latin typeface="Arial MT"/>
                <a:cs typeface="Arial MT"/>
              </a:rPr>
              <a:t>Interno</a:t>
            </a:r>
            <a:r>
              <a:rPr sz="1000" spc="-45" dirty="0">
                <a:latin typeface="Arial MT"/>
                <a:cs typeface="Arial MT"/>
              </a:rPr>
              <a:t> </a:t>
            </a:r>
            <a:r>
              <a:rPr sz="1000" spc="5" dirty="0">
                <a:latin typeface="Arial MT"/>
                <a:cs typeface="Arial MT"/>
              </a:rPr>
              <a:t>–</a:t>
            </a:r>
            <a:r>
              <a:rPr sz="1000" spc="-30" dirty="0">
                <a:latin typeface="Arial MT"/>
                <a:cs typeface="Arial MT"/>
              </a:rPr>
              <a:t> </a:t>
            </a:r>
            <a:r>
              <a:rPr sz="1000" spc="-5" dirty="0">
                <a:latin typeface="Arial MT"/>
                <a:cs typeface="Arial MT"/>
              </a:rPr>
              <a:t>Internal</a:t>
            </a:r>
            <a:endParaRPr sz="1000">
              <a:latin typeface="Arial MT"/>
              <a:cs typeface="Arial MT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-6095" y="6348983"/>
            <a:ext cx="12204700" cy="515620"/>
            <a:chOff x="-6095" y="6348983"/>
            <a:chExt cx="12204700" cy="515620"/>
          </a:xfrm>
        </p:grpSpPr>
        <p:sp>
          <p:nvSpPr>
            <p:cNvPr id="4" name="object 4"/>
            <p:cNvSpPr/>
            <p:nvPr/>
          </p:nvSpPr>
          <p:spPr>
            <a:xfrm>
              <a:off x="0" y="6355079"/>
              <a:ext cx="12192000" cy="502920"/>
            </a:xfrm>
            <a:custGeom>
              <a:avLst/>
              <a:gdLst/>
              <a:ahLst/>
              <a:cxnLst/>
              <a:rect l="l" t="t" r="r" b="b"/>
              <a:pathLst>
                <a:path w="12192000" h="502920">
                  <a:moveTo>
                    <a:pt x="12192000" y="0"/>
                  </a:moveTo>
                  <a:lnTo>
                    <a:pt x="0" y="0"/>
                  </a:lnTo>
                  <a:lnTo>
                    <a:pt x="0" y="502920"/>
                  </a:lnTo>
                  <a:lnTo>
                    <a:pt x="12192000" y="502920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6355079"/>
              <a:ext cx="12192000" cy="502920"/>
            </a:xfrm>
            <a:custGeom>
              <a:avLst/>
              <a:gdLst/>
              <a:ahLst/>
              <a:cxnLst/>
              <a:rect l="l" t="t" r="r" b="b"/>
              <a:pathLst>
                <a:path w="12192000" h="502920">
                  <a:moveTo>
                    <a:pt x="0" y="502920"/>
                  </a:moveTo>
                  <a:lnTo>
                    <a:pt x="12192000" y="502920"/>
                  </a:lnTo>
                  <a:lnTo>
                    <a:pt x="12192000" y="0"/>
                  </a:lnTo>
                  <a:lnTo>
                    <a:pt x="0" y="0"/>
                  </a:lnTo>
                  <a:lnTo>
                    <a:pt x="0" y="502920"/>
                  </a:lnTo>
                  <a:close/>
                </a:path>
              </a:pathLst>
            </a:custGeom>
            <a:ln w="12192">
              <a:solidFill>
                <a:srgbClr val="41709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1579351" y="6370319"/>
              <a:ext cx="481583" cy="478536"/>
            </a:xfrm>
            <a:prstGeom prst="rect">
              <a:avLst/>
            </a:prstGeom>
          </p:spPr>
        </p:pic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3332479" y="358901"/>
            <a:ext cx="5605145" cy="35201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fr-FR" spc="-260" dirty="0"/>
              <a:t>LA CITTADINANZA EUROPEA</a:t>
            </a:r>
            <a:endParaRPr spc="-120" dirty="0"/>
          </a:p>
        </p:txBody>
      </p:sp>
      <p:sp>
        <p:nvSpPr>
          <p:cNvPr id="8" name="object 8"/>
          <p:cNvSpPr txBox="1"/>
          <p:nvPr/>
        </p:nvSpPr>
        <p:spPr>
          <a:xfrm>
            <a:off x="917244" y="1821057"/>
            <a:ext cx="10213340" cy="3187411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695"/>
              </a:spcBef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sz="1700" spc="-15" dirty="0">
                <a:latin typeface="Verdana"/>
                <a:cs typeface="Verdana"/>
              </a:rPr>
              <a:t>Nel</a:t>
            </a:r>
            <a:r>
              <a:rPr sz="1700" spc="-155" dirty="0">
                <a:latin typeface="Verdana"/>
                <a:cs typeface="Verdana"/>
              </a:rPr>
              <a:t> </a:t>
            </a:r>
            <a:r>
              <a:rPr sz="1700" spc="-60" dirty="0">
                <a:latin typeface="Verdana"/>
                <a:cs typeface="Verdana"/>
              </a:rPr>
              <a:t>Trattato</a:t>
            </a:r>
            <a:r>
              <a:rPr sz="1700" spc="-105" dirty="0">
                <a:latin typeface="Verdana"/>
                <a:cs typeface="Verdana"/>
              </a:rPr>
              <a:t> </a:t>
            </a:r>
            <a:r>
              <a:rPr sz="1700" spc="-75" dirty="0">
                <a:latin typeface="Verdana"/>
                <a:cs typeface="Verdana"/>
              </a:rPr>
              <a:t>sull'Unione</a:t>
            </a:r>
            <a:r>
              <a:rPr sz="1700" spc="-165" dirty="0">
                <a:latin typeface="Verdana"/>
                <a:cs typeface="Verdana"/>
              </a:rPr>
              <a:t> </a:t>
            </a:r>
            <a:r>
              <a:rPr sz="1700" spc="-10" dirty="0">
                <a:latin typeface="Verdana"/>
                <a:cs typeface="Verdana"/>
              </a:rPr>
              <a:t>Europea</a:t>
            </a:r>
            <a:r>
              <a:rPr sz="1700" spc="-110" dirty="0">
                <a:latin typeface="Verdana"/>
                <a:cs typeface="Verdana"/>
              </a:rPr>
              <a:t> </a:t>
            </a:r>
            <a:r>
              <a:rPr sz="1700" spc="25" dirty="0">
                <a:latin typeface="Verdana"/>
                <a:cs typeface="Verdana"/>
              </a:rPr>
              <a:t>del</a:t>
            </a:r>
            <a:r>
              <a:rPr sz="1700" spc="-150" dirty="0">
                <a:latin typeface="Verdana"/>
                <a:cs typeface="Verdana"/>
              </a:rPr>
              <a:t> </a:t>
            </a:r>
            <a:r>
              <a:rPr sz="1700" spc="-145" dirty="0">
                <a:latin typeface="Verdana"/>
                <a:cs typeface="Verdana"/>
              </a:rPr>
              <a:t>1992</a:t>
            </a:r>
            <a:r>
              <a:rPr sz="1700" spc="-125" dirty="0">
                <a:latin typeface="Verdana"/>
                <a:cs typeface="Verdana"/>
              </a:rPr>
              <a:t> </a:t>
            </a:r>
            <a:r>
              <a:rPr sz="1700" spc="-175" dirty="0">
                <a:latin typeface="Verdana"/>
                <a:cs typeface="Verdana"/>
              </a:rPr>
              <a:t>si</a:t>
            </a:r>
            <a:r>
              <a:rPr sz="1700" spc="-125" dirty="0">
                <a:latin typeface="Verdana"/>
                <a:cs typeface="Verdana"/>
              </a:rPr>
              <a:t> </a:t>
            </a:r>
            <a:r>
              <a:rPr sz="1700" spc="90" dirty="0">
                <a:latin typeface="Verdana"/>
                <a:cs typeface="Verdana"/>
              </a:rPr>
              <a:t>è</a:t>
            </a:r>
            <a:r>
              <a:rPr sz="1700" spc="-145" dirty="0">
                <a:latin typeface="Verdana"/>
                <a:cs typeface="Verdana"/>
              </a:rPr>
              <a:t> </a:t>
            </a:r>
            <a:r>
              <a:rPr sz="1700" spc="-10" dirty="0">
                <a:latin typeface="Verdana"/>
                <a:cs typeface="Verdana"/>
              </a:rPr>
              <a:t>riconosciuta</a:t>
            </a:r>
            <a:r>
              <a:rPr sz="1700" spc="-200" dirty="0">
                <a:latin typeface="Verdana"/>
                <a:cs typeface="Verdana"/>
              </a:rPr>
              <a:t> </a:t>
            </a:r>
            <a:r>
              <a:rPr sz="1700" spc="-15" dirty="0">
                <a:latin typeface="Verdana"/>
                <a:cs typeface="Verdana"/>
              </a:rPr>
              <a:t>solennemente</a:t>
            </a:r>
            <a:r>
              <a:rPr sz="1700" spc="-145" dirty="0">
                <a:latin typeface="Verdana"/>
                <a:cs typeface="Verdana"/>
              </a:rPr>
              <a:t> </a:t>
            </a:r>
            <a:r>
              <a:rPr sz="1700" spc="-70" dirty="0">
                <a:latin typeface="Verdana"/>
                <a:cs typeface="Verdana"/>
              </a:rPr>
              <a:t>l'esistenza</a:t>
            </a:r>
            <a:r>
              <a:rPr sz="1700" spc="-185" dirty="0">
                <a:latin typeface="Verdana"/>
                <a:cs typeface="Verdana"/>
              </a:rPr>
              <a:t> </a:t>
            </a:r>
            <a:r>
              <a:rPr sz="1700" spc="25" dirty="0">
                <a:latin typeface="Verdana"/>
                <a:cs typeface="Verdana"/>
              </a:rPr>
              <a:t>della</a:t>
            </a:r>
            <a:endParaRPr sz="1700" dirty="0">
              <a:latin typeface="Verdana"/>
              <a:cs typeface="Verdana"/>
            </a:endParaRPr>
          </a:p>
          <a:p>
            <a:pPr marL="241300">
              <a:lnSpc>
                <a:spcPct val="100000"/>
              </a:lnSpc>
              <a:spcBef>
                <a:spcPts val="600"/>
              </a:spcBef>
            </a:pPr>
            <a:r>
              <a:rPr sz="1700" spc="5" dirty="0">
                <a:latin typeface="Verdana"/>
                <a:cs typeface="Verdana"/>
              </a:rPr>
              <a:t>Cittadinanza</a:t>
            </a:r>
            <a:r>
              <a:rPr sz="1700" spc="-185" dirty="0">
                <a:latin typeface="Verdana"/>
                <a:cs typeface="Verdana"/>
              </a:rPr>
              <a:t> </a:t>
            </a:r>
            <a:r>
              <a:rPr sz="1700" spc="-10" dirty="0">
                <a:latin typeface="Verdana"/>
                <a:cs typeface="Verdana"/>
              </a:rPr>
              <a:t>Europea</a:t>
            </a:r>
            <a:r>
              <a:rPr sz="1700" spc="-75" dirty="0">
                <a:latin typeface="Verdana"/>
                <a:cs typeface="Verdana"/>
              </a:rPr>
              <a:t> </a:t>
            </a:r>
            <a:r>
              <a:rPr sz="1700" spc="-55" dirty="0">
                <a:solidFill>
                  <a:srgbClr val="006FC0"/>
                </a:solidFill>
                <a:latin typeface="Verdana"/>
                <a:cs typeface="Verdana"/>
              </a:rPr>
              <a:t>art</a:t>
            </a:r>
            <a:r>
              <a:rPr sz="1700" spc="-140" dirty="0">
                <a:solidFill>
                  <a:srgbClr val="006FC0"/>
                </a:solidFill>
                <a:latin typeface="Verdana"/>
                <a:cs typeface="Verdana"/>
              </a:rPr>
              <a:t> </a:t>
            </a:r>
            <a:r>
              <a:rPr sz="1700" spc="-150" dirty="0">
                <a:solidFill>
                  <a:srgbClr val="006FC0"/>
                </a:solidFill>
                <a:latin typeface="Verdana"/>
                <a:cs typeface="Verdana"/>
              </a:rPr>
              <a:t>20.</a:t>
            </a:r>
            <a:r>
              <a:rPr sz="1700" spc="-114" dirty="0">
                <a:solidFill>
                  <a:srgbClr val="006FC0"/>
                </a:solidFill>
                <a:latin typeface="Verdana"/>
                <a:cs typeface="Verdana"/>
              </a:rPr>
              <a:t> </a:t>
            </a:r>
            <a:r>
              <a:rPr sz="1700" spc="-70" dirty="0">
                <a:solidFill>
                  <a:srgbClr val="006FC0"/>
                </a:solidFill>
                <a:latin typeface="Verdana"/>
                <a:cs typeface="Verdana"/>
              </a:rPr>
              <a:t>par.2,</a:t>
            </a:r>
            <a:r>
              <a:rPr sz="1700" spc="-135" dirty="0">
                <a:solidFill>
                  <a:srgbClr val="006FC0"/>
                </a:solidFill>
                <a:latin typeface="Verdana"/>
                <a:cs typeface="Verdana"/>
              </a:rPr>
              <a:t> </a:t>
            </a:r>
            <a:r>
              <a:rPr sz="1700" spc="-185" dirty="0">
                <a:solidFill>
                  <a:srgbClr val="006FC0"/>
                </a:solidFill>
                <a:latin typeface="Verdana"/>
                <a:cs typeface="Verdana"/>
              </a:rPr>
              <a:t>TFUE</a:t>
            </a:r>
            <a:r>
              <a:rPr sz="1700" spc="-185" dirty="0">
                <a:latin typeface="Verdana"/>
                <a:cs typeface="Verdana"/>
              </a:rPr>
              <a:t>,</a:t>
            </a:r>
            <a:r>
              <a:rPr sz="1700" spc="-114" dirty="0">
                <a:latin typeface="Verdana"/>
                <a:cs typeface="Verdana"/>
              </a:rPr>
              <a:t> </a:t>
            </a:r>
            <a:r>
              <a:rPr sz="1700" spc="-20" dirty="0">
                <a:latin typeface="Verdana"/>
                <a:cs typeface="Verdana"/>
              </a:rPr>
              <a:t>quindi</a:t>
            </a:r>
            <a:r>
              <a:rPr sz="1700" spc="-175" dirty="0">
                <a:latin typeface="Verdana"/>
                <a:cs typeface="Verdana"/>
              </a:rPr>
              <a:t> </a:t>
            </a:r>
            <a:r>
              <a:rPr sz="1700" spc="-105" dirty="0">
                <a:latin typeface="Verdana"/>
                <a:cs typeface="Verdana"/>
              </a:rPr>
              <a:t>il</a:t>
            </a:r>
            <a:r>
              <a:rPr sz="1700" spc="-170" dirty="0">
                <a:latin typeface="Verdana"/>
                <a:cs typeface="Verdana"/>
              </a:rPr>
              <a:t> </a:t>
            </a:r>
            <a:r>
              <a:rPr sz="1700" spc="-60" dirty="0">
                <a:latin typeface="Verdana"/>
                <a:cs typeface="Verdana"/>
              </a:rPr>
              <a:t>diritto</a:t>
            </a:r>
            <a:r>
              <a:rPr sz="1700" spc="-210" dirty="0">
                <a:latin typeface="Verdana"/>
                <a:cs typeface="Verdana"/>
              </a:rPr>
              <a:t> </a:t>
            </a:r>
            <a:r>
              <a:rPr sz="1700" spc="-90" dirty="0">
                <a:latin typeface="Verdana"/>
                <a:cs typeface="Verdana"/>
              </a:rPr>
              <a:t>di:</a:t>
            </a:r>
            <a:endParaRPr sz="1700" dirty="0">
              <a:latin typeface="Verdana"/>
              <a:cs typeface="Verdana"/>
            </a:endParaRPr>
          </a:p>
          <a:p>
            <a:pPr marL="241300" indent="-228600">
              <a:lnSpc>
                <a:spcPct val="100000"/>
              </a:lnSpc>
              <a:spcBef>
                <a:spcPts val="1610"/>
              </a:spcBef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sz="1700" spc="-195" dirty="0">
                <a:solidFill>
                  <a:srgbClr val="006FC0"/>
                </a:solidFill>
                <a:latin typeface="Verdana"/>
                <a:cs typeface="Verdana"/>
              </a:rPr>
              <a:t>Il </a:t>
            </a:r>
            <a:r>
              <a:rPr sz="1700" spc="-60" dirty="0">
                <a:solidFill>
                  <a:srgbClr val="006FC0"/>
                </a:solidFill>
                <a:latin typeface="Verdana"/>
                <a:cs typeface="Verdana"/>
              </a:rPr>
              <a:t>diritto</a:t>
            </a:r>
            <a:r>
              <a:rPr sz="1700" spc="-200" dirty="0">
                <a:solidFill>
                  <a:srgbClr val="006FC0"/>
                </a:solidFill>
                <a:latin typeface="Verdana"/>
                <a:cs typeface="Verdana"/>
              </a:rPr>
              <a:t> </a:t>
            </a:r>
            <a:r>
              <a:rPr sz="1700" spc="-5" dirty="0">
                <a:solidFill>
                  <a:srgbClr val="006FC0"/>
                </a:solidFill>
                <a:latin typeface="Verdana"/>
                <a:cs typeface="Verdana"/>
              </a:rPr>
              <a:t>di</a:t>
            </a:r>
            <a:r>
              <a:rPr sz="1700" spc="-140" dirty="0">
                <a:solidFill>
                  <a:srgbClr val="006FC0"/>
                </a:solidFill>
                <a:latin typeface="Verdana"/>
                <a:cs typeface="Verdana"/>
              </a:rPr>
              <a:t> </a:t>
            </a:r>
            <a:r>
              <a:rPr sz="1700" spc="-5" dirty="0">
                <a:solidFill>
                  <a:srgbClr val="006FC0"/>
                </a:solidFill>
                <a:latin typeface="Verdana"/>
                <a:cs typeface="Verdana"/>
              </a:rPr>
              <a:t>voto</a:t>
            </a:r>
            <a:r>
              <a:rPr sz="1700" spc="-105" dirty="0">
                <a:solidFill>
                  <a:srgbClr val="006FC0"/>
                </a:solidFill>
                <a:latin typeface="Verdana"/>
                <a:cs typeface="Verdana"/>
              </a:rPr>
              <a:t> </a:t>
            </a:r>
            <a:r>
              <a:rPr sz="1700" spc="95" dirty="0">
                <a:solidFill>
                  <a:srgbClr val="006FC0"/>
                </a:solidFill>
                <a:latin typeface="Verdana"/>
                <a:cs typeface="Verdana"/>
              </a:rPr>
              <a:t>e</a:t>
            </a:r>
            <a:r>
              <a:rPr sz="1700" spc="-140" dirty="0">
                <a:solidFill>
                  <a:srgbClr val="006FC0"/>
                </a:solidFill>
                <a:latin typeface="Verdana"/>
                <a:cs typeface="Verdana"/>
              </a:rPr>
              <a:t> </a:t>
            </a:r>
            <a:r>
              <a:rPr sz="1700" spc="-5" dirty="0">
                <a:solidFill>
                  <a:srgbClr val="006FC0"/>
                </a:solidFill>
                <a:latin typeface="Verdana"/>
                <a:cs typeface="Verdana"/>
              </a:rPr>
              <a:t>di</a:t>
            </a:r>
            <a:r>
              <a:rPr sz="1700" spc="-120" dirty="0">
                <a:solidFill>
                  <a:srgbClr val="006FC0"/>
                </a:solidFill>
                <a:latin typeface="Verdana"/>
                <a:cs typeface="Verdana"/>
              </a:rPr>
              <a:t> </a:t>
            </a:r>
            <a:r>
              <a:rPr sz="1700" spc="-10" dirty="0">
                <a:solidFill>
                  <a:srgbClr val="006FC0"/>
                </a:solidFill>
                <a:latin typeface="Verdana"/>
                <a:cs typeface="Verdana"/>
              </a:rPr>
              <a:t>eleggibilità</a:t>
            </a:r>
            <a:r>
              <a:rPr sz="1700" spc="-170" dirty="0">
                <a:solidFill>
                  <a:srgbClr val="006FC0"/>
                </a:solidFill>
                <a:latin typeface="Verdana"/>
                <a:cs typeface="Verdana"/>
              </a:rPr>
              <a:t> </a:t>
            </a:r>
            <a:r>
              <a:rPr sz="1700" spc="5" dirty="0">
                <a:latin typeface="Verdana"/>
                <a:cs typeface="Verdana"/>
              </a:rPr>
              <a:t>alle</a:t>
            </a:r>
            <a:r>
              <a:rPr sz="1700" spc="-185" dirty="0">
                <a:latin typeface="Verdana"/>
                <a:cs typeface="Verdana"/>
              </a:rPr>
              <a:t> </a:t>
            </a:r>
            <a:r>
              <a:rPr sz="1700" spc="-40" dirty="0">
                <a:latin typeface="Verdana"/>
                <a:cs typeface="Verdana"/>
              </a:rPr>
              <a:t>elezioni</a:t>
            </a:r>
            <a:r>
              <a:rPr sz="1700" spc="-165" dirty="0">
                <a:latin typeface="Verdana"/>
                <a:cs typeface="Verdana"/>
              </a:rPr>
              <a:t> </a:t>
            </a:r>
            <a:r>
              <a:rPr sz="1700" spc="25" dirty="0">
                <a:latin typeface="Verdana"/>
                <a:cs typeface="Verdana"/>
              </a:rPr>
              <a:t>del</a:t>
            </a:r>
            <a:r>
              <a:rPr sz="1700" spc="-140" dirty="0">
                <a:latin typeface="Verdana"/>
                <a:cs typeface="Verdana"/>
              </a:rPr>
              <a:t> </a:t>
            </a:r>
            <a:r>
              <a:rPr sz="1700" spc="-10" dirty="0">
                <a:latin typeface="Verdana"/>
                <a:cs typeface="Verdana"/>
              </a:rPr>
              <a:t>Parlamento</a:t>
            </a:r>
            <a:r>
              <a:rPr sz="1700" spc="-180" dirty="0">
                <a:latin typeface="Verdana"/>
                <a:cs typeface="Verdana"/>
              </a:rPr>
              <a:t> </a:t>
            </a:r>
            <a:r>
              <a:rPr sz="1700" spc="20" dirty="0">
                <a:latin typeface="Verdana"/>
                <a:cs typeface="Verdana"/>
              </a:rPr>
              <a:t>europeo</a:t>
            </a:r>
            <a:r>
              <a:rPr sz="1700" spc="-100" dirty="0">
                <a:latin typeface="Verdana"/>
                <a:cs typeface="Verdana"/>
              </a:rPr>
              <a:t> </a:t>
            </a:r>
            <a:r>
              <a:rPr sz="1700" spc="100" dirty="0">
                <a:latin typeface="Verdana"/>
                <a:cs typeface="Verdana"/>
              </a:rPr>
              <a:t>ed</a:t>
            </a:r>
            <a:r>
              <a:rPr sz="1700" spc="-130" dirty="0">
                <a:latin typeface="Verdana"/>
                <a:cs typeface="Verdana"/>
              </a:rPr>
              <a:t> </a:t>
            </a:r>
            <a:r>
              <a:rPr sz="1700" spc="5" dirty="0">
                <a:latin typeface="Verdana"/>
                <a:cs typeface="Verdana"/>
              </a:rPr>
              <a:t>alle</a:t>
            </a:r>
            <a:r>
              <a:rPr sz="1700" spc="-185" dirty="0">
                <a:latin typeface="Verdana"/>
                <a:cs typeface="Verdana"/>
              </a:rPr>
              <a:t> </a:t>
            </a:r>
            <a:r>
              <a:rPr sz="1700" spc="-40" dirty="0">
                <a:latin typeface="Verdana"/>
                <a:cs typeface="Verdana"/>
              </a:rPr>
              <a:t>elezioni</a:t>
            </a:r>
            <a:r>
              <a:rPr sz="1700" spc="-165" dirty="0">
                <a:latin typeface="Verdana"/>
                <a:cs typeface="Verdana"/>
              </a:rPr>
              <a:t> </a:t>
            </a:r>
            <a:r>
              <a:rPr sz="1700" spc="5" dirty="0">
                <a:latin typeface="Verdana"/>
                <a:cs typeface="Verdana"/>
              </a:rPr>
              <a:t>comunali</a:t>
            </a:r>
            <a:endParaRPr sz="1700" dirty="0">
              <a:latin typeface="Verdana"/>
              <a:cs typeface="Verdana"/>
            </a:endParaRPr>
          </a:p>
          <a:p>
            <a:pPr marL="241300">
              <a:lnSpc>
                <a:spcPct val="100000"/>
              </a:lnSpc>
              <a:spcBef>
                <a:spcPts val="625"/>
              </a:spcBef>
            </a:pPr>
            <a:r>
              <a:rPr sz="1700" spc="-20" dirty="0">
                <a:latin typeface="Verdana"/>
                <a:cs typeface="Verdana"/>
              </a:rPr>
              <a:t>nello</a:t>
            </a:r>
            <a:r>
              <a:rPr sz="1700" spc="-180" dirty="0">
                <a:latin typeface="Verdana"/>
                <a:cs typeface="Verdana"/>
              </a:rPr>
              <a:t> </a:t>
            </a:r>
            <a:r>
              <a:rPr sz="1700" spc="-60" dirty="0">
                <a:latin typeface="Verdana"/>
                <a:cs typeface="Verdana"/>
              </a:rPr>
              <a:t>Stato</a:t>
            </a:r>
            <a:r>
              <a:rPr sz="1700" spc="-135" dirty="0">
                <a:latin typeface="Verdana"/>
                <a:cs typeface="Verdana"/>
              </a:rPr>
              <a:t> </a:t>
            </a:r>
            <a:r>
              <a:rPr sz="1700" spc="-10" dirty="0">
                <a:latin typeface="Verdana"/>
                <a:cs typeface="Verdana"/>
              </a:rPr>
              <a:t>membro</a:t>
            </a:r>
            <a:r>
              <a:rPr sz="1700" spc="-130" dirty="0">
                <a:latin typeface="Verdana"/>
                <a:cs typeface="Verdana"/>
              </a:rPr>
              <a:t> </a:t>
            </a:r>
            <a:r>
              <a:rPr sz="1700" spc="-65" dirty="0">
                <a:latin typeface="Verdana"/>
                <a:cs typeface="Verdana"/>
              </a:rPr>
              <a:t>in</a:t>
            </a:r>
            <a:r>
              <a:rPr sz="1700" spc="-175" dirty="0">
                <a:latin typeface="Verdana"/>
                <a:cs typeface="Verdana"/>
              </a:rPr>
              <a:t> </a:t>
            </a:r>
            <a:r>
              <a:rPr sz="1700" spc="15" dirty="0">
                <a:latin typeface="Verdana"/>
                <a:cs typeface="Verdana"/>
              </a:rPr>
              <a:t>cui</a:t>
            </a:r>
            <a:r>
              <a:rPr sz="1700" spc="-125" dirty="0">
                <a:latin typeface="Verdana"/>
                <a:cs typeface="Verdana"/>
              </a:rPr>
              <a:t> </a:t>
            </a:r>
            <a:r>
              <a:rPr sz="1700" spc="-110" dirty="0">
                <a:latin typeface="Verdana"/>
                <a:cs typeface="Verdana"/>
              </a:rPr>
              <a:t>il</a:t>
            </a:r>
            <a:r>
              <a:rPr sz="1700" spc="-175" dirty="0">
                <a:latin typeface="Verdana"/>
                <a:cs typeface="Verdana"/>
              </a:rPr>
              <a:t> </a:t>
            </a:r>
            <a:r>
              <a:rPr sz="1700" spc="10" dirty="0" err="1">
                <a:latin typeface="Verdana"/>
                <a:cs typeface="Verdana"/>
              </a:rPr>
              <a:t>cittadino</a:t>
            </a:r>
            <a:r>
              <a:rPr sz="1700" spc="-204" dirty="0">
                <a:latin typeface="Verdana"/>
                <a:cs typeface="Verdana"/>
              </a:rPr>
              <a:t> </a:t>
            </a:r>
            <a:r>
              <a:rPr sz="1700" spc="-85" dirty="0" err="1">
                <a:latin typeface="Verdana"/>
                <a:cs typeface="Verdana"/>
              </a:rPr>
              <a:t>risiede</a:t>
            </a:r>
            <a:r>
              <a:rPr lang="fr-FR" sz="1700" spc="-85" dirty="0">
                <a:latin typeface="Verdana"/>
                <a:cs typeface="Verdana"/>
              </a:rPr>
              <a:t>. </a:t>
            </a:r>
          </a:p>
          <a:p>
            <a:pPr marL="241300">
              <a:lnSpc>
                <a:spcPct val="100000"/>
              </a:lnSpc>
              <a:spcBef>
                <a:spcPts val="625"/>
              </a:spcBef>
            </a:pPr>
            <a:endParaRPr lang="it-IT" sz="1700" spc="-85" dirty="0">
              <a:latin typeface="Verdana"/>
              <a:cs typeface="Verdana"/>
            </a:endParaRPr>
          </a:p>
          <a:p>
            <a:pPr marL="241300">
              <a:lnSpc>
                <a:spcPct val="100000"/>
              </a:lnSpc>
              <a:spcBef>
                <a:spcPts val="625"/>
              </a:spcBef>
            </a:pPr>
            <a:r>
              <a:rPr lang="it-IT" sz="1700" b="1" spc="-85" dirty="0">
                <a:solidFill>
                  <a:schemeClr val="accent1"/>
                </a:solidFill>
                <a:latin typeface="Verdana"/>
                <a:cs typeface="Verdana"/>
              </a:rPr>
              <a:t>Sentenza CG  Regno di Spagna c. Regno Unito,  12 settembre 2006 C- 145/04</a:t>
            </a:r>
          </a:p>
          <a:p>
            <a:pPr marL="241300">
              <a:lnSpc>
                <a:spcPct val="100000"/>
              </a:lnSpc>
              <a:spcBef>
                <a:spcPts val="625"/>
              </a:spcBef>
            </a:pPr>
            <a:endParaRPr lang="it-IT" sz="1700" b="1" spc="-85" dirty="0">
              <a:solidFill>
                <a:schemeClr val="accent1"/>
              </a:solidFill>
              <a:latin typeface="Verdana"/>
              <a:cs typeface="Verdana"/>
            </a:endParaRPr>
          </a:p>
          <a:p>
            <a:pPr marL="241300">
              <a:lnSpc>
                <a:spcPct val="100000"/>
              </a:lnSpc>
              <a:spcBef>
                <a:spcPts val="625"/>
              </a:spcBef>
            </a:pPr>
            <a:r>
              <a:rPr lang="it-IT" sz="1700" b="1" spc="-85" dirty="0">
                <a:solidFill>
                  <a:schemeClr val="accent1"/>
                </a:solidFill>
                <a:latin typeface="Verdana"/>
                <a:cs typeface="Verdana"/>
              </a:rPr>
              <a:t>Sentenza CG </a:t>
            </a:r>
            <a:r>
              <a:rPr lang="it-IT" sz="1700" b="1" spc="-85" dirty="0" err="1">
                <a:solidFill>
                  <a:schemeClr val="accent1"/>
                </a:solidFill>
                <a:latin typeface="Verdana"/>
                <a:cs typeface="Verdana"/>
              </a:rPr>
              <a:t>Eman</a:t>
            </a:r>
            <a:r>
              <a:rPr lang="it-IT" sz="1700" b="1" spc="-85" dirty="0">
                <a:solidFill>
                  <a:schemeClr val="accent1"/>
                </a:solidFill>
                <a:latin typeface="Verdana"/>
                <a:cs typeface="Verdana"/>
              </a:rPr>
              <a:t> </a:t>
            </a:r>
            <a:r>
              <a:rPr lang="it-IT" sz="1700" b="1" spc="-85" dirty="0" err="1">
                <a:solidFill>
                  <a:schemeClr val="accent1"/>
                </a:solidFill>
                <a:latin typeface="Verdana"/>
                <a:cs typeface="Verdana"/>
              </a:rPr>
              <a:t>Sevinger</a:t>
            </a:r>
            <a:r>
              <a:rPr lang="it-IT" sz="1700" b="1" spc="-85" dirty="0">
                <a:solidFill>
                  <a:schemeClr val="accent1"/>
                </a:solidFill>
                <a:latin typeface="Verdana"/>
                <a:cs typeface="Verdana"/>
              </a:rPr>
              <a:t> ,12 settembre 2006 C-300/004</a:t>
            </a:r>
          </a:p>
          <a:p>
            <a:pPr marL="241300">
              <a:lnSpc>
                <a:spcPct val="100000"/>
              </a:lnSpc>
              <a:spcBef>
                <a:spcPts val="625"/>
              </a:spcBef>
            </a:pPr>
            <a:endParaRPr sz="1700" dirty="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379381" y="879916"/>
            <a:ext cx="8839200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192145" algn="l"/>
              </a:tabLst>
            </a:pPr>
            <a:r>
              <a:rPr lang="fr-FR" sz="1800" spc="-40" dirty="0">
                <a:solidFill>
                  <a:srgbClr val="585858"/>
                </a:solidFill>
                <a:latin typeface="Verdana"/>
                <a:cs typeface="Verdana"/>
              </a:rPr>
              <a:t>DIRITTI CIVILI E POLITICI</a:t>
            </a:r>
            <a:r>
              <a:rPr sz="1800" dirty="0">
                <a:solidFill>
                  <a:srgbClr val="585858"/>
                </a:solidFill>
                <a:latin typeface="Verdana"/>
                <a:cs typeface="Verdana"/>
              </a:rPr>
              <a:t>	</a:t>
            </a:r>
            <a:endParaRPr sz="1800" dirty="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618988" y="6668987"/>
            <a:ext cx="955040" cy="1435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115"/>
              </a:lnSpc>
            </a:pPr>
            <a:r>
              <a:rPr sz="1000" spc="-5" dirty="0">
                <a:latin typeface="Arial MT"/>
                <a:cs typeface="Arial MT"/>
              </a:rPr>
              <a:t>Interno</a:t>
            </a:r>
            <a:r>
              <a:rPr sz="1000" spc="-45" dirty="0">
                <a:latin typeface="Arial MT"/>
                <a:cs typeface="Arial MT"/>
              </a:rPr>
              <a:t> </a:t>
            </a:r>
            <a:r>
              <a:rPr sz="1000" spc="5" dirty="0">
                <a:latin typeface="Arial MT"/>
                <a:cs typeface="Arial MT"/>
              </a:rPr>
              <a:t>–</a:t>
            </a:r>
            <a:r>
              <a:rPr sz="1000" spc="-30" dirty="0">
                <a:latin typeface="Arial MT"/>
                <a:cs typeface="Arial MT"/>
              </a:rPr>
              <a:t> </a:t>
            </a:r>
            <a:r>
              <a:rPr sz="1000" spc="-5" dirty="0">
                <a:latin typeface="Arial MT"/>
                <a:cs typeface="Arial MT"/>
              </a:rPr>
              <a:t>Internal</a:t>
            </a:r>
            <a:endParaRPr sz="1000">
              <a:latin typeface="Arial MT"/>
              <a:cs typeface="Arial MT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-6095" y="6348983"/>
            <a:ext cx="12204700" cy="515620"/>
            <a:chOff x="-6095" y="6348983"/>
            <a:chExt cx="12204700" cy="515620"/>
          </a:xfrm>
        </p:grpSpPr>
        <p:sp>
          <p:nvSpPr>
            <p:cNvPr id="4" name="object 4"/>
            <p:cNvSpPr/>
            <p:nvPr/>
          </p:nvSpPr>
          <p:spPr>
            <a:xfrm>
              <a:off x="0" y="6355079"/>
              <a:ext cx="12192000" cy="502920"/>
            </a:xfrm>
            <a:custGeom>
              <a:avLst/>
              <a:gdLst/>
              <a:ahLst/>
              <a:cxnLst/>
              <a:rect l="l" t="t" r="r" b="b"/>
              <a:pathLst>
                <a:path w="12192000" h="502920">
                  <a:moveTo>
                    <a:pt x="12192000" y="0"/>
                  </a:moveTo>
                  <a:lnTo>
                    <a:pt x="0" y="0"/>
                  </a:lnTo>
                  <a:lnTo>
                    <a:pt x="0" y="502920"/>
                  </a:lnTo>
                  <a:lnTo>
                    <a:pt x="12192000" y="502920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6355079"/>
              <a:ext cx="12192000" cy="502920"/>
            </a:xfrm>
            <a:custGeom>
              <a:avLst/>
              <a:gdLst/>
              <a:ahLst/>
              <a:cxnLst/>
              <a:rect l="l" t="t" r="r" b="b"/>
              <a:pathLst>
                <a:path w="12192000" h="502920">
                  <a:moveTo>
                    <a:pt x="0" y="502920"/>
                  </a:moveTo>
                  <a:lnTo>
                    <a:pt x="12192000" y="502920"/>
                  </a:lnTo>
                  <a:lnTo>
                    <a:pt x="12192000" y="0"/>
                  </a:lnTo>
                  <a:lnTo>
                    <a:pt x="0" y="0"/>
                  </a:lnTo>
                  <a:lnTo>
                    <a:pt x="0" y="502920"/>
                  </a:lnTo>
                  <a:close/>
                </a:path>
              </a:pathLst>
            </a:custGeom>
            <a:ln w="12192">
              <a:solidFill>
                <a:srgbClr val="41709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1579351" y="6370319"/>
              <a:ext cx="481583" cy="478536"/>
            </a:xfrm>
            <a:prstGeom prst="rect">
              <a:avLst/>
            </a:prstGeom>
          </p:spPr>
        </p:pic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3332479" y="358901"/>
            <a:ext cx="5605145" cy="35201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fr-FR" spc="-260" dirty="0"/>
              <a:t>LA CITTADINANZA EUROPEA</a:t>
            </a:r>
            <a:endParaRPr spc="-120" dirty="0"/>
          </a:p>
        </p:txBody>
      </p:sp>
      <p:sp>
        <p:nvSpPr>
          <p:cNvPr id="8" name="object 8"/>
          <p:cNvSpPr txBox="1"/>
          <p:nvPr/>
        </p:nvSpPr>
        <p:spPr>
          <a:xfrm>
            <a:off x="917244" y="1821057"/>
            <a:ext cx="10213340" cy="1797928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695"/>
              </a:spcBef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sz="1700" spc="-15" dirty="0">
                <a:latin typeface="Verdana"/>
                <a:cs typeface="Verdana"/>
              </a:rPr>
              <a:t>Nel</a:t>
            </a:r>
            <a:r>
              <a:rPr sz="1700" spc="-155" dirty="0">
                <a:latin typeface="Verdana"/>
                <a:cs typeface="Verdana"/>
              </a:rPr>
              <a:t> </a:t>
            </a:r>
            <a:r>
              <a:rPr sz="1700" spc="-60" dirty="0">
                <a:latin typeface="Verdana"/>
                <a:cs typeface="Verdana"/>
              </a:rPr>
              <a:t>Trattato</a:t>
            </a:r>
            <a:r>
              <a:rPr sz="1700" spc="-105" dirty="0">
                <a:latin typeface="Verdana"/>
                <a:cs typeface="Verdana"/>
              </a:rPr>
              <a:t> </a:t>
            </a:r>
            <a:r>
              <a:rPr sz="1700" spc="-75" dirty="0">
                <a:latin typeface="Verdana"/>
                <a:cs typeface="Verdana"/>
              </a:rPr>
              <a:t>sull'Unione</a:t>
            </a:r>
            <a:r>
              <a:rPr sz="1700" spc="-165" dirty="0">
                <a:latin typeface="Verdana"/>
                <a:cs typeface="Verdana"/>
              </a:rPr>
              <a:t> </a:t>
            </a:r>
            <a:r>
              <a:rPr sz="1700" spc="-10" dirty="0">
                <a:latin typeface="Verdana"/>
                <a:cs typeface="Verdana"/>
              </a:rPr>
              <a:t>Europea</a:t>
            </a:r>
            <a:r>
              <a:rPr sz="1700" spc="-110" dirty="0">
                <a:latin typeface="Verdana"/>
                <a:cs typeface="Verdana"/>
              </a:rPr>
              <a:t> </a:t>
            </a:r>
            <a:r>
              <a:rPr sz="1700" spc="25" dirty="0">
                <a:latin typeface="Verdana"/>
                <a:cs typeface="Verdana"/>
              </a:rPr>
              <a:t>del</a:t>
            </a:r>
            <a:r>
              <a:rPr sz="1700" spc="-150" dirty="0">
                <a:latin typeface="Verdana"/>
                <a:cs typeface="Verdana"/>
              </a:rPr>
              <a:t> </a:t>
            </a:r>
            <a:r>
              <a:rPr sz="1700" spc="-145" dirty="0">
                <a:latin typeface="Verdana"/>
                <a:cs typeface="Verdana"/>
              </a:rPr>
              <a:t>1992</a:t>
            </a:r>
            <a:r>
              <a:rPr sz="1700" spc="-125" dirty="0">
                <a:latin typeface="Verdana"/>
                <a:cs typeface="Verdana"/>
              </a:rPr>
              <a:t> </a:t>
            </a:r>
            <a:r>
              <a:rPr sz="1700" spc="-175" dirty="0">
                <a:latin typeface="Verdana"/>
                <a:cs typeface="Verdana"/>
              </a:rPr>
              <a:t>si</a:t>
            </a:r>
            <a:r>
              <a:rPr sz="1700" spc="-125" dirty="0">
                <a:latin typeface="Verdana"/>
                <a:cs typeface="Verdana"/>
              </a:rPr>
              <a:t> </a:t>
            </a:r>
            <a:r>
              <a:rPr sz="1700" spc="90" dirty="0">
                <a:latin typeface="Verdana"/>
                <a:cs typeface="Verdana"/>
              </a:rPr>
              <a:t>è</a:t>
            </a:r>
            <a:r>
              <a:rPr sz="1700" spc="-145" dirty="0">
                <a:latin typeface="Verdana"/>
                <a:cs typeface="Verdana"/>
              </a:rPr>
              <a:t> </a:t>
            </a:r>
            <a:r>
              <a:rPr sz="1700" spc="-10" dirty="0">
                <a:latin typeface="Verdana"/>
                <a:cs typeface="Verdana"/>
              </a:rPr>
              <a:t>riconosciuta</a:t>
            </a:r>
            <a:r>
              <a:rPr sz="1700" spc="-200" dirty="0">
                <a:latin typeface="Verdana"/>
                <a:cs typeface="Verdana"/>
              </a:rPr>
              <a:t> </a:t>
            </a:r>
            <a:r>
              <a:rPr sz="1700" spc="-15" dirty="0">
                <a:latin typeface="Verdana"/>
                <a:cs typeface="Verdana"/>
              </a:rPr>
              <a:t>solennemente</a:t>
            </a:r>
            <a:r>
              <a:rPr sz="1700" spc="-145" dirty="0">
                <a:latin typeface="Verdana"/>
                <a:cs typeface="Verdana"/>
              </a:rPr>
              <a:t> </a:t>
            </a:r>
            <a:r>
              <a:rPr sz="1700" spc="-70" dirty="0">
                <a:latin typeface="Verdana"/>
                <a:cs typeface="Verdana"/>
              </a:rPr>
              <a:t>l'esistenza</a:t>
            </a:r>
            <a:r>
              <a:rPr sz="1700" spc="-185" dirty="0">
                <a:latin typeface="Verdana"/>
                <a:cs typeface="Verdana"/>
              </a:rPr>
              <a:t> </a:t>
            </a:r>
            <a:r>
              <a:rPr sz="1700" spc="25" dirty="0">
                <a:latin typeface="Verdana"/>
                <a:cs typeface="Verdana"/>
              </a:rPr>
              <a:t>della</a:t>
            </a:r>
            <a:endParaRPr sz="1700" dirty="0">
              <a:latin typeface="Verdana"/>
              <a:cs typeface="Verdana"/>
            </a:endParaRPr>
          </a:p>
          <a:p>
            <a:pPr marL="241300">
              <a:lnSpc>
                <a:spcPct val="100000"/>
              </a:lnSpc>
              <a:spcBef>
                <a:spcPts val="600"/>
              </a:spcBef>
            </a:pPr>
            <a:r>
              <a:rPr sz="1700" spc="5" dirty="0">
                <a:latin typeface="Verdana"/>
                <a:cs typeface="Verdana"/>
              </a:rPr>
              <a:t>Cittadinanza</a:t>
            </a:r>
            <a:r>
              <a:rPr sz="1700" spc="-185" dirty="0">
                <a:latin typeface="Verdana"/>
                <a:cs typeface="Verdana"/>
              </a:rPr>
              <a:t> </a:t>
            </a:r>
            <a:r>
              <a:rPr sz="1700" spc="-10" dirty="0">
                <a:latin typeface="Verdana"/>
                <a:cs typeface="Verdana"/>
              </a:rPr>
              <a:t>Europea</a:t>
            </a:r>
            <a:r>
              <a:rPr sz="1700" spc="-75" dirty="0">
                <a:latin typeface="Verdana"/>
                <a:cs typeface="Verdana"/>
              </a:rPr>
              <a:t> </a:t>
            </a:r>
            <a:r>
              <a:rPr sz="1700" spc="-55" dirty="0">
                <a:solidFill>
                  <a:srgbClr val="006FC0"/>
                </a:solidFill>
                <a:latin typeface="Verdana"/>
                <a:cs typeface="Verdana"/>
              </a:rPr>
              <a:t>art</a:t>
            </a:r>
            <a:r>
              <a:rPr sz="1700" spc="-140" dirty="0">
                <a:solidFill>
                  <a:srgbClr val="006FC0"/>
                </a:solidFill>
                <a:latin typeface="Verdana"/>
                <a:cs typeface="Verdana"/>
              </a:rPr>
              <a:t> </a:t>
            </a:r>
            <a:r>
              <a:rPr sz="1700" spc="-150" dirty="0">
                <a:solidFill>
                  <a:srgbClr val="006FC0"/>
                </a:solidFill>
                <a:latin typeface="Verdana"/>
                <a:cs typeface="Verdana"/>
              </a:rPr>
              <a:t>20.</a:t>
            </a:r>
            <a:r>
              <a:rPr sz="1700" spc="-114" dirty="0">
                <a:solidFill>
                  <a:srgbClr val="006FC0"/>
                </a:solidFill>
                <a:latin typeface="Verdana"/>
                <a:cs typeface="Verdana"/>
              </a:rPr>
              <a:t> </a:t>
            </a:r>
            <a:r>
              <a:rPr sz="1700" spc="-70" dirty="0">
                <a:solidFill>
                  <a:srgbClr val="006FC0"/>
                </a:solidFill>
                <a:latin typeface="Verdana"/>
                <a:cs typeface="Verdana"/>
              </a:rPr>
              <a:t>par.2,</a:t>
            </a:r>
            <a:r>
              <a:rPr sz="1700" spc="-135" dirty="0">
                <a:solidFill>
                  <a:srgbClr val="006FC0"/>
                </a:solidFill>
                <a:latin typeface="Verdana"/>
                <a:cs typeface="Verdana"/>
              </a:rPr>
              <a:t> </a:t>
            </a:r>
            <a:r>
              <a:rPr sz="1700" spc="-185" dirty="0">
                <a:solidFill>
                  <a:srgbClr val="006FC0"/>
                </a:solidFill>
                <a:latin typeface="Verdana"/>
                <a:cs typeface="Verdana"/>
              </a:rPr>
              <a:t>TFUE</a:t>
            </a:r>
            <a:r>
              <a:rPr sz="1700" spc="-185" dirty="0">
                <a:latin typeface="Verdana"/>
                <a:cs typeface="Verdana"/>
              </a:rPr>
              <a:t>,</a:t>
            </a:r>
            <a:r>
              <a:rPr sz="1700" spc="-114" dirty="0">
                <a:latin typeface="Verdana"/>
                <a:cs typeface="Verdana"/>
              </a:rPr>
              <a:t> </a:t>
            </a:r>
            <a:r>
              <a:rPr sz="1700" spc="-20" dirty="0">
                <a:latin typeface="Verdana"/>
                <a:cs typeface="Verdana"/>
              </a:rPr>
              <a:t>quindi</a:t>
            </a:r>
            <a:r>
              <a:rPr sz="1700" spc="-175" dirty="0">
                <a:latin typeface="Verdana"/>
                <a:cs typeface="Verdana"/>
              </a:rPr>
              <a:t> </a:t>
            </a:r>
            <a:r>
              <a:rPr sz="1700" spc="-105" dirty="0">
                <a:latin typeface="Verdana"/>
                <a:cs typeface="Verdana"/>
              </a:rPr>
              <a:t>il</a:t>
            </a:r>
            <a:r>
              <a:rPr sz="1700" spc="-170" dirty="0">
                <a:latin typeface="Verdana"/>
                <a:cs typeface="Verdana"/>
              </a:rPr>
              <a:t> </a:t>
            </a:r>
            <a:r>
              <a:rPr sz="1700" spc="-60" dirty="0">
                <a:latin typeface="Verdana"/>
                <a:cs typeface="Verdana"/>
              </a:rPr>
              <a:t>diritto</a:t>
            </a:r>
            <a:r>
              <a:rPr sz="1700" spc="-210" dirty="0">
                <a:latin typeface="Verdana"/>
                <a:cs typeface="Verdana"/>
              </a:rPr>
              <a:t> </a:t>
            </a:r>
            <a:r>
              <a:rPr sz="1700" spc="-90" dirty="0">
                <a:latin typeface="Verdana"/>
                <a:cs typeface="Verdana"/>
              </a:rPr>
              <a:t>di:</a:t>
            </a:r>
            <a:endParaRPr sz="1700" dirty="0">
              <a:latin typeface="Verdana"/>
              <a:cs typeface="Verdana"/>
            </a:endParaRPr>
          </a:p>
          <a:p>
            <a:pPr marL="241300" marR="5080" indent="-228600">
              <a:lnSpc>
                <a:spcPct val="130100"/>
              </a:lnSpc>
              <a:spcBef>
                <a:spcPts val="995"/>
              </a:spcBef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sz="1700" spc="-105" dirty="0" err="1">
                <a:solidFill>
                  <a:srgbClr val="006FC0"/>
                </a:solidFill>
                <a:latin typeface="Verdana"/>
                <a:cs typeface="Verdana"/>
              </a:rPr>
              <a:t>il</a:t>
            </a:r>
            <a:r>
              <a:rPr sz="1700" spc="-175" dirty="0">
                <a:solidFill>
                  <a:srgbClr val="006FC0"/>
                </a:solidFill>
                <a:latin typeface="Verdana"/>
                <a:cs typeface="Verdana"/>
              </a:rPr>
              <a:t> </a:t>
            </a:r>
            <a:r>
              <a:rPr sz="1700" spc="-60" dirty="0">
                <a:solidFill>
                  <a:srgbClr val="006FC0"/>
                </a:solidFill>
                <a:latin typeface="Verdana"/>
                <a:cs typeface="Verdana"/>
              </a:rPr>
              <a:t>diritto</a:t>
            </a:r>
            <a:r>
              <a:rPr sz="1700" spc="-204" dirty="0">
                <a:solidFill>
                  <a:srgbClr val="006FC0"/>
                </a:solidFill>
                <a:latin typeface="Verdana"/>
                <a:cs typeface="Verdana"/>
              </a:rPr>
              <a:t> </a:t>
            </a:r>
            <a:r>
              <a:rPr sz="1700" spc="15" dirty="0">
                <a:solidFill>
                  <a:srgbClr val="006FC0"/>
                </a:solidFill>
                <a:latin typeface="Verdana"/>
                <a:cs typeface="Verdana"/>
              </a:rPr>
              <a:t>alla</a:t>
            </a:r>
            <a:r>
              <a:rPr sz="1700" spc="-180" dirty="0">
                <a:solidFill>
                  <a:srgbClr val="006FC0"/>
                </a:solidFill>
                <a:latin typeface="Verdana"/>
                <a:cs typeface="Verdana"/>
              </a:rPr>
              <a:t> </a:t>
            </a:r>
            <a:r>
              <a:rPr sz="1700" spc="-20" dirty="0">
                <a:solidFill>
                  <a:srgbClr val="006FC0"/>
                </a:solidFill>
                <a:latin typeface="Verdana"/>
                <a:cs typeface="Verdana"/>
              </a:rPr>
              <a:t>tutela</a:t>
            </a:r>
            <a:r>
              <a:rPr sz="1700" spc="-160" dirty="0">
                <a:solidFill>
                  <a:srgbClr val="006FC0"/>
                </a:solidFill>
                <a:latin typeface="Verdana"/>
                <a:cs typeface="Verdana"/>
              </a:rPr>
              <a:t> </a:t>
            </a:r>
            <a:r>
              <a:rPr sz="1700" spc="25" dirty="0">
                <a:solidFill>
                  <a:srgbClr val="006FC0"/>
                </a:solidFill>
                <a:latin typeface="Verdana"/>
                <a:cs typeface="Verdana"/>
              </a:rPr>
              <a:t>diplomatica</a:t>
            </a:r>
            <a:r>
              <a:rPr sz="1700" spc="-180" dirty="0">
                <a:solidFill>
                  <a:srgbClr val="006FC0"/>
                </a:solidFill>
                <a:latin typeface="Verdana"/>
                <a:cs typeface="Verdana"/>
              </a:rPr>
              <a:t> </a:t>
            </a:r>
            <a:r>
              <a:rPr sz="1700" spc="95" dirty="0">
                <a:solidFill>
                  <a:srgbClr val="006FC0"/>
                </a:solidFill>
                <a:latin typeface="Verdana"/>
                <a:cs typeface="Verdana"/>
              </a:rPr>
              <a:t>e</a:t>
            </a:r>
            <a:r>
              <a:rPr sz="1700" spc="-145" dirty="0">
                <a:solidFill>
                  <a:srgbClr val="006FC0"/>
                </a:solidFill>
                <a:latin typeface="Verdana"/>
                <a:cs typeface="Verdana"/>
              </a:rPr>
              <a:t> </a:t>
            </a:r>
            <a:r>
              <a:rPr sz="1700" dirty="0">
                <a:solidFill>
                  <a:srgbClr val="006FC0"/>
                </a:solidFill>
                <a:latin typeface="Verdana"/>
                <a:cs typeface="Verdana"/>
              </a:rPr>
              <a:t>consolare</a:t>
            </a:r>
            <a:r>
              <a:rPr sz="1700" spc="-145" dirty="0">
                <a:solidFill>
                  <a:srgbClr val="006FC0"/>
                </a:solidFill>
                <a:latin typeface="Verdana"/>
                <a:cs typeface="Verdana"/>
              </a:rPr>
              <a:t> </a:t>
            </a:r>
            <a:r>
              <a:rPr sz="1700" spc="-30" dirty="0">
                <a:solidFill>
                  <a:srgbClr val="006FC0"/>
                </a:solidFill>
                <a:latin typeface="Verdana"/>
                <a:cs typeface="Verdana"/>
              </a:rPr>
              <a:t>nel</a:t>
            </a:r>
            <a:r>
              <a:rPr sz="1700" spc="-125" dirty="0">
                <a:solidFill>
                  <a:srgbClr val="006FC0"/>
                </a:solidFill>
                <a:latin typeface="Verdana"/>
                <a:cs typeface="Verdana"/>
              </a:rPr>
              <a:t> </a:t>
            </a:r>
            <a:r>
              <a:rPr sz="1700" spc="-80" dirty="0">
                <a:solidFill>
                  <a:srgbClr val="006FC0"/>
                </a:solidFill>
                <a:latin typeface="Verdana"/>
                <a:cs typeface="Verdana"/>
              </a:rPr>
              <a:t>territorio</a:t>
            </a:r>
            <a:r>
              <a:rPr sz="1700" spc="-204" dirty="0">
                <a:solidFill>
                  <a:srgbClr val="006FC0"/>
                </a:solidFill>
                <a:latin typeface="Verdana"/>
                <a:cs typeface="Verdana"/>
              </a:rPr>
              <a:t> </a:t>
            </a:r>
            <a:r>
              <a:rPr sz="1700" spc="-5" dirty="0">
                <a:solidFill>
                  <a:srgbClr val="006FC0"/>
                </a:solidFill>
                <a:latin typeface="Verdana"/>
                <a:cs typeface="Verdana"/>
              </a:rPr>
              <a:t>di</a:t>
            </a:r>
            <a:r>
              <a:rPr sz="1700" spc="-125" dirty="0">
                <a:solidFill>
                  <a:srgbClr val="006FC0"/>
                </a:solidFill>
                <a:latin typeface="Verdana"/>
                <a:cs typeface="Verdana"/>
              </a:rPr>
              <a:t> </a:t>
            </a:r>
            <a:r>
              <a:rPr sz="1700" spc="-40" dirty="0">
                <a:solidFill>
                  <a:srgbClr val="006FC0"/>
                </a:solidFill>
                <a:latin typeface="Verdana"/>
                <a:cs typeface="Verdana"/>
              </a:rPr>
              <a:t>un</a:t>
            </a:r>
            <a:r>
              <a:rPr sz="1700" spc="-125" dirty="0">
                <a:solidFill>
                  <a:srgbClr val="006FC0"/>
                </a:solidFill>
                <a:latin typeface="Verdana"/>
                <a:cs typeface="Verdana"/>
              </a:rPr>
              <a:t> </a:t>
            </a:r>
            <a:r>
              <a:rPr sz="1700" spc="40" dirty="0">
                <a:solidFill>
                  <a:srgbClr val="006FC0"/>
                </a:solidFill>
                <a:latin typeface="Verdana"/>
                <a:cs typeface="Verdana"/>
              </a:rPr>
              <a:t>paese</a:t>
            </a:r>
            <a:r>
              <a:rPr sz="1700" spc="-145" dirty="0">
                <a:solidFill>
                  <a:srgbClr val="006FC0"/>
                </a:solidFill>
                <a:latin typeface="Verdana"/>
                <a:cs typeface="Verdana"/>
              </a:rPr>
              <a:t> </a:t>
            </a:r>
            <a:r>
              <a:rPr sz="1700" spc="-65" dirty="0">
                <a:solidFill>
                  <a:srgbClr val="006FC0"/>
                </a:solidFill>
                <a:latin typeface="Verdana"/>
                <a:cs typeface="Verdana"/>
              </a:rPr>
              <a:t>terzo</a:t>
            </a:r>
            <a:r>
              <a:rPr sz="1700" spc="-60" dirty="0">
                <a:solidFill>
                  <a:srgbClr val="006FC0"/>
                </a:solidFill>
                <a:latin typeface="Verdana"/>
                <a:cs typeface="Verdana"/>
              </a:rPr>
              <a:t> </a:t>
            </a:r>
            <a:r>
              <a:rPr sz="1700" spc="45" dirty="0">
                <a:latin typeface="Verdana"/>
                <a:cs typeface="Verdana"/>
              </a:rPr>
              <a:t>ma</a:t>
            </a:r>
            <a:r>
              <a:rPr sz="1700" spc="-135" dirty="0">
                <a:latin typeface="Verdana"/>
                <a:cs typeface="Verdana"/>
              </a:rPr>
              <a:t> </a:t>
            </a:r>
            <a:r>
              <a:rPr sz="1700" spc="-60" dirty="0">
                <a:latin typeface="Verdana"/>
                <a:cs typeface="Verdana"/>
              </a:rPr>
              <a:t>in</a:t>
            </a:r>
            <a:r>
              <a:rPr sz="1700" spc="-170" dirty="0">
                <a:latin typeface="Verdana"/>
                <a:cs typeface="Verdana"/>
              </a:rPr>
              <a:t> </a:t>
            </a:r>
            <a:r>
              <a:rPr sz="1700" spc="15" dirty="0">
                <a:latin typeface="Verdana"/>
                <a:cs typeface="Verdana"/>
              </a:rPr>
              <a:t>cui</a:t>
            </a:r>
            <a:r>
              <a:rPr sz="1700" spc="-125" dirty="0">
                <a:latin typeface="Verdana"/>
                <a:cs typeface="Verdana"/>
              </a:rPr>
              <a:t> </a:t>
            </a:r>
            <a:r>
              <a:rPr sz="1700" spc="-55" dirty="0">
                <a:latin typeface="Verdana"/>
                <a:cs typeface="Verdana"/>
              </a:rPr>
              <a:t>sia</a:t>
            </a:r>
            <a:r>
              <a:rPr sz="1700" spc="-180" dirty="0">
                <a:latin typeface="Verdana"/>
                <a:cs typeface="Verdana"/>
              </a:rPr>
              <a:t> </a:t>
            </a:r>
            <a:r>
              <a:rPr sz="1700" spc="-30" dirty="0">
                <a:latin typeface="Verdana"/>
                <a:cs typeface="Verdana"/>
              </a:rPr>
              <a:t>presente </a:t>
            </a:r>
            <a:r>
              <a:rPr sz="1700" spc="-585" dirty="0">
                <a:latin typeface="Verdana"/>
                <a:cs typeface="Verdana"/>
              </a:rPr>
              <a:t> </a:t>
            </a:r>
            <a:r>
              <a:rPr sz="1700" spc="15" dirty="0">
                <a:latin typeface="Verdana"/>
                <a:cs typeface="Verdana"/>
              </a:rPr>
              <a:t>una</a:t>
            </a:r>
            <a:r>
              <a:rPr sz="1700" spc="-105" dirty="0">
                <a:latin typeface="Verdana"/>
                <a:cs typeface="Verdana"/>
              </a:rPr>
              <a:t> </a:t>
            </a:r>
            <a:r>
              <a:rPr sz="1700" spc="40" dirty="0">
                <a:latin typeface="Verdana"/>
                <a:cs typeface="Verdana"/>
              </a:rPr>
              <a:t>ambasciata</a:t>
            </a:r>
            <a:r>
              <a:rPr sz="1700" spc="-200" dirty="0">
                <a:latin typeface="Verdana"/>
                <a:cs typeface="Verdana"/>
              </a:rPr>
              <a:t> </a:t>
            </a:r>
            <a:r>
              <a:rPr sz="1700" spc="80" dirty="0">
                <a:latin typeface="Verdana"/>
                <a:cs typeface="Verdana"/>
              </a:rPr>
              <a:t>o</a:t>
            </a:r>
            <a:r>
              <a:rPr sz="1700" spc="-130" dirty="0">
                <a:latin typeface="Verdana"/>
                <a:cs typeface="Verdana"/>
              </a:rPr>
              <a:t> </a:t>
            </a:r>
            <a:r>
              <a:rPr sz="1700" spc="-40" dirty="0">
                <a:latin typeface="Verdana"/>
                <a:cs typeface="Verdana"/>
              </a:rPr>
              <a:t>un</a:t>
            </a:r>
            <a:r>
              <a:rPr sz="1700" spc="-125" dirty="0">
                <a:latin typeface="Verdana"/>
                <a:cs typeface="Verdana"/>
              </a:rPr>
              <a:t> </a:t>
            </a:r>
            <a:r>
              <a:rPr sz="1700" spc="10" dirty="0">
                <a:latin typeface="Verdana"/>
                <a:cs typeface="Verdana"/>
              </a:rPr>
              <a:t>consolato</a:t>
            </a:r>
            <a:r>
              <a:rPr sz="1700" spc="-150" dirty="0">
                <a:latin typeface="Verdana"/>
                <a:cs typeface="Verdana"/>
              </a:rPr>
              <a:t> </a:t>
            </a:r>
            <a:r>
              <a:rPr sz="1700" spc="-10" dirty="0">
                <a:latin typeface="Verdana"/>
                <a:cs typeface="Verdana"/>
              </a:rPr>
              <a:t>di</a:t>
            </a:r>
            <a:r>
              <a:rPr sz="1700" spc="-145" dirty="0">
                <a:latin typeface="Verdana"/>
                <a:cs typeface="Verdana"/>
              </a:rPr>
              <a:t> </a:t>
            </a:r>
            <a:r>
              <a:rPr sz="1700" spc="-40" dirty="0">
                <a:latin typeface="Verdana"/>
                <a:cs typeface="Verdana"/>
              </a:rPr>
              <a:t>un</a:t>
            </a:r>
            <a:r>
              <a:rPr sz="1700" spc="-100" dirty="0">
                <a:latin typeface="Verdana"/>
                <a:cs typeface="Verdana"/>
              </a:rPr>
              <a:t> </a:t>
            </a:r>
            <a:r>
              <a:rPr sz="1700" spc="-60" dirty="0">
                <a:latin typeface="Verdana"/>
                <a:cs typeface="Verdana"/>
              </a:rPr>
              <a:t>Stato</a:t>
            </a:r>
            <a:r>
              <a:rPr sz="1700" spc="-130" dirty="0">
                <a:latin typeface="Verdana"/>
                <a:cs typeface="Verdana"/>
              </a:rPr>
              <a:t> </a:t>
            </a:r>
            <a:r>
              <a:rPr sz="1700" spc="-35" dirty="0">
                <a:latin typeface="Verdana"/>
                <a:cs typeface="Verdana"/>
              </a:rPr>
              <a:t>membro,</a:t>
            </a:r>
            <a:r>
              <a:rPr sz="1700" spc="-110" dirty="0">
                <a:latin typeface="Verdana"/>
                <a:cs typeface="Verdana"/>
              </a:rPr>
              <a:t> </a:t>
            </a:r>
            <a:r>
              <a:rPr sz="1700" spc="-130" dirty="0">
                <a:latin typeface="Verdana"/>
                <a:cs typeface="Verdana"/>
              </a:rPr>
              <a:t>i</a:t>
            </a:r>
            <a:r>
              <a:rPr sz="1700" spc="-140" dirty="0">
                <a:latin typeface="Verdana"/>
                <a:cs typeface="Verdana"/>
              </a:rPr>
              <a:t> </a:t>
            </a:r>
            <a:r>
              <a:rPr sz="1700" spc="-25" dirty="0">
                <a:latin typeface="Verdana"/>
                <a:cs typeface="Verdana"/>
              </a:rPr>
              <a:t>quali,</a:t>
            </a:r>
            <a:r>
              <a:rPr sz="1700" spc="-175" dirty="0">
                <a:latin typeface="Verdana"/>
                <a:cs typeface="Verdana"/>
              </a:rPr>
              <a:t> </a:t>
            </a:r>
            <a:r>
              <a:rPr sz="1700" dirty="0">
                <a:latin typeface="Verdana"/>
                <a:cs typeface="Verdana"/>
              </a:rPr>
              <a:t>dunque,</a:t>
            </a:r>
            <a:r>
              <a:rPr sz="1700" spc="-110" dirty="0">
                <a:latin typeface="Verdana"/>
                <a:cs typeface="Verdana"/>
              </a:rPr>
              <a:t> </a:t>
            </a:r>
            <a:r>
              <a:rPr sz="1700" spc="15" dirty="0">
                <a:latin typeface="Verdana"/>
                <a:cs typeface="Verdana"/>
              </a:rPr>
              <a:t>hanno</a:t>
            </a:r>
            <a:r>
              <a:rPr sz="1700" spc="-125" dirty="0">
                <a:latin typeface="Verdana"/>
                <a:cs typeface="Verdana"/>
              </a:rPr>
              <a:t> </a:t>
            </a:r>
            <a:r>
              <a:rPr sz="1700" spc="-110" dirty="0">
                <a:latin typeface="Verdana"/>
                <a:cs typeface="Verdana"/>
              </a:rPr>
              <a:t>il</a:t>
            </a:r>
            <a:r>
              <a:rPr sz="1700" spc="-170" dirty="0">
                <a:latin typeface="Verdana"/>
                <a:cs typeface="Verdana"/>
              </a:rPr>
              <a:t> </a:t>
            </a:r>
            <a:r>
              <a:rPr sz="1700" spc="10" dirty="0">
                <a:latin typeface="Verdana"/>
                <a:cs typeface="Verdana"/>
              </a:rPr>
              <a:t>dovere</a:t>
            </a:r>
            <a:r>
              <a:rPr sz="1700" spc="-125" dirty="0">
                <a:latin typeface="Verdana"/>
                <a:cs typeface="Verdana"/>
              </a:rPr>
              <a:t> </a:t>
            </a:r>
            <a:r>
              <a:rPr sz="1700" spc="-5" dirty="0">
                <a:latin typeface="Verdana"/>
                <a:cs typeface="Verdana"/>
              </a:rPr>
              <a:t>di</a:t>
            </a:r>
            <a:r>
              <a:rPr sz="1700" spc="-140" dirty="0">
                <a:latin typeface="Verdana"/>
                <a:cs typeface="Verdana"/>
              </a:rPr>
              <a:t> </a:t>
            </a:r>
            <a:r>
              <a:rPr sz="1700" spc="-75" dirty="0">
                <a:latin typeface="Verdana"/>
                <a:cs typeface="Verdana"/>
              </a:rPr>
              <a:t>offrire </a:t>
            </a:r>
            <a:r>
              <a:rPr sz="1700" spc="-70" dirty="0">
                <a:latin typeface="Verdana"/>
                <a:cs typeface="Verdana"/>
              </a:rPr>
              <a:t> </a:t>
            </a:r>
            <a:r>
              <a:rPr sz="1700" spc="-35" dirty="0">
                <a:latin typeface="Verdana"/>
                <a:cs typeface="Verdana"/>
              </a:rPr>
              <a:t>protezione.</a:t>
            </a:r>
            <a:endParaRPr sz="1700" dirty="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379381" y="879916"/>
            <a:ext cx="8839200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192145" algn="l"/>
              </a:tabLst>
            </a:pPr>
            <a:r>
              <a:rPr lang="fr-FR" sz="1800" spc="-40" dirty="0">
                <a:solidFill>
                  <a:srgbClr val="585858"/>
                </a:solidFill>
                <a:latin typeface="Verdana"/>
                <a:cs typeface="Verdana"/>
              </a:rPr>
              <a:t>DIRITTI CIVILI E POLITICI</a:t>
            </a:r>
            <a:r>
              <a:rPr sz="1800" dirty="0">
                <a:solidFill>
                  <a:srgbClr val="585858"/>
                </a:solidFill>
                <a:latin typeface="Verdana"/>
                <a:cs typeface="Verdana"/>
              </a:rPr>
              <a:t>	</a:t>
            </a:r>
            <a:endParaRPr sz="1800" dirty="0"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4558685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</TotalTime>
  <Words>1179</Words>
  <Application>Microsoft Macintosh PowerPoint</Application>
  <PresentationFormat>Widescreen</PresentationFormat>
  <Paragraphs>85</Paragraphs>
  <Slides>11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6" baseType="lpstr">
      <vt:lpstr>Arial MT</vt:lpstr>
      <vt:lpstr>Calibri</vt:lpstr>
      <vt:lpstr>Tahoma</vt:lpstr>
      <vt:lpstr>Verdana</vt:lpstr>
      <vt:lpstr>Office Theme</vt:lpstr>
      <vt:lpstr>CORSO DI DIRITTO  DELL’UNIONE EUROPEA</vt:lpstr>
      <vt:lpstr>LA CITTADINANZA EUROPEA</vt:lpstr>
      <vt:lpstr>LA CITTADINANZA EUROPEA</vt:lpstr>
      <vt:lpstr>LA CITTADINANZA EUROPEA</vt:lpstr>
      <vt:lpstr>LA CITTADINANZA EUROPEA</vt:lpstr>
      <vt:lpstr>LA CITTADINANZA EUROPEA </vt:lpstr>
      <vt:lpstr>LA CITTADINANZA EUROPEA</vt:lpstr>
      <vt:lpstr>LA CITTADINANZA EUROPEA</vt:lpstr>
      <vt:lpstr>LA CITTADINANZA EUROPEA</vt:lpstr>
      <vt:lpstr>ILA CITTADINANZA EUROPEA</vt:lpstr>
      <vt:lpstr>LA CITTADINANZA EUROPEA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CORSO DI DIRITTO  DELL’UNIONE EUROPEA</dc:title>
  <cp:lastModifiedBy>Utilisateur Microsoft Office</cp:lastModifiedBy>
  <cp:revision>17</cp:revision>
  <dcterms:created xsi:type="dcterms:W3CDTF">2021-11-25T15:32:37Z</dcterms:created>
  <dcterms:modified xsi:type="dcterms:W3CDTF">2021-12-10T09:20:30Z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2020-10-05T00:00:00Z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2021-11-25T00:00:00Z</vt:filetime>
  </property>
</Properties>
</file>