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9"/>
  </p:normalViewPr>
  <p:slideViewPr>
    <p:cSldViewPr snapToGrid="0">
      <p:cViewPr varScale="1">
        <p:scale>
          <a:sx n="102" d="100"/>
          <a:sy n="102" d="100"/>
        </p:scale>
        <p:origin x="95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01/02/23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01/02/23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01/02/23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01/02/23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01/02/23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FF0000"/>
                </a:solidFill>
              </a:rPr>
              <a:t>Diritto del mercato unico europeo </a:t>
            </a:r>
            <a:br>
              <a:rPr lang="it-IT" sz="4000" b="1" dirty="0">
                <a:solidFill>
                  <a:srgbClr val="FF0000"/>
                </a:solidFill>
              </a:rPr>
            </a:br>
            <a:r>
              <a:rPr lang="it-IT" sz="4000" b="1" dirty="0">
                <a:solidFill>
                  <a:srgbClr val="FF000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dirty="0">
                <a:solidFill>
                  <a:srgbClr val="FF0000"/>
                </a:solidFill>
              </a:rPr>
              <a:t>Lezione 10</a:t>
            </a:r>
          </a:p>
          <a:p>
            <a:pPr algn="l"/>
            <a:r>
              <a:rPr lang="it-IT" sz="2800" dirty="0">
                <a:solidFill>
                  <a:schemeClr val="bg1">
                    <a:lumMod val="50000"/>
                  </a:schemeClr>
                </a:solidFill>
                <a:latin typeface="Calibri" panose="020F0502020204030204" pitchFamily="34" charset="0"/>
                <a:cs typeface="Times New Roman" panose="02020603050405020304" pitchFamily="18" charset="0"/>
              </a:rPr>
              <a:t>Il riconoscimento dei titoli e delle qualifiche professionali nell’UE</a:t>
            </a:r>
            <a:endParaRPr lang="it-IT" dirty="0">
              <a:solidFill>
                <a:schemeClr val="bg1">
                  <a:lumMod val="50000"/>
                </a:schemeClr>
              </a:solidFill>
            </a:endParaRP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9082381" y="403180"/>
            <a:ext cx="2812234" cy="113987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37A58E-3703-1613-9825-00DE13C55890}"/>
              </a:ext>
            </a:extLst>
          </p:cNvPr>
          <p:cNvSpPr>
            <a:spLocks noGrp="1"/>
          </p:cNvSpPr>
          <p:nvPr>
            <p:ph type="title"/>
          </p:nvPr>
        </p:nvSpPr>
        <p:spPr>
          <a:xfrm>
            <a:off x="838200" y="365126"/>
            <a:ext cx="10515600" cy="987686"/>
          </a:xfrm>
        </p:spPr>
        <p:txBody>
          <a:bodyPr>
            <a:normAutofit/>
          </a:bodyPr>
          <a:lstStyle/>
          <a:p>
            <a:pPr algn="ctr"/>
            <a:r>
              <a:rPr lang="it-IT" sz="4000" b="1" dirty="0">
                <a:solidFill>
                  <a:srgbClr val="FF0000"/>
                </a:solidFill>
              </a:rPr>
              <a:t>Titoli, Qualifiche e mercato interno</a:t>
            </a:r>
          </a:p>
        </p:txBody>
      </p:sp>
      <p:sp>
        <p:nvSpPr>
          <p:cNvPr id="3" name="Segnaposto contenuto 2">
            <a:extLst>
              <a:ext uri="{FF2B5EF4-FFF2-40B4-BE49-F238E27FC236}">
                <a16:creationId xmlns:a16="http://schemas.microsoft.com/office/drawing/2014/main" id="{0DF3ABAF-9F76-372F-A33D-F57F19ACC6D3}"/>
              </a:ext>
            </a:extLst>
          </p:cNvPr>
          <p:cNvSpPr>
            <a:spLocks noGrp="1"/>
          </p:cNvSpPr>
          <p:nvPr>
            <p:ph idx="1"/>
          </p:nvPr>
        </p:nvSpPr>
        <p:spPr>
          <a:xfrm>
            <a:off x="838199" y="1825624"/>
            <a:ext cx="10515599" cy="4667249"/>
          </a:xfrm>
        </p:spPr>
        <p:txBody>
          <a:bodyPr/>
          <a:lstStyle/>
          <a:p>
            <a:r>
              <a:rPr lang="it-IT" dirty="0"/>
              <a:t>Mercato Interno: la normativa sulla libera circolazione delle persone mira ad eliminare ostacoli alla occupazione die lavoratori in Stati membri diversi da quello di origine:</a:t>
            </a:r>
          </a:p>
          <a:p>
            <a:pPr lvl="1"/>
            <a:r>
              <a:rPr lang="it-IT" dirty="0"/>
              <a:t>Riconoscimento titoli e sperienze professionali maturate nei Paesi di origine o di provenienza;</a:t>
            </a:r>
          </a:p>
          <a:p>
            <a:pPr lvl="1"/>
            <a:r>
              <a:rPr lang="it-IT" dirty="0"/>
              <a:t>Art. 53 TFUE: funzione di ridurre i limiti derivanti dagli obblighi di possedere qualifiche, diplomi, certificati ed altri titoli professionali, che ciascuno Stato può imporre  per l’esercizio di attività lavorativa o imprenditoriale.</a:t>
            </a:r>
          </a:p>
          <a:p>
            <a:pPr lvl="1"/>
            <a:r>
              <a:rPr lang="it-IT" dirty="0"/>
              <a:t>Titoli e qualifiche professionali conseguiti in UE, Islanda, Norvegia e Liechtenstein non sono sottoposti al regime di riconoscimento.</a:t>
            </a:r>
          </a:p>
          <a:p>
            <a:pPr marL="457200" lvl="1" indent="0">
              <a:buNone/>
            </a:pPr>
            <a:endParaRPr lang="it-IT" dirty="0"/>
          </a:p>
        </p:txBody>
      </p:sp>
    </p:spTree>
    <p:extLst>
      <p:ext uri="{BB962C8B-B14F-4D97-AF65-F5344CB8AC3E}">
        <p14:creationId xmlns:p14="http://schemas.microsoft.com/office/powerpoint/2010/main" val="3463438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195003-8712-87D8-C656-9F0B476078E8}"/>
              </a:ext>
            </a:extLst>
          </p:cNvPr>
          <p:cNvSpPr>
            <a:spLocks noGrp="1"/>
          </p:cNvSpPr>
          <p:nvPr>
            <p:ph type="title"/>
          </p:nvPr>
        </p:nvSpPr>
        <p:spPr/>
        <p:txBody>
          <a:bodyPr/>
          <a:lstStyle/>
          <a:p>
            <a:pPr algn="ctr"/>
            <a:r>
              <a:rPr lang="it-IT" b="1" dirty="0">
                <a:solidFill>
                  <a:srgbClr val="FF0000"/>
                </a:solidFill>
              </a:rPr>
              <a:t>Titoli extra-UE </a:t>
            </a:r>
          </a:p>
        </p:txBody>
      </p:sp>
      <p:sp>
        <p:nvSpPr>
          <p:cNvPr id="3" name="Segnaposto contenuto 2">
            <a:extLst>
              <a:ext uri="{FF2B5EF4-FFF2-40B4-BE49-F238E27FC236}">
                <a16:creationId xmlns:a16="http://schemas.microsoft.com/office/drawing/2014/main" id="{41F03E73-1163-9789-D900-F2BA235A3BE9}"/>
              </a:ext>
            </a:extLst>
          </p:cNvPr>
          <p:cNvSpPr>
            <a:spLocks noGrp="1"/>
          </p:cNvSpPr>
          <p:nvPr>
            <p:ph idx="1"/>
          </p:nvPr>
        </p:nvSpPr>
        <p:spPr/>
        <p:txBody>
          <a:bodyPr>
            <a:normAutofit/>
          </a:bodyPr>
          <a:lstStyle/>
          <a:p>
            <a:r>
              <a:rPr lang="it-IT" dirty="0"/>
              <a:t>Salvo appositi Trattati internazionali vigenti, ogni Stato membro è libero di scegliere le eventuali misure compensative per il riconoscimento dei titoli extra-UE.</a:t>
            </a:r>
          </a:p>
          <a:p>
            <a:r>
              <a:rPr lang="it-IT" dirty="0"/>
              <a:t>In particolare lo Stato membro può stabilire:</a:t>
            </a:r>
          </a:p>
          <a:p>
            <a:pPr lvl="1"/>
            <a:r>
              <a:rPr lang="it-IT" dirty="0"/>
              <a:t>Durata e modalità di tirocinio</a:t>
            </a:r>
          </a:p>
          <a:p>
            <a:pPr lvl="1"/>
            <a:r>
              <a:rPr lang="it-IT" dirty="0"/>
              <a:t>Contenuto della prova attitudinale </a:t>
            </a:r>
          </a:p>
          <a:p>
            <a:r>
              <a:rPr lang="it-IT" dirty="0"/>
              <a:t>L’avvenuto riconoscimento dei un titolo extra UE assume valore ai fini della libertà di prestazione di servizi, </a:t>
            </a:r>
          </a:p>
          <a:p>
            <a:r>
              <a:rPr lang="it-IT" dirty="0"/>
              <a:t>ma è solo un elemento di valutazione ai fini del riconoscimento di tali qualifiche ai fini dello stabilimento</a:t>
            </a:r>
          </a:p>
          <a:p>
            <a:pPr lvl="1"/>
            <a:endParaRPr lang="it-IT" dirty="0"/>
          </a:p>
        </p:txBody>
      </p:sp>
    </p:spTree>
    <p:extLst>
      <p:ext uri="{BB962C8B-B14F-4D97-AF65-F5344CB8AC3E}">
        <p14:creationId xmlns:p14="http://schemas.microsoft.com/office/powerpoint/2010/main" val="1444898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A22765-7EC6-36FF-3927-946C897C9346}"/>
              </a:ext>
            </a:extLst>
          </p:cNvPr>
          <p:cNvSpPr>
            <a:spLocks noGrp="1"/>
          </p:cNvSpPr>
          <p:nvPr>
            <p:ph type="title"/>
          </p:nvPr>
        </p:nvSpPr>
        <p:spPr/>
        <p:txBody>
          <a:bodyPr/>
          <a:lstStyle/>
          <a:p>
            <a:r>
              <a:rPr lang="it-IT" b="1" dirty="0">
                <a:solidFill>
                  <a:srgbClr val="FF0000"/>
                </a:solidFill>
              </a:rPr>
              <a:t>Disciplina quadro riconoscimento di titoli e qualifiche</a:t>
            </a:r>
          </a:p>
        </p:txBody>
      </p:sp>
      <p:sp>
        <p:nvSpPr>
          <p:cNvPr id="3" name="Segnaposto contenuto 2">
            <a:extLst>
              <a:ext uri="{FF2B5EF4-FFF2-40B4-BE49-F238E27FC236}">
                <a16:creationId xmlns:a16="http://schemas.microsoft.com/office/drawing/2014/main" id="{3267F4C5-AAF8-221C-8EDA-5B66DA80E38E}"/>
              </a:ext>
            </a:extLst>
          </p:cNvPr>
          <p:cNvSpPr>
            <a:spLocks noGrp="1"/>
          </p:cNvSpPr>
          <p:nvPr>
            <p:ph idx="1"/>
          </p:nvPr>
        </p:nvSpPr>
        <p:spPr/>
        <p:txBody>
          <a:bodyPr>
            <a:normAutofit fontScale="92500" lnSpcReduction="10000"/>
          </a:bodyPr>
          <a:lstStyle/>
          <a:p>
            <a:r>
              <a:rPr lang="it-IT" b="1" dirty="0">
                <a:solidFill>
                  <a:srgbClr val="00B0F0"/>
                </a:solidFill>
              </a:rPr>
              <a:t>Direttiva 2005/36/CE (modificata da direttiva 2013/55/UE):</a:t>
            </a:r>
          </a:p>
          <a:p>
            <a:r>
              <a:rPr lang="it-IT" dirty="0"/>
              <a:t>Elemento principale per il riconoscimento: luogo di conseguimento titolo o qualifica</a:t>
            </a:r>
          </a:p>
          <a:p>
            <a:r>
              <a:rPr lang="it-IT" dirty="0"/>
              <a:t>Disciplina vale per:</a:t>
            </a:r>
          </a:p>
          <a:p>
            <a:pPr lvl="1"/>
            <a:r>
              <a:rPr lang="it-IT" dirty="0"/>
              <a:t>Lavoratori subordinati che vengono assunti da un datore di lavoro stabilito in uno Stato diverso da quello ove costoro conseguono il titolo.</a:t>
            </a:r>
          </a:p>
          <a:p>
            <a:pPr lvl="1"/>
            <a:r>
              <a:rPr lang="it-IT" dirty="0"/>
              <a:t>Datori di lavoro Stabiliti in altro Stato membro che intendono effettuare una libera prestazione di servizi composti anche da attività lavorativa sul territorio dello Stato membro destinatario le quali nemmeno in maniera temporanea possono esercitare senza il dato titolo o qualifica.</a:t>
            </a:r>
          </a:p>
          <a:p>
            <a:pPr lvl="1" algn="just"/>
            <a:r>
              <a:rPr lang="it-IT" dirty="0"/>
              <a:t>Gli imprenditori e i lavoratori autonomi possessori di un titolo o qualifica professionale esteri</a:t>
            </a:r>
          </a:p>
        </p:txBody>
      </p:sp>
    </p:spTree>
    <p:extLst>
      <p:ext uri="{BB962C8B-B14F-4D97-AF65-F5344CB8AC3E}">
        <p14:creationId xmlns:p14="http://schemas.microsoft.com/office/powerpoint/2010/main" val="394079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129ED2-3C69-2E2B-B732-3E9535C82153}"/>
              </a:ext>
            </a:extLst>
          </p:cNvPr>
          <p:cNvSpPr>
            <a:spLocks noGrp="1"/>
          </p:cNvSpPr>
          <p:nvPr>
            <p:ph type="title"/>
          </p:nvPr>
        </p:nvSpPr>
        <p:spPr/>
        <p:txBody>
          <a:bodyPr/>
          <a:lstStyle/>
          <a:p>
            <a:r>
              <a:rPr lang="it-IT" b="1" dirty="0">
                <a:solidFill>
                  <a:srgbClr val="FF0000"/>
                </a:solidFill>
              </a:rPr>
              <a:t>Disciplina quadro riconoscimento di titoli e qualifiche</a:t>
            </a:r>
            <a:endParaRPr lang="it-IT" dirty="0">
              <a:solidFill>
                <a:srgbClr val="FF0000"/>
              </a:solidFill>
            </a:endParaRPr>
          </a:p>
        </p:txBody>
      </p:sp>
      <p:sp>
        <p:nvSpPr>
          <p:cNvPr id="3" name="Segnaposto contenuto 2">
            <a:extLst>
              <a:ext uri="{FF2B5EF4-FFF2-40B4-BE49-F238E27FC236}">
                <a16:creationId xmlns:a16="http://schemas.microsoft.com/office/drawing/2014/main" id="{E49C89E1-CD1F-1BF8-E4AC-EAE710CE0EF1}"/>
              </a:ext>
            </a:extLst>
          </p:cNvPr>
          <p:cNvSpPr>
            <a:spLocks noGrp="1"/>
          </p:cNvSpPr>
          <p:nvPr>
            <p:ph idx="1"/>
          </p:nvPr>
        </p:nvSpPr>
        <p:spPr/>
        <p:txBody>
          <a:bodyPr/>
          <a:lstStyle/>
          <a:p>
            <a:r>
              <a:rPr lang="it-IT" b="1" dirty="0">
                <a:solidFill>
                  <a:srgbClr val="00B0F0"/>
                </a:solidFill>
              </a:rPr>
              <a:t>Direttiva 2018/958/UE: </a:t>
            </a:r>
            <a:r>
              <a:rPr lang="it-IT" dirty="0"/>
              <a:t>scopo, ridurre le restrizioni nazionali in materia di professioni.</a:t>
            </a:r>
          </a:p>
          <a:p>
            <a:r>
              <a:rPr lang="it-IT" dirty="0"/>
              <a:t>La direttiva 2018/958/UE stabilisce una serie di verifiche che ciascuno Stato membro è tenuto ad effettuare prima di introdurre disposizioni che possano limitare l’accesso a una professione regolamentata o il suo esercizio.</a:t>
            </a:r>
          </a:p>
          <a:p>
            <a:r>
              <a:rPr lang="it-IT" dirty="0"/>
              <a:t>Test di proporzionalità: deve essere adottata la regola meno restrittiva possibile, e sempreché sia giustificata da un motivo di interesse generale.</a:t>
            </a:r>
          </a:p>
        </p:txBody>
      </p:sp>
    </p:spTree>
    <p:extLst>
      <p:ext uri="{BB962C8B-B14F-4D97-AF65-F5344CB8AC3E}">
        <p14:creationId xmlns:p14="http://schemas.microsoft.com/office/powerpoint/2010/main" val="1520526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B7FBB6-2B0C-0CC3-048B-612A713ED2E4}"/>
              </a:ext>
            </a:extLst>
          </p:cNvPr>
          <p:cNvSpPr>
            <a:spLocks noGrp="1"/>
          </p:cNvSpPr>
          <p:nvPr>
            <p:ph type="title"/>
          </p:nvPr>
        </p:nvSpPr>
        <p:spPr/>
        <p:txBody>
          <a:bodyPr/>
          <a:lstStyle/>
          <a:p>
            <a:r>
              <a:rPr lang="it-IT" b="1" dirty="0">
                <a:solidFill>
                  <a:srgbClr val="FF0000"/>
                </a:solidFill>
              </a:rPr>
              <a:t>Regimi di riconoscimento</a:t>
            </a:r>
          </a:p>
        </p:txBody>
      </p:sp>
      <p:sp>
        <p:nvSpPr>
          <p:cNvPr id="3" name="Segnaposto contenuto 2">
            <a:extLst>
              <a:ext uri="{FF2B5EF4-FFF2-40B4-BE49-F238E27FC236}">
                <a16:creationId xmlns:a16="http://schemas.microsoft.com/office/drawing/2014/main" id="{78EA5ECD-E2A5-1C3C-0E31-9AFDD2FB93A9}"/>
              </a:ext>
            </a:extLst>
          </p:cNvPr>
          <p:cNvSpPr>
            <a:spLocks noGrp="1"/>
          </p:cNvSpPr>
          <p:nvPr>
            <p:ph idx="1"/>
          </p:nvPr>
        </p:nvSpPr>
        <p:spPr/>
        <p:txBody>
          <a:bodyPr>
            <a:normAutofit lnSpcReduction="10000"/>
          </a:bodyPr>
          <a:lstStyle/>
          <a:p>
            <a:r>
              <a:rPr lang="it-IT" dirty="0">
                <a:solidFill>
                  <a:srgbClr val="00B0F0"/>
                </a:solidFill>
              </a:rPr>
              <a:t>Libera prestazione servizi: regime semplificato:</a:t>
            </a:r>
          </a:p>
          <a:p>
            <a:pPr lvl="1"/>
            <a:r>
              <a:rPr lang="it-IT" dirty="0"/>
              <a:t>Sufficiente una dichiarazione preventiva alle autorità nel Paese di destinazione (da rinnovare annualmente)</a:t>
            </a:r>
          </a:p>
          <a:p>
            <a:pPr lvl="1"/>
            <a:r>
              <a:rPr lang="it-IT" dirty="0"/>
              <a:t>Indicare informazioni sulla copertura assicurativa professionale e allegando documentazione comprovante la corrispondente abilitazione nel Paese di provenienza.</a:t>
            </a:r>
          </a:p>
          <a:p>
            <a:pPr lvl="1"/>
            <a:r>
              <a:rPr lang="it-IT" dirty="0"/>
              <a:t>Qualora nel Paese di provenienza tale professione non sia regolamentata, è necessario allegare documentazione comprovante ivi almeno un anno di esercizio.</a:t>
            </a:r>
          </a:p>
          <a:p>
            <a:pPr lvl="1"/>
            <a:r>
              <a:rPr lang="it-IT" dirty="0"/>
              <a:t>La prestazione può essere svolta subito dopo la presentazione dei documenti</a:t>
            </a:r>
          </a:p>
          <a:p>
            <a:pPr lvl="1"/>
            <a:r>
              <a:rPr lang="it-IT" dirty="0"/>
              <a:t>Nel caso di professione abbia a che fare con pubblica sicurezza e salute pubblica, le autorità possono vagliare prima dell’inizio i titoli e le qualifiche</a:t>
            </a:r>
          </a:p>
        </p:txBody>
      </p:sp>
    </p:spTree>
    <p:extLst>
      <p:ext uri="{BB962C8B-B14F-4D97-AF65-F5344CB8AC3E}">
        <p14:creationId xmlns:p14="http://schemas.microsoft.com/office/powerpoint/2010/main" val="2739587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D33A97-3C9F-1A90-9C27-B63FF5B32829}"/>
              </a:ext>
            </a:extLst>
          </p:cNvPr>
          <p:cNvSpPr>
            <a:spLocks noGrp="1"/>
          </p:cNvSpPr>
          <p:nvPr>
            <p:ph type="title"/>
          </p:nvPr>
        </p:nvSpPr>
        <p:spPr>
          <a:xfrm>
            <a:off x="838200" y="365126"/>
            <a:ext cx="10515600" cy="1025264"/>
          </a:xfrm>
        </p:spPr>
        <p:txBody>
          <a:bodyPr/>
          <a:lstStyle/>
          <a:p>
            <a:r>
              <a:rPr lang="it-IT" b="1" dirty="0">
                <a:solidFill>
                  <a:srgbClr val="FF0000"/>
                </a:solidFill>
              </a:rPr>
              <a:t>Regimi di riconoscimento</a:t>
            </a:r>
            <a:endParaRPr lang="it-IT" dirty="0">
              <a:solidFill>
                <a:srgbClr val="FF0000"/>
              </a:solidFill>
            </a:endParaRPr>
          </a:p>
        </p:txBody>
      </p:sp>
      <p:sp>
        <p:nvSpPr>
          <p:cNvPr id="3" name="Segnaposto contenuto 2">
            <a:extLst>
              <a:ext uri="{FF2B5EF4-FFF2-40B4-BE49-F238E27FC236}">
                <a16:creationId xmlns:a16="http://schemas.microsoft.com/office/drawing/2014/main" id="{ACFAF4D4-97EB-FF31-73F1-CE7D9DD4CCD2}"/>
              </a:ext>
            </a:extLst>
          </p:cNvPr>
          <p:cNvSpPr>
            <a:spLocks noGrp="1"/>
          </p:cNvSpPr>
          <p:nvPr>
            <p:ph idx="1"/>
          </p:nvPr>
        </p:nvSpPr>
        <p:spPr>
          <a:xfrm>
            <a:off x="838200" y="1578279"/>
            <a:ext cx="10515600" cy="4598684"/>
          </a:xfrm>
        </p:spPr>
        <p:txBody>
          <a:bodyPr>
            <a:normAutofit lnSpcReduction="10000"/>
          </a:bodyPr>
          <a:lstStyle/>
          <a:p>
            <a:r>
              <a:rPr lang="it-IT" b="1" dirty="0">
                <a:solidFill>
                  <a:srgbClr val="00B0F0"/>
                </a:solidFill>
              </a:rPr>
              <a:t>Soggiorno lavoratori subordinati e stabilimento lavoratori autonomi, professionisti, imprenditori (Stabilimento)</a:t>
            </a:r>
            <a:r>
              <a:rPr lang="it-IT" dirty="0"/>
              <a:t>: </a:t>
            </a:r>
            <a:r>
              <a:rPr lang="it-IT" u="sng" dirty="0"/>
              <a:t>tre regimi</a:t>
            </a:r>
          </a:p>
          <a:p>
            <a:pPr lvl="1"/>
            <a:r>
              <a:rPr lang="it-IT" dirty="0"/>
              <a:t>Logica comparativa: il percorso di studio o professionale compiuto nello Stato di provenienza viene comparato con con quello dello Stato di destinazione:</a:t>
            </a:r>
          </a:p>
          <a:p>
            <a:pPr marL="971550" lvl="1" indent="-514350">
              <a:buAutoNum type="arabicPeriod"/>
            </a:pPr>
            <a:r>
              <a:rPr lang="it-IT" dirty="0"/>
              <a:t>Professioni la cui disciplina sia già armonizzata a livello europeo: riconoscimento automatico (es. medico specialista)</a:t>
            </a:r>
          </a:p>
          <a:p>
            <a:pPr marL="971550" lvl="1" indent="-514350">
              <a:buAutoNum type="arabicPeriod"/>
            </a:pPr>
            <a:r>
              <a:rPr lang="it-IT" dirty="0"/>
              <a:t>Riconoscimento per esperienza professionale (es. artigianato): dimostrare l’esperienza professionale del tipo e durata indicati nella direttiva per ciascuno di essi (2 anni negli ultimi 10)</a:t>
            </a:r>
          </a:p>
          <a:p>
            <a:pPr marL="971550" lvl="1" indent="-514350">
              <a:buAutoNum type="arabicPeriod"/>
            </a:pPr>
            <a:r>
              <a:rPr lang="it-IT" dirty="0"/>
              <a:t>Sistema generale di riconoscimento: autorità dello Stato membro di destinazione effettuano una verifica dell’equivalenza dei titoli e delle qualifiche. Sono previsti 5 livelli di catalogazione delle qualifiche e dei diplomi.</a:t>
            </a:r>
          </a:p>
          <a:p>
            <a:pPr marL="514350" indent="-514350">
              <a:buAutoNum type="arabicPeriod"/>
            </a:pPr>
            <a:endParaRPr lang="it-IT" dirty="0"/>
          </a:p>
        </p:txBody>
      </p:sp>
    </p:spTree>
    <p:extLst>
      <p:ext uri="{BB962C8B-B14F-4D97-AF65-F5344CB8AC3E}">
        <p14:creationId xmlns:p14="http://schemas.microsoft.com/office/powerpoint/2010/main" val="3125032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BCA20C-CDC6-6CCC-3CF8-67FD941C845D}"/>
              </a:ext>
            </a:extLst>
          </p:cNvPr>
          <p:cNvSpPr>
            <a:spLocks noGrp="1"/>
          </p:cNvSpPr>
          <p:nvPr>
            <p:ph type="title"/>
          </p:nvPr>
        </p:nvSpPr>
        <p:spPr>
          <a:xfrm>
            <a:off x="838200" y="588724"/>
            <a:ext cx="10515600" cy="1002082"/>
          </a:xfrm>
        </p:spPr>
        <p:txBody>
          <a:bodyPr>
            <a:normAutofit fontScale="90000"/>
          </a:bodyPr>
          <a:lstStyle/>
          <a:p>
            <a:r>
              <a:rPr lang="it-IT" b="1" dirty="0">
                <a:solidFill>
                  <a:srgbClr val="FF0000"/>
                </a:solidFill>
              </a:rPr>
              <a:t>Casi particolari di riconoscimento di titoli e qualifiche</a:t>
            </a:r>
          </a:p>
        </p:txBody>
      </p:sp>
      <p:sp>
        <p:nvSpPr>
          <p:cNvPr id="3" name="Segnaposto contenuto 2">
            <a:extLst>
              <a:ext uri="{FF2B5EF4-FFF2-40B4-BE49-F238E27FC236}">
                <a16:creationId xmlns:a16="http://schemas.microsoft.com/office/drawing/2014/main" id="{5095A989-AEDA-C059-154E-E81BD53E6B53}"/>
              </a:ext>
            </a:extLst>
          </p:cNvPr>
          <p:cNvSpPr>
            <a:spLocks noGrp="1"/>
          </p:cNvSpPr>
          <p:nvPr>
            <p:ph idx="1"/>
          </p:nvPr>
        </p:nvSpPr>
        <p:spPr/>
        <p:txBody>
          <a:bodyPr>
            <a:normAutofit lnSpcReduction="10000"/>
          </a:bodyPr>
          <a:lstStyle/>
          <a:p>
            <a:r>
              <a:rPr lang="it-IT" b="1" dirty="0">
                <a:solidFill>
                  <a:srgbClr val="00B0F0"/>
                </a:solidFill>
              </a:rPr>
              <a:t>Direttiva 2013/55/UE</a:t>
            </a:r>
            <a:r>
              <a:rPr lang="it-IT" dirty="0"/>
              <a:t>: accesso parziale alla professione (si. anche C-330/03 e C-575/11)</a:t>
            </a:r>
          </a:p>
          <a:p>
            <a:pPr lvl="1"/>
            <a:r>
              <a:rPr lang="it-IT" dirty="0"/>
              <a:t>Nello Stato membro di destinazione la professione del lavoratore o professionista è regolata come parte di una professione più ampia dalla quale per può essere separata, nel senso che può essere esercitata separatamente anche nel Paese di destinazione. </a:t>
            </a:r>
          </a:p>
          <a:p>
            <a:pPr lvl="1"/>
            <a:r>
              <a:rPr lang="it-IT" dirty="0"/>
              <a:t>Autorità accordano l’accesso parziale qualora le differenze tra le attività legalmente esercitata nello Stato di origine e quella regolamentata nello Stato di destinazione sono troppo differenti</a:t>
            </a:r>
          </a:p>
          <a:p>
            <a:pPr lvl="1"/>
            <a:r>
              <a:rPr lang="it-IT" dirty="0"/>
              <a:t>Accesso parziale può essere rifiutato se giustificato da un motivo imperativo di interesse generale.</a:t>
            </a:r>
          </a:p>
          <a:p>
            <a:pPr lvl="1"/>
            <a:r>
              <a:rPr lang="it-IT" dirty="0"/>
              <a:t>Es. massaggiatrice idro-terapista, in alcuni Paesi membri è riconosciuta solo la professione di fisioterapista.</a:t>
            </a:r>
          </a:p>
        </p:txBody>
      </p:sp>
    </p:spTree>
    <p:extLst>
      <p:ext uri="{BB962C8B-B14F-4D97-AF65-F5344CB8AC3E}">
        <p14:creationId xmlns:p14="http://schemas.microsoft.com/office/powerpoint/2010/main" val="1708661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17257C-7095-59A4-543F-62FAA677A20A}"/>
              </a:ext>
            </a:extLst>
          </p:cNvPr>
          <p:cNvSpPr>
            <a:spLocks noGrp="1"/>
          </p:cNvSpPr>
          <p:nvPr>
            <p:ph type="title"/>
          </p:nvPr>
        </p:nvSpPr>
        <p:spPr/>
        <p:txBody>
          <a:bodyPr/>
          <a:lstStyle/>
          <a:p>
            <a:r>
              <a:rPr lang="it-IT" b="1" dirty="0">
                <a:solidFill>
                  <a:srgbClr val="FF0000"/>
                </a:solidFill>
              </a:rPr>
              <a:t>Casi particolari di riconoscimento di titoli e qualifiche</a:t>
            </a:r>
            <a:endParaRPr lang="it-IT" dirty="0">
              <a:solidFill>
                <a:srgbClr val="FF0000"/>
              </a:solidFill>
            </a:endParaRPr>
          </a:p>
        </p:txBody>
      </p:sp>
      <p:sp>
        <p:nvSpPr>
          <p:cNvPr id="3" name="Segnaposto contenuto 2">
            <a:extLst>
              <a:ext uri="{FF2B5EF4-FFF2-40B4-BE49-F238E27FC236}">
                <a16:creationId xmlns:a16="http://schemas.microsoft.com/office/drawing/2014/main" id="{92787CAA-C144-A19A-702B-E61690A0E19B}"/>
              </a:ext>
            </a:extLst>
          </p:cNvPr>
          <p:cNvSpPr>
            <a:spLocks noGrp="1"/>
          </p:cNvSpPr>
          <p:nvPr>
            <p:ph idx="1"/>
          </p:nvPr>
        </p:nvSpPr>
        <p:spPr>
          <a:xfrm>
            <a:off x="838200" y="1825625"/>
            <a:ext cx="10515600" cy="4667250"/>
          </a:xfrm>
        </p:spPr>
        <p:txBody>
          <a:bodyPr>
            <a:normAutofit lnSpcReduction="10000"/>
          </a:bodyPr>
          <a:lstStyle/>
          <a:p>
            <a:r>
              <a:rPr lang="it-IT" dirty="0"/>
              <a:t>Professioni parzialmente armonizzate: revisori dei conti, requisiti minimi inseriti nella dir. 2006/43/CE (mod. 2014/56/UE)</a:t>
            </a:r>
          </a:p>
          <a:p>
            <a:r>
              <a:rPr lang="it-IT" dirty="0"/>
              <a:t>Riconoscimento a scopo non professionale: non esistono meccanismi a livello UE.</a:t>
            </a:r>
          </a:p>
          <a:p>
            <a:r>
              <a:rPr lang="it-IT" b="1" dirty="0">
                <a:solidFill>
                  <a:srgbClr val="00B0F0"/>
                </a:solidFill>
              </a:rPr>
              <a:t>Avvocati</a:t>
            </a:r>
            <a:r>
              <a:rPr lang="it-IT" dirty="0"/>
              <a:t>: </a:t>
            </a:r>
          </a:p>
          <a:p>
            <a:pPr lvl="1"/>
            <a:r>
              <a:rPr lang="it-IT" dirty="0"/>
              <a:t>una disciplina specifica è prevista per la libera circolazione (dir. 1977/249/CEE) e soprattutto stabilimento (dir. 1998/5/CE) degli avvocati. </a:t>
            </a:r>
          </a:p>
          <a:p>
            <a:pPr lvl="1"/>
            <a:r>
              <a:rPr lang="it-IT" dirty="0"/>
              <a:t>Esonero della prova attitudinale per accesso alla professione nel Paese di destinazione.</a:t>
            </a:r>
          </a:p>
          <a:p>
            <a:pPr lvl="1"/>
            <a:r>
              <a:rPr lang="it-IT" dirty="0"/>
              <a:t>Sentenza </a:t>
            </a:r>
            <a:r>
              <a:rPr lang="it-IT" i="1" dirty="0"/>
              <a:t>Torresi</a:t>
            </a:r>
            <a:r>
              <a:rPr lang="it-IT" dirty="0"/>
              <a:t>, C-58/13 e C-59/13: la scelta del Paese membro dove conseguire il titolo e quello dove esercitare la professione è inerente all’esercizio delle libertà fondamentali garantite dai Trattati.</a:t>
            </a:r>
          </a:p>
        </p:txBody>
      </p:sp>
    </p:spTree>
    <p:extLst>
      <p:ext uri="{BB962C8B-B14F-4D97-AF65-F5344CB8AC3E}">
        <p14:creationId xmlns:p14="http://schemas.microsoft.com/office/powerpoint/2010/main" val="452842024"/>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TotalTime>
  <Words>876</Words>
  <Application>Microsoft Macintosh PowerPoint</Application>
  <PresentationFormat>Widescreen</PresentationFormat>
  <Paragraphs>52</Paragraphs>
  <Slides>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vt:i4>
      </vt:variant>
    </vt:vector>
  </HeadingPairs>
  <TitlesOfParts>
    <vt:vector size="13" baseType="lpstr">
      <vt:lpstr>Arial</vt:lpstr>
      <vt:lpstr>Calibri</vt:lpstr>
      <vt:lpstr>Calibri Light</vt:lpstr>
      <vt:lpstr>Tema di Office</vt:lpstr>
      <vt:lpstr>Diritto del mercato unico europeo  Prof. Dr. Alessandro Nato</vt:lpstr>
      <vt:lpstr>Titoli, Qualifiche e mercato interno</vt:lpstr>
      <vt:lpstr>Titoli extra-UE </vt:lpstr>
      <vt:lpstr>Disciplina quadro riconoscimento di titoli e qualifiche</vt:lpstr>
      <vt:lpstr>Disciplina quadro riconoscimento di titoli e qualifiche</vt:lpstr>
      <vt:lpstr>Regimi di riconoscimento</vt:lpstr>
      <vt:lpstr>Regimi di riconoscimento</vt:lpstr>
      <vt:lpstr>Casi particolari di riconoscimento di titoli e qualifiche</vt:lpstr>
      <vt:lpstr>Casi particolari di riconoscimento di titoli e qualifiche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26</cp:revision>
  <dcterms:created xsi:type="dcterms:W3CDTF">2022-09-09T08:27:37Z</dcterms:created>
  <dcterms:modified xsi:type="dcterms:W3CDTF">2023-02-01T10:21:17Z</dcterms:modified>
</cp:coreProperties>
</file>