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4" r:id="rId3"/>
    <p:sldId id="258" r:id="rId4"/>
    <p:sldId id="259" r:id="rId5"/>
    <p:sldId id="260" r:id="rId6"/>
    <p:sldId id="262" r:id="rId7"/>
    <p:sldId id="261" r:id="rId8"/>
    <p:sldId id="263" r:id="rId9"/>
    <p:sldId id="264" r:id="rId10"/>
    <p:sldId id="285" r:id="rId11"/>
    <p:sldId id="265" r:id="rId12"/>
    <p:sldId id="266" r:id="rId13"/>
    <p:sldId id="268" r:id="rId14"/>
    <p:sldId id="270" r:id="rId15"/>
    <p:sldId id="273" r:id="rId16"/>
    <p:sldId id="274" r:id="rId17"/>
    <p:sldId id="272" r:id="rId18"/>
    <p:sldId id="269" r:id="rId19"/>
    <p:sldId id="286" r:id="rId20"/>
    <p:sldId id="277" r:id="rId21"/>
    <p:sldId id="276" r:id="rId22"/>
    <p:sldId id="271" r:id="rId23"/>
    <p:sldId id="275" r:id="rId24"/>
    <p:sldId id="278" r:id="rId25"/>
    <p:sldId id="279" r:id="rId26"/>
    <p:sldId id="280" r:id="rId27"/>
    <p:sldId id="282" r:id="rId28"/>
    <p:sldId id="281" r:id="rId29"/>
    <p:sldId id="283"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00"/>
    <a:srgbClr val="E60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2" autoAdjust="0"/>
    <p:restoredTop sz="94282" autoAdjust="0"/>
  </p:normalViewPr>
  <p:slideViewPr>
    <p:cSldViewPr snapToGrid="0">
      <p:cViewPr varScale="1">
        <p:scale>
          <a:sx n="111" d="100"/>
          <a:sy n="111" d="100"/>
        </p:scale>
        <p:origin x="66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hyperlink" Target="https://www.youtube.com/watch?v=e5oDJ6GMRV8"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youtube.com/watch?v=e5oDJ6GMRV8"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CACC34-4656-4BC8-88F5-B72B4E191B70}" type="doc">
      <dgm:prSet loTypeId="urn:microsoft.com/office/officeart/2005/8/layout/vList5" loCatId="list" qsTypeId="urn:microsoft.com/office/officeart/2005/8/quickstyle/simple4" qsCatId="simple" csTypeId="urn:microsoft.com/office/officeart/2005/8/colors/accent0_3" csCatId="mainScheme" phldr="1"/>
      <dgm:spPr/>
      <dgm:t>
        <a:bodyPr/>
        <a:lstStyle/>
        <a:p>
          <a:endParaRPr lang="it-IT"/>
        </a:p>
      </dgm:t>
    </dgm:pt>
    <dgm:pt modelId="{6DD39D17-F3E5-4849-AC2C-9DFD69FD0DFB}">
      <dgm:prSet phldrT="[Testo]" custT="1"/>
      <dgm:spPr/>
      <dgm:t>
        <a:bodyPr/>
        <a:lstStyle/>
        <a:p>
          <a:r>
            <a:rPr lang="it-IT" sz="4000" dirty="0"/>
            <a:t>1922</a:t>
          </a:r>
        </a:p>
      </dgm:t>
    </dgm:pt>
    <dgm:pt modelId="{23A7DEC6-1DA7-47AD-95CF-8D515797FA41}" type="parTrans" cxnId="{5B38C2D9-E7A0-4769-84D8-EAE049FC0655}">
      <dgm:prSet/>
      <dgm:spPr/>
      <dgm:t>
        <a:bodyPr/>
        <a:lstStyle/>
        <a:p>
          <a:endParaRPr lang="it-IT"/>
        </a:p>
      </dgm:t>
    </dgm:pt>
    <dgm:pt modelId="{5595EAF7-AED8-4D3C-8E4C-782FEA1783F3}" type="sibTrans" cxnId="{5B38C2D9-E7A0-4769-84D8-EAE049FC0655}">
      <dgm:prSet/>
      <dgm:spPr/>
      <dgm:t>
        <a:bodyPr/>
        <a:lstStyle/>
        <a:p>
          <a:endParaRPr lang="it-IT"/>
        </a:p>
      </dgm:t>
    </dgm:pt>
    <dgm:pt modelId="{5EBFBF72-8A84-4DE3-84B1-CD6952B7530B}">
      <dgm:prSet phldrT="[Testo]" custT="1"/>
      <dgm:spPr/>
      <dgm:t>
        <a:bodyPr/>
        <a:lstStyle/>
        <a:p>
          <a:r>
            <a:rPr lang="it-IT" sz="1800" b="1" dirty="0"/>
            <a:t>Dicembre</a:t>
          </a:r>
          <a:r>
            <a:rPr lang="it-IT" sz="1800" dirty="0"/>
            <a:t> &gt; </a:t>
          </a:r>
          <a:r>
            <a:rPr lang="it-IT" sz="1800" b="1" dirty="0"/>
            <a:t>Gran Consiglio del Fascismo </a:t>
          </a:r>
          <a:r>
            <a:rPr lang="it-IT" sz="1800" dirty="0"/>
            <a:t>(nel 1928 diventa l’organo supremo dello Stato fascista)</a:t>
          </a:r>
        </a:p>
      </dgm:t>
    </dgm:pt>
    <dgm:pt modelId="{DE124784-8775-48F5-8F0F-77BF5260AEBD}" type="parTrans" cxnId="{B736AD00-E9BF-44D9-AF42-9A057043D4C0}">
      <dgm:prSet/>
      <dgm:spPr/>
      <dgm:t>
        <a:bodyPr/>
        <a:lstStyle/>
        <a:p>
          <a:endParaRPr lang="it-IT"/>
        </a:p>
      </dgm:t>
    </dgm:pt>
    <dgm:pt modelId="{93DA9B82-0D9D-4408-B633-32463275037C}" type="sibTrans" cxnId="{B736AD00-E9BF-44D9-AF42-9A057043D4C0}">
      <dgm:prSet/>
      <dgm:spPr/>
      <dgm:t>
        <a:bodyPr/>
        <a:lstStyle/>
        <a:p>
          <a:endParaRPr lang="it-IT"/>
        </a:p>
      </dgm:t>
    </dgm:pt>
    <dgm:pt modelId="{DDF91749-9207-4E72-A305-9D2D945F6C5C}">
      <dgm:prSet phldrT="[Testo]" custT="1"/>
      <dgm:spPr/>
      <dgm:t>
        <a:bodyPr/>
        <a:lstStyle/>
        <a:p>
          <a:r>
            <a:rPr lang="it-IT" sz="4800" dirty="0"/>
            <a:t>1923</a:t>
          </a:r>
        </a:p>
      </dgm:t>
    </dgm:pt>
    <dgm:pt modelId="{17A0BFBA-09C0-45D0-B179-8E99C3A0530E}" type="parTrans" cxnId="{6B3BC228-2567-433F-9C50-2E582D89E57B}">
      <dgm:prSet/>
      <dgm:spPr/>
      <dgm:t>
        <a:bodyPr/>
        <a:lstStyle/>
        <a:p>
          <a:endParaRPr lang="it-IT"/>
        </a:p>
      </dgm:t>
    </dgm:pt>
    <dgm:pt modelId="{C29C9D43-210F-4153-BCE6-E213773A829C}" type="sibTrans" cxnId="{6B3BC228-2567-433F-9C50-2E582D89E57B}">
      <dgm:prSet/>
      <dgm:spPr/>
      <dgm:t>
        <a:bodyPr/>
        <a:lstStyle/>
        <a:p>
          <a:endParaRPr lang="it-IT"/>
        </a:p>
      </dgm:t>
    </dgm:pt>
    <dgm:pt modelId="{D1C6CAF7-3952-48EE-BE9F-883D75C5E91F}">
      <dgm:prSet phldrT="[Testo]" custT="1"/>
      <dgm:spPr/>
      <dgm:t>
        <a:bodyPr/>
        <a:lstStyle/>
        <a:p>
          <a:r>
            <a:rPr lang="it-IT" sz="1800" b="1" dirty="0"/>
            <a:t>Gennaio</a:t>
          </a:r>
          <a:r>
            <a:rPr lang="it-IT" sz="1800" dirty="0"/>
            <a:t> &gt; Milizia Volontaria per la Sicurezza Nazionale</a:t>
          </a:r>
        </a:p>
      </dgm:t>
    </dgm:pt>
    <dgm:pt modelId="{A872C238-D5D4-4B5D-9B30-C9219CA9F431}" type="parTrans" cxnId="{DED0C244-BCCD-4CC1-8E7D-90B817145464}">
      <dgm:prSet/>
      <dgm:spPr/>
      <dgm:t>
        <a:bodyPr/>
        <a:lstStyle/>
        <a:p>
          <a:endParaRPr lang="it-IT"/>
        </a:p>
      </dgm:t>
    </dgm:pt>
    <dgm:pt modelId="{B5DC2A15-F5B0-42C6-9DB2-D014D91DF8F4}" type="sibTrans" cxnId="{DED0C244-BCCD-4CC1-8E7D-90B817145464}">
      <dgm:prSet/>
      <dgm:spPr/>
      <dgm:t>
        <a:bodyPr/>
        <a:lstStyle/>
        <a:p>
          <a:endParaRPr lang="it-IT"/>
        </a:p>
      </dgm:t>
    </dgm:pt>
    <dgm:pt modelId="{8B921699-CE73-41FE-80E9-4E0E9CAFC58C}">
      <dgm:prSet phldrT="[Testo]" custT="1"/>
      <dgm:spPr/>
      <dgm:t>
        <a:bodyPr/>
        <a:lstStyle/>
        <a:p>
          <a:r>
            <a:rPr lang="it-IT" sz="4800" dirty="0"/>
            <a:t>1924</a:t>
          </a:r>
        </a:p>
      </dgm:t>
    </dgm:pt>
    <dgm:pt modelId="{7B2BB887-FE2F-4EAC-91DC-28D32992C1B6}" type="parTrans" cxnId="{284800E6-F91E-4791-A3F2-BFCD68099288}">
      <dgm:prSet/>
      <dgm:spPr/>
      <dgm:t>
        <a:bodyPr/>
        <a:lstStyle/>
        <a:p>
          <a:endParaRPr lang="it-IT"/>
        </a:p>
      </dgm:t>
    </dgm:pt>
    <dgm:pt modelId="{7505A35F-57E3-479E-8A4E-1FC53CD45D1A}" type="sibTrans" cxnId="{284800E6-F91E-4791-A3F2-BFCD68099288}">
      <dgm:prSet/>
      <dgm:spPr/>
      <dgm:t>
        <a:bodyPr/>
        <a:lstStyle/>
        <a:p>
          <a:endParaRPr lang="it-IT"/>
        </a:p>
      </dgm:t>
    </dgm:pt>
    <dgm:pt modelId="{68FBF18C-48A9-4F6E-A1E1-495C0EC0428C}">
      <dgm:prSet phldrT="[Testo]" custT="1"/>
      <dgm:spPr/>
      <dgm:t>
        <a:bodyPr/>
        <a:lstStyle/>
        <a:p>
          <a:r>
            <a:rPr lang="it-IT" sz="1800" b="1" dirty="0"/>
            <a:t>6 aprile </a:t>
          </a:r>
          <a:r>
            <a:rPr lang="it-IT" sz="1800" dirty="0"/>
            <a:t>&gt; Elezioni delle liste nazionali</a:t>
          </a:r>
        </a:p>
      </dgm:t>
    </dgm:pt>
    <dgm:pt modelId="{5C75DA95-694B-4532-9CCE-6AAC7D70CD09}" type="parTrans" cxnId="{97CF4EF6-9E93-4EE4-BA43-F94D4927A36D}">
      <dgm:prSet/>
      <dgm:spPr/>
      <dgm:t>
        <a:bodyPr/>
        <a:lstStyle/>
        <a:p>
          <a:endParaRPr lang="it-IT"/>
        </a:p>
      </dgm:t>
    </dgm:pt>
    <dgm:pt modelId="{AE217FAE-5450-4017-854A-FA5BFBE15799}" type="sibTrans" cxnId="{97CF4EF6-9E93-4EE4-BA43-F94D4927A36D}">
      <dgm:prSet/>
      <dgm:spPr/>
      <dgm:t>
        <a:bodyPr/>
        <a:lstStyle/>
        <a:p>
          <a:endParaRPr lang="it-IT"/>
        </a:p>
      </dgm:t>
    </dgm:pt>
    <dgm:pt modelId="{B56C0504-7461-4B27-941D-DEA082F4CB4D}">
      <dgm:prSet phldrT="[Testo]" custT="1"/>
      <dgm:spPr/>
      <dgm:t>
        <a:bodyPr/>
        <a:lstStyle/>
        <a:p>
          <a:r>
            <a:rPr lang="it-IT" sz="1800" dirty="0"/>
            <a:t>“Aventino” delle opposizioni</a:t>
          </a:r>
        </a:p>
      </dgm:t>
    </dgm:pt>
    <dgm:pt modelId="{039B6584-BCFD-41ED-B19D-03550F195695}" type="parTrans" cxnId="{3627850A-BBC5-4CBA-89CE-3C5CACF93102}">
      <dgm:prSet/>
      <dgm:spPr/>
      <dgm:t>
        <a:bodyPr/>
        <a:lstStyle/>
        <a:p>
          <a:endParaRPr lang="it-IT"/>
        </a:p>
      </dgm:t>
    </dgm:pt>
    <dgm:pt modelId="{947F2FBA-2831-40A2-B14F-FC13BC0C4E6C}" type="sibTrans" cxnId="{3627850A-BBC5-4CBA-89CE-3C5CACF93102}">
      <dgm:prSet/>
      <dgm:spPr/>
      <dgm:t>
        <a:bodyPr/>
        <a:lstStyle/>
        <a:p>
          <a:endParaRPr lang="it-IT"/>
        </a:p>
      </dgm:t>
    </dgm:pt>
    <dgm:pt modelId="{34CD1CC6-EDEB-4731-8554-84A6B855CC23}">
      <dgm:prSet phldrT="[Testo]" custT="1"/>
      <dgm:spPr/>
      <dgm:t>
        <a:bodyPr/>
        <a:lstStyle/>
        <a:p>
          <a:r>
            <a:rPr lang="it-IT" sz="1800" b="1" dirty="0"/>
            <a:t>Luglio</a:t>
          </a:r>
          <a:r>
            <a:rPr lang="it-IT" sz="1800" dirty="0"/>
            <a:t> &gt; </a:t>
          </a:r>
          <a:r>
            <a:rPr lang="it-IT" sz="1800" b="1" dirty="0"/>
            <a:t>nuova legge elettorale maggioritaria</a:t>
          </a:r>
        </a:p>
      </dgm:t>
    </dgm:pt>
    <dgm:pt modelId="{E768D028-A6C6-4BCC-A62F-5DDC66149006}" type="parTrans" cxnId="{C508A354-0C76-45DA-9B61-9B43DF82AE5F}">
      <dgm:prSet/>
      <dgm:spPr/>
      <dgm:t>
        <a:bodyPr/>
        <a:lstStyle/>
        <a:p>
          <a:endParaRPr lang="it-IT"/>
        </a:p>
      </dgm:t>
    </dgm:pt>
    <dgm:pt modelId="{8B97DEC5-4654-4226-9580-B38FD42D8530}" type="sibTrans" cxnId="{C508A354-0C76-45DA-9B61-9B43DF82AE5F}">
      <dgm:prSet/>
      <dgm:spPr/>
      <dgm:t>
        <a:bodyPr/>
        <a:lstStyle/>
        <a:p>
          <a:endParaRPr lang="it-IT"/>
        </a:p>
      </dgm:t>
    </dgm:pt>
    <dgm:pt modelId="{C6B38A70-943F-440A-A91F-03897771B279}">
      <dgm:prSet phldrT="[Testo]" custT="1"/>
      <dgm:spPr/>
      <dgm:t>
        <a:bodyPr/>
        <a:lstStyle/>
        <a:p>
          <a:r>
            <a:rPr lang="it-IT" sz="1800" dirty="0"/>
            <a:t>Clima di violenza, denunciato in Parlamento da Matteotti</a:t>
          </a:r>
        </a:p>
      </dgm:t>
    </dgm:pt>
    <dgm:pt modelId="{A8BB6043-5174-4D66-9C27-ECAA33588DDD}" type="parTrans" cxnId="{4A8DA33A-7A4B-4901-AEDB-916690D25AB5}">
      <dgm:prSet/>
      <dgm:spPr/>
      <dgm:t>
        <a:bodyPr/>
        <a:lstStyle/>
        <a:p>
          <a:endParaRPr lang="it-IT"/>
        </a:p>
      </dgm:t>
    </dgm:pt>
    <dgm:pt modelId="{BC27D380-4220-467E-BF16-13BA744F8361}" type="sibTrans" cxnId="{4A8DA33A-7A4B-4901-AEDB-916690D25AB5}">
      <dgm:prSet/>
      <dgm:spPr/>
      <dgm:t>
        <a:bodyPr/>
        <a:lstStyle/>
        <a:p>
          <a:endParaRPr lang="it-IT"/>
        </a:p>
      </dgm:t>
    </dgm:pt>
    <dgm:pt modelId="{EE4AECA9-D2CE-495F-8490-47557A1AF26C}">
      <dgm:prSet phldrT="[Testo]" custT="1"/>
      <dgm:spPr/>
      <dgm:t>
        <a:bodyPr/>
        <a:lstStyle/>
        <a:p>
          <a:r>
            <a:rPr lang="it-IT" sz="1800" b="1" dirty="0"/>
            <a:t>10 giugno 1924 </a:t>
          </a:r>
          <a:r>
            <a:rPr lang="it-IT" sz="1800" dirty="0"/>
            <a:t>&gt; omicidio Matteotti</a:t>
          </a:r>
        </a:p>
      </dgm:t>
    </dgm:pt>
    <dgm:pt modelId="{6D0233AA-DDB3-4BC4-95AB-73DDFA19AB31}" type="parTrans" cxnId="{409240C4-0C31-4C67-B79A-9A534B7A55AA}">
      <dgm:prSet/>
      <dgm:spPr/>
      <dgm:t>
        <a:bodyPr/>
        <a:lstStyle/>
        <a:p>
          <a:endParaRPr lang="it-IT"/>
        </a:p>
      </dgm:t>
    </dgm:pt>
    <dgm:pt modelId="{20D531D7-8126-4957-B656-4742E8136041}" type="sibTrans" cxnId="{409240C4-0C31-4C67-B79A-9A534B7A55AA}">
      <dgm:prSet/>
      <dgm:spPr/>
      <dgm:t>
        <a:bodyPr/>
        <a:lstStyle/>
        <a:p>
          <a:endParaRPr lang="it-IT"/>
        </a:p>
      </dgm:t>
    </dgm:pt>
    <dgm:pt modelId="{15ABCA3D-E10F-4FB6-B0FA-90CC531C2F47}">
      <dgm:prSet phldrT="[Testo]" custT="1"/>
      <dgm:spPr/>
      <dgm:t>
        <a:bodyPr/>
        <a:lstStyle/>
        <a:p>
          <a:r>
            <a:rPr lang="it-IT" sz="4800" dirty="0"/>
            <a:t>1925</a:t>
          </a:r>
        </a:p>
      </dgm:t>
    </dgm:pt>
    <dgm:pt modelId="{DE392243-70AD-4C95-93BE-FC17F8196F4B}" type="parTrans" cxnId="{D2A3AE51-0BC3-4BC0-B353-22AFF3552988}">
      <dgm:prSet/>
      <dgm:spPr/>
      <dgm:t>
        <a:bodyPr/>
        <a:lstStyle/>
        <a:p>
          <a:endParaRPr lang="it-IT"/>
        </a:p>
      </dgm:t>
    </dgm:pt>
    <dgm:pt modelId="{7BC2288F-8838-4915-B747-5FD261F33E2E}" type="sibTrans" cxnId="{D2A3AE51-0BC3-4BC0-B353-22AFF3552988}">
      <dgm:prSet/>
      <dgm:spPr/>
      <dgm:t>
        <a:bodyPr/>
        <a:lstStyle/>
        <a:p>
          <a:endParaRPr lang="it-IT"/>
        </a:p>
      </dgm:t>
    </dgm:pt>
    <dgm:pt modelId="{91970D56-D843-448C-B334-6E157648F906}">
      <dgm:prSet phldrT="[Testo]" custT="1"/>
      <dgm:spPr/>
      <dgm:t>
        <a:bodyPr/>
        <a:lstStyle/>
        <a:p>
          <a:r>
            <a:rPr lang="it-IT" sz="1800" dirty="0">
              <a:hlinkClick xmlns:r="http://schemas.openxmlformats.org/officeDocument/2006/relationships" r:id="rId1"/>
            </a:rPr>
            <a:t>Discorso alla camera del 3 gennaio</a:t>
          </a:r>
          <a:endParaRPr lang="it-IT" sz="1800" dirty="0"/>
        </a:p>
      </dgm:t>
    </dgm:pt>
    <dgm:pt modelId="{01E0B19D-8C14-4A95-9899-16534688E1AC}" type="parTrans" cxnId="{013B19D6-0F23-4B19-BD49-C24B52278803}">
      <dgm:prSet/>
      <dgm:spPr/>
      <dgm:t>
        <a:bodyPr/>
        <a:lstStyle/>
        <a:p>
          <a:endParaRPr lang="it-IT"/>
        </a:p>
      </dgm:t>
    </dgm:pt>
    <dgm:pt modelId="{2DA6B13F-4997-43A6-BE2F-A786A17BAED7}" type="sibTrans" cxnId="{013B19D6-0F23-4B19-BD49-C24B52278803}">
      <dgm:prSet/>
      <dgm:spPr/>
      <dgm:t>
        <a:bodyPr/>
        <a:lstStyle/>
        <a:p>
          <a:endParaRPr lang="it-IT"/>
        </a:p>
      </dgm:t>
    </dgm:pt>
    <dgm:pt modelId="{935C11C3-54F8-4790-831D-D0C0A927D121}">
      <dgm:prSet phldrT="[Testo]" custT="1"/>
      <dgm:spPr/>
      <dgm:t>
        <a:bodyPr/>
        <a:lstStyle/>
        <a:p>
          <a:r>
            <a:rPr lang="it-IT" sz="1800" dirty="0"/>
            <a:t> </a:t>
          </a:r>
          <a:r>
            <a:rPr lang="it-IT" sz="1800" b="1" dirty="0"/>
            <a:t>legge 24 dicembre 1925</a:t>
          </a:r>
          <a:r>
            <a:rPr lang="it-IT" sz="1800" dirty="0"/>
            <a:t>: Mussolini è capo del governo, presidente del Consiglio e segretario di Stato</a:t>
          </a:r>
        </a:p>
      </dgm:t>
    </dgm:pt>
    <dgm:pt modelId="{24FEC85B-E063-40CB-9065-575433409057}" type="parTrans" cxnId="{EF1D1978-7937-4A59-9784-9C0CB38DAB18}">
      <dgm:prSet/>
      <dgm:spPr/>
      <dgm:t>
        <a:bodyPr/>
        <a:lstStyle/>
        <a:p>
          <a:endParaRPr lang="it-IT"/>
        </a:p>
      </dgm:t>
    </dgm:pt>
    <dgm:pt modelId="{F6684FED-A7A7-4E1B-B466-2D844171E90B}" type="sibTrans" cxnId="{EF1D1978-7937-4A59-9784-9C0CB38DAB18}">
      <dgm:prSet/>
      <dgm:spPr/>
      <dgm:t>
        <a:bodyPr/>
        <a:lstStyle/>
        <a:p>
          <a:endParaRPr lang="it-IT"/>
        </a:p>
      </dgm:t>
    </dgm:pt>
    <dgm:pt modelId="{043D7628-F0E3-4800-B712-4ECE4D74D3B7}" type="pres">
      <dgm:prSet presAssocID="{50CACC34-4656-4BC8-88F5-B72B4E191B70}" presName="Name0" presStyleCnt="0">
        <dgm:presLayoutVars>
          <dgm:dir/>
          <dgm:animLvl val="lvl"/>
          <dgm:resizeHandles val="exact"/>
        </dgm:presLayoutVars>
      </dgm:prSet>
      <dgm:spPr/>
    </dgm:pt>
    <dgm:pt modelId="{519CDE16-DC1A-4EFD-BA7A-4D4E14162466}" type="pres">
      <dgm:prSet presAssocID="{6DD39D17-F3E5-4849-AC2C-9DFD69FD0DFB}" presName="linNode" presStyleCnt="0"/>
      <dgm:spPr/>
    </dgm:pt>
    <dgm:pt modelId="{458BC53E-35AD-4962-B865-F940EFB4F34D}" type="pres">
      <dgm:prSet presAssocID="{6DD39D17-F3E5-4849-AC2C-9DFD69FD0DFB}" presName="parentText" presStyleLbl="node1" presStyleIdx="0" presStyleCnt="4">
        <dgm:presLayoutVars>
          <dgm:chMax val="1"/>
          <dgm:bulletEnabled val="1"/>
        </dgm:presLayoutVars>
      </dgm:prSet>
      <dgm:spPr/>
    </dgm:pt>
    <dgm:pt modelId="{078E8954-DD27-4AA4-9692-77C02510C47A}" type="pres">
      <dgm:prSet presAssocID="{6DD39D17-F3E5-4849-AC2C-9DFD69FD0DFB}" presName="descendantText" presStyleLbl="alignAccFollowNode1" presStyleIdx="0" presStyleCnt="4">
        <dgm:presLayoutVars>
          <dgm:bulletEnabled val="1"/>
        </dgm:presLayoutVars>
      </dgm:prSet>
      <dgm:spPr/>
    </dgm:pt>
    <dgm:pt modelId="{C4056A6B-7CB2-4C98-A121-EE37FD4FC268}" type="pres">
      <dgm:prSet presAssocID="{5595EAF7-AED8-4D3C-8E4C-782FEA1783F3}" presName="sp" presStyleCnt="0"/>
      <dgm:spPr/>
    </dgm:pt>
    <dgm:pt modelId="{CCB6505A-E7BE-4C68-BED1-1C3C32A64C91}" type="pres">
      <dgm:prSet presAssocID="{DDF91749-9207-4E72-A305-9D2D945F6C5C}" presName="linNode" presStyleCnt="0"/>
      <dgm:spPr/>
    </dgm:pt>
    <dgm:pt modelId="{719C6390-A46A-430B-9367-A1F26D10B725}" type="pres">
      <dgm:prSet presAssocID="{DDF91749-9207-4E72-A305-9D2D945F6C5C}" presName="parentText" presStyleLbl="node1" presStyleIdx="1" presStyleCnt="4">
        <dgm:presLayoutVars>
          <dgm:chMax val="1"/>
          <dgm:bulletEnabled val="1"/>
        </dgm:presLayoutVars>
      </dgm:prSet>
      <dgm:spPr/>
    </dgm:pt>
    <dgm:pt modelId="{FD431355-D08B-4ED1-9DE9-C36518B65682}" type="pres">
      <dgm:prSet presAssocID="{DDF91749-9207-4E72-A305-9D2D945F6C5C}" presName="descendantText" presStyleLbl="alignAccFollowNode1" presStyleIdx="1" presStyleCnt="4">
        <dgm:presLayoutVars>
          <dgm:bulletEnabled val="1"/>
        </dgm:presLayoutVars>
      </dgm:prSet>
      <dgm:spPr/>
    </dgm:pt>
    <dgm:pt modelId="{A333825F-CC0F-4BC8-8C3E-4208D260214A}" type="pres">
      <dgm:prSet presAssocID="{C29C9D43-210F-4153-BCE6-E213773A829C}" presName="sp" presStyleCnt="0"/>
      <dgm:spPr/>
    </dgm:pt>
    <dgm:pt modelId="{4775100E-4881-4EAE-A2A1-5E55312ABB05}" type="pres">
      <dgm:prSet presAssocID="{8B921699-CE73-41FE-80E9-4E0E9CAFC58C}" presName="linNode" presStyleCnt="0"/>
      <dgm:spPr/>
    </dgm:pt>
    <dgm:pt modelId="{3E2F3E79-A645-4CBC-B93D-6FCE5ABD472C}" type="pres">
      <dgm:prSet presAssocID="{8B921699-CE73-41FE-80E9-4E0E9CAFC58C}" presName="parentText" presStyleLbl="node1" presStyleIdx="2" presStyleCnt="4">
        <dgm:presLayoutVars>
          <dgm:chMax val="1"/>
          <dgm:bulletEnabled val="1"/>
        </dgm:presLayoutVars>
      </dgm:prSet>
      <dgm:spPr/>
    </dgm:pt>
    <dgm:pt modelId="{F81C90BF-3B61-43CB-8D16-829F79EB2704}" type="pres">
      <dgm:prSet presAssocID="{8B921699-CE73-41FE-80E9-4E0E9CAFC58C}" presName="descendantText" presStyleLbl="alignAccFollowNode1" presStyleIdx="2" presStyleCnt="4" custScaleY="168735">
        <dgm:presLayoutVars>
          <dgm:bulletEnabled val="1"/>
        </dgm:presLayoutVars>
      </dgm:prSet>
      <dgm:spPr/>
    </dgm:pt>
    <dgm:pt modelId="{2E681A79-711C-4791-9E95-22D84445B229}" type="pres">
      <dgm:prSet presAssocID="{7505A35F-57E3-479E-8A4E-1FC53CD45D1A}" presName="sp" presStyleCnt="0"/>
      <dgm:spPr/>
    </dgm:pt>
    <dgm:pt modelId="{8AF61B39-9095-40D8-83D0-5D4A79777DC5}" type="pres">
      <dgm:prSet presAssocID="{15ABCA3D-E10F-4FB6-B0FA-90CC531C2F47}" presName="linNode" presStyleCnt="0"/>
      <dgm:spPr/>
    </dgm:pt>
    <dgm:pt modelId="{F9037AB1-321C-4C0D-959B-7CF1B9415580}" type="pres">
      <dgm:prSet presAssocID="{15ABCA3D-E10F-4FB6-B0FA-90CC531C2F47}" presName="parentText" presStyleLbl="node1" presStyleIdx="3" presStyleCnt="4">
        <dgm:presLayoutVars>
          <dgm:chMax val="1"/>
          <dgm:bulletEnabled val="1"/>
        </dgm:presLayoutVars>
      </dgm:prSet>
      <dgm:spPr/>
    </dgm:pt>
    <dgm:pt modelId="{F7E51EF5-D2B7-40E3-A645-862CDF5C090C}" type="pres">
      <dgm:prSet presAssocID="{15ABCA3D-E10F-4FB6-B0FA-90CC531C2F47}" presName="descendantText" presStyleLbl="alignAccFollowNode1" presStyleIdx="3" presStyleCnt="4">
        <dgm:presLayoutVars>
          <dgm:bulletEnabled val="1"/>
        </dgm:presLayoutVars>
      </dgm:prSet>
      <dgm:spPr/>
    </dgm:pt>
  </dgm:ptLst>
  <dgm:cxnLst>
    <dgm:cxn modelId="{B736AD00-E9BF-44D9-AF42-9A057043D4C0}" srcId="{6DD39D17-F3E5-4849-AC2C-9DFD69FD0DFB}" destId="{5EBFBF72-8A84-4DE3-84B1-CD6952B7530B}" srcOrd="0" destOrd="0" parTransId="{DE124784-8775-48F5-8F0F-77BF5260AEBD}" sibTransId="{93DA9B82-0D9D-4408-B633-32463275037C}"/>
    <dgm:cxn modelId="{3627850A-BBC5-4CBA-89CE-3C5CACF93102}" srcId="{8B921699-CE73-41FE-80E9-4E0E9CAFC58C}" destId="{B56C0504-7461-4B27-941D-DEA082F4CB4D}" srcOrd="2" destOrd="0" parTransId="{039B6584-BCFD-41ED-B19D-03550F195695}" sibTransId="{947F2FBA-2831-40A2-B14F-FC13BC0C4E6C}"/>
    <dgm:cxn modelId="{F630A20F-1629-4FC7-8C3F-20344D2F368B}" type="presOf" srcId="{8B921699-CE73-41FE-80E9-4E0E9CAFC58C}" destId="{3E2F3E79-A645-4CBC-B93D-6FCE5ABD472C}" srcOrd="0" destOrd="0" presId="urn:microsoft.com/office/officeart/2005/8/layout/vList5"/>
    <dgm:cxn modelId="{6B3BC228-2567-433F-9C50-2E582D89E57B}" srcId="{50CACC34-4656-4BC8-88F5-B72B4E191B70}" destId="{DDF91749-9207-4E72-A305-9D2D945F6C5C}" srcOrd="1" destOrd="0" parTransId="{17A0BFBA-09C0-45D0-B179-8E99C3A0530E}" sibTransId="{C29C9D43-210F-4153-BCE6-E213773A829C}"/>
    <dgm:cxn modelId="{4A8DA33A-7A4B-4901-AEDB-916690D25AB5}" srcId="{68FBF18C-48A9-4F6E-A1E1-495C0EC0428C}" destId="{C6B38A70-943F-440A-A91F-03897771B279}" srcOrd="0" destOrd="0" parTransId="{A8BB6043-5174-4D66-9C27-ECAA33588DDD}" sibTransId="{BC27D380-4220-467E-BF16-13BA744F8361}"/>
    <dgm:cxn modelId="{DED0C244-BCCD-4CC1-8E7D-90B817145464}" srcId="{DDF91749-9207-4E72-A305-9D2D945F6C5C}" destId="{D1C6CAF7-3952-48EE-BE9F-883D75C5E91F}" srcOrd="0" destOrd="0" parTransId="{A872C238-D5D4-4B5D-9B30-C9219CA9F431}" sibTransId="{B5DC2A15-F5B0-42C6-9DB2-D014D91DF8F4}"/>
    <dgm:cxn modelId="{10074C49-C38C-4343-BC3D-6533646F2A52}" type="presOf" srcId="{D1C6CAF7-3952-48EE-BE9F-883D75C5E91F}" destId="{FD431355-D08B-4ED1-9DE9-C36518B65682}" srcOrd="0" destOrd="0" presId="urn:microsoft.com/office/officeart/2005/8/layout/vList5"/>
    <dgm:cxn modelId="{AF7B6C4A-AF75-43CD-A7EA-1DF97C0E98F6}" type="presOf" srcId="{EE4AECA9-D2CE-495F-8490-47557A1AF26C}" destId="{F81C90BF-3B61-43CB-8D16-829F79EB2704}" srcOrd="0" destOrd="2" presId="urn:microsoft.com/office/officeart/2005/8/layout/vList5"/>
    <dgm:cxn modelId="{D2A3AE51-0BC3-4BC0-B353-22AFF3552988}" srcId="{50CACC34-4656-4BC8-88F5-B72B4E191B70}" destId="{15ABCA3D-E10F-4FB6-B0FA-90CC531C2F47}" srcOrd="3" destOrd="0" parTransId="{DE392243-70AD-4C95-93BE-FC17F8196F4B}" sibTransId="{7BC2288F-8838-4915-B747-5FD261F33E2E}"/>
    <dgm:cxn modelId="{253DE652-7E6B-4F1F-BC20-99A9D44F0A06}" type="presOf" srcId="{34CD1CC6-EDEB-4731-8554-84A6B855CC23}" destId="{FD431355-D08B-4ED1-9DE9-C36518B65682}" srcOrd="0" destOrd="1" presId="urn:microsoft.com/office/officeart/2005/8/layout/vList5"/>
    <dgm:cxn modelId="{C508A354-0C76-45DA-9B61-9B43DF82AE5F}" srcId="{DDF91749-9207-4E72-A305-9D2D945F6C5C}" destId="{34CD1CC6-EDEB-4731-8554-84A6B855CC23}" srcOrd="1" destOrd="0" parTransId="{E768D028-A6C6-4BCC-A62F-5DDC66149006}" sibTransId="{8B97DEC5-4654-4226-9580-B38FD42D8530}"/>
    <dgm:cxn modelId="{D92F5A5A-8697-4B48-9109-A472FAD305A5}" type="presOf" srcId="{935C11C3-54F8-4790-831D-D0C0A927D121}" destId="{F7E51EF5-D2B7-40E3-A645-862CDF5C090C}" srcOrd="0" destOrd="1" presId="urn:microsoft.com/office/officeart/2005/8/layout/vList5"/>
    <dgm:cxn modelId="{37615F70-D419-4BDE-A5A3-CE1B6FEBD86A}" type="presOf" srcId="{68FBF18C-48A9-4F6E-A1E1-495C0EC0428C}" destId="{F81C90BF-3B61-43CB-8D16-829F79EB2704}" srcOrd="0" destOrd="0" presId="urn:microsoft.com/office/officeart/2005/8/layout/vList5"/>
    <dgm:cxn modelId="{EF1D1978-7937-4A59-9784-9C0CB38DAB18}" srcId="{15ABCA3D-E10F-4FB6-B0FA-90CC531C2F47}" destId="{935C11C3-54F8-4790-831D-D0C0A927D121}" srcOrd="1" destOrd="0" parTransId="{24FEC85B-E063-40CB-9065-575433409057}" sibTransId="{F6684FED-A7A7-4E1B-B466-2D844171E90B}"/>
    <dgm:cxn modelId="{3EFDA47E-9188-4C53-A240-770A66948B48}" type="presOf" srcId="{B56C0504-7461-4B27-941D-DEA082F4CB4D}" destId="{F81C90BF-3B61-43CB-8D16-829F79EB2704}" srcOrd="0" destOrd="3" presId="urn:microsoft.com/office/officeart/2005/8/layout/vList5"/>
    <dgm:cxn modelId="{6458188C-5E78-4C30-A468-23A15366ECCF}" type="presOf" srcId="{DDF91749-9207-4E72-A305-9D2D945F6C5C}" destId="{719C6390-A46A-430B-9367-A1F26D10B725}" srcOrd="0" destOrd="0" presId="urn:microsoft.com/office/officeart/2005/8/layout/vList5"/>
    <dgm:cxn modelId="{35FA1AA7-BB7D-491C-A6D0-DCAD584F2B7B}" type="presOf" srcId="{91970D56-D843-448C-B334-6E157648F906}" destId="{F7E51EF5-D2B7-40E3-A645-862CDF5C090C}" srcOrd="0" destOrd="0" presId="urn:microsoft.com/office/officeart/2005/8/layout/vList5"/>
    <dgm:cxn modelId="{02B2DBB2-5147-4952-ABB8-C4DCBD29A515}" type="presOf" srcId="{6DD39D17-F3E5-4849-AC2C-9DFD69FD0DFB}" destId="{458BC53E-35AD-4962-B865-F940EFB4F34D}" srcOrd="0" destOrd="0" presId="urn:microsoft.com/office/officeart/2005/8/layout/vList5"/>
    <dgm:cxn modelId="{87DAF1C0-4A01-4C4E-8E72-6C7ADAEABF4F}" type="presOf" srcId="{15ABCA3D-E10F-4FB6-B0FA-90CC531C2F47}" destId="{F9037AB1-321C-4C0D-959B-7CF1B9415580}" srcOrd="0" destOrd="0" presId="urn:microsoft.com/office/officeart/2005/8/layout/vList5"/>
    <dgm:cxn modelId="{409240C4-0C31-4C67-B79A-9A534B7A55AA}" srcId="{8B921699-CE73-41FE-80E9-4E0E9CAFC58C}" destId="{EE4AECA9-D2CE-495F-8490-47557A1AF26C}" srcOrd="1" destOrd="0" parTransId="{6D0233AA-DDB3-4BC4-95AB-73DDFA19AB31}" sibTransId="{20D531D7-8126-4957-B656-4742E8136041}"/>
    <dgm:cxn modelId="{013B19D6-0F23-4B19-BD49-C24B52278803}" srcId="{15ABCA3D-E10F-4FB6-B0FA-90CC531C2F47}" destId="{91970D56-D843-448C-B334-6E157648F906}" srcOrd="0" destOrd="0" parTransId="{01E0B19D-8C14-4A95-9899-16534688E1AC}" sibTransId="{2DA6B13F-4997-43A6-BE2F-A786A17BAED7}"/>
    <dgm:cxn modelId="{AFDF9DD9-2EA0-42E2-A30F-E83D99B677FE}" type="presOf" srcId="{50CACC34-4656-4BC8-88F5-B72B4E191B70}" destId="{043D7628-F0E3-4800-B712-4ECE4D74D3B7}" srcOrd="0" destOrd="0" presId="urn:microsoft.com/office/officeart/2005/8/layout/vList5"/>
    <dgm:cxn modelId="{5B38C2D9-E7A0-4769-84D8-EAE049FC0655}" srcId="{50CACC34-4656-4BC8-88F5-B72B4E191B70}" destId="{6DD39D17-F3E5-4849-AC2C-9DFD69FD0DFB}" srcOrd="0" destOrd="0" parTransId="{23A7DEC6-1DA7-47AD-95CF-8D515797FA41}" sibTransId="{5595EAF7-AED8-4D3C-8E4C-782FEA1783F3}"/>
    <dgm:cxn modelId="{284800E6-F91E-4791-A3F2-BFCD68099288}" srcId="{50CACC34-4656-4BC8-88F5-B72B4E191B70}" destId="{8B921699-CE73-41FE-80E9-4E0E9CAFC58C}" srcOrd="2" destOrd="0" parTransId="{7B2BB887-FE2F-4EAC-91DC-28D32992C1B6}" sibTransId="{7505A35F-57E3-479E-8A4E-1FC53CD45D1A}"/>
    <dgm:cxn modelId="{E0DE67E9-9299-4CCF-B978-C267E5289189}" type="presOf" srcId="{5EBFBF72-8A84-4DE3-84B1-CD6952B7530B}" destId="{078E8954-DD27-4AA4-9692-77C02510C47A}" srcOrd="0" destOrd="0" presId="urn:microsoft.com/office/officeart/2005/8/layout/vList5"/>
    <dgm:cxn modelId="{DFBCE3EE-684A-4990-9D01-D65A2DE00EFF}" type="presOf" srcId="{C6B38A70-943F-440A-A91F-03897771B279}" destId="{F81C90BF-3B61-43CB-8D16-829F79EB2704}" srcOrd="0" destOrd="1" presId="urn:microsoft.com/office/officeart/2005/8/layout/vList5"/>
    <dgm:cxn modelId="{97CF4EF6-9E93-4EE4-BA43-F94D4927A36D}" srcId="{8B921699-CE73-41FE-80E9-4E0E9CAFC58C}" destId="{68FBF18C-48A9-4F6E-A1E1-495C0EC0428C}" srcOrd="0" destOrd="0" parTransId="{5C75DA95-694B-4532-9CCE-6AAC7D70CD09}" sibTransId="{AE217FAE-5450-4017-854A-FA5BFBE15799}"/>
    <dgm:cxn modelId="{E8D3A4BD-BFDC-462A-9288-A8D506F4DF62}" type="presParOf" srcId="{043D7628-F0E3-4800-B712-4ECE4D74D3B7}" destId="{519CDE16-DC1A-4EFD-BA7A-4D4E14162466}" srcOrd="0" destOrd="0" presId="urn:microsoft.com/office/officeart/2005/8/layout/vList5"/>
    <dgm:cxn modelId="{BED73326-10DF-48A2-95EF-8DE56A5D99AB}" type="presParOf" srcId="{519CDE16-DC1A-4EFD-BA7A-4D4E14162466}" destId="{458BC53E-35AD-4962-B865-F940EFB4F34D}" srcOrd="0" destOrd="0" presId="urn:microsoft.com/office/officeart/2005/8/layout/vList5"/>
    <dgm:cxn modelId="{08135E1F-EE68-4D5C-84DE-4D6E8A4997E9}" type="presParOf" srcId="{519CDE16-DC1A-4EFD-BA7A-4D4E14162466}" destId="{078E8954-DD27-4AA4-9692-77C02510C47A}" srcOrd="1" destOrd="0" presId="urn:microsoft.com/office/officeart/2005/8/layout/vList5"/>
    <dgm:cxn modelId="{7D3710B4-C92E-4C13-BBF7-4E53718849D4}" type="presParOf" srcId="{043D7628-F0E3-4800-B712-4ECE4D74D3B7}" destId="{C4056A6B-7CB2-4C98-A121-EE37FD4FC268}" srcOrd="1" destOrd="0" presId="urn:microsoft.com/office/officeart/2005/8/layout/vList5"/>
    <dgm:cxn modelId="{C2D75388-50C3-468B-93E6-F27557F1FCDA}" type="presParOf" srcId="{043D7628-F0E3-4800-B712-4ECE4D74D3B7}" destId="{CCB6505A-E7BE-4C68-BED1-1C3C32A64C91}" srcOrd="2" destOrd="0" presId="urn:microsoft.com/office/officeart/2005/8/layout/vList5"/>
    <dgm:cxn modelId="{808EFF8A-A0EA-4E7F-AD72-B6BEBC775E63}" type="presParOf" srcId="{CCB6505A-E7BE-4C68-BED1-1C3C32A64C91}" destId="{719C6390-A46A-430B-9367-A1F26D10B725}" srcOrd="0" destOrd="0" presId="urn:microsoft.com/office/officeart/2005/8/layout/vList5"/>
    <dgm:cxn modelId="{F14D2D0E-6CD4-4AEC-A565-532A5B1EEA61}" type="presParOf" srcId="{CCB6505A-E7BE-4C68-BED1-1C3C32A64C91}" destId="{FD431355-D08B-4ED1-9DE9-C36518B65682}" srcOrd="1" destOrd="0" presId="urn:microsoft.com/office/officeart/2005/8/layout/vList5"/>
    <dgm:cxn modelId="{FB08BC86-1BDC-478E-B3C2-FFF4DF903CDE}" type="presParOf" srcId="{043D7628-F0E3-4800-B712-4ECE4D74D3B7}" destId="{A333825F-CC0F-4BC8-8C3E-4208D260214A}" srcOrd="3" destOrd="0" presId="urn:microsoft.com/office/officeart/2005/8/layout/vList5"/>
    <dgm:cxn modelId="{F4DC6D02-2EEB-44F2-B2CC-90235B1FC321}" type="presParOf" srcId="{043D7628-F0E3-4800-B712-4ECE4D74D3B7}" destId="{4775100E-4881-4EAE-A2A1-5E55312ABB05}" srcOrd="4" destOrd="0" presId="urn:microsoft.com/office/officeart/2005/8/layout/vList5"/>
    <dgm:cxn modelId="{BF95453C-8203-4E6C-ADE3-62366F6901B0}" type="presParOf" srcId="{4775100E-4881-4EAE-A2A1-5E55312ABB05}" destId="{3E2F3E79-A645-4CBC-B93D-6FCE5ABD472C}" srcOrd="0" destOrd="0" presId="urn:microsoft.com/office/officeart/2005/8/layout/vList5"/>
    <dgm:cxn modelId="{41B15076-877E-479C-8B89-74E26BB4C2BA}" type="presParOf" srcId="{4775100E-4881-4EAE-A2A1-5E55312ABB05}" destId="{F81C90BF-3B61-43CB-8D16-829F79EB2704}" srcOrd="1" destOrd="0" presId="urn:microsoft.com/office/officeart/2005/8/layout/vList5"/>
    <dgm:cxn modelId="{2F83308B-40FB-4A22-968E-505166A663D9}" type="presParOf" srcId="{043D7628-F0E3-4800-B712-4ECE4D74D3B7}" destId="{2E681A79-711C-4791-9E95-22D84445B229}" srcOrd="5" destOrd="0" presId="urn:microsoft.com/office/officeart/2005/8/layout/vList5"/>
    <dgm:cxn modelId="{FCBFE06B-5D01-4583-ADE2-18ED3683525C}" type="presParOf" srcId="{043D7628-F0E3-4800-B712-4ECE4D74D3B7}" destId="{8AF61B39-9095-40D8-83D0-5D4A79777DC5}" srcOrd="6" destOrd="0" presId="urn:microsoft.com/office/officeart/2005/8/layout/vList5"/>
    <dgm:cxn modelId="{EA13B60E-6CD8-48F3-A15D-AFF1902D0C57}" type="presParOf" srcId="{8AF61B39-9095-40D8-83D0-5D4A79777DC5}" destId="{F9037AB1-321C-4C0D-959B-7CF1B9415580}" srcOrd="0" destOrd="0" presId="urn:microsoft.com/office/officeart/2005/8/layout/vList5"/>
    <dgm:cxn modelId="{253057B2-6CB5-472B-91BC-B10887B5C036}" type="presParOf" srcId="{8AF61B39-9095-40D8-83D0-5D4A79777DC5}" destId="{F7E51EF5-D2B7-40E3-A645-862CDF5C090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E8954-DD27-4AA4-9692-77C02510C47A}">
      <dsp:nvSpPr>
        <dsp:cNvPr id="0" name=""/>
        <dsp:cNvSpPr/>
      </dsp:nvSpPr>
      <dsp:spPr>
        <a:xfrm rot="5400000">
          <a:off x="7171664" y="-3051439"/>
          <a:ext cx="828395" cy="7139635"/>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it-IT" sz="1800" b="1" kern="1200" dirty="0"/>
            <a:t>Dicembre</a:t>
          </a:r>
          <a:r>
            <a:rPr lang="it-IT" sz="1800" kern="1200" dirty="0"/>
            <a:t> &gt; </a:t>
          </a:r>
          <a:r>
            <a:rPr lang="it-IT" sz="1800" b="1" kern="1200" dirty="0"/>
            <a:t>Gran Consiglio del Fascismo </a:t>
          </a:r>
          <a:r>
            <a:rPr lang="it-IT" sz="1800" kern="1200" dirty="0"/>
            <a:t>(nel 1928 diventa l’organo supremo dello Stato fascista)</a:t>
          </a:r>
        </a:p>
      </dsp:txBody>
      <dsp:txXfrm rot="-5400000">
        <a:off x="4016045" y="144619"/>
        <a:ext cx="7099196" cy="747517"/>
      </dsp:txXfrm>
    </dsp:sp>
    <dsp:sp modelId="{458BC53E-35AD-4962-B865-F940EFB4F34D}">
      <dsp:nvSpPr>
        <dsp:cNvPr id="0" name=""/>
        <dsp:cNvSpPr/>
      </dsp:nvSpPr>
      <dsp:spPr>
        <a:xfrm>
          <a:off x="0" y="631"/>
          <a:ext cx="4016044" cy="103549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it-IT" sz="4000" kern="1200" dirty="0"/>
            <a:t>1922</a:t>
          </a:r>
        </a:p>
      </dsp:txBody>
      <dsp:txXfrm>
        <a:off x="50549" y="51180"/>
        <a:ext cx="3914946" cy="934396"/>
      </dsp:txXfrm>
    </dsp:sp>
    <dsp:sp modelId="{FD431355-D08B-4ED1-9DE9-C36518B65682}">
      <dsp:nvSpPr>
        <dsp:cNvPr id="0" name=""/>
        <dsp:cNvSpPr/>
      </dsp:nvSpPr>
      <dsp:spPr>
        <a:xfrm rot="5400000">
          <a:off x="7171664" y="-1964170"/>
          <a:ext cx="828395" cy="7139635"/>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it-IT" sz="1800" b="1" kern="1200" dirty="0"/>
            <a:t>Gennaio</a:t>
          </a:r>
          <a:r>
            <a:rPr lang="it-IT" sz="1800" kern="1200" dirty="0"/>
            <a:t> &gt; Milizia Volontaria per la Sicurezza Nazionale</a:t>
          </a:r>
        </a:p>
        <a:p>
          <a:pPr marL="171450" lvl="1" indent="-171450" algn="l" defTabSz="800100">
            <a:lnSpc>
              <a:spcPct val="90000"/>
            </a:lnSpc>
            <a:spcBef>
              <a:spcPct val="0"/>
            </a:spcBef>
            <a:spcAft>
              <a:spcPct val="15000"/>
            </a:spcAft>
            <a:buChar char="•"/>
          </a:pPr>
          <a:r>
            <a:rPr lang="it-IT" sz="1800" b="1" kern="1200" dirty="0"/>
            <a:t>Luglio</a:t>
          </a:r>
          <a:r>
            <a:rPr lang="it-IT" sz="1800" kern="1200" dirty="0"/>
            <a:t> &gt; </a:t>
          </a:r>
          <a:r>
            <a:rPr lang="it-IT" sz="1800" b="1" kern="1200" dirty="0"/>
            <a:t>nuova legge elettorale maggioritaria</a:t>
          </a:r>
        </a:p>
      </dsp:txBody>
      <dsp:txXfrm rot="-5400000">
        <a:off x="4016045" y="1231888"/>
        <a:ext cx="7099196" cy="747517"/>
      </dsp:txXfrm>
    </dsp:sp>
    <dsp:sp modelId="{719C6390-A46A-430B-9367-A1F26D10B725}">
      <dsp:nvSpPr>
        <dsp:cNvPr id="0" name=""/>
        <dsp:cNvSpPr/>
      </dsp:nvSpPr>
      <dsp:spPr>
        <a:xfrm>
          <a:off x="0" y="1087900"/>
          <a:ext cx="4016044" cy="103549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it-IT" sz="4800" kern="1200" dirty="0"/>
            <a:t>1923</a:t>
          </a:r>
        </a:p>
      </dsp:txBody>
      <dsp:txXfrm>
        <a:off x="50549" y="1138449"/>
        <a:ext cx="3914946" cy="934396"/>
      </dsp:txXfrm>
    </dsp:sp>
    <dsp:sp modelId="{F81C90BF-3B61-43CB-8D16-829F79EB2704}">
      <dsp:nvSpPr>
        <dsp:cNvPr id="0" name=""/>
        <dsp:cNvSpPr/>
      </dsp:nvSpPr>
      <dsp:spPr>
        <a:xfrm rot="5400000">
          <a:off x="6879557" y="-692265"/>
          <a:ext cx="1397792" cy="7132662"/>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it-IT" sz="1800" b="1" kern="1200" dirty="0"/>
            <a:t>6 aprile </a:t>
          </a:r>
          <a:r>
            <a:rPr lang="it-IT" sz="1800" kern="1200" dirty="0"/>
            <a:t>&gt; Elezioni delle liste nazionali</a:t>
          </a:r>
        </a:p>
        <a:p>
          <a:pPr marL="342900" lvl="2" indent="-171450" algn="l" defTabSz="800100">
            <a:lnSpc>
              <a:spcPct val="90000"/>
            </a:lnSpc>
            <a:spcBef>
              <a:spcPct val="0"/>
            </a:spcBef>
            <a:spcAft>
              <a:spcPct val="15000"/>
            </a:spcAft>
            <a:buChar char="•"/>
          </a:pPr>
          <a:r>
            <a:rPr lang="it-IT" sz="1800" kern="1200" dirty="0"/>
            <a:t>Clima di violenza, denunciato in Parlamento da Matteotti</a:t>
          </a:r>
        </a:p>
        <a:p>
          <a:pPr marL="171450" lvl="1" indent="-171450" algn="l" defTabSz="800100">
            <a:lnSpc>
              <a:spcPct val="90000"/>
            </a:lnSpc>
            <a:spcBef>
              <a:spcPct val="0"/>
            </a:spcBef>
            <a:spcAft>
              <a:spcPct val="15000"/>
            </a:spcAft>
            <a:buChar char="•"/>
          </a:pPr>
          <a:r>
            <a:rPr lang="it-IT" sz="1800" b="1" kern="1200" dirty="0"/>
            <a:t>10 giugno 1924 </a:t>
          </a:r>
          <a:r>
            <a:rPr lang="it-IT" sz="1800" kern="1200" dirty="0"/>
            <a:t>&gt; omicidio Matteotti</a:t>
          </a:r>
        </a:p>
        <a:p>
          <a:pPr marL="171450" lvl="1" indent="-171450" algn="l" defTabSz="800100">
            <a:lnSpc>
              <a:spcPct val="90000"/>
            </a:lnSpc>
            <a:spcBef>
              <a:spcPct val="0"/>
            </a:spcBef>
            <a:spcAft>
              <a:spcPct val="15000"/>
            </a:spcAft>
            <a:buChar char="•"/>
          </a:pPr>
          <a:r>
            <a:rPr lang="it-IT" sz="1800" kern="1200" dirty="0"/>
            <a:t>“Aventino” delle opposizioni</a:t>
          </a:r>
        </a:p>
      </dsp:txBody>
      <dsp:txXfrm rot="-5400000">
        <a:off x="4012123" y="2243404"/>
        <a:ext cx="7064427" cy="1261322"/>
      </dsp:txXfrm>
    </dsp:sp>
    <dsp:sp modelId="{3E2F3E79-A645-4CBC-B93D-6FCE5ABD472C}">
      <dsp:nvSpPr>
        <dsp:cNvPr id="0" name=""/>
        <dsp:cNvSpPr/>
      </dsp:nvSpPr>
      <dsp:spPr>
        <a:xfrm>
          <a:off x="0" y="2356318"/>
          <a:ext cx="4012122" cy="103549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it-IT" sz="4800" kern="1200" dirty="0"/>
            <a:t>1924</a:t>
          </a:r>
        </a:p>
      </dsp:txBody>
      <dsp:txXfrm>
        <a:off x="50549" y="2406867"/>
        <a:ext cx="3911024" cy="934396"/>
      </dsp:txXfrm>
    </dsp:sp>
    <dsp:sp modelId="{F7E51EF5-D2B7-40E3-A645-862CDF5C090C}">
      <dsp:nvSpPr>
        <dsp:cNvPr id="0" name=""/>
        <dsp:cNvSpPr/>
      </dsp:nvSpPr>
      <dsp:spPr>
        <a:xfrm rot="5400000">
          <a:off x="7171664" y="572666"/>
          <a:ext cx="828395" cy="7139635"/>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it-IT" sz="1800" kern="1200" dirty="0">
              <a:hlinkClick xmlns:r="http://schemas.openxmlformats.org/officeDocument/2006/relationships" r:id="rId1"/>
            </a:rPr>
            <a:t>Discorso alla camera del 3 gennaio</a:t>
          </a:r>
          <a:endParaRPr lang="it-IT" sz="1800" kern="1200" dirty="0"/>
        </a:p>
        <a:p>
          <a:pPr marL="171450" lvl="1" indent="-171450" algn="l" defTabSz="800100">
            <a:lnSpc>
              <a:spcPct val="90000"/>
            </a:lnSpc>
            <a:spcBef>
              <a:spcPct val="0"/>
            </a:spcBef>
            <a:spcAft>
              <a:spcPct val="15000"/>
            </a:spcAft>
            <a:buChar char="•"/>
          </a:pPr>
          <a:r>
            <a:rPr lang="it-IT" sz="1800" kern="1200" dirty="0"/>
            <a:t> </a:t>
          </a:r>
          <a:r>
            <a:rPr lang="it-IT" sz="1800" b="1" kern="1200" dirty="0"/>
            <a:t>legge 24 dicembre 1925</a:t>
          </a:r>
          <a:r>
            <a:rPr lang="it-IT" sz="1800" kern="1200" dirty="0"/>
            <a:t>: Mussolini è capo del governo, presidente del Consiglio e segretario di Stato</a:t>
          </a:r>
        </a:p>
      </dsp:txBody>
      <dsp:txXfrm rot="-5400000">
        <a:off x="4016045" y="3768725"/>
        <a:ext cx="7099196" cy="747517"/>
      </dsp:txXfrm>
    </dsp:sp>
    <dsp:sp modelId="{F9037AB1-321C-4C0D-959B-7CF1B9415580}">
      <dsp:nvSpPr>
        <dsp:cNvPr id="0" name=""/>
        <dsp:cNvSpPr/>
      </dsp:nvSpPr>
      <dsp:spPr>
        <a:xfrm>
          <a:off x="0" y="3624736"/>
          <a:ext cx="4016044" cy="103549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it-IT" sz="4800" kern="1200" dirty="0"/>
            <a:t>1925</a:t>
          </a:r>
        </a:p>
      </dsp:txBody>
      <dsp:txXfrm>
        <a:off x="50549" y="3675285"/>
        <a:ext cx="3914946" cy="93439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86C9E-B805-4BD9-B74B-08BF88FE7182}" type="datetimeFigureOut">
              <a:rPr lang="it-IT" smtClean="0"/>
              <a:t>03/11/21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EC59DF-95D6-4D63-8502-8F0EB73FB4FF}" type="slidenum">
              <a:rPr lang="it-IT" smtClean="0"/>
              <a:t>‹N›</a:t>
            </a:fld>
            <a:endParaRPr lang="it-IT"/>
          </a:p>
        </p:txBody>
      </p:sp>
    </p:spTree>
    <p:extLst>
      <p:ext uri="{BB962C8B-B14F-4D97-AF65-F5344CB8AC3E}">
        <p14:creationId xmlns:p14="http://schemas.microsoft.com/office/powerpoint/2010/main" val="44642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kern="1200" dirty="0">
                <a:solidFill>
                  <a:schemeClr val="tx1"/>
                </a:solidFill>
                <a:effectLst/>
                <a:latin typeface="+mn-lt"/>
                <a:ea typeface="+mn-ea"/>
                <a:cs typeface="+mn-cs"/>
              </a:rPr>
              <a:t>GAS ASFISSIANTI </a:t>
            </a:r>
            <a:r>
              <a:rPr lang="it-IT" sz="1200" kern="1200" dirty="0">
                <a:solidFill>
                  <a:schemeClr val="tx1"/>
                </a:solidFill>
                <a:effectLst/>
                <a:latin typeface="+mn-lt"/>
                <a:ea typeface="+mn-ea"/>
                <a:cs typeface="+mn-cs"/>
              </a:rPr>
              <a:t>&gt; L’uso dei gas era stato espressamente vietato dalla Convenzione dell’Aia del 1907, ma i tedeschi decidono di usarli a Ypres il 22 aprile 1915, quando vengono rilasciate qualcosa come 168 tonnellate di cloro sotto forma di vapori: il cloro provoca bruciature e soffocamento, lesionando i polmoni in modo devastante. </a:t>
            </a:r>
          </a:p>
          <a:p>
            <a:r>
              <a:rPr lang="it-IT" sz="1200" kern="1200" dirty="0">
                <a:solidFill>
                  <a:schemeClr val="tx1"/>
                </a:solidFill>
                <a:effectLst/>
                <a:latin typeface="+mn-lt"/>
                <a:ea typeface="+mn-ea"/>
                <a:cs typeface="+mn-cs"/>
              </a:rPr>
              <a:t>Ecco la descrizione di un soldato semplice:</a:t>
            </a:r>
          </a:p>
          <a:p>
            <a:r>
              <a:rPr lang="it-IT" sz="1200" kern="1200" dirty="0">
                <a:solidFill>
                  <a:schemeClr val="tx1"/>
                </a:solidFill>
                <a:effectLst/>
                <a:latin typeface="+mn-lt"/>
                <a:ea typeface="+mn-ea"/>
                <a:cs typeface="+mn-cs"/>
              </a:rPr>
              <a:t>«All’improvviso sulla sommità del nostro fronte vedemmo quelle che sembravano nuvole di sottile fumo grigio, portate dalla brezza. Aleggiavano sul terreno a un</a:t>
            </a:r>
            <a:r>
              <a:rPr lang="en-US" sz="1200" kern="1200" dirty="0">
                <a:solidFill>
                  <a:schemeClr val="tx1"/>
                </a:solidFill>
                <a:effectLst/>
                <a:latin typeface="+mn-lt"/>
                <a:ea typeface="+mn-ea"/>
                <a:cs typeface="+mn-cs"/>
              </a:rPr>
              <a:t>’</a:t>
            </a:r>
            <a:r>
              <a:rPr lang="it-IT" sz="1200" kern="1200" dirty="0">
                <a:solidFill>
                  <a:schemeClr val="tx1"/>
                </a:solidFill>
                <a:effectLst/>
                <a:latin typeface="+mn-lt"/>
                <a:ea typeface="+mn-ea"/>
                <a:cs typeface="+mn-cs"/>
              </a:rPr>
              <a:t>altezza di due metri e mezzo o tre, e si avvicinavano così piano che le si sarebbe potute superare camminando. «GAS!». La voce si sparse in fretta. Anche così, non ne fummo spaventati, perché non ne avevamo ancora provato gli effetti. Ci affrettammo a estrarre le salviette dalle bisacce, le imbevemmo d</a:t>
            </a:r>
            <a:r>
              <a:rPr lang="en-US" sz="1200" kern="1200" dirty="0">
                <a:solidFill>
                  <a:schemeClr val="tx1"/>
                </a:solidFill>
                <a:effectLst/>
                <a:latin typeface="+mn-lt"/>
                <a:ea typeface="+mn-ea"/>
                <a:cs typeface="+mn-cs"/>
              </a:rPr>
              <a:t>’</a:t>
            </a:r>
            <a:r>
              <a:rPr lang="it-IT" sz="1200" kern="1200" dirty="0">
                <a:solidFill>
                  <a:schemeClr val="tx1"/>
                </a:solidFill>
                <a:effectLst/>
                <a:latin typeface="+mn-lt"/>
                <a:ea typeface="+mn-ea"/>
                <a:cs typeface="+mn-cs"/>
              </a:rPr>
              <a:t>acqua e ce le avvolgemmo attorno alla bocca e al naso. All’improvviso dalla trincea di comunicazione uscirono correndo alcune figure in uniforme kaki. Avevano gli occhi fuori dalle orbite, con le mani si stringevano la gola, e venivano verso di noi. Alcuni barcollarono e caddero, contorcendosi sul fondo della trincea, tossendo e annaspando, mentre i commilitoni arrivati dopo di loro li calpestavano. Se è possibile diventare matti per lo spavento, quegli uomini lo erano diventati. I superstiti della nostra sezione erano ancora accucciati nel lato di supporto della trincea di comunicazione. La nostra linea del fronte, a giudicare dal numero di uomini che ne erano appena usciti, era stata abbandonata, e adesso stavamo aspettando la prima ondata di tedeschi. Non arrivò. Il nostro peggior nemico era a poche centinaia di metri da noi, sotto forma di nuvole di gas. Fummo investiti dalla prima zaffata: non troverò mai le parole per descrivere ciò che provai quando inalai la prima boccata. Sembrava di soffocare: sputammo, tossimmo, ci sembrò che i polmoni andassero a fuoco e stessero per esplodere. Mi pareva di avere aghi roventi conficcati negli occhi. Il primo impulso fu di scappare. Avevamo appena visto uomini correre verso morte certa, e lo sapevano, ma lo preferivano alla prospettiva di restare lì e di soffocare in una lenta agonia. Era una di quelle occasioni in cui non sai cosa stai facendo. Chi restava non era più coraggioso di chi scappava. Restammo lì accucciati, impauriti, sconcertati. Un proiettile di grosso calibro esplose sul parapetto dietro al quale ci stavamo proteggendo, e restammo quasi sepolti dalla terra crollata. Young </a:t>
            </a:r>
            <a:r>
              <a:rPr lang="it-IT" sz="1200" kern="1200" dirty="0" err="1">
                <a:solidFill>
                  <a:schemeClr val="tx1"/>
                </a:solidFill>
                <a:effectLst/>
                <a:latin typeface="+mn-lt"/>
                <a:ea typeface="+mn-ea"/>
                <a:cs typeface="+mn-cs"/>
              </a:rPr>
              <a:t>Addington</a:t>
            </a:r>
            <a:r>
              <a:rPr lang="it-IT" sz="1200" kern="1200" dirty="0">
                <a:solidFill>
                  <a:schemeClr val="tx1"/>
                </a:solidFill>
                <a:effectLst/>
                <a:latin typeface="+mn-lt"/>
                <a:ea typeface="+mn-ea"/>
                <a:cs typeface="+mn-cs"/>
              </a:rPr>
              <a:t>, un ragazzo che aveva quasi la mia età, stava urlando con quanto fiato aveva in gola,  tentando di liberare le gambe sepolte. Si divincolò e, prima che potessimo fermarlo, scappò fuori, Dio sa dove! Poi capimmo perché stava urlando così. Aveva il braccio sinistro mozzato al di sopra del gomito e lasciò una scia di sangue sulla mia giubba quando mi si arrampicò addosso per uscire e darsi a quella folle corsa» </a:t>
            </a:r>
          </a:p>
          <a:p>
            <a:endParaRPr lang="it-IT" dirty="0"/>
          </a:p>
        </p:txBody>
      </p:sp>
      <p:sp>
        <p:nvSpPr>
          <p:cNvPr id="4" name="Segnaposto numero diapositiva 3"/>
          <p:cNvSpPr>
            <a:spLocks noGrp="1"/>
          </p:cNvSpPr>
          <p:nvPr>
            <p:ph type="sldNum" sz="quarter" idx="5"/>
          </p:nvPr>
        </p:nvSpPr>
        <p:spPr/>
        <p:txBody>
          <a:bodyPr/>
          <a:lstStyle/>
          <a:p>
            <a:fld id="{98EC59DF-95D6-4D63-8502-8F0EB73FB4FF}" type="slidenum">
              <a:rPr lang="it-IT" smtClean="0"/>
              <a:t>7</a:t>
            </a:fld>
            <a:endParaRPr lang="it-IT"/>
          </a:p>
        </p:txBody>
      </p:sp>
    </p:spTree>
    <p:extLst>
      <p:ext uri="{BB962C8B-B14F-4D97-AF65-F5344CB8AC3E}">
        <p14:creationId xmlns:p14="http://schemas.microsoft.com/office/powerpoint/2010/main" val="727725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&gt; Antonio Gibelli, ha scritto che «</a:t>
            </a:r>
            <a:r>
              <a:rPr lang="it-IT" sz="1200" b="1" kern="1200" dirty="0">
                <a:solidFill>
                  <a:schemeClr val="tx1"/>
                </a:solidFill>
                <a:effectLst/>
                <a:latin typeface="+mn-lt"/>
                <a:ea typeface="+mn-ea"/>
                <a:cs typeface="+mn-cs"/>
              </a:rPr>
              <a:t>la Grande Guerra è in un certo senso il primo evento pubblicitario internazionale dell’età contemporanea, amplificato dai media (…) e destinato a sua volta a estenderne l’uso</a:t>
            </a:r>
            <a:r>
              <a:rPr lang="it-IT" sz="1200" kern="1200" dirty="0">
                <a:solidFill>
                  <a:schemeClr val="tx1"/>
                </a:solidFill>
                <a:effectLst/>
                <a:latin typeface="+mn-lt"/>
                <a:ea typeface="+mn-ea"/>
                <a:cs typeface="+mn-cs"/>
              </a:rPr>
              <a:t>»</a:t>
            </a:r>
          </a:p>
          <a:p>
            <a:endParaRPr lang="it-IT" sz="1200" kern="1200" dirty="0">
              <a:solidFill>
                <a:schemeClr val="tx1"/>
              </a:solidFill>
              <a:effectLst/>
              <a:latin typeface="+mn-lt"/>
              <a:ea typeface="+mn-ea"/>
              <a:cs typeface="+mn-cs"/>
            </a:endParaRPr>
          </a:p>
          <a:p>
            <a:r>
              <a:rPr lang="it-IT" dirty="0"/>
              <a:t>&gt; </a:t>
            </a:r>
            <a:r>
              <a:rPr lang="it-IT" b="1" dirty="0"/>
              <a:t>Guerra moderna: </a:t>
            </a:r>
            <a:r>
              <a:rPr lang="it-IT" sz="1200" kern="1200" dirty="0">
                <a:solidFill>
                  <a:schemeClr val="tx1"/>
                </a:solidFill>
                <a:effectLst/>
                <a:latin typeface="+mn-lt"/>
                <a:ea typeface="+mn-ea"/>
                <a:cs typeface="+mn-cs"/>
              </a:rPr>
              <a:t>è così  </a:t>
            </a:r>
            <a:r>
              <a:rPr lang="it-IT" sz="1200" i="1" kern="1200" dirty="0">
                <a:solidFill>
                  <a:schemeClr val="tx1"/>
                </a:solidFill>
                <a:effectLst/>
                <a:latin typeface="+mn-lt"/>
                <a:ea typeface="+mn-ea"/>
                <a:cs typeface="+mn-cs"/>
              </a:rPr>
              <a:t>moderna</a:t>
            </a:r>
            <a:r>
              <a:rPr lang="it-IT" sz="1200" kern="1200" dirty="0">
                <a:solidFill>
                  <a:schemeClr val="tx1"/>
                </a:solidFill>
                <a:effectLst/>
                <a:latin typeface="+mn-lt"/>
                <a:ea typeface="+mn-ea"/>
                <a:cs typeface="+mn-cs"/>
              </a:rPr>
              <a:t> che non si hanno le parole per descriverla: noi parliamo di </a:t>
            </a:r>
            <a:r>
              <a:rPr lang="it-IT" sz="1200" u="sng" kern="1200" dirty="0">
                <a:solidFill>
                  <a:schemeClr val="tx1"/>
                </a:solidFill>
                <a:effectLst/>
                <a:latin typeface="+mn-lt"/>
                <a:ea typeface="+mn-ea"/>
                <a:cs typeface="+mn-cs"/>
              </a:rPr>
              <a:t>battaglia delle Somme</a:t>
            </a:r>
            <a:r>
              <a:rPr lang="it-IT" sz="1200" kern="1200" dirty="0">
                <a:solidFill>
                  <a:schemeClr val="tx1"/>
                </a:solidFill>
                <a:effectLst/>
                <a:latin typeface="+mn-lt"/>
                <a:ea typeface="+mn-ea"/>
                <a:cs typeface="+mn-cs"/>
              </a:rPr>
              <a:t> ma il termine battaglia può essere usato solo a patto di ridefinire che cosa sia una battaglia: nella tradizione occidentale è il momento dello scontro e della violenza parossistica, comunque limitato nello spazio e nel tempo. Qui, invece, si dilata, sia nel tempo che – in modo più limitato – nello spazio: il parossismo della violenza modifica la sua percezione e gli stessi quadri mentali di un’intera generazione. Addirittura non ci sono le parole per descrivere ciò che si vede:  i generali impegnati sul fronte orientale, </a:t>
            </a:r>
            <a:r>
              <a:rPr lang="it-IT" sz="1200" kern="1200" dirty="0" err="1">
                <a:solidFill>
                  <a:schemeClr val="tx1"/>
                </a:solidFill>
                <a:effectLst/>
                <a:latin typeface="+mn-lt"/>
                <a:ea typeface="+mn-ea"/>
                <a:cs typeface="+mn-cs"/>
              </a:rPr>
              <a:t>Hindemburg</a:t>
            </a:r>
            <a:r>
              <a:rPr lang="it-IT" sz="1200" kern="1200" dirty="0">
                <a:solidFill>
                  <a:schemeClr val="tx1"/>
                </a:solidFill>
                <a:effectLst/>
                <a:latin typeface="+mn-lt"/>
                <a:ea typeface="+mn-ea"/>
                <a:cs typeface="+mn-cs"/>
              </a:rPr>
              <a:t> e </a:t>
            </a:r>
            <a:r>
              <a:rPr lang="it-IT" sz="1200" kern="1200" dirty="0" err="1">
                <a:solidFill>
                  <a:schemeClr val="tx1"/>
                </a:solidFill>
                <a:effectLst/>
                <a:latin typeface="+mn-lt"/>
                <a:ea typeface="+mn-ea"/>
                <a:cs typeface="+mn-cs"/>
              </a:rPr>
              <a:t>Ludendorff</a:t>
            </a:r>
            <a:r>
              <a:rPr lang="it-IT" sz="1200" kern="1200" dirty="0">
                <a:solidFill>
                  <a:schemeClr val="tx1"/>
                </a:solidFill>
                <a:effectLst/>
                <a:latin typeface="+mn-lt"/>
                <a:ea typeface="+mn-ea"/>
                <a:cs typeface="+mn-cs"/>
              </a:rPr>
              <a:t>, alla vista della Somme nel settembre del 1916 coniarono l’espressione “battaglia di materiali”(</a:t>
            </a:r>
            <a:r>
              <a:rPr lang="it-IT" sz="1200" i="1" kern="1200" dirty="0" err="1">
                <a:solidFill>
                  <a:schemeClr val="tx1"/>
                </a:solidFill>
                <a:effectLst/>
                <a:latin typeface="+mn-lt"/>
                <a:ea typeface="+mn-ea"/>
                <a:cs typeface="+mn-cs"/>
              </a:rPr>
              <a:t>Materialchlacht</a:t>
            </a:r>
            <a:r>
              <a:rPr lang="it-IT" sz="1200" kern="1200" dirty="0">
                <a:solidFill>
                  <a:schemeClr val="tx1"/>
                </a:solidFill>
                <a:effectLst/>
                <a:latin typeface="+mn-lt"/>
                <a:ea typeface="+mn-ea"/>
                <a:cs typeface="+mn-cs"/>
              </a:rPr>
              <a:t>) per indicare questo nuovo tipo di guerra che permette a chi si difende di costruire </a:t>
            </a:r>
            <a:r>
              <a:rPr lang="it-IT" sz="1200" i="1" kern="1200" dirty="0">
                <a:solidFill>
                  <a:schemeClr val="tx1"/>
                </a:solidFill>
                <a:effectLst/>
                <a:latin typeface="+mn-lt"/>
                <a:ea typeface="+mn-ea"/>
                <a:cs typeface="+mn-cs"/>
              </a:rPr>
              <a:t>durante la stessa battaglia</a:t>
            </a:r>
            <a:r>
              <a:rPr lang="it-IT" sz="1200" kern="1200" dirty="0">
                <a:solidFill>
                  <a:schemeClr val="tx1"/>
                </a:solidFill>
                <a:effectLst/>
                <a:latin typeface="+mn-lt"/>
                <a:ea typeface="+mn-ea"/>
                <a:cs typeface="+mn-cs"/>
              </a:rPr>
              <a:t> trincee profonde decine di km, e di organizzare il sistema di rifornimento delle retrovie, così da resistere all’assalto. I soldati tedeschi usano addirittura un termine non traducibile in italiano che mette insieme l’idea di rovina e di devastazione con quella di abbattimento cruento, per mettere in evidenza anche il massacro degli uomini</a:t>
            </a:r>
          </a:p>
          <a:p>
            <a:endParaRPr lang="it-IT" dirty="0"/>
          </a:p>
          <a:p>
            <a:r>
              <a:rPr lang="it-IT" dirty="0"/>
              <a:t>&gt; </a:t>
            </a:r>
            <a:r>
              <a:rPr lang="it-IT" b="1" dirty="0"/>
              <a:t>Guerra di massa</a:t>
            </a:r>
            <a:r>
              <a:rPr lang="it-IT" b="0" dirty="0"/>
              <a:t>: </a:t>
            </a:r>
            <a:r>
              <a:rPr lang="it-IT" sz="1200" kern="1200" dirty="0">
                <a:solidFill>
                  <a:schemeClr val="tx1"/>
                </a:solidFill>
                <a:effectLst/>
                <a:latin typeface="+mn-lt"/>
                <a:ea typeface="+mn-ea"/>
                <a:cs typeface="+mn-cs"/>
              </a:rPr>
              <a:t>«In alcuni paesi coinvolti la perdita di vite umane fu straordinariamente alta: il caso della Serbia, i cui morti raggiunsero il 35% dell’intero esercito, è estremo, ma in Germania morirono in media 1300 soldati </a:t>
            </a:r>
            <a:r>
              <a:rPr lang="it-IT" sz="1200" i="1" kern="1200" dirty="0">
                <a:solidFill>
                  <a:schemeClr val="tx1"/>
                </a:solidFill>
                <a:effectLst/>
                <a:latin typeface="+mn-lt"/>
                <a:ea typeface="+mn-ea"/>
                <a:cs typeface="+mn-cs"/>
              </a:rPr>
              <a:t>al giorno</a:t>
            </a:r>
            <a:r>
              <a:rPr lang="it-IT" sz="1200" kern="1200" dirty="0">
                <a:solidFill>
                  <a:schemeClr val="tx1"/>
                </a:solidFill>
                <a:effectLst/>
                <a:latin typeface="+mn-lt"/>
                <a:ea typeface="+mn-ea"/>
                <a:cs typeface="+mn-cs"/>
              </a:rPr>
              <a:t> dall’agosto 1914 al novembre 1918 (cioè il 15% di tutti gli uomini mobilitati), in Gran Bretagna 475 (12%), la Francia vide scomparire il 16% dei suoi uomini in uniforme, equivalente al 4% della sua popolazione totale (in questi ultimi due paesi i militari morti furono nettamente di più che tra il 1939 e il 1945). Le forze armate italiane contarono alla fine, secondo le stime più attendibili, circa 650mila caduti, di cui oltre 400mila sul campo o in seguito a ferite e gli altri in prigionia o per patologie contratte durante la guerra; nel complesso, il 12% dei mobilitati e tenuti alle armi, ma oltre il 14% (a essere prudenti) tenendo conto dell’aliquota di truppe realmente operanti al fronte». (Stuart Robson, </a:t>
            </a:r>
            <a:r>
              <a:rPr lang="it-IT" sz="1200" i="1" kern="1200" dirty="0">
                <a:solidFill>
                  <a:schemeClr val="tx1"/>
                </a:solidFill>
                <a:effectLst/>
                <a:latin typeface="+mn-lt"/>
                <a:ea typeface="+mn-ea"/>
                <a:cs typeface="+mn-cs"/>
              </a:rPr>
              <a:t>La prima guerra mondiale</a:t>
            </a:r>
            <a:r>
              <a:rPr lang="it-IT" sz="1200" kern="1200" dirty="0">
                <a:solidFill>
                  <a:schemeClr val="tx1"/>
                </a:solidFill>
                <a:effectLst/>
                <a:latin typeface="+mn-lt"/>
                <a:ea typeface="+mn-ea"/>
                <a:cs typeface="+mn-cs"/>
              </a:rPr>
              <a:t>, Il Mulino, Bologna 2002, p. 316)</a:t>
            </a:r>
            <a:endParaRPr lang="it-IT" dirty="0"/>
          </a:p>
        </p:txBody>
      </p:sp>
      <p:sp>
        <p:nvSpPr>
          <p:cNvPr id="4" name="Segnaposto numero diapositiva 3"/>
          <p:cNvSpPr>
            <a:spLocks noGrp="1"/>
          </p:cNvSpPr>
          <p:nvPr>
            <p:ph type="sldNum" sz="quarter" idx="5"/>
          </p:nvPr>
        </p:nvSpPr>
        <p:spPr/>
        <p:txBody>
          <a:bodyPr/>
          <a:lstStyle/>
          <a:p>
            <a:fld id="{98EC59DF-95D6-4D63-8502-8F0EB73FB4FF}" type="slidenum">
              <a:rPr lang="it-IT" smtClean="0"/>
              <a:t>8</a:t>
            </a:fld>
            <a:endParaRPr lang="it-IT"/>
          </a:p>
        </p:txBody>
      </p:sp>
    </p:spTree>
    <p:extLst>
      <p:ext uri="{BB962C8B-B14F-4D97-AF65-F5344CB8AC3E}">
        <p14:creationId xmlns:p14="http://schemas.microsoft.com/office/powerpoint/2010/main" val="84417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728413-E923-4A39-99BB-39F9F257D90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184C6EA-88AA-4B42-BD5F-8FCBBAE051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475BAA6-9CE7-4D0C-8223-532F2C096A72}"/>
              </a:ext>
            </a:extLst>
          </p:cNvPr>
          <p:cNvSpPr>
            <a:spLocks noGrp="1"/>
          </p:cNvSpPr>
          <p:nvPr>
            <p:ph type="dt" sz="half" idx="10"/>
          </p:nvPr>
        </p:nvSpPr>
        <p:spPr/>
        <p:txBody>
          <a:bodyPr/>
          <a:lstStyle/>
          <a:p>
            <a:fld id="{C40D00E4-0AC6-48AB-A4AA-A87FA73084CC}" type="datetimeFigureOut">
              <a:rPr lang="it-IT" smtClean="0"/>
              <a:t>03/11/21</a:t>
            </a:fld>
            <a:endParaRPr lang="it-IT"/>
          </a:p>
        </p:txBody>
      </p:sp>
      <p:sp>
        <p:nvSpPr>
          <p:cNvPr id="5" name="Segnaposto piè di pagina 4">
            <a:extLst>
              <a:ext uri="{FF2B5EF4-FFF2-40B4-BE49-F238E27FC236}">
                <a16:creationId xmlns:a16="http://schemas.microsoft.com/office/drawing/2014/main" id="{C307504A-C6D5-442F-8ED3-AD75B9F6E3D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D5F26AA-B521-456E-8771-4BFA23C0964E}"/>
              </a:ext>
            </a:extLst>
          </p:cNvPr>
          <p:cNvSpPr>
            <a:spLocks noGrp="1"/>
          </p:cNvSpPr>
          <p:nvPr>
            <p:ph type="sldNum" sz="quarter" idx="12"/>
          </p:nvPr>
        </p:nvSpPr>
        <p:spPr/>
        <p:txBody>
          <a:bodyPr/>
          <a:lstStyle/>
          <a:p>
            <a:fld id="{F13E71D4-1C50-4880-9392-9A04AA7EABD8}" type="slidenum">
              <a:rPr lang="it-IT" smtClean="0"/>
              <a:t>‹N›</a:t>
            </a:fld>
            <a:endParaRPr lang="it-IT"/>
          </a:p>
        </p:txBody>
      </p:sp>
    </p:spTree>
    <p:extLst>
      <p:ext uri="{BB962C8B-B14F-4D97-AF65-F5344CB8AC3E}">
        <p14:creationId xmlns:p14="http://schemas.microsoft.com/office/powerpoint/2010/main" val="284139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3E8E39-C520-4725-9756-F6A0F3A6076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FE1CEC0-B368-45E8-AE62-366095892AA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562D5E0-F90E-4A7F-8436-B334675F84E2}"/>
              </a:ext>
            </a:extLst>
          </p:cNvPr>
          <p:cNvSpPr>
            <a:spLocks noGrp="1"/>
          </p:cNvSpPr>
          <p:nvPr>
            <p:ph type="dt" sz="half" idx="10"/>
          </p:nvPr>
        </p:nvSpPr>
        <p:spPr/>
        <p:txBody>
          <a:bodyPr/>
          <a:lstStyle/>
          <a:p>
            <a:fld id="{C40D00E4-0AC6-48AB-A4AA-A87FA73084CC}" type="datetimeFigureOut">
              <a:rPr lang="it-IT" smtClean="0"/>
              <a:t>03/11/21</a:t>
            </a:fld>
            <a:endParaRPr lang="it-IT"/>
          </a:p>
        </p:txBody>
      </p:sp>
      <p:sp>
        <p:nvSpPr>
          <p:cNvPr id="5" name="Segnaposto piè di pagina 4">
            <a:extLst>
              <a:ext uri="{FF2B5EF4-FFF2-40B4-BE49-F238E27FC236}">
                <a16:creationId xmlns:a16="http://schemas.microsoft.com/office/drawing/2014/main" id="{22E13A43-4158-4E99-B3BA-48E0ADF69DB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32F51EF-ED48-4AF9-9E9C-25C9AC4F02F5}"/>
              </a:ext>
            </a:extLst>
          </p:cNvPr>
          <p:cNvSpPr>
            <a:spLocks noGrp="1"/>
          </p:cNvSpPr>
          <p:nvPr>
            <p:ph type="sldNum" sz="quarter" idx="12"/>
          </p:nvPr>
        </p:nvSpPr>
        <p:spPr/>
        <p:txBody>
          <a:bodyPr/>
          <a:lstStyle/>
          <a:p>
            <a:fld id="{F13E71D4-1C50-4880-9392-9A04AA7EABD8}" type="slidenum">
              <a:rPr lang="it-IT" smtClean="0"/>
              <a:t>‹N›</a:t>
            </a:fld>
            <a:endParaRPr lang="it-IT"/>
          </a:p>
        </p:txBody>
      </p:sp>
    </p:spTree>
    <p:extLst>
      <p:ext uri="{BB962C8B-B14F-4D97-AF65-F5344CB8AC3E}">
        <p14:creationId xmlns:p14="http://schemas.microsoft.com/office/powerpoint/2010/main" val="136804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3F11515-3B4A-4AEF-B90C-0EF66B128E7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EC5230C-1638-42FC-A604-8E3B9E2BD5F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23B9428-2C64-49FF-9D10-E1F87F06326E}"/>
              </a:ext>
            </a:extLst>
          </p:cNvPr>
          <p:cNvSpPr>
            <a:spLocks noGrp="1"/>
          </p:cNvSpPr>
          <p:nvPr>
            <p:ph type="dt" sz="half" idx="10"/>
          </p:nvPr>
        </p:nvSpPr>
        <p:spPr/>
        <p:txBody>
          <a:bodyPr/>
          <a:lstStyle/>
          <a:p>
            <a:fld id="{C40D00E4-0AC6-48AB-A4AA-A87FA73084CC}" type="datetimeFigureOut">
              <a:rPr lang="it-IT" smtClean="0"/>
              <a:t>03/11/21</a:t>
            </a:fld>
            <a:endParaRPr lang="it-IT"/>
          </a:p>
        </p:txBody>
      </p:sp>
      <p:sp>
        <p:nvSpPr>
          <p:cNvPr id="5" name="Segnaposto piè di pagina 4">
            <a:extLst>
              <a:ext uri="{FF2B5EF4-FFF2-40B4-BE49-F238E27FC236}">
                <a16:creationId xmlns:a16="http://schemas.microsoft.com/office/drawing/2014/main" id="{1EA9404F-C999-4476-AA22-B11AE7E25C7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580A050-CB41-45AB-A064-5DCFB308FA39}"/>
              </a:ext>
            </a:extLst>
          </p:cNvPr>
          <p:cNvSpPr>
            <a:spLocks noGrp="1"/>
          </p:cNvSpPr>
          <p:nvPr>
            <p:ph type="sldNum" sz="quarter" idx="12"/>
          </p:nvPr>
        </p:nvSpPr>
        <p:spPr/>
        <p:txBody>
          <a:bodyPr/>
          <a:lstStyle/>
          <a:p>
            <a:fld id="{F13E71D4-1C50-4880-9392-9A04AA7EABD8}" type="slidenum">
              <a:rPr lang="it-IT" smtClean="0"/>
              <a:t>‹N›</a:t>
            </a:fld>
            <a:endParaRPr lang="it-IT"/>
          </a:p>
        </p:txBody>
      </p:sp>
    </p:spTree>
    <p:extLst>
      <p:ext uri="{BB962C8B-B14F-4D97-AF65-F5344CB8AC3E}">
        <p14:creationId xmlns:p14="http://schemas.microsoft.com/office/powerpoint/2010/main" val="4172286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0A890A-84E9-4C91-B10F-BDDF796F399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56A6136-5671-4296-846D-CA714DEE485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3F5E005-E7E6-457F-9E27-3FB88647707E}"/>
              </a:ext>
            </a:extLst>
          </p:cNvPr>
          <p:cNvSpPr>
            <a:spLocks noGrp="1"/>
          </p:cNvSpPr>
          <p:nvPr>
            <p:ph type="dt" sz="half" idx="10"/>
          </p:nvPr>
        </p:nvSpPr>
        <p:spPr/>
        <p:txBody>
          <a:bodyPr/>
          <a:lstStyle/>
          <a:p>
            <a:fld id="{C40D00E4-0AC6-48AB-A4AA-A87FA73084CC}" type="datetimeFigureOut">
              <a:rPr lang="it-IT" smtClean="0"/>
              <a:t>03/11/21</a:t>
            </a:fld>
            <a:endParaRPr lang="it-IT"/>
          </a:p>
        </p:txBody>
      </p:sp>
      <p:sp>
        <p:nvSpPr>
          <p:cNvPr id="5" name="Segnaposto piè di pagina 4">
            <a:extLst>
              <a:ext uri="{FF2B5EF4-FFF2-40B4-BE49-F238E27FC236}">
                <a16:creationId xmlns:a16="http://schemas.microsoft.com/office/drawing/2014/main" id="{62C11BEB-C8CC-4D96-9EEB-F3D75E5F98A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394FF48-B614-4DEC-AA6C-5621F5AD7E95}"/>
              </a:ext>
            </a:extLst>
          </p:cNvPr>
          <p:cNvSpPr>
            <a:spLocks noGrp="1"/>
          </p:cNvSpPr>
          <p:nvPr>
            <p:ph type="sldNum" sz="quarter" idx="12"/>
          </p:nvPr>
        </p:nvSpPr>
        <p:spPr/>
        <p:txBody>
          <a:bodyPr/>
          <a:lstStyle/>
          <a:p>
            <a:fld id="{F13E71D4-1C50-4880-9392-9A04AA7EABD8}" type="slidenum">
              <a:rPr lang="it-IT" smtClean="0"/>
              <a:t>‹N›</a:t>
            </a:fld>
            <a:endParaRPr lang="it-IT"/>
          </a:p>
        </p:txBody>
      </p:sp>
    </p:spTree>
    <p:extLst>
      <p:ext uri="{BB962C8B-B14F-4D97-AF65-F5344CB8AC3E}">
        <p14:creationId xmlns:p14="http://schemas.microsoft.com/office/powerpoint/2010/main" val="3869198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D51616-DC23-4FCF-90A8-676A9A19FBE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BD8A3D7-65C7-4367-A04F-C8B3DF96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EDD3796-40B5-413F-BD17-FFA3B8A20319}"/>
              </a:ext>
            </a:extLst>
          </p:cNvPr>
          <p:cNvSpPr>
            <a:spLocks noGrp="1"/>
          </p:cNvSpPr>
          <p:nvPr>
            <p:ph type="dt" sz="half" idx="10"/>
          </p:nvPr>
        </p:nvSpPr>
        <p:spPr/>
        <p:txBody>
          <a:bodyPr/>
          <a:lstStyle/>
          <a:p>
            <a:fld id="{C40D00E4-0AC6-48AB-A4AA-A87FA73084CC}" type="datetimeFigureOut">
              <a:rPr lang="it-IT" smtClean="0"/>
              <a:t>03/11/21</a:t>
            </a:fld>
            <a:endParaRPr lang="it-IT"/>
          </a:p>
        </p:txBody>
      </p:sp>
      <p:sp>
        <p:nvSpPr>
          <p:cNvPr id="5" name="Segnaposto piè di pagina 4">
            <a:extLst>
              <a:ext uri="{FF2B5EF4-FFF2-40B4-BE49-F238E27FC236}">
                <a16:creationId xmlns:a16="http://schemas.microsoft.com/office/drawing/2014/main" id="{195B4DBA-817B-40CB-B2EA-AF86D9E619F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E78F2DD-27E2-446B-8E5E-33DF97E83081}"/>
              </a:ext>
            </a:extLst>
          </p:cNvPr>
          <p:cNvSpPr>
            <a:spLocks noGrp="1"/>
          </p:cNvSpPr>
          <p:nvPr>
            <p:ph type="sldNum" sz="quarter" idx="12"/>
          </p:nvPr>
        </p:nvSpPr>
        <p:spPr/>
        <p:txBody>
          <a:bodyPr/>
          <a:lstStyle/>
          <a:p>
            <a:fld id="{F13E71D4-1C50-4880-9392-9A04AA7EABD8}" type="slidenum">
              <a:rPr lang="it-IT" smtClean="0"/>
              <a:t>‹N›</a:t>
            </a:fld>
            <a:endParaRPr lang="it-IT"/>
          </a:p>
        </p:txBody>
      </p:sp>
    </p:spTree>
    <p:extLst>
      <p:ext uri="{BB962C8B-B14F-4D97-AF65-F5344CB8AC3E}">
        <p14:creationId xmlns:p14="http://schemas.microsoft.com/office/powerpoint/2010/main" val="2193753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E614A6-4134-4703-A238-D1D0C3834AB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66F7CFA-132B-49C7-B922-C68230F47E7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C67EB1B-7CD0-4B73-9CD7-0FA9291FEA3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2B57B6C-B135-4F9A-A539-8F6590285AFB}"/>
              </a:ext>
            </a:extLst>
          </p:cNvPr>
          <p:cNvSpPr>
            <a:spLocks noGrp="1"/>
          </p:cNvSpPr>
          <p:nvPr>
            <p:ph type="dt" sz="half" idx="10"/>
          </p:nvPr>
        </p:nvSpPr>
        <p:spPr/>
        <p:txBody>
          <a:bodyPr/>
          <a:lstStyle/>
          <a:p>
            <a:fld id="{C40D00E4-0AC6-48AB-A4AA-A87FA73084CC}" type="datetimeFigureOut">
              <a:rPr lang="it-IT" smtClean="0"/>
              <a:t>03/11/21</a:t>
            </a:fld>
            <a:endParaRPr lang="it-IT"/>
          </a:p>
        </p:txBody>
      </p:sp>
      <p:sp>
        <p:nvSpPr>
          <p:cNvPr id="6" name="Segnaposto piè di pagina 5">
            <a:extLst>
              <a:ext uri="{FF2B5EF4-FFF2-40B4-BE49-F238E27FC236}">
                <a16:creationId xmlns:a16="http://schemas.microsoft.com/office/drawing/2014/main" id="{ABD26A9B-8949-4A1F-9069-C1588B13FC9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875D332-F539-4882-9120-84170DEB2DC4}"/>
              </a:ext>
            </a:extLst>
          </p:cNvPr>
          <p:cNvSpPr>
            <a:spLocks noGrp="1"/>
          </p:cNvSpPr>
          <p:nvPr>
            <p:ph type="sldNum" sz="quarter" idx="12"/>
          </p:nvPr>
        </p:nvSpPr>
        <p:spPr/>
        <p:txBody>
          <a:bodyPr/>
          <a:lstStyle/>
          <a:p>
            <a:fld id="{F13E71D4-1C50-4880-9392-9A04AA7EABD8}" type="slidenum">
              <a:rPr lang="it-IT" smtClean="0"/>
              <a:t>‹N›</a:t>
            </a:fld>
            <a:endParaRPr lang="it-IT"/>
          </a:p>
        </p:txBody>
      </p:sp>
    </p:spTree>
    <p:extLst>
      <p:ext uri="{BB962C8B-B14F-4D97-AF65-F5344CB8AC3E}">
        <p14:creationId xmlns:p14="http://schemas.microsoft.com/office/powerpoint/2010/main" val="3434114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568ADB-7C94-47A6-B81A-5186F6CBCB7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A736CBB-777B-4F56-B9E4-CD1F87CB48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E507045-ADA0-4B98-A000-77EE2F31A42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64DF21C-E157-4F3C-AE41-A2F7AA6D4E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9C71C6E-CFE0-4FA9-8E6B-2A042D1A67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7C68000-8C74-4869-84D6-68CE4BC3A4F1}"/>
              </a:ext>
            </a:extLst>
          </p:cNvPr>
          <p:cNvSpPr>
            <a:spLocks noGrp="1"/>
          </p:cNvSpPr>
          <p:nvPr>
            <p:ph type="dt" sz="half" idx="10"/>
          </p:nvPr>
        </p:nvSpPr>
        <p:spPr/>
        <p:txBody>
          <a:bodyPr/>
          <a:lstStyle/>
          <a:p>
            <a:fld id="{C40D00E4-0AC6-48AB-A4AA-A87FA73084CC}" type="datetimeFigureOut">
              <a:rPr lang="it-IT" smtClean="0"/>
              <a:t>03/11/21</a:t>
            </a:fld>
            <a:endParaRPr lang="it-IT"/>
          </a:p>
        </p:txBody>
      </p:sp>
      <p:sp>
        <p:nvSpPr>
          <p:cNvPr id="8" name="Segnaposto piè di pagina 7">
            <a:extLst>
              <a:ext uri="{FF2B5EF4-FFF2-40B4-BE49-F238E27FC236}">
                <a16:creationId xmlns:a16="http://schemas.microsoft.com/office/drawing/2014/main" id="{5B903228-1D1E-419B-98AB-F8200BFA014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2C5BD8E-89FC-47DB-8EA5-202A86D29D24}"/>
              </a:ext>
            </a:extLst>
          </p:cNvPr>
          <p:cNvSpPr>
            <a:spLocks noGrp="1"/>
          </p:cNvSpPr>
          <p:nvPr>
            <p:ph type="sldNum" sz="quarter" idx="12"/>
          </p:nvPr>
        </p:nvSpPr>
        <p:spPr/>
        <p:txBody>
          <a:bodyPr/>
          <a:lstStyle/>
          <a:p>
            <a:fld id="{F13E71D4-1C50-4880-9392-9A04AA7EABD8}" type="slidenum">
              <a:rPr lang="it-IT" smtClean="0"/>
              <a:t>‹N›</a:t>
            </a:fld>
            <a:endParaRPr lang="it-IT"/>
          </a:p>
        </p:txBody>
      </p:sp>
    </p:spTree>
    <p:extLst>
      <p:ext uri="{BB962C8B-B14F-4D97-AF65-F5344CB8AC3E}">
        <p14:creationId xmlns:p14="http://schemas.microsoft.com/office/powerpoint/2010/main" val="1165402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35CB2F-4AF0-4251-9789-398035FAAAA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4CA0B32-D688-4EEA-9FCD-C1A66E2F8267}"/>
              </a:ext>
            </a:extLst>
          </p:cNvPr>
          <p:cNvSpPr>
            <a:spLocks noGrp="1"/>
          </p:cNvSpPr>
          <p:nvPr>
            <p:ph type="dt" sz="half" idx="10"/>
          </p:nvPr>
        </p:nvSpPr>
        <p:spPr/>
        <p:txBody>
          <a:bodyPr/>
          <a:lstStyle/>
          <a:p>
            <a:fld id="{C40D00E4-0AC6-48AB-A4AA-A87FA73084CC}" type="datetimeFigureOut">
              <a:rPr lang="it-IT" smtClean="0"/>
              <a:t>03/11/21</a:t>
            </a:fld>
            <a:endParaRPr lang="it-IT"/>
          </a:p>
        </p:txBody>
      </p:sp>
      <p:sp>
        <p:nvSpPr>
          <p:cNvPr id="4" name="Segnaposto piè di pagina 3">
            <a:extLst>
              <a:ext uri="{FF2B5EF4-FFF2-40B4-BE49-F238E27FC236}">
                <a16:creationId xmlns:a16="http://schemas.microsoft.com/office/drawing/2014/main" id="{6E609EF7-8B09-4562-A3AE-467FE166DDE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098BDFF-F693-4727-9D12-F6A30379ABE9}"/>
              </a:ext>
            </a:extLst>
          </p:cNvPr>
          <p:cNvSpPr>
            <a:spLocks noGrp="1"/>
          </p:cNvSpPr>
          <p:nvPr>
            <p:ph type="sldNum" sz="quarter" idx="12"/>
          </p:nvPr>
        </p:nvSpPr>
        <p:spPr/>
        <p:txBody>
          <a:bodyPr/>
          <a:lstStyle/>
          <a:p>
            <a:fld id="{F13E71D4-1C50-4880-9392-9A04AA7EABD8}" type="slidenum">
              <a:rPr lang="it-IT" smtClean="0"/>
              <a:t>‹N›</a:t>
            </a:fld>
            <a:endParaRPr lang="it-IT"/>
          </a:p>
        </p:txBody>
      </p:sp>
    </p:spTree>
    <p:extLst>
      <p:ext uri="{BB962C8B-B14F-4D97-AF65-F5344CB8AC3E}">
        <p14:creationId xmlns:p14="http://schemas.microsoft.com/office/powerpoint/2010/main" val="2110542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92942F4-557E-4541-919F-66C762257A1D}"/>
              </a:ext>
            </a:extLst>
          </p:cNvPr>
          <p:cNvSpPr>
            <a:spLocks noGrp="1"/>
          </p:cNvSpPr>
          <p:nvPr>
            <p:ph type="dt" sz="half" idx="10"/>
          </p:nvPr>
        </p:nvSpPr>
        <p:spPr/>
        <p:txBody>
          <a:bodyPr/>
          <a:lstStyle/>
          <a:p>
            <a:fld id="{C40D00E4-0AC6-48AB-A4AA-A87FA73084CC}" type="datetimeFigureOut">
              <a:rPr lang="it-IT" smtClean="0"/>
              <a:t>03/11/21</a:t>
            </a:fld>
            <a:endParaRPr lang="it-IT"/>
          </a:p>
        </p:txBody>
      </p:sp>
      <p:sp>
        <p:nvSpPr>
          <p:cNvPr id="3" name="Segnaposto piè di pagina 2">
            <a:extLst>
              <a:ext uri="{FF2B5EF4-FFF2-40B4-BE49-F238E27FC236}">
                <a16:creationId xmlns:a16="http://schemas.microsoft.com/office/drawing/2014/main" id="{5BAEBAF0-D9E7-4693-A0EB-C3153F969A2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960EF04-BFAF-46A8-A20C-A025C7786F15}"/>
              </a:ext>
            </a:extLst>
          </p:cNvPr>
          <p:cNvSpPr>
            <a:spLocks noGrp="1"/>
          </p:cNvSpPr>
          <p:nvPr>
            <p:ph type="sldNum" sz="quarter" idx="12"/>
          </p:nvPr>
        </p:nvSpPr>
        <p:spPr/>
        <p:txBody>
          <a:bodyPr/>
          <a:lstStyle/>
          <a:p>
            <a:fld id="{F13E71D4-1C50-4880-9392-9A04AA7EABD8}" type="slidenum">
              <a:rPr lang="it-IT" smtClean="0"/>
              <a:t>‹N›</a:t>
            </a:fld>
            <a:endParaRPr lang="it-IT"/>
          </a:p>
        </p:txBody>
      </p:sp>
    </p:spTree>
    <p:extLst>
      <p:ext uri="{BB962C8B-B14F-4D97-AF65-F5344CB8AC3E}">
        <p14:creationId xmlns:p14="http://schemas.microsoft.com/office/powerpoint/2010/main" val="3930448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DA56EB-DEBD-4601-8D07-69BF189DF09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987E7C0-06BA-41AC-A247-51ABB9536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0FA3124-59BD-4626-9750-27B190281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C1CCFD6-E5A2-4EF5-8298-8DE4FDFD665C}"/>
              </a:ext>
            </a:extLst>
          </p:cNvPr>
          <p:cNvSpPr>
            <a:spLocks noGrp="1"/>
          </p:cNvSpPr>
          <p:nvPr>
            <p:ph type="dt" sz="half" idx="10"/>
          </p:nvPr>
        </p:nvSpPr>
        <p:spPr/>
        <p:txBody>
          <a:bodyPr/>
          <a:lstStyle/>
          <a:p>
            <a:fld id="{C40D00E4-0AC6-48AB-A4AA-A87FA73084CC}" type="datetimeFigureOut">
              <a:rPr lang="it-IT" smtClean="0"/>
              <a:t>03/11/21</a:t>
            </a:fld>
            <a:endParaRPr lang="it-IT"/>
          </a:p>
        </p:txBody>
      </p:sp>
      <p:sp>
        <p:nvSpPr>
          <p:cNvPr id="6" name="Segnaposto piè di pagina 5">
            <a:extLst>
              <a:ext uri="{FF2B5EF4-FFF2-40B4-BE49-F238E27FC236}">
                <a16:creationId xmlns:a16="http://schemas.microsoft.com/office/drawing/2014/main" id="{7E4D6E31-4086-4631-B036-92ECBE1F792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0675BDF-2837-478D-99BF-9900C0B2D41B}"/>
              </a:ext>
            </a:extLst>
          </p:cNvPr>
          <p:cNvSpPr>
            <a:spLocks noGrp="1"/>
          </p:cNvSpPr>
          <p:nvPr>
            <p:ph type="sldNum" sz="quarter" idx="12"/>
          </p:nvPr>
        </p:nvSpPr>
        <p:spPr/>
        <p:txBody>
          <a:bodyPr/>
          <a:lstStyle/>
          <a:p>
            <a:fld id="{F13E71D4-1C50-4880-9392-9A04AA7EABD8}" type="slidenum">
              <a:rPr lang="it-IT" smtClean="0"/>
              <a:t>‹N›</a:t>
            </a:fld>
            <a:endParaRPr lang="it-IT"/>
          </a:p>
        </p:txBody>
      </p:sp>
    </p:spTree>
    <p:extLst>
      <p:ext uri="{BB962C8B-B14F-4D97-AF65-F5344CB8AC3E}">
        <p14:creationId xmlns:p14="http://schemas.microsoft.com/office/powerpoint/2010/main" val="3274853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FB0EEA-C42C-4044-AF4B-C00DD565FC1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0514895-9588-49C7-B750-19A8D63B22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73DFEB0-D147-4554-8D4F-47CB13DE3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4ED8FBB-8A36-41DC-8ADC-FE6B16E35C00}"/>
              </a:ext>
            </a:extLst>
          </p:cNvPr>
          <p:cNvSpPr>
            <a:spLocks noGrp="1"/>
          </p:cNvSpPr>
          <p:nvPr>
            <p:ph type="dt" sz="half" idx="10"/>
          </p:nvPr>
        </p:nvSpPr>
        <p:spPr/>
        <p:txBody>
          <a:bodyPr/>
          <a:lstStyle/>
          <a:p>
            <a:fld id="{C40D00E4-0AC6-48AB-A4AA-A87FA73084CC}" type="datetimeFigureOut">
              <a:rPr lang="it-IT" smtClean="0"/>
              <a:t>03/11/21</a:t>
            </a:fld>
            <a:endParaRPr lang="it-IT"/>
          </a:p>
        </p:txBody>
      </p:sp>
      <p:sp>
        <p:nvSpPr>
          <p:cNvPr id="6" name="Segnaposto piè di pagina 5">
            <a:extLst>
              <a:ext uri="{FF2B5EF4-FFF2-40B4-BE49-F238E27FC236}">
                <a16:creationId xmlns:a16="http://schemas.microsoft.com/office/drawing/2014/main" id="{20A8EA4B-10CA-4010-8EA5-3EEF9AD95F6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9D7D26A-5F8E-457F-8A2D-6388D6311AE8}"/>
              </a:ext>
            </a:extLst>
          </p:cNvPr>
          <p:cNvSpPr>
            <a:spLocks noGrp="1"/>
          </p:cNvSpPr>
          <p:nvPr>
            <p:ph type="sldNum" sz="quarter" idx="12"/>
          </p:nvPr>
        </p:nvSpPr>
        <p:spPr/>
        <p:txBody>
          <a:bodyPr/>
          <a:lstStyle/>
          <a:p>
            <a:fld id="{F13E71D4-1C50-4880-9392-9A04AA7EABD8}" type="slidenum">
              <a:rPr lang="it-IT" smtClean="0"/>
              <a:t>‹N›</a:t>
            </a:fld>
            <a:endParaRPr lang="it-IT"/>
          </a:p>
        </p:txBody>
      </p:sp>
    </p:spTree>
    <p:extLst>
      <p:ext uri="{BB962C8B-B14F-4D97-AF65-F5344CB8AC3E}">
        <p14:creationId xmlns:p14="http://schemas.microsoft.com/office/powerpoint/2010/main" val="2333227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0E8847C-C908-48C5-A427-34883B9D08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E863609-9D09-41AB-978B-5F8183C518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23477CF-7C1E-4A46-87B5-7F5D2CD90B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D00E4-0AC6-48AB-A4AA-A87FA73084CC}" type="datetimeFigureOut">
              <a:rPr lang="it-IT" smtClean="0"/>
              <a:t>03/11/21</a:t>
            </a:fld>
            <a:endParaRPr lang="it-IT"/>
          </a:p>
        </p:txBody>
      </p:sp>
      <p:sp>
        <p:nvSpPr>
          <p:cNvPr id="5" name="Segnaposto piè di pagina 4">
            <a:extLst>
              <a:ext uri="{FF2B5EF4-FFF2-40B4-BE49-F238E27FC236}">
                <a16:creationId xmlns:a16="http://schemas.microsoft.com/office/drawing/2014/main" id="{924178B2-F49C-41CE-8BAA-69D27F1FE8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DCA651E7-6B21-485B-B16C-9B531A1AA5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3E71D4-1C50-4880-9392-9A04AA7EABD8}" type="slidenum">
              <a:rPr lang="it-IT" smtClean="0"/>
              <a:t>‹N›</a:t>
            </a:fld>
            <a:endParaRPr lang="it-IT"/>
          </a:p>
        </p:txBody>
      </p:sp>
    </p:spTree>
    <p:extLst>
      <p:ext uri="{BB962C8B-B14F-4D97-AF65-F5344CB8AC3E}">
        <p14:creationId xmlns:p14="http://schemas.microsoft.com/office/powerpoint/2010/main" val="1141939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File:Flag_of_the_Communist_Party_of_Thailand.svg" TargetMode="Externa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hyperlink" Target="https://www.akg-images.fr/archive/-2UMDHUF1CITP.html" TargetMode="External"/><Relationship Id="rId5" Type="http://schemas.openxmlformats.org/officeDocument/2006/relationships/image" Target="../media/image35.jpeg"/><Relationship Id="rId4" Type="http://schemas.openxmlformats.org/officeDocument/2006/relationships/hyperlink" Target="https://histoforum.net/toetsopdrachten/wo1c.ht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commons.wikimedia.org/wiki/File:Flag_of_Germany.svg" TargetMode="External"/><Relationship Id="rId13" Type="http://schemas.openxmlformats.org/officeDocument/2006/relationships/image" Target="../media/image42.png"/><Relationship Id="rId3" Type="http://schemas.openxmlformats.org/officeDocument/2006/relationships/hyperlink" Target="https://en.wikipedia.org/wiki/File:Flag_of_the_Communist_Party_of_Thailand.svg" TargetMode="External"/><Relationship Id="rId7" Type="http://schemas.openxmlformats.org/officeDocument/2006/relationships/image" Target="../media/image38.png"/><Relationship Id="rId12" Type="http://schemas.openxmlformats.org/officeDocument/2006/relationships/image" Target="../media/image4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40.png"/><Relationship Id="rId5" Type="http://schemas.openxmlformats.org/officeDocument/2006/relationships/image" Target="../media/image28.png"/><Relationship Id="rId10" Type="http://schemas.openxmlformats.org/officeDocument/2006/relationships/hyperlink" Target="https://it.wikipedia.org/wiki/Template:Bandiera_Germania" TargetMode="External"/><Relationship Id="rId4" Type="http://schemas.openxmlformats.org/officeDocument/2006/relationships/image" Target="../media/image27.png"/><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hyperlink" Target="http://misrdigital.blogspirit.com/index-2.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commons.wikimedia.org/wiki/File:Flag_of_Germany.svg" TargetMode="External"/><Relationship Id="rId13" Type="http://schemas.openxmlformats.org/officeDocument/2006/relationships/image" Target="../media/image42.png"/><Relationship Id="rId3" Type="http://schemas.openxmlformats.org/officeDocument/2006/relationships/hyperlink" Target="https://en.wikipedia.org/wiki/File:Flag_of_the_Communist_Party_of_Thailand.svg" TargetMode="External"/><Relationship Id="rId7" Type="http://schemas.openxmlformats.org/officeDocument/2006/relationships/image" Target="../media/image38.png"/><Relationship Id="rId12" Type="http://schemas.openxmlformats.org/officeDocument/2006/relationships/image" Target="../media/image41.png"/><Relationship Id="rId2" Type="http://schemas.openxmlformats.org/officeDocument/2006/relationships/image" Target="../media/image26.png"/><Relationship Id="rId16"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40.png"/><Relationship Id="rId5" Type="http://schemas.openxmlformats.org/officeDocument/2006/relationships/image" Target="../media/image28.png"/><Relationship Id="rId15" Type="http://schemas.openxmlformats.org/officeDocument/2006/relationships/hyperlink" Target="https://en.wikipedia.org/wiki/File:US_flag_48_stars.svg" TargetMode="External"/><Relationship Id="rId10" Type="http://schemas.openxmlformats.org/officeDocument/2006/relationships/hyperlink" Target="https://it.wikipedia.org/wiki/Template:Bandiera_Germania" TargetMode="External"/><Relationship Id="rId4" Type="http://schemas.openxmlformats.org/officeDocument/2006/relationships/image" Target="../media/image27.png"/><Relationship Id="rId9" Type="http://schemas.openxmlformats.org/officeDocument/2006/relationships/image" Target="../media/image39.png"/><Relationship Id="rId1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HAPilyrEzC4" TargetMode="External"/><Relationship Id="rId7" Type="http://schemas.openxmlformats.org/officeDocument/2006/relationships/hyperlink" Target="https://en.wikipedia.org/wiki/RCA" TargetMode="External"/><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8" Type="http://schemas.openxmlformats.org/officeDocument/2006/relationships/hyperlink" Target="https://commons.wikimedia.org/wiki/File:Flag_of_Germany.svg" TargetMode="External"/><Relationship Id="rId13" Type="http://schemas.openxmlformats.org/officeDocument/2006/relationships/image" Target="../media/image42.png"/><Relationship Id="rId18" Type="http://schemas.openxmlformats.org/officeDocument/2006/relationships/hyperlink" Target="https://commons.wikimedia.org/wiki/Bandiere_del_Regno_d'Italia" TargetMode="External"/><Relationship Id="rId3" Type="http://schemas.openxmlformats.org/officeDocument/2006/relationships/hyperlink" Target="https://en.wikipedia.org/wiki/File:Flag_of_the_Communist_Party_of_Thailand.svg" TargetMode="External"/><Relationship Id="rId7" Type="http://schemas.openxmlformats.org/officeDocument/2006/relationships/image" Target="../media/image38.png"/><Relationship Id="rId12" Type="http://schemas.openxmlformats.org/officeDocument/2006/relationships/image" Target="../media/image41.png"/><Relationship Id="rId17" Type="http://schemas.openxmlformats.org/officeDocument/2006/relationships/image" Target="../media/image54.png"/><Relationship Id="rId2" Type="http://schemas.openxmlformats.org/officeDocument/2006/relationships/image" Target="../media/image26.png"/><Relationship Id="rId16" Type="http://schemas.openxmlformats.org/officeDocument/2006/relationships/image" Target="../media/image49.png"/><Relationship Id="rId20"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40.png"/><Relationship Id="rId5" Type="http://schemas.openxmlformats.org/officeDocument/2006/relationships/image" Target="../media/image28.png"/><Relationship Id="rId15" Type="http://schemas.openxmlformats.org/officeDocument/2006/relationships/hyperlink" Target="https://en.wikipedia.org/wiki/File:US_flag_48_stars.svg" TargetMode="External"/><Relationship Id="rId10" Type="http://schemas.openxmlformats.org/officeDocument/2006/relationships/hyperlink" Target="https://it.wikipedia.org/wiki/Template:Bandiera_Germania" TargetMode="External"/><Relationship Id="rId19" Type="http://schemas.openxmlformats.org/officeDocument/2006/relationships/image" Target="../media/image55.png"/><Relationship Id="rId4" Type="http://schemas.openxmlformats.org/officeDocument/2006/relationships/image" Target="../media/image27.png"/><Relationship Id="rId9" Type="http://schemas.openxmlformats.org/officeDocument/2006/relationships/image" Target="../media/image39.png"/><Relationship Id="rId1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63.gif"/><Relationship Id="rId5" Type="http://schemas.openxmlformats.org/officeDocument/2006/relationships/image" Target="../media/image62.jpeg"/><Relationship Id="rId4" Type="http://schemas.openxmlformats.org/officeDocument/2006/relationships/image" Target="../media/image61.jpeg"/></Relationships>
</file>

<file path=ppt/slides/_rels/slide2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27.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hyperlink" Target="https://vigopedia.com/cronologia-del-mundo-siglo-xx/" TargetMode="External"/><Relationship Id="rId2" Type="http://schemas.openxmlformats.org/officeDocument/2006/relationships/image" Target="../media/image7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con angoli arrotondati 11">
            <a:extLst>
              <a:ext uri="{FF2B5EF4-FFF2-40B4-BE49-F238E27FC236}">
                <a16:creationId xmlns:a16="http://schemas.microsoft.com/office/drawing/2014/main" id="{A1418E9D-4FC9-5A4E-924B-920C5CBBE803}"/>
              </a:ext>
            </a:extLst>
          </p:cNvPr>
          <p:cNvSpPr/>
          <p:nvPr/>
        </p:nvSpPr>
        <p:spPr>
          <a:xfrm>
            <a:off x="3619625" y="6134183"/>
            <a:ext cx="5101304" cy="26161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CC259814-322A-4440-B7DD-E584AC727457}"/>
              </a:ext>
            </a:extLst>
          </p:cNvPr>
          <p:cNvSpPr txBox="1"/>
          <p:nvPr/>
        </p:nvSpPr>
        <p:spPr>
          <a:xfrm>
            <a:off x="3785495" y="5872573"/>
            <a:ext cx="4621002" cy="523220"/>
          </a:xfrm>
          <a:prstGeom prst="rect">
            <a:avLst/>
          </a:prstGeom>
          <a:noFill/>
        </p:spPr>
        <p:txBody>
          <a:bodyPr wrap="square" rtlCol="0">
            <a:spAutoFit/>
          </a:bodyPr>
          <a:lstStyle/>
          <a:p>
            <a:pPr algn="ctr"/>
            <a:r>
              <a:rPr lang="it-IT" sz="2800" dirty="0">
                <a:latin typeface="Avenir Next Ultra Light" panose="020B0203020202020204" pitchFamily="34" charset="77"/>
              </a:rPr>
              <a:t>Lezioni in convenzione RFA</a:t>
            </a:r>
          </a:p>
        </p:txBody>
      </p:sp>
      <p:pic>
        <p:nvPicPr>
          <p:cNvPr id="17" name="Immagine 16" descr="Immagine che contiene disegnando&#10;&#10;Descrizione generata automaticamente">
            <a:extLst>
              <a:ext uri="{FF2B5EF4-FFF2-40B4-BE49-F238E27FC236}">
                <a16:creationId xmlns:a16="http://schemas.microsoft.com/office/drawing/2014/main" id="{EE33470F-E679-4285-9FF3-D3CCC72198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417" y="162238"/>
            <a:ext cx="668244" cy="668244"/>
          </a:xfrm>
          <a:prstGeom prst="rect">
            <a:avLst/>
          </a:prstGeom>
        </p:spPr>
      </p:pic>
      <p:pic>
        <p:nvPicPr>
          <p:cNvPr id="19" name="Immagine 18" descr="Immagine che contiene disegnando, orologio&#10;&#10;Descrizione generata automaticamente">
            <a:extLst>
              <a:ext uri="{FF2B5EF4-FFF2-40B4-BE49-F238E27FC236}">
                <a16:creationId xmlns:a16="http://schemas.microsoft.com/office/drawing/2014/main" id="{BF96ED16-6CD3-48DA-89E5-EE71E1C8E7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82883" y="104263"/>
            <a:ext cx="1080322" cy="784193"/>
          </a:xfrm>
          <a:prstGeom prst="rect">
            <a:avLst/>
          </a:prstGeom>
        </p:spPr>
      </p:pic>
      <p:sp>
        <p:nvSpPr>
          <p:cNvPr id="4" name="Rettangolo con angoli arrotondati 3">
            <a:extLst>
              <a:ext uri="{FF2B5EF4-FFF2-40B4-BE49-F238E27FC236}">
                <a16:creationId xmlns:a16="http://schemas.microsoft.com/office/drawing/2014/main" id="{7449FE4A-07D4-4E41-8103-559F468DA9B3}"/>
              </a:ext>
            </a:extLst>
          </p:cNvPr>
          <p:cNvSpPr/>
          <p:nvPr/>
        </p:nvSpPr>
        <p:spPr>
          <a:xfrm>
            <a:off x="854930" y="2722301"/>
            <a:ext cx="10482140" cy="31734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4D66CA74-9C03-43B7-9A11-2FF9C1D8B3EC}"/>
              </a:ext>
            </a:extLst>
          </p:cNvPr>
          <p:cNvSpPr txBox="1"/>
          <p:nvPr/>
        </p:nvSpPr>
        <p:spPr>
          <a:xfrm>
            <a:off x="915535" y="2343187"/>
            <a:ext cx="10360927" cy="769441"/>
          </a:xfrm>
          <a:prstGeom prst="rect">
            <a:avLst/>
          </a:prstGeom>
          <a:noFill/>
        </p:spPr>
        <p:txBody>
          <a:bodyPr wrap="square" rtlCol="0">
            <a:spAutoFit/>
          </a:bodyPr>
          <a:lstStyle/>
          <a:p>
            <a:pPr algn="just"/>
            <a:r>
              <a:rPr lang="it-IT" sz="4400" dirty="0">
                <a:latin typeface="Avenir Next Medium" panose="020B0503020202020204" pitchFamily="34" charset="0"/>
              </a:rPr>
              <a:t>Storia e società dell’età contemporanea</a:t>
            </a:r>
          </a:p>
        </p:txBody>
      </p:sp>
      <p:sp>
        <p:nvSpPr>
          <p:cNvPr id="15" name="CasellaDiTesto 14">
            <a:extLst>
              <a:ext uri="{FF2B5EF4-FFF2-40B4-BE49-F238E27FC236}">
                <a16:creationId xmlns:a16="http://schemas.microsoft.com/office/drawing/2014/main" id="{BAC77C8A-F1C6-493D-BE72-9B8A70FC03D7}"/>
              </a:ext>
            </a:extLst>
          </p:cNvPr>
          <p:cNvSpPr txBox="1"/>
          <p:nvPr/>
        </p:nvSpPr>
        <p:spPr>
          <a:xfrm>
            <a:off x="3619623" y="2966660"/>
            <a:ext cx="4952746" cy="584775"/>
          </a:xfrm>
          <a:prstGeom prst="rect">
            <a:avLst/>
          </a:prstGeom>
          <a:noFill/>
        </p:spPr>
        <p:txBody>
          <a:bodyPr wrap="square" rtlCol="0">
            <a:spAutoFit/>
          </a:bodyPr>
          <a:lstStyle/>
          <a:p>
            <a:pPr algn="just"/>
            <a:r>
              <a:rPr lang="it-IT" sz="3200" dirty="0">
                <a:solidFill>
                  <a:schemeClr val="bg2">
                    <a:lumMod val="25000"/>
                  </a:schemeClr>
                </a:solidFill>
                <a:latin typeface="Avenir Next" panose="020B0503020202020204" pitchFamily="34" charset="0"/>
              </a:rPr>
              <a:t>prof. Andrea Sangiovanni</a:t>
            </a:r>
          </a:p>
        </p:txBody>
      </p:sp>
    </p:spTree>
    <p:extLst>
      <p:ext uri="{BB962C8B-B14F-4D97-AF65-F5344CB8AC3E}">
        <p14:creationId xmlns:p14="http://schemas.microsoft.com/office/powerpoint/2010/main" val="2828705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ttangolo con angoli arrotondati 49">
            <a:extLst>
              <a:ext uri="{FF2B5EF4-FFF2-40B4-BE49-F238E27FC236}">
                <a16:creationId xmlns:a16="http://schemas.microsoft.com/office/drawing/2014/main" id="{EAE34C1D-A1DB-B649-AF66-381ECBC0E141}"/>
              </a:ext>
            </a:extLst>
          </p:cNvPr>
          <p:cNvSpPr/>
          <p:nvPr/>
        </p:nvSpPr>
        <p:spPr>
          <a:xfrm>
            <a:off x="2696" y="358806"/>
            <a:ext cx="3600000" cy="120165"/>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a:extLst>
              <a:ext uri="{FF2B5EF4-FFF2-40B4-BE49-F238E27FC236}">
                <a16:creationId xmlns:a16="http://schemas.microsoft.com/office/drawing/2014/main" id="{E2518B5D-D1DF-654E-B05D-EDA4596705A7}"/>
              </a:ext>
            </a:extLst>
          </p:cNvPr>
          <p:cNvSpPr txBox="1"/>
          <p:nvPr/>
        </p:nvSpPr>
        <p:spPr>
          <a:xfrm>
            <a:off x="183781" y="158751"/>
            <a:ext cx="2044149" cy="400110"/>
          </a:xfrm>
          <a:prstGeom prst="rect">
            <a:avLst/>
          </a:prstGeom>
          <a:noFill/>
        </p:spPr>
        <p:txBody>
          <a:bodyPr wrap="none" rtlCol="0">
            <a:spAutoFit/>
          </a:bodyPr>
          <a:lstStyle/>
          <a:p>
            <a:r>
              <a:rPr lang="it-IT" sz="2000" dirty="0">
                <a:latin typeface="Avenir Next" panose="020B0503020202020204" pitchFamily="34" charset="0"/>
              </a:rPr>
              <a:t>Cinema e Storia</a:t>
            </a:r>
          </a:p>
        </p:txBody>
      </p:sp>
      <p:sp>
        <p:nvSpPr>
          <p:cNvPr id="6" name="CasellaDiTesto 5">
            <a:extLst>
              <a:ext uri="{FF2B5EF4-FFF2-40B4-BE49-F238E27FC236}">
                <a16:creationId xmlns:a16="http://schemas.microsoft.com/office/drawing/2014/main" id="{743680BE-2C4B-6044-A464-E43D45BB4093}"/>
              </a:ext>
            </a:extLst>
          </p:cNvPr>
          <p:cNvSpPr txBox="1"/>
          <p:nvPr/>
        </p:nvSpPr>
        <p:spPr>
          <a:xfrm>
            <a:off x="810662" y="413785"/>
            <a:ext cx="2886303"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La Prima guerra mondiale</a:t>
            </a:r>
          </a:p>
        </p:txBody>
      </p:sp>
      <p:pic>
        <p:nvPicPr>
          <p:cNvPr id="3" name="Immagine 2" descr="Immagine che contiene esterni, neve, costa&#10;&#10;Descrizione generata automaticamente">
            <a:extLst>
              <a:ext uri="{FF2B5EF4-FFF2-40B4-BE49-F238E27FC236}">
                <a16:creationId xmlns:a16="http://schemas.microsoft.com/office/drawing/2014/main" id="{8C730332-E7D6-774A-9B1F-136F4DEE1C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3168" y="109449"/>
            <a:ext cx="4962600" cy="3308400"/>
          </a:xfrm>
          <a:prstGeom prst="rect">
            <a:avLst/>
          </a:prstGeom>
          <a:effectLst>
            <a:outerShdw blurRad="50800" dist="38100" dir="2700000" algn="tl" rotWithShape="0">
              <a:prstClr val="black">
                <a:alpha val="40000"/>
              </a:prstClr>
            </a:outerShdw>
          </a:effectLst>
        </p:spPr>
      </p:pic>
      <p:pic>
        <p:nvPicPr>
          <p:cNvPr id="5" name="Immagine 4" descr="Immagine che contiene persona, uniforme militare, inpiedi, persone&#10;&#10;Descrizione generata automaticamente">
            <a:extLst>
              <a:ext uri="{FF2B5EF4-FFF2-40B4-BE49-F238E27FC236}">
                <a16:creationId xmlns:a16="http://schemas.microsoft.com/office/drawing/2014/main" id="{F162197B-3904-394C-BA6C-74F21AF950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781" y="848181"/>
            <a:ext cx="4431998" cy="5944401"/>
          </a:xfrm>
          <a:prstGeom prst="rect">
            <a:avLst/>
          </a:prstGeom>
        </p:spPr>
      </p:pic>
      <p:pic>
        <p:nvPicPr>
          <p:cNvPr id="8" name="Immagine 7" descr="Immagine che contiene persona, esterni, uniforme militare, folla&#10;&#10;Descrizione generata automaticamente">
            <a:extLst>
              <a:ext uri="{FF2B5EF4-FFF2-40B4-BE49-F238E27FC236}">
                <a16:creationId xmlns:a16="http://schemas.microsoft.com/office/drawing/2014/main" id="{C202E906-6141-3C41-821A-1D4DD42FCD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80177" y="3484182"/>
            <a:ext cx="4965591" cy="3308400"/>
          </a:xfrm>
          <a:prstGeom prst="rect">
            <a:avLst/>
          </a:prstGeom>
          <a:effectLst>
            <a:outerShdw blurRad="50800" dist="38100" dir="2700000" algn="tl" rotWithShape="0">
              <a:prstClr val="black">
                <a:alpha val="40000"/>
              </a:prstClr>
            </a:outerShdw>
          </a:effectLst>
        </p:spPr>
      </p:pic>
      <p:sp>
        <p:nvSpPr>
          <p:cNvPr id="9" name="CasellaDiTesto 8">
            <a:extLst>
              <a:ext uri="{FF2B5EF4-FFF2-40B4-BE49-F238E27FC236}">
                <a16:creationId xmlns:a16="http://schemas.microsoft.com/office/drawing/2014/main" id="{850C5941-FFA7-0448-8E9F-C5F35F4674A9}"/>
              </a:ext>
            </a:extLst>
          </p:cNvPr>
          <p:cNvSpPr txBox="1"/>
          <p:nvPr/>
        </p:nvSpPr>
        <p:spPr>
          <a:xfrm>
            <a:off x="4974432" y="160718"/>
            <a:ext cx="1937005" cy="584775"/>
          </a:xfrm>
          <a:prstGeom prst="rect">
            <a:avLst/>
          </a:prstGeom>
          <a:noFill/>
        </p:spPr>
        <p:txBody>
          <a:bodyPr wrap="none" rtlCol="0">
            <a:spAutoFit/>
          </a:bodyPr>
          <a:lstStyle/>
          <a:p>
            <a:pPr algn="r"/>
            <a:r>
              <a:rPr lang="it-IT" sz="1600" dirty="0" err="1">
                <a:latin typeface="Avenir Next Medium" panose="020B0503020202020204" pitchFamily="34" charset="0"/>
              </a:rPr>
              <a:t>J’accuse</a:t>
            </a:r>
            <a:endParaRPr lang="it-IT" sz="1600" dirty="0">
              <a:latin typeface="Avenir Next Medium" panose="020B0503020202020204" pitchFamily="34" charset="0"/>
            </a:endParaRPr>
          </a:p>
          <a:p>
            <a:pPr algn="r"/>
            <a:r>
              <a:rPr lang="it-IT" sz="1600" dirty="0">
                <a:latin typeface="Avenir Next Ultra Light" panose="020B0203020202020204" pitchFamily="34" charset="77"/>
              </a:rPr>
              <a:t>(Abel </a:t>
            </a:r>
            <a:r>
              <a:rPr lang="it-IT" sz="1600" dirty="0" err="1">
                <a:latin typeface="Avenir Next Ultra Light" panose="020B0203020202020204" pitchFamily="34" charset="77"/>
              </a:rPr>
              <a:t>Gance</a:t>
            </a:r>
            <a:r>
              <a:rPr lang="it-IT" sz="1600" dirty="0">
                <a:latin typeface="Avenir Next Ultra Light" panose="020B0203020202020204" pitchFamily="34" charset="77"/>
              </a:rPr>
              <a:t>, 1919)</a:t>
            </a:r>
          </a:p>
        </p:txBody>
      </p:sp>
      <p:sp>
        <p:nvSpPr>
          <p:cNvPr id="14" name="CasellaDiTesto 13">
            <a:extLst>
              <a:ext uri="{FF2B5EF4-FFF2-40B4-BE49-F238E27FC236}">
                <a16:creationId xmlns:a16="http://schemas.microsoft.com/office/drawing/2014/main" id="{3A488287-558E-8B44-9CF3-46E6C02591D8}"/>
              </a:ext>
            </a:extLst>
          </p:cNvPr>
          <p:cNvSpPr txBox="1"/>
          <p:nvPr/>
        </p:nvSpPr>
        <p:spPr>
          <a:xfrm>
            <a:off x="4788227" y="3497215"/>
            <a:ext cx="2123210" cy="584775"/>
          </a:xfrm>
          <a:prstGeom prst="rect">
            <a:avLst/>
          </a:prstGeom>
          <a:noFill/>
        </p:spPr>
        <p:txBody>
          <a:bodyPr wrap="none" rtlCol="0">
            <a:spAutoFit/>
          </a:bodyPr>
          <a:lstStyle/>
          <a:p>
            <a:pPr algn="r"/>
            <a:r>
              <a:rPr lang="it-IT" sz="1600" dirty="0">
                <a:latin typeface="Avenir Next Medium" panose="020B0503020202020204" pitchFamily="34" charset="0"/>
              </a:rPr>
              <a:t>Orizzonti di gloria</a:t>
            </a:r>
          </a:p>
          <a:p>
            <a:pPr algn="r"/>
            <a:r>
              <a:rPr lang="it-IT" sz="1600" dirty="0">
                <a:latin typeface="Avenir Next Ultra Light" panose="020B0203020202020204" pitchFamily="34" charset="77"/>
              </a:rPr>
              <a:t>(Stanley Kubrik, 1957)</a:t>
            </a:r>
          </a:p>
        </p:txBody>
      </p:sp>
      <p:sp>
        <p:nvSpPr>
          <p:cNvPr id="15" name="CasellaDiTesto 14">
            <a:extLst>
              <a:ext uri="{FF2B5EF4-FFF2-40B4-BE49-F238E27FC236}">
                <a16:creationId xmlns:a16="http://schemas.microsoft.com/office/drawing/2014/main" id="{CF547D2C-7E27-564E-907D-B562A14E1DAC}"/>
              </a:ext>
            </a:extLst>
          </p:cNvPr>
          <p:cNvSpPr txBox="1"/>
          <p:nvPr/>
        </p:nvSpPr>
        <p:spPr>
          <a:xfrm>
            <a:off x="4595161" y="6112507"/>
            <a:ext cx="2265620" cy="584775"/>
          </a:xfrm>
          <a:prstGeom prst="rect">
            <a:avLst/>
          </a:prstGeom>
          <a:noFill/>
        </p:spPr>
        <p:txBody>
          <a:bodyPr wrap="none" rtlCol="0">
            <a:spAutoFit/>
          </a:bodyPr>
          <a:lstStyle/>
          <a:p>
            <a:r>
              <a:rPr lang="it-IT" sz="1600" dirty="0">
                <a:latin typeface="Avenir Next Medium" panose="020B0503020202020204" pitchFamily="34" charset="0"/>
              </a:rPr>
              <a:t>La grande guerra</a:t>
            </a:r>
          </a:p>
          <a:p>
            <a:r>
              <a:rPr lang="it-IT" sz="1600" dirty="0">
                <a:latin typeface="Avenir Next Ultra Light" panose="020B0203020202020204" pitchFamily="34" charset="77"/>
              </a:rPr>
              <a:t>(Mario Monicelli, 1959)</a:t>
            </a:r>
          </a:p>
        </p:txBody>
      </p:sp>
    </p:spTree>
    <p:extLst>
      <p:ext uri="{BB962C8B-B14F-4D97-AF65-F5344CB8AC3E}">
        <p14:creationId xmlns:p14="http://schemas.microsoft.com/office/powerpoint/2010/main" val="2412991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Connettore diritto 55">
            <a:extLst>
              <a:ext uri="{FF2B5EF4-FFF2-40B4-BE49-F238E27FC236}">
                <a16:creationId xmlns:a16="http://schemas.microsoft.com/office/drawing/2014/main" id="{7052761B-4F9C-4285-9F54-6B12439016B9}"/>
              </a:ext>
            </a:extLst>
          </p:cNvPr>
          <p:cNvCxnSpPr>
            <a:cxnSpLocks/>
          </p:cNvCxnSpPr>
          <p:nvPr/>
        </p:nvCxnSpPr>
        <p:spPr>
          <a:xfrm>
            <a:off x="5013796" y="2775532"/>
            <a:ext cx="293281" cy="0"/>
          </a:xfrm>
          <a:prstGeom prst="line">
            <a:avLst/>
          </a:prstGeom>
          <a:ln w="38100">
            <a:solidFill>
              <a:srgbClr val="E60500"/>
            </a:solidFill>
          </a:ln>
        </p:spPr>
        <p:style>
          <a:lnRef idx="1">
            <a:schemeClr val="accent1"/>
          </a:lnRef>
          <a:fillRef idx="0">
            <a:schemeClr val="accent1"/>
          </a:fillRef>
          <a:effectRef idx="0">
            <a:schemeClr val="accent1"/>
          </a:effectRef>
          <a:fontRef idx="minor">
            <a:schemeClr val="tx1"/>
          </a:fontRef>
        </p:style>
      </p:cxnSp>
      <p:cxnSp>
        <p:nvCxnSpPr>
          <p:cNvPr id="55" name="Connettore diritto 54">
            <a:extLst>
              <a:ext uri="{FF2B5EF4-FFF2-40B4-BE49-F238E27FC236}">
                <a16:creationId xmlns:a16="http://schemas.microsoft.com/office/drawing/2014/main" id="{5A36DE4F-B242-4593-B05F-248E6A0F703C}"/>
              </a:ext>
            </a:extLst>
          </p:cNvPr>
          <p:cNvCxnSpPr>
            <a:cxnSpLocks/>
            <a:endCxn id="39" idx="0"/>
          </p:cNvCxnSpPr>
          <p:nvPr/>
        </p:nvCxnSpPr>
        <p:spPr>
          <a:xfrm flipH="1">
            <a:off x="8572005" y="1145143"/>
            <a:ext cx="10022" cy="2153043"/>
          </a:xfrm>
          <a:prstGeom prst="line">
            <a:avLst/>
          </a:prstGeom>
          <a:ln w="38100">
            <a:solidFill>
              <a:srgbClr val="E60500"/>
            </a:solidFill>
          </a:ln>
        </p:spPr>
        <p:style>
          <a:lnRef idx="1">
            <a:schemeClr val="accent1"/>
          </a:lnRef>
          <a:fillRef idx="0">
            <a:schemeClr val="accent1"/>
          </a:fillRef>
          <a:effectRef idx="0">
            <a:schemeClr val="accent1"/>
          </a:effectRef>
          <a:fontRef idx="minor">
            <a:schemeClr val="tx1"/>
          </a:fontRef>
        </p:style>
      </p:cxnSp>
      <p:cxnSp>
        <p:nvCxnSpPr>
          <p:cNvPr id="53" name="Connettore diritto 52">
            <a:extLst>
              <a:ext uri="{FF2B5EF4-FFF2-40B4-BE49-F238E27FC236}">
                <a16:creationId xmlns:a16="http://schemas.microsoft.com/office/drawing/2014/main" id="{665636D7-AC89-439D-8E0F-746A989C2A7C}"/>
              </a:ext>
            </a:extLst>
          </p:cNvPr>
          <p:cNvCxnSpPr>
            <a:cxnSpLocks/>
          </p:cNvCxnSpPr>
          <p:nvPr/>
        </p:nvCxnSpPr>
        <p:spPr>
          <a:xfrm>
            <a:off x="1801256" y="1602892"/>
            <a:ext cx="465323" cy="0"/>
          </a:xfrm>
          <a:prstGeom prst="line">
            <a:avLst/>
          </a:prstGeom>
          <a:ln w="38100">
            <a:solidFill>
              <a:srgbClr val="E60500"/>
            </a:solidFill>
          </a:ln>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id="{916A28FB-42B2-4688-BFEB-01D79D1BD827}"/>
              </a:ext>
            </a:extLst>
          </p:cNvPr>
          <p:cNvCxnSpPr>
            <a:cxnSpLocks/>
          </p:cNvCxnSpPr>
          <p:nvPr/>
        </p:nvCxnSpPr>
        <p:spPr>
          <a:xfrm flipH="1" flipV="1">
            <a:off x="2235307" y="1752067"/>
            <a:ext cx="38003" cy="1572986"/>
          </a:xfrm>
          <a:prstGeom prst="line">
            <a:avLst/>
          </a:prstGeom>
          <a:ln w="38100">
            <a:solidFill>
              <a:srgbClr val="E60500"/>
            </a:solidFill>
          </a:ln>
        </p:spPr>
        <p:style>
          <a:lnRef idx="1">
            <a:schemeClr val="accent1"/>
          </a:lnRef>
          <a:fillRef idx="0">
            <a:schemeClr val="accent1"/>
          </a:fillRef>
          <a:effectRef idx="0">
            <a:schemeClr val="accent1"/>
          </a:effectRef>
          <a:fontRef idx="minor">
            <a:schemeClr val="tx1"/>
          </a:fontRef>
        </p:style>
      </p:cxnSp>
      <p:sp>
        <p:nvSpPr>
          <p:cNvPr id="65" name="Freccia a destra 64">
            <a:extLst>
              <a:ext uri="{FF2B5EF4-FFF2-40B4-BE49-F238E27FC236}">
                <a16:creationId xmlns:a16="http://schemas.microsoft.com/office/drawing/2014/main" id="{97C313E8-6E5C-47C6-BD9B-305B64336FBC}"/>
              </a:ext>
            </a:extLst>
          </p:cNvPr>
          <p:cNvSpPr/>
          <p:nvPr/>
        </p:nvSpPr>
        <p:spPr>
          <a:xfrm>
            <a:off x="1102454" y="4322611"/>
            <a:ext cx="9576431" cy="1185988"/>
          </a:xfrm>
          <a:prstGeom prst="rightArrow">
            <a:avLst>
              <a:gd name="adj1" fmla="val 79480"/>
              <a:gd name="adj2" fmla="val 45465"/>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Prima guerra mondiale</a:t>
            </a:r>
          </a:p>
        </p:txBody>
      </p:sp>
      <p:sp>
        <p:nvSpPr>
          <p:cNvPr id="11" name="Callout 1 35">
            <a:extLst>
              <a:ext uri="{FF2B5EF4-FFF2-40B4-BE49-F238E27FC236}">
                <a16:creationId xmlns:a16="http://schemas.microsoft.com/office/drawing/2014/main" id="{511E0440-664F-4E1D-8B4E-C9C3043EFA9F}"/>
              </a:ext>
            </a:extLst>
          </p:cNvPr>
          <p:cNvSpPr/>
          <p:nvPr/>
        </p:nvSpPr>
        <p:spPr>
          <a:xfrm>
            <a:off x="84323" y="4218601"/>
            <a:ext cx="1018132" cy="1502296"/>
          </a:xfrm>
          <a:prstGeom prst="borderCallout1">
            <a:avLst>
              <a:gd name="adj1" fmla="val -31434"/>
              <a:gd name="adj2" fmla="val 49406"/>
              <a:gd name="adj3" fmla="val -1961"/>
              <a:gd name="adj4" fmla="val 49606"/>
            </a:avLst>
          </a:prstGeom>
          <a:solidFill>
            <a:schemeClr val="bg1"/>
          </a:solid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it-IT" sz="1200" dirty="0">
                <a:solidFill>
                  <a:schemeClr val="tx1"/>
                </a:solidFill>
              </a:rPr>
              <a:t> pochi risultati sul campo</a:t>
            </a:r>
          </a:p>
          <a:p>
            <a:pPr>
              <a:buFont typeface="Arial" pitchFamily="34" charset="0"/>
              <a:buChar char="•"/>
            </a:pPr>
            <a:r>
              <a:rPr lang="it-IT" sz="1200" dirty="0">
                <a:solidFill>
                  <a:schemeClr val="tx1"/>
                </a:solidFill>
              </a:rPr>
              <a:t>Fronte interno: rivoluzione o disperazione</a:t>
            </a:r>
          </a:p>
        </p:txBody>
      </p:sp>
      <p:cxnSp>
        <p:nvCxnSpPr>
          <p:cNvPr id="17" name="Connettore diritto 16">
            <a:extLst>
              <a:ext uri="{FF2B5EF4-FFF2-40B4-BE49-F238E27FC236}">
                <a16:creationId xmlns:a16="http://schemas.microsoft.com/office/drawing/2014/main" id="{655E4A62-B654-4128-A53A-96A8BCCDB6CC}"/>
              </a:ext>
            </a:extLst>
          </p:cNvPr>
          <p:cNvCxnSpPr>
            <a:cxnSpLocks/>
          </p:cNvCxnSpPr>
          <p:nvPr/>
        </p:nvCxnSpPr>
        <p:spPr>
          <a:xfrm>
            <a:off x="3838268" y="2301254"/>
            <a:ext cx="0" cy="1006203"/>
          </a:xfrm>
          <a:prstGeom prst="line">
            <a:avLst/>
          </a:prstGeom>
          <a:ln w="38100">
            <a:solidFill>
              <a:srgbClr val="E60500"/>
            </a:solidFill>
          </a:ln>
        </p:spPr>
        <p:style>
          <a:lnRef idx="1">
            <a:schemeClr val="accent1"/>
          </a:lnRef>
          <a:fillRef idx="0">
            <a:schemeClr val="accent1"/>
          </a:fillRef>
          <a:effectRef idx="0">
            <a:schemeClr val="accent1"/>
          </a:effectRef>
          <a:fontRef idx="minor">
            <a:schemeClr val="tx1"/>
          </a:fontRef>
        </p:style>
      </p:cxnSp>
      <p:cxnSp>
        <p:nvCxnSpPr>
          <p:cNvPr id="5" name="Connettore 2 4">
            <a:extLst>
              <a:ext uri="{FF2B5EF4-FFF2-40B4-BE49-F238E27FC236}">
                <a16:creationId xmlns:a16="http://schemas.microsoft.com/office/drawing/2014/main" id="{ED7848C2-80E5-4759-9CC8-980B827253CA}"/>
              </a:ext>
            </a:extLst>
          </p:cNvPr>
          <p:cNvCxnSpPr>
            <a:cxnSpLocks/>
          </p:cNvCxnSpPr>
          <p:nvPr/>
        </p:nvCxnSpPr>
        <p:spPr>
          <a:xfrm>
            <a:off x="365755" y="3614982"/>
            <a:ext cx="11591783" cy="0"/>
          </a:xfrm>
          <a:prstGeom prst="straightConnector1">
            <a:avLst/>
          </a:prstGeom>
          <a:ln w="762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 name="Rettangolo con angoli arrotondati 6">
            <a:extLst>
              <a:ext uri="{FF2B5EF4-FFF2-40B4-BE49-F238E27FC236}">
                <a16:creationId xmlns:a16="http://schemas.microsoft.com/office/drawing/2014/main" id="{682C16DC-1A66-49E3-B597-6E7C045E9EC2}"/>
              </a:ext>
            </a:extLst>
          </p:cNvPr>
          <p:cNvSpPr/>
          <p:nvPr/>
        </p:nvSpPr>
        <p:spPr>
          <a:xfrm>
            <a:off x="84323" y="3430316"/>
            <a:ext cx="893384" cy="369332"/>
          </a:xfrm>
          <a:prstGeom prst="roundRect">
            <a:avLst>
              <a:gd name="adj" fmla="val 28783"/>
            </a:avLst>
          </a:prstGeom>
          <a:solidFill>
            <a:schemeClr val="tx1">
              <a:lumMod val="65000"/>
              <a:lumOff val="3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bg2"/>
                </a:solidFill>
              </a:rPr>
              <a:t>1917</a:t>
            </a:r>
          </a:p>
        </p:txBody>
      </p:sp>
      <p:sp>
        <p:nvSpPr>
          <p:cNvPr id="8" name="Rettangolo con angoli arrotondati 7">
            <a:extLst>
              <a:ext uri="{FF2B5EF4-FFF2-40B4-BE49-F238E27FC236}">
                <a16:creationId xmlns:a16="http://schemas.microsoft.com/office/drawing/2014/main" id="{6007E436-69E3-4DE0-8DD8-A21E15888378}"/>
              </a:ext>
            </a:extLst>
          </p:cNvPr>
          <p:cNvSpPr/>
          <p:nvPr/>
        </p:nvSpPr>
        <p:spPr>
          <a:xfrm>
            <a:off x="10643604" y="3430316"/>
            <a:ext cx="893384" cy="369332"/>
          </a:xfrm>
          <a:prstGeom prst="roundRect">
            <a:avLst>
              <a:gd name="adj" fmla="val 28783"/>
            </a:avLst>
          </a:prstGeom>
          <a:solidFill>
            <a:schemeClr val="tx1">
              <a:lumMod val="75000"/>
              <a:lumOff val="2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bg2"/>
                </a:solidFill>
              </a:rPr>
              <a:t>1918</a:t>
            </a:r>
          </a:p>
        </p:txBody>
      </p:sp>
      <p:sp>
        <p:nvSpPr>
          <p:cNvPr id="13" name="CasellaDiTesto 12">
            <a:extLst>
              <a:ext uri="{FF2B5EF4-FFF2-40B4-BE49-F238E27FC236}">
                <a16:creationId xmlns:a16="http://schemas.microsoft.com/office/drawing/2014/main" id="{EE81B107-A846-41DC-8116-6B0C8844D4DF}"/>
              </a:ext>
            </a:extLst>
          </p:cNvPr>
          <p:cNvSpPr txBox="1"/>
          <p:nvPr/>
        </p:nvSpPr>
        <p:spPr>
          <a:xfrm>
            <a:off x="2118536" y="1395261"/>
            <a:ext cx="772872" cy="369332"/>
          </a:xfrm>
          <a:prstGeom prst="rect">
            <a:avLst/>
          </a:prstGeom>
          <a:solidFill>
            <a:schemeClr val="bg1"/>
          </a:solidFill>
          <a:ln w="38100">
            <a:solidFill>
              <a:srgbClr val="E60500"/>
            </a:solidFill>
          </a:ln>
        </p:spPr>
        <p:txBody>
          <a:bodyPr wrap="square" rtlCol="0">
            <a:spAutoFit/>
          </a:bodyPr>
          <a:lstStyle/>
          <a:p>
            <a:pPr algn="ctr"/>
            <a:r>
              <a:rPr lang="it-IT" dirty="0"/>
              <a:t>23-27</a:t>
            </a:r>
          </a:p>
        </p:txBody>
      </p:sp>
      <p:sp>
        <p:nvSpPr>
          <p:cNvPr id="16" name="CasellaDiTesto 15">
            <a:extLst>
              <a:ext uri="{FF2B5EF4-FFF2-40B4-BE49-F238E27FC236}">
                <a16:creationId xmlns:a16="http://schemas.microsoft.com/office/drawing/2014/main" id="{51D2CEF3-F714-44B2-B01A-04E84DFB5A5C}"/>
              </a:ext>
            </a:extLst>
          </p:cNvPr>
          <p:cNvSpPr txBox="1"/>
          <p:nvPr/>
        </p:nvSpPr>
        <p:spPr>
          <a:xfrm>
            <a:off x="3483336" y="2443667"/>
            <a:ext cx="1611254" cy="663731"/>
          </a:xfrm>
          <a:prstGeom prst="rect">
            <a:avLst/>
          </a:prstGeom>
          <a:solidFill>
            <a:schemeClr val="bg1"/>
          </a:solidFill>
          <a:ln w="38100">
            <a:solidFill>
              <a:srgbClr val="E60500"/>
            </a:solidFill>
          </a:ln>
        </p:spPr>
        <p:txBody>
          <a:bodyPr wrap="square" rtlCol="0">
            <a:spAutoFit/>
          </a:bodyPr>
          <a:lstStyle/>
          <a:p>
            <a:pPr algn="ctr"/>
            <a:r>
              <a:rPr lang="it-IT" dirty="0"/>
              <a:t>Lenin &gt; </a:t>
            </a:r>
          </a:p>
          <a:p>
            <a:pPr algn="ctr"/>
            <a:r>
              <a:rPr lang="it-IT" dirty="0"/>
              <a:t>tesi di aprile</a:t>
            </a:r>
          </a:p>
        </p:txBody>
      </p:sp>
      <p:cxnSp>
        <p:nvCxnSpPr>
          <p:cNvPr id="20" name="Connettore diritto 19">
            <a:extLst>
              <a:ext uri="{FF2B5EF4-FFF2-40B4-BE49-F238E27FC236}">
                <a16:creationId xmlns:a16="http://schemas.microsoft.com/office/drawing/2014/main" id="{D3A3C4DE-02D2-46D5-AF79-F517CC6E1370}"/>
              </a:ext>
            </a:extLst>
          </p:cNvPr>
          <p:cNvCxnSpPr>
            <a:cxnSpLocks/>
          </p:cNvCxnSpPr>
          <p:nvPr/>
        </p:nvCxnSpPr>
        <p:spPr>
          <a:xfrm>
            <a:off x="8572004" y="2946519"/>
            <a:ext cx="0" cy="360938"/>
          </a:xfrm>
          <a:prstGeom prst="line">
            <a:avLst/>
          </a:prstGeom>
          <a:ln w="38100">
            <a:solidFill>
              <a:srgbClr val="E60500"/>
            </a:solidFill>
          </a:ln>
        </p:spPr>
        <p:style>
          <a:lnRef idx="1">
            <a:schemeClr val="accent1"/>
          </a:lnRef>
          <a:fillRef idx="0">
            <a:schemeClr val="accent1"/>
          </a:fillRef>
          <a:effectRef idx="0">
            <a:schemeClr val="accent1"/>
          </a:effectRef>
          <a:fontRef idx="minor">
            <a:schemeClr val="tx1"/>
          </a:fontRef>
        </p:style>
      </p:cxnSp>
      <p:pic>
        <p:nvPicPr>
          <p:cNvPr id="24" name="Immagine 23" descr="lenin 1917.jpg">
            <a:extLst>
              <a:ext uri="{FF2B5EF4-FFF2-40B4-BE49-F238E27FC236}">
                <a16:creationId xmlns:a16="http://schemas.microsoft.com/office/drawing/2014/main" id="{113F932F-FCB4-43A0-B02D-28F0672B8A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99186" y="1067899"/>
            <a:ext cx="1723876" cy="1233355"/>
          </a:xfrm>
          <a:prstGeom prst="rect">
            <a:avLst/>
          </a:prstGeom>
          <a:ln w="50800">
            <a:solidFill>
              <a:srgbClr val="E60500"/>
            </a:solidFill>
          </a:ln>
        </p:spPr>
      </p:pic>
      <p:pic>
        <p:nvPicPr>
          <p:cNvPr id="25" name="Immagine 24" descr="officine putilov.jpg">
            <a:extLst>
              <a:ext uri="{FF2B5EF4-FFF2-40B4-BE49-F238E27FC236}">
                <a16:creationId xmlns:a16="http://schemas.microsoft.com/office/drawing/2014/main" id="{0581FDDB-E550-4A05-A495-13926E1825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6163" y="2013102"/>
            <a:ext cx="1925784" cy="1220466"/>
          </a:xfrm>
          <a:prstGeom prst="rect">
            <a:avLst/>
          </a:prstGeom>
          <a:ln w="50800">
            <a:solidFill>
              <a:srgbClr val="E60500"/>
            </a:solidFill>
          </a:ln>
        </p:spPr>
      </p:pic>
      <p:pic>
        <p:nvPicPr>
          <p:cNvPr id="26" name="Immagine 25" descr="presa del palazzo d'inverno.jpg">
            <a:extLst>
              <a:ext uri="{FF2B5EF4-FFF2-40B4-BE49-F238E27FC236}">
                <a16:creationId xmlns:a16="http://schemas.microsoft.com/office/drawing/2014/main" id="{BD5974F3-AC08-4C3C-A5B1-0AE69C0F4B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0649" y="1981957"/>
            <a:ext cx="1681833" cy="1248761"/>
          </a:xfrm>
          <a:prstGeom prst="rect">
            <a:avLst/>
          </a:prstGeom>
          <a:ln w="50800">
            <a:solidFill>
              <a:srgbClr val="E60500"/>
            </a:solidFill>
          </a:ln>
        </p:spPr>
      </p:pic>
      <p:sp>
        <p:nvSpPr>
          <p:cNvPr id="27" name="Callout 1 31">
            <a:extLst>
              <a:ext uri="{FF2B5EF4-FFF2-40B4-BE49-F238E27FC236}">
                <a16:creationId xmlns:a16="http://schemas.microsoft.com/office/drawing/2014/main" id="{2C13AC41-79CD-4039-9050-4398BDA29BA5}"/>
              </a:ext>
            </a:extLst>
          </p:cNvPr>
          <p:cNvSpPr/>
          <p:nvPr/>
        </p:nvSpPr>
        <p:spPr>
          <a:xfrm>
            <a:off x="210995" y="918223"/>
            <a:ext cx="1822923" cy="1511058"/>
          </a:xfrm>
          <a:prstGeom prst="rect">
            <a:avLst/>
          </a:prstGeom>
          <a:solidFill>
            <a:schemeClr val="bg1"/>
          </a:solidFill>
          <a:ln w="50800">
            <a:solidFill>
              <a:srgbClr val="E6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dirty="0">
                <a:solidFill>
                  <a:schemeClr val="tx1"/>
                </a:solidFill>
              </a:rPr>
              <a:t>Donne e operai della </a:t>
            </a:r>
            <a:r>
              <a:rPr lang="it-IT" sz="1200" dirty="0" err="1">
                <a:solidFill>
                  <a:schemeClr val="tx1"/>
                </a:solidFill>
              </a:rPr>
              <a:t>Putilov</a:t>
            </a:r>
            <a:r>
              <a:rPr lang="it-IT" sz="1200" dirty="0">
                <a:solidFill>
                  <a:schemeClr val="tx1"/>
                </a:solidFill>
              </a:rPr>
              <a:t> in sciopero </a:t>
            </a:r>
          </a:p>
          <a:p>
            <a:r>
              <a:rPr lang="it-IT" sz="1200" dirty="0">
                <a:solidFill>
                  <a:schemeClr val="tx1"/>
                </a:solidFill>
              </a:rPr>
              <a:t>&gt; ribellione dell’esercito </a:t>
            </a:r>
          </a:p>
          <a:p>
            <a:r>
              <a:rPr lang="it-IT" sz="1200" dirty="0">
                <a:solidFill>
                  <a:schemeClr val="tx1"/>
                </a:solidFill>
              </a:rPr>
              <a:t>&gt; lo zar abdica </a:t>
            </a:r>
          </a:p>
          <a:p>
            <a:r>
              <a:rPr lang="it-IT" sz="1200" dirty="0">
                <a:solidFill>
                  <a:schemeClr val="tx1"/>
                </a:solidFill>
              </a:rPr>
              <a:t>&gt; governo provvisorio principe L’</a:t>
            </a:r>
            <a:r>
              <a:rPr lang="it-IT" sz="1200" dirty="0" err="1">
                <a:solidFill>
                  <a:schemeClr val="tx1"/>
                </a:solidFill>
              </a:rPr>
              <a:t>vov</a:t>
            </a:r>
            <a:r>
              <a:rPr lang="it-IT" sz="1200" dirty="0">
                <a:solidFill>
                  <a:schemeClr val="tx1"/>
                </a:solidFill>
              </a:rPr>
              <a:t> (poi </a:t>
            </a:r>
            <a:r>
              <a:rPr lang="it-IT" sz="1200" dirty="0" err="1">
                <a:solidFill>
                  <a:schemeClr val="tx1"/>
                </a:solidFill>
              </a:rPr>
              <a:t>Kerenski</a:t>
            </a:r>
            <a:r>
              <a:rPr lang="it-IT" sz="1200" dirty="0">
                <a:solidFill>
                  <a:schemeClr val="tx1"/>
                </a:solidFill>
              </a:rPr>
              <a:t>)</a:t>
            </a:r>
          </a:p>
        </p:txBody>
      </p:sp>
      <p:sp>
        <p:nvSpPr>
          <p:cNvPr id="28" name="Callout 1 41">
            <a:extLst>
              <a:ext uri="{FF2B5EF4-FFF2-40B4-BE49-F238E27FC236}">
                <a16:creationId xmlns:a16="http://schemas.microsoft.com/office/drawing/2014/main" id="{250959DC-D3D5-40FD-8574-BA1CE116A598}"/>
              </a:ext>
            </a:extLst>
          </p:cNvPr>
          <p:cNvSpPr/>
          <p:nvPr/>
        </p:nvSpPr>
        <p:spPr>
          <a:xfrm>
            <a:off x="5205244" y="2451849"/>
            <a:ext cx="1857388" cy="663476"/>
          </a:xfrm>
          <a:prstGeom prst="rect">
            <a:avLst/>
          </a:prstGeom>
          <a:solidFill>
            <a:schemeClr val="bg1"/>
          </a:solidFill>
          <a:ln w="50800">
            <a:solidFill>
              <a:srgbClr val="E6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dirty="0">
                <a:solidFill>
                  <a:schemeClr val="tx1"/>
                </a:solidFill>
              </a:rPr>
              <a:t>&gt; Terra ai contadini</a:t>
            </a:r>
          </a:p>
          <a:p>
            <a:r>
              <a:rPr lang="it-IT" sz="1200" dirty="0">
                <a:solidFill>
                  <a:schemeClr val="tx1"/>
                </a:solidFill>
              </a:rPr>
              <a:t>&gt; </a:t>
            </a:r>
            <a:r>
              <a:rPr lang="it-IT" sz="1200" b="1" dirty="0">
                <a:solidFill>
                  <a:schemeClr val="tx1"/>
                </a:solidFill>
              </a:rPr>
              <a:t>Pace</a:t>
            </a:r>
          </a:p>
          <a:p>
            <a:r>
              <a:rPr lang="it-IT" sz="1200" dirty="0">
                <a:solidFill>
                  <a:schemeClr val="tx1"/>
                </a:solidFill>
              </a:rPr>
              <a:t>&gt; Tutto il potere ai Soviet</a:t>
            </a:r>
          </a:p>
        </p:txBody>
      </p:sp>
      <p:sp>
        <p:nvSpPr>
          <p:cNvPr id="29" name="Callout 1 37">
            <a:extLst>
              <a:ext uri="{FF2B5EF4-FFF2-40B4-BE49-F238E27FC236}">
                <a16:creationId xmlns:a16="http://schemas.microsoft.com/office/drawing/2014/main" id="{32EE2967-0DE0-461F-AC08-41D4D8C451DA}"/>
              </a:ext>
            </a:extLst>
          </p:cNvPr>
          <p:cNvSpPr/>
          <p:nvPr/>
        </p:nvSpPr>
        <p:spPr>
          <a:xfrm>
            <a:off x="6961241" y="710586"/>
            <a:ext cx="2131241" cy="434557"/>
          </a:xfrm>
          <a:prstGeom prst="rect">
            <a:avLst/>
          </a:prstGeom>
          <a:solidFill>
            <a:schemeClr val="bg1"/>
          </a:solidFill>
          <a:ln w="50800">
            <a:solidFill>
              <a:srgbClr val="E6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dirty="0">
                <a:solidFill>
                  <a:schemeClr val="tx1"/>
                </a:solidFill>
              </a:rPr>
              <a:t>&gt; Presa del palazzo d’Inverno</a:t>
            </a:r>
          </a:p>
        </p:txBody>
      </p:sp>
      <p:sp>
        <p:nvSpPr>
          <p:cNvPr id="37" name="Connettore 36">
            <a:extLst>
              <a:ext uri="{FF2B5EF4-FFF2-40B4-BE49-F238E27FC236}">
                <a16:creationId xmlns:a16="http://schemas.microsoft.com/office/drawing/2014/main" id="{6A96846B-9B8A-403C-9C15-703F6C635839}"/>
              </a:ext>
            </a:extLst>
          </p:cNvPr>
          <p:cNvSpPr/>
          <p:nvPr/>
        </p:nvSpPr>
        <p:spPr>
          <a:xfrm>
            <a:off x="9854654" y="3307457"/>
            <a:ext cx="590525" cy="615050"/>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XII</a:t>
            </a:r>
          </a:p>
        </p:txBody>
      </p:sp>
      <p:sp>
        <p:nvSpPr>
          <p:cNvPr id="38" name="Connettore 37">
            <a:extLst>
              <a:ext uri="{FF2B5EF4-FFF2-40B4-BE49-F238E27FC236}">
                <a16:creationId xmlns:a16="http://schemas.microsoft.com/office/drawing/2014/main" id="{DF655A94-506F-44BD-BA40-6A393B1BC4CA}"/>
              </a:ext>
            </a:extLst>
          </p:cNvPr>
          <p:cNvSpPr/>
          <p:nvPr/>
        </p:nvSpPr>
        <p:spPr>
          <a:xfrm>
            <a:off x="9065698" y="3307457"/>
            <a:ext cx="590525" cy="615050"/>
          </a:xfrm>
          <a:prstGeom prst="flowChartConnector">
            <a:avLst/>
          </a:prstGeom>
          <a:solidFill>
            <a:schemeClr val="bg2">
              <a:lumMod val="50000"/>
            </a:schemeClr>
          </a:solidFill>
          <a:ln w="19050">
            <a:solidFill>
              <a:srgbClr val="E6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XI</a:t>
            </a:r>
          </a:p>
        </p:txBody>
      </p:sp>
      <p:sp>
        <p:nvSpPr>
          <p:cNvPr id="39" name="Connettore 38">
            <a:extLst>
              <a:ext uri="{FF2B5EF4-FFF2-40B4-BE49-F238E27FC236}">
                <a16:creationId xmlns:a16="http://schemas.microsoft.com/office/drawing/2014/main" id="{21012755-5FD6-4DB9-BEA9-63F3B88C35AF}"/>
              </a:ext>
            </a:extLst>
          </p:cNvPr>
          <p:cNvSpPr/>
          <p:nvPr/>
        </p:nvSpPr>
        <p:spPr>
          <a:xfrm>
            <a:off x="8276742" y="3298186"/>
            <a:ext cx="590525" cy="615050"/>
          </a:xfrm>
          <a:prstGeom prst="flowChartConnector">
            <a:avLst/>
          </a:prstGeom>
          <a:solidFill>
            <a:schemeClr val="bg2">
              <a:lumMod val="50000"/>
            </a:schemeClr>
          </a:solidFill>
          <a:ln w="19050">
            <a:solidFill>
              <a:srgbClr val="E6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X</a:t>
            </a:r>
          </a:p>
        </p:txBody>
      </p:sp>
      <p:sp>
        <p:nvSpPr>
          <p:cNvPr id="40" name="Connettore 39">
            <a:extLst>
              <a:ext uri="{FF2B5EF4-FFF2-40B4-BE49-F238E27FC236}">
                <a16:creationId xmlns:a16="http://schemas.microsoft.com/office/drawing/2014/main" id="{8D537952-81B1-4458-9688-5A925C4033A9}"/>
              </a:ext>
            </a:extLst>
          </p:cNvPr>
          <p:cNvSpPr/>
          <p:nvPr/>
        </p:nvSpPr>
        <p:spPr>
          <a:xfrm>
            <a:off x="7487786" y="3307457"/>
            <a:ext cx="590525" cy="615050"/>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IX</a:t>
            </a:r>
          </a:p>
        </p:txBody>
      </p:sp>
      <p:sp>
        <p:nvSpPr>
          <p:cNvPr id="41" name="Connettore 40">
            <a:extLst>
              <a:ext uri="{FF2B5EF4-FFF2-40B4-BE49-F238E27FC236}">
                <a16:creationId xmlns:a16="http://schemas.microsoft.com/office/drawing/2014/main" id="{D0BD4497-F92A-4A94-BED2-BAD04071C757}"/>
              </a:ext>
            </a:extLst>
          </p:cNvPr>
          <p:cNvSpPr/>
          <p:nvPr/>
        </p:nvSpPr>
        <p:spPr>
          <a:xfrm>
            <a:off x="6698830" y="3307457"/>
            <a:ext cx="590525" cy="615050"/>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VIII</a:t>
            </a:r>
          </a:p>
        </p:txBody>
      </p:sp>
      <p:sp>
        <p:nvSpPr>
          <p:cNvPr id="42" name="Connettore 41">
            <a:extLst>
              <a:ext uri="{FF2B5EF4-FFF2-40B4-BE49-F238E27FC236}">
                <a16:creationId xmlns:a16="http://schemas.microsoft.com/office/drawing/2014/main" id="{ECE099DC-305F-4CEB-88B6-EA416A5CC873}"/>
              </a:ext>
            </a:extLst>
          </p:cNvPr>
          <p:cNvSpPr/>
          <p:nvPr/>
        </p:nvSpPr>
        <p:spPr>
          <a:xfrm>
            <a:off x="5909874" y="3307457"/>
            <a:ext cx="590525" cy="615050"/>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VII</a:t>
            </a:r>
          </a:p>
        </p:txBody>
      </p:sp>
      <p:sp>
        <p:nvSpPr>
          <p:cNvPr id="43" name="Connettore 42">
            <a:extLst>
              <a:ext uri="{FF2B5EF4-FFF2-40B4-BE49-F238E27FC236}">
                <a16:creationId xmlns:a16="http://schemas.microsoft.com/office/drawing/2014/main" id="{E88A06C4-6A60-4A8E-97C9-6C5C0CCAB9CD}"/>
              </a:ext>
            </a:extLst>
          </p:cNvPr>
          <p:cNvSpPr/>
          <p:nvPr/>
        </p:nvSpPr>
        <p:spPr>
          <a:xfrm>
            <a:off x="5120918" y="3307457"/>
            <a:ext cx="590525" cy="615050"/>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VI</a:t>
            </a:r>
          </a:p>
        </p:txBody>
      </p:sp>
      <p:sp>
        <p:nvSpPr>
          <p:cNvPr id="44" name="Connettore 43">
            <a:extLst>
              <a:ext uri="{FF2B5EF4-FFF2-40B4-BE49-F238E27FC236}">
                <a16:creationId xmlns:a16="http://schemas.microsoft.com/office/drawing/2014/main" id="{D5B4BE4F-59E8-4185-9041-34E18BC6D7B8}"/>
              </a:ext>
            </a:extLst>
          </p:cNvPr>
          <p:cNvSpPr/>
          <p:nvPr/>
        </p:nvSpPr>
        <p:spPr>
          <a:xfrm>
            <a:off x="4331962" y="3307457"/>
            <a:ext cx="590525" cy="615050"/>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V</a:t>
            </a:r>
          </a:p>
        </p:txBody>
      </p:sp>
      <p:sp>
        <p:nvSpPr>
          <p:cNvPr id="45" name="Connettore 44">
            <a:extLst>
              <a:ext uri="{FF2B5EF4-FFF2-40B4-BE49-F238E27FC236}">
                <a16:creationId xmlns:a16="http://schemas.microsoft.com/office/drawing/2014/main" id="{57AB8408-C27F-4409-8325-86E1A23B1883}"/>
              </a:ext>
            </a:extLst>
          </p:cNvPr>
          <p:cNvSpPr/>
          <p:nvPr/>
        </p:nvSpPr>
        <p:spPr>
          <a:xfrm>
            <a:off x="3543006" y="3307457"/>
            <a:ext cx="590525" cy="615050"/>
          </a:xfrm>
          <a:prstGeom prst="flowChartConnector">
            <a:avLst/>
          </a:prstGeom>
          <a:solidFill>
            <a:schemeClr val="bg2">
              <a:lumMod val="50000"/>
            </a:schemeClr>
          </a:solidFill>
          <a:ln w="19050">
            <a:solidFill>
              <a:srgbClr val="E6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IV</a:t>
            </a:r>
          </a:p>
        </p:txBody>
      </p:sp>
      <p:sp>
        <p:nvSpPr>
          <p:cNvPr id="46" name="Connettore 45">
            <a:extLst>
              <a:ext uri="{FF2B5EF4-FFF2-40B4-BE49-F238E27FC236}">
                <a16:creationId xmlns:a16="http://schemas.microsoft.com/office/drawing/2014/main" id="{558E152E-86B8-4FF8-B882-C0BF50E599E6}"/>
              </a:ext>
            </a:extLst>
          </p:cNvPr>
          <p:cNvSpPr/>
          <p:nvPr/>
        </p:nvSpPr>
        <p:spPr>
          <a:xfrm>
            <a:off x="2754050" y="3307457"/>
            <a:ext cx="590525" cy="615050"/>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III</a:t>
            </a:r>
          </a:p>
        </p:txBody>
      </p:sp>
      <p:sp>
        <p:nvSpPr>
          <p:cNvPr id="47" name="Connettore 46">
            <a:extLst>
              <a:ext uri="{FF2B5EF4-FFF2-40B4-BE49-F238E27FC236}">
                <a16:creationId xmlns:a16="http://schemas.microsoft.com/office/drawing/2014/main" id="{B2659BC4-C4DC-4F9D-9A8F-92AABFD6F0F1}"/>
              </a:ext>
            </a:extLst>
          </p:cNvPr>
          <p:cNvSpPr/>
          <p:nvPr/>
        </p:nvSpPr>
        <p:spPr>
          <a:xfrm>
            <a:off x="1965094" y="3307457"/>
            <a:ext cx="590525" cy="615050"/>
          </a:xfrm>
          <a:prstGeom prst="flowChartConnector">
            <a:avLst/>
          </a:prstGeom>
          <a:solidFill>
            <a:schemeClr val="bg2">
              <a:lumMod val="50000"/>
            </a:schemeClr>
          </a:solidFill>
          <a:ln w="19050">
            <a:solidFill>
              <a:srgbClr val="E6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II</a:t>
            </a:r>
          </a:p>
        </p:txBody>
      </p:sp>
      <p:sp>
        <p:nvSpPr>
          <p:cNvPr id="48" name="Connettore 47">
            <a:extLst>
              <a:ext uri="{FF2B5EF4-FFF2-40B4-BE49-F238E27FC236}">
                <a16:creationId xmlns:a16="http://schemas.microsoft.com/office/drawing/2014/main" id="{A796BAB8-91C0-455D-99A2-942D177C8AA4}"/>
              </a:ext>
            </a:extLst>
          </p:cNvPr>
          <p:cNvSpPr/>
          <p:nvPr/>
        </p:nvSpPr>
        <p:spPr>
          <a:xfrm>
            <a:off x="1176138" y="3307457"/>
            <a:ext cx="590525" cy="615050"/>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I</a:t>
            </a:r>
          </a:p>
        </p:txBody>
      </p:sp>
      <p:sp>
        <p:nvSpPr>
          <p:cNvPr id="57" name="Callout 1 37">
            <a:extLst>
              <a:ext uri="{FF2B5EF4-FFF2-40B4-BE49-F238E27FC236}">
                <a16:creationId xmlns:a16="http://schemas.microsoft.com/office/drawing/2014/main" id="{FB4BA8CF-16B3-4200-A60C-BF2B6A361530}"/>
              </a:ext>
            </a:extLst>
          </p:cNvPr>
          <p:cNvSpPr/>
          <p:nvPr/>
        </p:nvSpPr>
        <p:spPr>
          <a:xfrm>
            <a:off x="10031678" y="1433238"/>
            <a:ext cx="1776456" cy="1693546"/>
          </a:xfrm>
          <a:prstGeom prst="rect">
            <a:avLst/>
          </a:prstGeom>
          <a:solidFill>
            <a:schemeClr val="bg1"/>
          </a:solidFill>
          <a:ln w="50800">
            <a:solidFill>
              <a:srgbClr val="E6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dirty="0">
                <a:solidFill>
                  <a:schemeClr val="tx1"/>
                </a:solidFill>
              </a:rPr>
              <a:t>&gt; Novembre 1917: elezioni assemblea costituente</a:t>
            </a:r>
          </a:p>
          <a:p>
            <a:r>
              <a:rPr lang="it-IT" sz="1200" dirty="0">
                <a:solidFill>
                  <a:schemeClr val="tx1"/>
                </a:solidFill>
              </a:rPr>
              <a:t>&gt; Sconfitta bolscevica</a:t>
            </a:r>
          </a:p>
          <a:p>
            <a:r>
              <a:rPr lang="it-IT" sz="1200" dirty="0">
                <a:solidFill>
                  <a:schemeClr val="tx1"/>
                </a:solidFill>
              </a:rPr>
              <a:t>&gt; Scioglimento assemblea</a:t>
            </a:r>
          </a:p>
          <a:p>
            <a:r>
              <a:rPr lang="it-IT" sz="1200" dirty="0">
                <a:solidFill>
                  <a:schemeClr val="tx1"/>
                </a:solidFill>
              </a:rPr>
              <a:t>&gt; Sistema totalitario a partito unico</a:t>
            </a:r>
          </a:p>
        </p:txBody>
      </p:sp>
      <p:cxnSp>
        <p:nvCxnSpPr>
          <p:cNvPr id="58" name="Connettore diritto 57">
            <a:extLst>
              <a:ext uri="{FF2B5EF4-FFF2-40B4-BE49-F238E27FC236}">
                <a16:creationId xmlns:a16="http://schemas.microsoft.com/office/drawing/2014/main" id="{F317F929-CAC3-406F-BF25-250E672D5B5D}"/>
              </a:ext>
            </a:extLst>
          </p:cNvPr>
          <p:cNvCxnSpPr>
            <a:cxnSpLocks/>
            <a:endCxn id="38" idx="0"/>
          </p:cNvCxnSpPr>
          <p:nvPr/>
        </p:nvCxnSpPr>
        <p:spPr>
          <a:xfrm>
            <a:off x="9360960" y="2937248"/>
            <a:ext cx="1" cy="370209"/>
          </a:xfrm>
          <a:prstGeom prst="line">
            <a:avLst/>
          </a:prstGeom>
          <a:ln w="38100">
            <a:solidFill>
              <a:srgbClr val="E60500"/>
            </a:solidFill>
          </a:ln>
        </p:spPr>
        <p:style>
          <a:lnRef idx="1">
            <a:schemeClr val="accent1"/>
          </a:lnRef>
          <a:fillRef idx="0">
            <a:schemeClr val="accent1"/>
          </a:fillRef>
          <a:effectRef idx="0">
            <a:schemeClr val="accent1"/>
          </a:effectRef>
          <a:fontRef idx="minor">
            <a:schemeClr val="tx1"/>
          </a:fontRef>
        </p:style>
      </p:cxnSp>
      <p:cxnSp>
        <p:nvCxnSpPr>
          <p:cNvPr id="59" name="Connettore diritto 58">
            <a:extLst>
              <a:ext uri="{FF2B5EF4-FFF2-40B4-BE49-F238E27FC236}">
                <a16:creationId xmlns:a16="http://schemas.microsoft.com/office/drawing/2014/main" id="{297E6F77-9870-4C1F-BFB3-7995D92208FC}"/>
              </a:ext>
            </a:extLst>
          </p:cNvPr>
          <p:cNvCxnSpPr>
            <a:cxnSpLocks/>
          </p:cNvCxnSpPr>
          <p:nvPr/>
        </p:nvCxnSpPr>
        <p:spPr>
          <a:xfrm flipH="1" flipV="1">
            <a:off x="9360960" y="2952848"/>
            <a:ext cx="660184" cy="4547"/>
          </a:xfrm>
          <a:prstGeom prst="line">
            <a:avLst/>
          </a:prstGeom>
          <a:ln w="38100">
            <a:solidFill>
              <a:srgbClr val="E60500"/>
            </a:solidFill>
          </a:ln>
        </p:spPr>
        <p:style>
          <a:lnRef idx="1">
            <a:schemeClr val="accent1"/>
          </a:lnRef>
          <a:fillRef idx="0">
            <a:schemeClr val="accent1"/>
          </a:fillRef>
          <a:effectRef idx="0">
            <a:schemeClr val="accent1"/>
          </a:effectRef>
          <a:fontRef idx="minor">
            <a:schemeClr val="tx1"/>
          </a:fontRef>
        </p:style>
      </p:cxnSp>
      <p:cxnSp>
        <p:nvCxnSpPr>
          <p:cNvPr id="64" name="Connettore diritto 63">
            <a:extLst>
              <a:ext uri="{FF2B5EF4-FFF2-40B4-BE49-F238E27FC236}">
                <a16:creationId xmlns:a16="http://schemas.microsoft.com/office/drawing/2014/main" id="{8720B91B-1EE5-455E-8351-780E25BFD5CF}"/>
              </a:ext>
            </a:extLst>
          </p:cNvPr>
          <p:cNvCxnSpPr>
            <a:cxnSpLocks/>
          </p:cNvCxnSpPr>
          <p:nvPr/>
        </p:nvCxnSpPr>
        <p:spPr>
          <a:xfrm>
            <a:off x="10540087" y="3126784"/>
            <a:ext cx="0" cy="2436466"/>
          </a:xfrm>
          <a:prstGeom prst="line">
            <a:avLst/>
          </a:prstGeom>
          <a:ln w="38100">
            <a:solidFill>
              <a:srgbClr val="E60500"/>
            </a:solidFill>
            <a:prstDash val="sysDash"/>
          </a:ln>
        </p:spPr>
        <p:style>
          <a:lnRef idx="1">
            <a:schemeClr val="accent1"/>
          </a:lnRef>
          <a:fillRef idx="0">
            <a:schemeClr val="accent1"/>
          </a:fillRef>
          <a:effectRef idx="0">
            <a:schemeClr val="accent1"/>
          </a:effectRef>
          <a:fontRef idx="minor">
            <a:schemeClr val="tx1"/>
          </a:fontRef>
        </p:style>
      </p:cxnSp>
      <p:sp>
        <p:nvSpPr>
          <p:cNvPr id="66" name="CasellaDiTesto 65">
            <a:extLst>
              <a:ext uri="{FF2B5EF4-FFF2-40B4-BE49-F238E27FC236}">
                <a16:creationId xmlns:a16="http://schemas.microsoft.com/office/drawing/2014/main" id="{D9878356-6FF9-4FA4-9F9A-32A0C332BD4A}"/>
              </a:ext>
            </a:extLst>
          </p:cNvPr>
          <p:cNvSpPr txBox="1"/>
          <p:nvPr/>
        </p:nvSpPr>
        <p:spPr>
          <a:xfrm>
            <a:off x="6698830" y="5563250"/>
            <a:ext cx="4489122" cy="738664"/>
          </a:xfrm>
          <a:prstGeom prst="rect">
            <a:avLst/>
          </a:prstGeom>
          <a:noFill/>
          <a:ln w="38100">
            <a:solidFill>
              <a:srgbClr val="E60500"/>
            </a:solidFill>
            <a:prstDash val="sysDash"/>
          </a:ln>
        </p:spPr>
        <p:txBody>
          <a:bodyPr wrap="square" rtlCol="0">
            <a:spAutoFit/>
          </a:bodyPr>
          <a:lstStyle/>
          <a:p>
            <a:r>
              <a:rPr lang="it-IT" sz="1400" dirty="0"/>
              <a:t>la presa del potere da parte del «popolo» influenza il conflitto in corso, sia per l’uscita della Russia dalla guerra, sia come modello di risoluzione interna ai paesi occidentali</a:t>
            </a:r>
          </a:p>
        </p:txBody>
      </p:sp>
      <p:sp>
        <p:nvSpPr>
          <p:cNvPr id="49" name="Callout 1 35">
            <a:extLst>
              <a:ext uri="{FF2B5EF4-FFF2-40B4-BE49-F238E27FC236}">
                <a16:creationId xmlns:a16="http://schemas.microsoft.com/office/drawing/2014/main" id="{3BCE657B-83E7-441F-979D-65142918B503}"/>
              </a:ext>
            </a:extLst>
          </p:cNvPr>
          <p:cNvSpPr/>
          <p:nvPr/>
        </p:nvSpPr>
        <p:spPr>
          <a:xfrm>
            <a:off x="10678885" y="4439480"/>
            <a:ext cx="1278651" cy="935811"/>
          </a:xfrm>
          <a:prstGeom prst="borderCallout1">
            <a:avLst>
              <a:gd name="adj1" fmla="val -71181"/>
              <a:gd name="adj2" fmla="val 48194"/>
              <a:gd name="adj3" fmla="val -1961"/>
              <a:gd name="adj4" fmla="val 49606"/>
            </a:avLst>
          </a:prstGeom>
          <a:solidFill>
            <a:schemeClr val="bg1"/>
          </a:solid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dirty="0">
                <a:solidFill>
                  <a:schemeClr val="tx1"/>
                </a:solidFill>
              </a:rPr>
              <a:t>3 </a:t>
            </a:r>
            <a:r>
              <a:rPr lang="it-IT" sz="1400" b="1">
                <a:solidFill>
                  <a:schemeClr val="tx1"/>
                </a:solidFill>
              </a:rPr>
              <a:t>marzo 1918</a:t>
            </a:r>
            <a:endParaRPr lang="it-IT" sz="1200" dirty="0">
              <a:solidFill>
                <a:schemeClr val="tx1"/>
              </a:solidFill>
            </a:endParaRPr>
          </a:p>
          <a:p>
            <a:r>
              <a:rPr lang="it-IT" sz="1200" dirty="0">
                <a:solidFill>
                  <a:schemeClr val="tx1"/>
                </a:solidFill>
              </a:rPr>
              <a:t>&gt; pace separata di Brest </a:t>
            </a:r>
            <a:r>
              <a:rPr lang="it-IT" sz="1200" dirty="0" err="1">
                <a:solidFill>
                  <a:schemeClr val="tx1"/>
                </a:solidFill>
              </a:rPr>
              <a:t>Litovsk</a:t>
            </a:r>
            <a:endParaRPr lang="it-IT" sz="1200" dirty="0">
              <a:solidFill>
                <a:schemeClr val="tx1"/>
              </a:solidFill>
            </a:endParaRPr>
          </a:p>
        </p:txBody>
      </p:sp>
      <p:sp>
        <p:nvSpPr>
          <p:cNvPr id="21" name="CasellaDiTesto 20">
            <a:extLst>
              <a:ext uri="{FF2B5EF4-FFF2-40B4-BE49-F238E27FC236}">
                <a16:creationId xmlns:a16="http://schemas.microsoft.com/office/drawing/2014/main" id="{60BAF943-7F04-4230-999C-3CF1328B6E29}"/>
              </a:ext>
            </a:extLst>
          </p:cNvPr>
          <p:cNvSpPr txBox="1"/>
          <p:nvPr/>
        </p:nvSpPr>
        <p:spPr>
          <a:xfrm>
            <a:off x="7510471" y="1491844"/>
            <a:ext cx="1611254" cy="369332"/>
          </a:xfrm>
          <a:prstGeom prst="rect">
            <a:avLst/>
          </a:prstGeom>
          <a:solidFill>
            <a:schemeClr val="bg1"/>
          </a:solidFill>
          <a:ln w="38100">
            <a:solidFill>
              <a:srgbClr val="E60500"/>
            </a:solidFill>
          </a:ln>
        </p:spPr>
        <p:txBody>
          <a:bodyPr wrap="square" rtlCol="0">
            <a:spAutoFit/>
          </a:bodyPr>
          <a:lstStyle/>
          <a:p>
            <a:pPr algn="ctr"/>
            <a:r>
              <a:rPr lang="it-IT" dirty="0"/>
              <a:t>24-25 ottobre</a:t>
            </a:r>
          </a:p>
        </p:txBody>
      </p:sp>
      <p:sp>
        <p:nvSpPr>
          <p:cNvPr id="51" name="Rettangolo con angoli arrotondati 50">
            <a:extLst>
              <a:ext uri="{FF2B5EF4-FFF2-40B4-BE49-F238E27FC236}">
                <a16:creationId xmlns:a16="http://schemas.microsoft.com/office/drawing/2014/main" id="{D59ACA8E-A297-A041-B557-7234CA1EFBD5}"/>
              </a:ext>
            </a:extLst>
          </p:cNvPr>
          <p:cNvSpPr/>
          <p:nvPr/>
        </p:nvSpPr>
        <p:spPr>
          <a:xfrm>
            <a:off x="2696" y="358805"/>
            <a:ext cx="4036184"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2" name="CasellaDiTesto 51">
            <a:extLst>
              <a:ext uri="{FF2B5EF4-FFF2-40B4-BE49-F238E27FC236}">
                <a16:creationId xmlns:a16="http://schemas.microsoft.com/office/drawing/2014/main" id="{D83A8247-9855-D743-8E98-C534830522C9}"/>
              </a:ext>
            </a:extLst>
          </p:cNvPr>
          <p:cNvSpPr txBox="1"/>
          <p:nvPr/>
        </p:nvSpPr>
        <p:spPr>
          <a:xfrm>
            <a:off x="1801256" y="422149"/>
            <a:ext cx="2295821"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La Rivoluzione russa</a:t>
            </a:r>
          </a:p>
        </p:txBody>
      </p:sp>
      <p:sp>
        <p:nvSpPr>
          <p:cNvPr id="54" name="CasellaDiTesto 53">
            <a:extLst>
              <a:ext uri="{FF2B5EF4-FFF2-40B4-BE49-F238E27FC236}">
                <a16:creationId xmlns:a16="http://schemas.microsoft.com/office/drawing/2014/main" id="{D933E6B1-7B26-EE47-A615-AA32A9726ABB}"/>
              </a:ext>
            </a:extLst>
          </p:cNvPr>
          <p:cNvSpPr txBox="1"/>
          <p:nvPr/>
        </p:nvSpPr>
        <p:spPr>
          <a:xfrm>
            <a:off x="433501" y="147749"/>
            <a:ext cx="3186129" cy="400110"/>
          </a:xfrm>
          <a:prstGeom prst="rect">
            <a:avLst/>
          </a:prstGeom>
          <a:noFill/>
        </p:spPr>
        <p:txBody>
          <a:bodyPr wrap="none" rtlCol="0">
            <a:spAutoFit/>
          </a:bodyPr>
          <a:lstStyle/>
          <a:p>
            <a:r>
              <a:rPr lang="it-IT" sz="2000" dirty="0">
                <a:latin typeface="Avenir Next" panose="020B0503020202020204" pitchFamily="34" charset="0"/>
              </a:rPr>
              <a:t>La Prima guerra mondiale</a:t>
            </a:r>
          </a:p>
        </p:txBody>
      </p:sp>
    </p:spTree>
    <p:extLst>
      <p:ext uri="{BB962C8B-B14F-4D97-AF65-F5344CB8AC3E}">
        <p14:creationId xmlns:p14="http://schemas.microsoft.com/office/powerpoint/2010/main" val="106659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7" grpId="0" animBg="1"/>
      <p:bldP spid="28" grpId="0" animBg="1"/>
      <p:bldP spid="29" grpId="0" animBg="1"/>
      <p:bldP spid="57" grpId="0" animBg="1"/>
      <p:bldP spid="66"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brest-litovsk.jpg">
            <a:extLst>
              <a:ext uri="{FF2B5EF4-FFF2-40B4-BE49-F238E27FC236}">
                <a16:creationId xmlns:a16="http://schemas.microsoft.com/office/drawing/2014/main" id="{ACD92E19-7778-417E-9968-C4934A69B7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9604" y="1585342"/>
            <a:ext cx="5762642" cy="4922943"/>
          </a:xfrm>
          <a:prstGeom prst="rect">
            <a:avLst/>
          </a:prstGeom>
          <a:ln>
            <a:solidFill>
              <a:srgbClr val="E60500"/>
            </a:solidFill>
          </a:ln>
        </p:spPr>
      </p:pic>
      <p:sp>
        <p:nvSpPr>
          <p:cNvPr id="6" name="CasellaDiTesto 5">
            <a:extLst>
              <a:ext uri="{FF2B5EF4-FFF2-40B4-BE49-F238E27FC236}">
                <a16:creationId xmlns:a16="http://schemas.microsoft.com/office/drawing/2014/main" id="{31B2A2A1-A4B8-40D2-99B7-2E379DC957AB}"/>
              </a:ext>
            </a:extLst>
          </p:cNvPr>
          <p:cNvSpPr txBox="1"/>
          <p:nvPr/>
        </p:nvSpPr>
        <p:spPr>
          <a:xfrm>
            <a:off x="6096000" y="1732361"/>
            <a:ext cx="2037079" cy="4247317"/>
          </a:xfrm>
          <a:prstGeom prst="rect">
            <a:avLst/>
          </a:prstGeom>
          <a:noFill/>
        </p:spPr>
        <p:txBody>
          <a:bodyPr wrap="square" rtlCol="0">
            <a:spAutoFit/>
          </a:bodyPr>
          <a:lstStyle/>
          <a:p>
            <a:pPr>
              <a:buFont typeface="Arial" pitchFamily="34" charset="0"/>
              <a:buChar char="•"/>
            </a:pPr>
            <a:r>
              <a:rPr lang="it-IT" dirty="0"/>
              <a:t> Forti perdite territoriali</a:t>
            </a:r>
          </a:p>
          <a:p>
            <a:pPr>
              <a:buFont typeface="Arial" pitchFamily="34" charset="0"/>
              <a:buChar char="•"/>
            </a:pPr>
            <a:r>
              <a:rPr lang="it-IT" dirty="0"/>
              <a:t> Spostamento della capitale a Mosca</a:t>
            </a:r>
          </a:p>
          <a:p>
            <a:pPr>
              <a:buFont typeface="Arial" pitchFamily="34" charset="0"/>
              <a:buChar char="•"/>
            </a:pPr>
            <a:r>
              <a:rPr lang="it-IT" dirty="0"/>
              <a:t> Compromesse l’industria e la produzione agricola</a:t>
            </a:r>
          </a:p>
          <a:p>
            <a:pPr>
              <a:buFont typeface="Arial" pitchFamily="34" charset="0"/>
              <a:buChar char="•"/>
            </a:pPr>
            <a:r>
              <a:rPr lang="it-IT" dirty="0"/>
              <a:t> La pace separata viene vissuta da Francia e Inghilterra come un “tradimento” &gt; sostegno alle “armate bianche”</a:t>
            </a:r>
          </a:p>
        </p:txBody>
      </p:sp>
      <p:sp>
        <p:nvSpPr>
          <p:cNvPr id="7" name="Rettangolo 6">
            <a:extLst>
              <a:ext uri="{FF2B5EF4-FFF2-40B4-BE49-F238E27FC236}">
                <a16:creationId xmlns:a16="http://schemas.microsoft.com/office/drawing/2014/main" id="{635D771F-DB70-465A-AD24-D6BA0FF8D158}"/>
              </a:ext>
            </a:extLst>
          </p:cNvPr>
          <p:cNvSpPr/>
          <p:nvPr/>
        </p:nvSpPr>
        <p:spPr>
          <a:xfrm>
            <a:off x="114993" y="1147586"/>
            <a:ext cx="5871864" cy="584775"/>
          </a:xfrm>
          <a:prstGeom prst="rect">
            <a:avLst/>
          </a:prstGeom>
          <a:noFill/>
        </p:spPr>
        <p:txBody>
          <a:bodyPr wrap="none" lIns="91440" tIns="45720" rIns="91440" bIns="45720">
            <a:spAutoFit/>
          </a:bodyPr>
          <a:lstStyle/>
          <a:p>
            <a:pPr algn="ctr"/>
            <a:r>
              <a:rPr lang="it-IT" sz="3200" b="0" cap="none" spc="0" dirty="0">
                <a:ln w="0">
                  <a:solidFill>
                    <a:srgbClr val="E60500"/>
                  </a:solidFill>
                </a:ln>
                <a:solidFill>
                  <a:srgbClr val="E60500"/>
                </a:solidFill>
                <a:effectLst>
                  <a:outerShdw blurRad="38100" dist="19050" dir="2700000" algn="tl" rotWithShape="0">
                    <a:schemeClr val="dk1">
                      <a:alpha val="40000"/>
                    </a:schemeClr>
                  </a:outerShdw>
                </a:effectLst>
              </a:rPr>
              <a:t>Marzo 1918 &gt;Pace di Brest-</a:t>
            </a:r>
            <a:r>
              <a:rPr lang="it-IT" sz="3200" b="0" cap="none" spc="0" dirty="0" err="1">
                <a:ln w="0">
                  <a:solidFill>
                    <a:srgbClr val="E60500"/>
                  </a:solidFill>
                </a:ln>
                <a:solidFill>
                  <a:srgbClr val="E60500"/>
                </a:solidFill>
                <a:effectLst>
                  <a:outerShdw blurRad="38100" dist="19050" dir="2700000" algn="tl" rotWithShape="0">
                    <a:schemeClr val="dk1">
                      <a:alpha val="40000"/>
                    </a:schemeClr>
                  </a:outerShdw>
                </a:effectLst>
              </a:rPr>
              <a:t>Litovsk</a:t>
            </a:r>
            <a:endParaRPr lang="it-IT" sz="3200" b="0" cap="none" spc="0" dirty="0">
              <a:ln w="0">
                <a:solidFill>
                  <a:srgbClr val="E60500"/>
                </a:solidFill>
              </a:ln>
              <a:solidFill>
                <a:srgbClr val="E60500"/>
              </a:solidFill>
              <a:effectLst>
                <a:outerShdw blurRad="38100" dist="19050" dir="2700000" algn="tl" rotWithShape="0">
                  <a:schemeClr val="dk1">
                    <a:alpha val="40000"/>
                  </a:schemeClr>
                </a:outerShdw>
              </a:effectLst>
            </a:endParaRPr>
          </a:p>
        </p:txBody>
      </p:sp>
      <p:cxnSp>
        <p:nvCxnSpPr>
          <p:cNvPr id="9" name="Connettore diritto 8">
            <a:extLst>
              <a:ext uri="{FF2B5EF4-FFF2-40B4-BE49-F238E27FC236}">
                <a16:creationId xmlns:a16="http://schemas.microsoft.com/office/drawing/2014/main" id="{9C674E76-071D-4EDF-B86B-61AD8982AAC3}"/>
              </a:ext>
            </a:extLst>
          </p:cNvPr>
          <p:cNvCxnSpPr>
            <a:cxnSpLocks/>
          </p:cNvCxnSpPr>
          <p:nvPr/>
        </p:nvCxnSpPr>
        <p:spPr>
          <a:xfrm flipH="1">
            <a:off x="8133079" y="1732361"/>
            <a:ext cx="13447" cy="4247317"/>
          </a:xfrm>
          <a:prstGeom prst="line">
            <a:avLst/>
          </a:prstGeom>
          <a:ln w="38100">
            <a:solidFill>
              <a:srgbClr val="E60500"/>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D6B04386-8C3E-40D5-AD09-022D07BD1BCF}"/>
              </a:ext>
            </a:extLst>
          </p:cNvPr>
          <p:cNvCxnSpPr>
            <a:cxnSpLocks/>
          </p:cNvCxnSpPr>
          <p:nvPr/>
        </p:nvCxnSpPr>
        <p:spPr>
          <a:xfrm>
            <a:off x="8146526" y="3856019"/>
            <a:ext cx="486486" cy="0"/>
          </a:xfrm>
          <a:prstGeom prst="line">
            <a:avLst/>
          </a:prstGeom>
          <a:ln w="76200">
            <a:solidFill>
              <a:srgbClr val="E60500"/>
            </a:solidFill>
            <a:tailEnd type="arrow"/>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3B3055CD-4773-4CA7-B2E5-DBCE95ECC58B}"/>
              </a:ext>
            </a:extLst>
          </p:cNvPr>
          <p:cNvSpPr txBox="1"/>
          <p:nvPr/>
        </p:nvSpPr>
        <p:spPr>
          <a:xfrm>
            <a:off x="8672140" y="1963193"/>
            <a:ext cx="2996035" cy="3785652"/>
          </a:xfrm>
          <a:prstGeom prst="rect">
            <a:avLst/>
          </a:prstGeom>
          <a:noFill/>
        </p:spPr>
        <p:txBody>
          <a:bodyPr wrap="square" rtlCol="0">
            <a:spAutoFit/>
          </a:bodyPr>
          <a:lstStyle/>
          <a:p>
            <a:pPr>
              <a:buFont typeface="Arial" pitchFamily="34" charset="0"/>
              <a:buChar char="•"/>
            </a:pPr>
            <a:r>
              <a:rPr lang="it-IT" sz="1600" dirty="0"/>
              <a:t> Maggiore forza ma minore organizzazione delle armate “bianche”</a:t>
            </a:r>
          </a:p>
          <a:p>
            <a:pPr>
              <a:buFont typeface="Arial" pitchFamily="34" charset="0"/>
              <a:buChar char="•"/>
            </a:pPr>
            <a:r>
              <a:rPr lang="it-IT" sz="1600" dirty="0"/>
              <a:t> L’Armata Rossa organizzata da </a:t>
            </a:r>
            <a:r>
              <a:rPr lang="it-IT" sz="1600" dirty="0" err="1"/>
              <a:t>Trockij</a:t>
            </a:r>
            <a:r>
              <a:rPr lang="it-IT" sz="1600" dirty="0"/>
              <a:t> con una larga coscrizione e con una disciplina rigidissima</a:t>
            </a:r>
          </a:p>
          <a:p>
            <a:pPr>
              <a:buFont typeface="Arial" pitchFamily="34" charset="0"/>
              <a:buChar char="•"/>
            </a:pPr>
            <a:r>
              <a:rPr lang="it-IT" sz="1600" dirty="0"/>
              <a:t> carestia (2 milioni di morti)</a:t>
            </a:r>
          </a:p>
          <a:p>
            <a:pPr>
              <a:buFont typeface="Arial" pitchFamily="34" charset="0"/>
              <a:buChar char="•"/>
            </a:pPr>
            <a:r>
              <a:rPr lang="it-IT" sz="1600" dirty="0"/>
              <a:t> collasso dell’industria</a:t>
            </a:r>
          </a:p>
          <a:p>
            <a:pPr>
              <a:buFont typeface="Arial" pitchFamily="34" charset="0"/>
              <a:buChar char="•"/>
            </a:pPr>
            <a:r>
              <a:rPr lang="it-IT" sz="1600" dirty="0"/>
              <a:t> viene introdotto il </a:t>
            </a:r>
            <a:r>
              <a:rPr lang="it-IT" sz="1600" b="1" dirty="0"/>
              <a:t>comunismo di guerra</a:t>
            </a:r>
          </a:p>
          <a:p>
            <a:pPr>
              <a:buFont typeface="Arial" pitchFamily="34" charset="0"/>
              <a:buChar char="•"/>
            </a:pPr>
            <a:r>
              <a:rPr lang="it-IT" sz="1600" dirty="0"/>
              <a:t> vittoria dell’Armata rossa ad un prezzo altissimo: 7 milioni di morti, a cui devono aggiungersi i 2 della guerra contro Austria e Germania </a:t>
            </a:r>
          </a:p>
        </p:txBody>
      </p:sp>
      <p:sp>
        <p:nvSpPr>
          <p:cNvPr id="16" name="Rettangolo 15">
            <a:extLst>
              <a:ext uri="{FF2B5EF4-FFF2-40B4-BE49-F238E27FC236}">
                <a16:creationId xmlns:a16="http://schemas.microsoft.com/office/drawing/2014/main" id="{478A6A05-A054-4725-A57F-2C3CC7ED8E2D}"/>
              </a:ext>
            </a:extLst>
          </p:cNvPr>
          <p:cNvSpPr/>
          <p:nvPr/>
        </p:nvSpPr>
        <p:spPr>
          <a:xfrm>
            <a:off x="8672140" y="811645"/>
            <a:ext cx="2510239" cy="1077218"/>
          </a:xfrm>
          <a:prstGeom prst="rect">
            <a:avLst/>
          </a:prstGeom>
          <a:noFill/>
        </p:spPr>
        <p:txBody>
          <a:bodyPr wrap="none" lIns="91440" tIns="45720" rIns="91440" bIns="45720">
            <a:spAutoFit/>
          </a:bodyPr>
          <a:lstStyle/>
          <a:p>
            <a:pPr algn="ctr"/>
            <a:r>
              <a:rPr lang="it-IT" sz="3200" b="0" cap="none" spc="0" dirty="0">
                <a:ln w="0">
                  <a:solidFill>
                    <a:srgbClr val="E60500"/>
                  </a:solidFill>
                </a:ln>
                <a:solidFill>
                  <a:srgbClr val="E60500"/>
                </a:solidFill>
                <a:effectLst>
                  <a:outerShdw blurRad="38100" dist="19050" dir="2700000" algn="tl" rotWithShape="0">
                    <a:schemeClr val="dk1">
                      <a:alpha val="40000"/>
                    </a:schemeClr>
                  </a:outerShdw>
                </a:effectLst>
              </a:rPr>
              <a:t>1918-1920 </a:t>
            </a:r>
          </a:p>
          <a:p>
            <a:pPr algn="ctr"/>
            <a:r>
              <a:rPr lang="it-IT" sz="3200" b="0" cap="none" spc="0" dirty="0">
                <a:ln w="0">
                  <a:solidFill>
                    <a:srgbClr val="E60500"/>
                  </a:solidFill>
                </a:ln>
                <a:solidFill>
                  <a:srgbClr val="E60500"/>
                </a:solidFill>
                <a:effectLst>
                  <a:outerShdw blurRad="38100" dist="19050" dir="2700000" algn="tl" rotWithShape="0">
                    <a:schemeClr val="dk1">
                      <a:alpha val="40000"/>
                    </a:schemeClr>
                  </a:outerShdw>
                </a:effectLst>
              </a:rPr>
              <a:t>&gt; guerra civile</a:t>
            </a:r>
          </a:p>
        </p:txBody>
      </p:sp>
      <p:sp>
        <p:nvSpPr>
          <p:cNvPr id="12" name="Rettangolo con angoli arrotondati 11">
            <a:extLst>
              <a:ext uri="{FF2B5EF4-FFF2-40B4-BE49-F238E27FC236}">
                <a16:creationId xmlns:a16="http://schemas.microsoft.com/office/drawing/2014/main" id="{B8AA5A85-D956-514F-A6C5-9652A1CB7D56}"/>
              </a:ext>
            </a:extLst>
          </p:cNvPr>
          <p:cNvSpPr/>
          <p:nvPr/>
        </p:nvSpPr>
        <p:spPr>
          <a:xfrm>
            <a:off x="2696" y="358805"/>
            <a:ext cx="4036184"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CasellaDiTesto 12">
            <a:extLst>
              <a:ext uri="{FF2B5EF4-FFF2-40B4-BE49-F238E27FC236}">
                <a16:creationId xmlns:a16="http://schemas.microsoft.com/office/drawing/2014/main" id="{6A427017-2CE7-3F4B-AA10-5B3AD6B21680}"/>
              </a:ext>
            </a:extLst>
          </p:cNvPr>
          <p:cNvSpPr txBox="1"/>
          <p:nvPr/>
        </p:nvSpPr>
        <p:spPr>
          <a:xfrm>
            <a:off x="1801256" y="422149"/>
            <a:ext cx="2295821"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La Rivoluzione russa</a:t>
            </a:r>
          </a:p>
        </p:txBody>
      </p:sp>
      <p:sp>
        <p:nvSpPr>
          <p:cNvPr id="14" name="CasellaDiTesto 13">
            <a:extLst>
              <a:ext uri="{FF2B5EF4-FFF2-40B4-BE49-F238E27FC236}">
                <a16:creationId xmlns:a16="http://schemas.microsoft.com/office/drawing/2014/main" id="{5F037489-F9CF-8A44-A2E5-15AEB06DD594}"/>
              </a:ext>
            </a:extLst>
          </p:cNvPr>
          <p:cNvSpPr txBox="1"/>
          <p:nvPr/>
        </p:nvSpPr>
        <p:spPr>
          <a:xfrm>
            <a:off x="433501" y="147749"/>
            <a:ext cx="3186129" cy="400110"/>
          </a:xfrm>
          <a:prstGeom prst="rect">
            <a:avLst/>
          </a:prstGeom>
          <a:noFill/>
        </p:spPr>
        <p:txBody>
          <a:bodyPr wrap="none" rtlCol="0">
            <a:spAutoFit/>
          </a:bodyPr>
          <a:lstStyle/>
          <a:p>
            <a:r>
              <a:rPr lang="it-IT" sz="2000" dirty="0">
                <a:latin typeface="Avenir Next" panose="020B0503020202020204" pitchFamily="34" charset="0"/>
              </a:rPr>
              <a:t>La Prima guerra mondiale</a:t>
            </a:r>
          </a:p>
        </p:txBody>
      </p:sp>
    </p:spTree>
    <p:extLst>
      <p:ext uri="{BB962C8B-B14F-4D97-AF65-F5344CB8AC3E}">
        <p14:creationId xmlns:p14="http://schemas.microsoft.com/office/powerpoint/2010/main" val="1942408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Connettore diritto 70">
            <a:extLst>
              <a:ext uri="{FF2B5EF4-FFF2-40B4-BE49-F238E27FC236}">
                <a16:creationId xmlns:a16="http://schemas.microsoft.com/office/drawing/2014/main" id="{77CB8D19-AF60-4C0E-9C06-DA0537DAA639}"/>
              </a:ext>
            </a:extLst>
          </p:cNvPr>
          <p:cNvCxnSpPr>
            <a:cxnSpLocks/>
          </p:cNvCxnSpPr>
          <p:nvPr/>
        </p:nvCxnSpPr>
        <p:spPr>
          <a:xfrm>
            <a:off x="9166210" y="1842425"/>
            <a:ext cx="0" cy="391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id="{5CB2E357-04C9-4A72-A9E3-831035C9F059}"/>
              </a:ext>
            </a:extLst>
          </p:cNvPr>
          <p:cNvCxnSpPr>
            <a:cxnSpLocks/>
          </p:cNvCxnSpPr>
          <p:nvPr/>
        </p:nvCxnSpPr>
        <p:spPr>
          <a:xfrm>
            <a:off x="10853279" y="2885527"/>
            <a:ext cx="0" cy="391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nettore diritto 59">
            <a:extLst>
              <a:ext uri="{FF2B5EF4-FFF2-40B4-BE49-F238E27FC236}">
                <a16:creationId xmlns:a16="http://schemas.microsoft.com/office/drawing/2014/main" id="{FE48AE8D-1ADC-4DE1-8A0D-72AE901B7BCF}"/>
              </a:ext>
            </a:extLst>
          </p:cNvPr>
          <p:cNvCxnSpPr>
            <a:cxnSpLocks/>
          </p:cNvCxnSpPr>
          <p:nvPr/>
        </p:nvCxnSpPr>
        <p:spPr>
          <a:xfrm>
            <a:off x="760904" y="2884142"/>
            <a:ext cx="0" cy="391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ttore diritto 55">
            <a:extLst>
              <a:ext uri="{FF2B5EF4-FFF2-40B4-BE49-F238E27FC236}">
                <a16:creationId xmlns:a16="http://schemas.microsoft.com/office/drawing/2014/main" id="{00ADA00D-DFD9-4E69-A9F8-AAA248D42D8C}"/>
              </a:ext>
            </a:extLst>
          </p:cNvPr>
          <p:cNvCxnSpPr>
            <a:cxnSpLocks/>
          </p:cNvCxnSpPr>
          <p:nvPr/>
        </p:nvCxnSpPr>
        <p:spPr>
          <a:xfrm>
            <a:off x="4132232" y="1899961"/>
            <a:ext cx="0" cy="391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nettore diritto 56">
            <a:extLst>
              <a:ext uri="{FF2B5EF4-FFF2-40B4-BE49-F238E27FC236}">
                <a16:creationId xmlns:a16="http://schemas.microsoft.com/office/drawing/2014/main" id="{673147A8-CE26-4661-B67B-FD2F7879859A}"/>
              </a:ext>
            </a:extLst>
          </p:cNvPr>
          <p:cNvCxnSpPr>
            <a:cxnSpLocks/>
          </p:cNvCxnSpPr>
          <p:nvPr/>
        </p:nvCxnSpPr>
        <p:spPr>
          <a:xfrm>
            <a:off x="801302" y="1977219"/>
            <a:ext cx="0" cy="391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id="{58C73E8C-2864-4600-AA2D-D5528E16AC0F}"/>
              </a:ext>
            </a:extLst>
          </p:cNvPr>
          <p:cNvCxnSpPr>
            <a:cxnSpLocks/>
          </p:cNvCxnSpPr>
          <p:nvPr/>
        </p:nvCxnSpPr>
        <p:spPr>
          <a:xfrm>
            <a:off x="2434162" y="1429147"/>
            <a:ext cx="0" cy="8436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8A42E698-D13E-450C-AE62-09E78452EE44}"/>
              </a:ext>
            </a:extLst>
          </p:cNvPr>
          <p:cNvCxnSpPr>
            <a:cxnSpLocks/>
          </p:cNvCxnSpPr>
          <p:nvPr/>
        </p:nvCxnSpPr>
        <p:spPr>
          <a:xfrm>
            <a:off x="5811246" y="2888383"/>
            <a:ext cx="0" cy="391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ttore diritto 36">
            <a:extLst>
              <a:ext uri="{FF2B5EF4-FFF2-40B4-BE49-F238E27FC236}">
                <a16:creationId xmlns:a16="http://schemas.microsoft.com/office/drawing/2014/main" id="{0B76517A-D0EF-4873-85CC-D39A070CB0AB}"/>
              </a:ext>
            </a:extLst>
          </p:cNvPr>
          <p:cNvCxnSpPr>
            <a:cxnSpLocks/>
          </p:cNvCxnSpPr>
          <p:nvPr/>
        </p:nvCxnSpPr>
        <p:spPr>
          <a:xfrm>
            <a:off x="7483837" y="2824496"/>
            <a:ext cx="0" cy="391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2 4">
            <a:extLst>
              <a:ext uri="{FF2B5EF4-FFF2-40B4-BE49-F238E27FC236}">
                <a16:creationId xmlns:a16="http://schemas.microsoft.com/office/drawing/2014/main" id="{E2975491-24EC-44D0-B174-3107606BF0B4}"/>
              </a:ext>
            </a:extLst>
          </p:cNvPr>
          <p:cNvCxnSpPr>
            <a:cxnSpLocks/>
          </p:cNvCxnSpPr>
          <p:nvPr/>
        </p:nvCxnSpPr>
        <p:spPr>
          <a:xfrm>
            <a:off x="0" y="2555714"/>
            <a:ext cx="12192000" cy="0"/>
          </a:xfrm>
          <a:prstGeom prst="straightConnector1">
            <a:avLst/>
          </a:prstGeom>
          <a:ln w="762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Connettore 13">
            <a:extLst>
              <a:ext uri="{FF2B5EF4-FFF2-40B4-BE49-F238E27FC236}">
                <a16:creationId xmlns:a16="http://schemas.microsoft.com/office/drawing/2014/main" id="{9329FA00-AC43-4282-AAF9-973F452691F0}"/>
              </a:ext>
            </a:extLst>
          </p:cNvPr>
          <p:cNvSpPr/>
          <p:nvPr/>
        </p:nvSpPr>
        <p:spPr>
          <a:xfrm>
            <a:off x="384630" y="2184177"/>
            <a:ext cx="785028" cy="746297"/>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1918</a:t>
            </a:r>
          </a:p>
        </p:txBody>
      </p:sp>
      <p:sp>
        <p:nvSpPr>
          <p:cNvPr id="15" name="Connettore 14">
            <a:extLst>
              <a:ext uri="{FF2B5EF4-FFF2-40B4-BE49-F238E27FC236}">
                <a16:creationId xmlns:a16="http://schemas.microsoft.com/office/drawing/2014/main" id="{9B38BA7C-8947-46C5-B8C8-5FC02D4DB23E}"/>
              </a:ext>
            </a:extLst>
          </p:cNvPr>
          <p:cNvSpPr/>
          <p:nvPr/>
        </p:nvSpPr>
        <p:spPr>
          <a:xfrm>
            <a:off x="2057258" y="2184178"/>
            <a:ext cx="785028" cy="746296"/>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1919</a:t>
            </a:r>
          </a:p>
        </p:txBody>
      </p:sp>
      <p:sp>
        <p:nvSpPr>
          <p:cNvPr id="16" name="Connettore 15">
            <a:extLst>
              <a:ext uri="{FF2B5EF4-FFF2-40B4-BE49-F238E27FC236}">
                <a16:creationId xmlns:a16="http://schemas.microsoft.com/office/drawing/2014/main" id="{A6618CCC-D869-4919-B1D1-237BC089437C}"/>
              </a:ext>
            </a:extLst>
          </p:cNvPr>
          <p:cNvSpPr/>
          <p:nvPr/>
        </p:nvSpPr>
        <p:spPr>
          <a:xfrm>
            <a:off x="3737995" y="2184179"/>
            <a:ext cx="785028" cy="746296"/>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1920</a:t>
            </a:r>
          </a:p>
        </p:txBody>
      </p:sp>
      <p:sp>
        <p:nvSpPr>
          <p:cNvPr id="17" name="Connettore 16">
            <a:extLst>
              <a:ext uri="{FF2B5EF4-FFF2-40B4-BE49-F238E27FC236}">
                <a16:creationId xmlns:a16="http://schemas.microsoft.com/office/drawing/2014/main" id="{31AF5323-CD26-4E5F-831D-1A85F64D3888}"/>
              </a:ext>
            </a:extLst>
          </p:cNvPr>
          <p:cNvSpPr/>
          <p:nvPr/>
        </p:nvSpPr>
        <p:spPr>
          <a:xfrm>
            <a:off x="5418732" y="2184180"/>
            <a:ext cx="785028" cy="746296"/>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1921</a:t>
            </a:r>
          </a:p>
        </p:txBody>
      </p:sp>
      <p:sp>
        <p:nvSpPr>
          <p:cNvPr id="18" name="Connettore 17">
            <a:extLst>
              <a:ext uri="{FF2B5EF4-FFF2-40B4-BE49-F238E27FC236}">
                <a16:creationId xmlns:a16="http://schemas.microsoft.com/office/drawing/2014/main" id="{8A569284-A678-4C53-B0C2-C96E9860AA08}"/>
              </a:ext>
            </a:extLst>
          </p:cNvPr>
          <p:cNvSpPr/>
          <p:nvPr/>
        </p:nvSpPr>
        <p:spPr>
          <a:xfrm>
            <a:off x="7099469" y="2184181"/>
            <a:ext cx="785028" cy="746296"/>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1922</a:t>
            </a:r>
          </a:p>
        </p:txBody>
      </p:sp>
      <p:sp>
        <p:nvSpPr>
          <p:cNvPr id="19" name="Connettore 18">
            <a:extLst>
              <a:ext uri="{FF2B5EF4-FFF2-40B4-BE49-F238E27FC236}">
                <a16:creationId xmlns:a16="http://schemas.microsoft.com/office/drawing/2014/main" id="{02C3445A-736E-41CA-95E3-A914A48B9B4D}"/>
              </a:ext>
            </a:extLst>
          </p:cNvPr>
          <p:cNvSpPr/>
          <p:nvPr/>
        </p:nvSpPr>
        <p:spPr>
          <a:xfrm>
            <a:off x="8780206" y="2184182"/>
            <a:ext cx="785028" cy="746296"/>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1923</a:t>
            </a:r>
          </a:p>
        </p:txBody>
      </p:sp>
      <p:sp>
        <p:nvSpPr>
          <p:cNvPr id="20" name="Connettore 19">
            <a:extLst>
              <a:ext uri="{FF2B5EF4-FFF2-40B4-BE49-F238E27FC236}">
                <a16:creationId xmlns:a16="http://schemas.microsoft.com/office/drawing/2014/main" id="{9C3F1BCD-31EE-41BD-8774-CB736DFFB195}"/>
              </a:ext>
            </a:extLst>
          </p:cNvPr>
          <p:cNvSpPr/>
          <p:nvPr/>
        </p:nvSpPr>
        <p:spPr>
          <a:xfrm>
            <a:off x="10460943" y="2184183"/>
            <a:ext cx="785028" cy="746296"/>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1924</a:t>
            </a:r>
          </a:p>
        </p:txBody>
      </p:sp>
      <p:sp>
        <p:nvSpPr>
          <p:cNvPr id="28" name="CasellaDiTesto 27">
            <a:extLst>
              <a:ext uri="{FF2B5EF4-FFF2-40B4-BE49-F238E27FC236}">
                <a16:creationId xmlns:a16="http://schemas.microsoft.com/office/drawing/2014/main" id="{C6AD5331-8205-4660-815A-1F15D3299E45}"/>
              </a:ext>
            </a:extLst>
          </p:cNvPr>
          <p:cNvSpPr txBox="1"/>
          <p:nvPr/>
        </p:nvSpPr>
        <p:spPr>
          <a:xfrm>
            <a:off x="98293" y="3141152"/>
            <a:ext cx="1864568" cy="1169551"/>
          </a:xfrm>
          <a:prstGeom prst="rect">
            <a:avLst/>
          </a:prstGeom>
          <a: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a:blipFill>
          <a:ln w="38100">
            <a:solidFill>
              <a:schemeClr val="tx1"/>
            </a:solidFill>
          </a:ln>
        </p:spPr>
        <p:txBody>
          <a:bodyPr wrap="square" rtlCol="0">
            <a:spAutoFit/>
          </a:bodyPr>
          <a:lstStyle/>
          <a:p>
            <a:r>
              <a:rPr lang="it-IT" sz="1400" dirty="0">
                <a:solidFill>
                  <a:schemeClr val="bg2"/>
                </a:solidFill>
              </a:rPr>
              <a:t>Varata la costituzione:</a:t>
            </a:r>
          </a:p>
          <a:p>
            <a:pPr>
              <a:buFont typeface="Arial" pitchFamily="34" charset="0"/>
              <a:buChar char="•"/>
            </a:pPr>
            <a:r>
              <a:rPr lang="it-IT" sz="1400" dirty="0">
                <a:solidFill>
                  <a:schemeClr val="bg2"/>
                </a:solidFill>
              </a:rPr>
              <a:t> Potere ai soviet</a:t>
            </a:r>
          </a:p>
          <a:p>
            <a:pPr>
              <a:buFont typeface="Arial" pitchFamily="34" charset="0"/>
              <a:buChar char="•"/>
            </a:pPr>
            <a:r>
              <a:rPr lang="it-IT" sz="1400" dirty="0">
                <a:solidFill>
                  <a:schemeClr val="bg2"/>
                </a:solidFill>
              </a:rPr>
              <a:t> Voto alle donne</a:t>
            </a:r>
          </a:p>
          <a:p>
            <a:pPr>
              <a:buFont typeface="Arial" pitchFamily="34" charset="0"/>
              <a:buChar char="•"/>
            </a:pPr>
            <a:r>
              <a:rPr lang="it-IT" sz="1400" dirty="0">
                <a:solidFill>
                  <a:schemeClr val="bg2"/>
                </a:solidFill>
              </a:rPr>
              <a:t> Esclusi dal voto i “nemici dello Stato”</a:t>
            </a:r>
          </a:p>
        </p:txBody>
      </p:sp>
      <p:sp>
        <p:nvSpPr>
          <p:cNvPr id="29" name="CasellaDiTesto 28">
            <a:extLst>
              <a:ext uri="{FF2B5EF4-FFF2-40B4-BE49-F238E27FC236}">
                <a16:creationId xmlns:a16="http://schemas.microsoft.com/office/drawing/2014/main" id="{693059AB-029B-4C0E-9500-37EDC5397A05}"/>
              </a:ext>
            </a:extLst>
          </p:cNvPr>
          <p:cNvSpPr txBox="1"/>
          <p:nvPr/>
        </p:nvSpPr>
        <p:spPr>
          <a:xfrm>
            <a:off x="7134865" y="3220971"/>
            <a:ext cx="785028" cy="338554"/>
          </a:xfrm>
          <a:prstGeom prst="rect">
            <a:avLst/>
          </a:prstGeom>
          <a: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a:blipFill>
          <a:ln w="38100">
            <a:solidFill>
              <a:schemeClr val="tx1"/>
            </a:solidFill>
          </a:ln>
        </p:spPr>
        <p:txBody>
          <a:bodyPr wrap="square" rtlCol="0">
            <a:spAutoFit/>
          </a:bodyPr>
          <a:lstStyle/>
          <a:p>
            <a:pPr algn="ctr"/>
            <a:r>
              <a:rPr lang="it-IT" sz="1600" dirty="0">
                <a:solidFill>
                  <a:schemeClr val="bg2"/>
                </a:solidFill>
              </a:rPr>
              <a:t>URSS</a:t>
            </a:r>
          </a:p>
        </p:txBody>
      </p:sp>
      <p:sp>
        <p:nvSpPr>
          <p:cNvPr id="30" name="CasellaDiTesto 29">
            <a:extLst>
              <a:ext uri="{FF2B5EF4-FFF2-40B4-BE49-F238E27FC236}">
                <a16:creationId xmlns:a16="http://schemas.microsoft.com/office/drawing/2014/main" id="{5B41565E-341A-4A1A-9A13-1C3D3A8182C4}"/>
              </a:ext>
            </a:extLst>
          </p:cNvPr>
          <p:cNvSpPr txBox="1"/>
          <p:nvPr/>
        </p:nvSpPr>
        <p:spPr>
          <a:xfrm>
            <a:off x="5246734" y="3159786"/>
            <a:ext cx="1129025" cy="861774"/>
          </a:xfrm>
          <a:prstGeom prst="rect">
            <a:avLst/>
          </a:prstGeom>
          <a: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a:blipFill>
          <a:ln w="38100">
            <a:solidFill>
              <a:schemeClr val="tx1"/>
            </a:solidFill>
          </a:ln>
        </p:spPr>
        <p:txBody>
          <a:bodyPr wrap="square" rtlCol="0">
            <a:spAutoFit/>
          </a:bodyPr>
          <a:lstStyle/>
          <a:p>
            <a:r>
              <a:rPr lang="it-IT" sz="1600" dirty="0">
                <a:solidFill>
                  <a:schemeClr val="bg2"/>
                </a:solidFill>
              </a:rPr>
              <a:t>Rivolta di Kronstadt</a:t>
            </a:r>
          </a:p>
          <a:p>
            <a:r>
              <a:rPr lang="it-IT" sz="1600" dirty="0">
                <a:solidFill>
                  <a:schemeClr val="bg2"/>
                </a:solidFill>
              </a:rPr>
              <a:t>&gt; </a:t>
            </a:r>
            <a:r>
              <a:rPr lang="it-IT" b="1" dirty="0">
                <a:solidFill>
                  <a:schemeClr val="bg2"/>
                </a:solidFill>
              </a:rPr>
              <a:t>NEP</a:t>
            </a:r>
          </a:p>
        </p:txBody>
      </p:sp>
      <p:sp>
        <p:nvSpPr>
          <p:cNvPr id="31" name="CasellaDiTesto 30">
            <a:extLst>
              <a:ext uri="{FF2B5EF4-FFF2-40B4-BE49-F238E27FC236}">
                <a16:creationId xmlns:a16="http://schemas.microsoft.com/office/drawing/2014/main" id="{F05B8B9E-2B0F-4D01-94B0-4AF425ECDAAF}"/>
              </a:ext>
            </a:extLst>
          </p:cNvPr>
          <p:cNvSpPr txBox="1"/>
          <p:nvPr/>
        </p:nvSpPr>
        <p:spPr>
          <a:xfrm>
            <a:off x="9997135" y="3055791"/>
            <a:ext cx="2001168" cy="2492990"/>
          </a:xfrm>
          <a:prstGeom prst="rect">
            <a:avLst/>
          </a:prstGeom>
          <a:blipFill>
            <a:blip r:embed="rId6"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a:blipFill>
          <a:ln w="38100">
            <a:solidFill>
              <a:schemeClr val="tx1"/>
            </a:solidFill>
          </a:ln>
        </p:spPr>
        <p:txBody>
          <a:bodyPr wrap="square" rtlCol="0">
            <a:spAutoFit/>
          </a:bodyPr>
          <a:lstStyle/>
          <a:p>
            <a:r>
              <a:rPr lang="it-IT" sz="1400" dirty="0">
                <a:solidFill>
                  <a:schemeClr val="bg2"/>
                </a:solidFill>
              </a:rPr>
              <a:t>Nuova costituzione:</a:t>
            </a:r>
          </a:p>
          <a:p>
            <a:pPr>
              <a:buFont typeface="Arial" pitchFamily="34" charset="0"/>
              <a:buChar char="•"/>
            </a:pPr>
            <a:r>
              <a:rPr lang="it-IT" sz="1400" dirty="0">
                <a:solidFill>
                  <a:schemeClr val="bg2"/>
                </a:solidFill>
              </a:rPr>
              <a:t> Federazione di Repubbliche</a:t>
            </a:r>
          </a:p>
          <a:p>
            <a:pPr>
              <a:buFont typeface="Arial" pitchFamily="34" charset="0"/>
              <a:buChar char="•"/>
            </a:pPr>
            <a:r>
              <a:rPr lang="it-IT" sz="1400" dirty="0">
                <a:solidFill>
                  <a:schemeClr val="bg2"/>
                </a:solidFill>
              </a:rPr>
              <a:t> il potere formalmente al Congresso dei Soviet</a:t>
            </a:r>
          </a:p>
          <a:p>
            <a:pPr algn="ctr"/>
            <a:r>
              <a:rPr lang="it-IT" sz="1400" b="1" dirty="0">
                <a:solidFill>
                  <a:schemeClr val="bg2"/>
                </a:solidFill>
              </a:rPr>
              <a:t>MA</a:t>
            </a:r>
          </a:p>
          <a:p>
            <a:pPr>
              <a:buFont typeface="Arial" pitchFamily="34" charset="0"/>
              <a:buChar char="•"/>
            </a:pPr>
            <a:r>
              <a:rPr lang="it-IT" sz="1400" dirty="0">
                <a:solidFill>
                  <a:schemeClr val="bg2"/>
                </a:solidFill>
              </a:rPr>
              <a:t> partito unico</a:t>
            </a:r>
          </a:p>
          <a:p>
            <a:pPr>
              <a:buFont typeface="Arial" pitchFamily="34" charset="0"/>
              <a:buChar char="•"/>
            </a:pPr>
            <a:r>
              <a:rPr lang="it-IT" sz="1400" dirty="0">
                <a:solidFill>
                  <a:schemeClr val="bg2"/>
                </a:solidFill>
              </a:rPr>
              <a:t>  ruolo fondamentale del Segretario e del Comitato centrale</a:t>
            </a:r>
          </a:p>
          <a:p>
            <a:r>
              <a:rPr lang="it-IT" sz="1600" dirty="0">
                <a:solidFill>
                  <a:schemeClr val="bg2"/>
                </a:solidFill>
              </a:rPr>
              <a:t>&gt; </a:t>
            </a:r>
            <a:r>
              <a:rPr lang="it-IT" sz="1600" b="1" dirty="0">
                <a:solidFill>
                  <a:schemeClr val="bg2"/>
                </a:solidFill>
              </a:rPr>
              <a:t>Muore Lenin</a:t>
            </a:r>
          </a:p>
        </p:txBody>
      </p:sp>
      <p:sp>
        <p:nvSpPr>
          <p:cNvPr id="40" name="CasellaDiTesto 39">
            <a:extLst>
              <a:ext uri="{FF2B5EF4-FFF2-40B4-BE49-F238E27FC236}">
                <a16:creationId xmlns:a16="http://schemas.microsoft.com/office/drawing/2014/main" id="{6DDD1A6D-7BCF-433C-948F-C15CE10157C9}"/>
              </a:ext>
            </a:extLst>
          </p:cNvPr>
          <p:cNvSpPr txBox="1"/>
          <p:nvPr/>
        </p:nvSpPr>
        <p:spPr>
          <a:xfrm>
            <a:off x="310936" y="1520401"/>
            <a:ext cx="2731731" cy="575542"/>
          </a:xfrm>
          <a:prstGeom prst="rect">
            <a:avLst/>
          </a:prstGeom>
          <a:solidFill>
            <a:schemeClr val="bg1"/>
          </a:solidFill>
          <a:ln w="38100">
            <a:solidFill>
              <a:schemeClr val="tx1"/>
            </a:solidFill>
          </a:ln>
        </p:spPr>
        <p:txBody>
          <a:bodyPr wrap="square" rtlCol="0">
            <a:spAutoFit/>
          </a:bodyPr>
          <a:lstStyle/>
          <a:p>
            <a:pPr algn="ctr"/>
            <a:r>
              <a:rPr lang="it-IT" sz="1400" dirty="0"/>
              <a:t>18 gennaio </a:t>
            </a:r>
            <a:r>
              <a:rPr lang="it-IT" sz="1400" b="1" dirty="0"/>
              <a:t>1918</a:t>
            </a:r>
            <a:r>
              <a:rPr lang="it-IT" sz="1400" dirty="0"/>
              <a:t> – 28 giugno </a:t>
            </a:r>
            <a:r>
              <a:rPr lang="it-IT" sz="1400" b="1" dirty="0"/>
              <a:t>1919</a:t>
            </a:r>
          </a:p>
          <a:p>
            <a:pPr algn="ctr"/>
            <a:r>
              <a:rPr lang="it-IT" sz="1400" b="1" dirty="0"/>
              <a:t>Conferenza di pace di Parigi</a:t>
            </a:r>
          </a:p>
        </p:txBody>
      </p:sp>
      <p:sp>
        <p:nvSpPr>
          <p:cNvPr id="41" name="CasellaDiTesto 40">
            <a:extLst>
              <a:ext uri="{FF2B5EF4-FFF2-40B4-BE49-F238E27FC236}">
                <a16:creationId xmlns:a16="http://schemas.microsoft.com/office/drawing/2014/main" id="{48CDA2F7-2D18-426C-9C90-C0AF38FCF09B}"/>
              </a:ext>
            </a:extLst>
          </p:cNvPr>
          <p:cNvSpPr txBox="1"/>
          <p:nvPr/>
        </p:nvSpPr>
        <p:spPr>
          <a:xfrm>
            <a:off x="3350798" y="1726992"/>
            <a:ext cx="1559422" cy="307777"/>
          </a:xfrm>
          <a:prstGeom prst="rect">
            <a:avLst/>
          </a:prstGeom>
          <a:solidFill>
            <a:schemeClr val="bg1"/>
          </a:solidFill>
          <a:ln w="38100">
            <a:solidFill>
              <a:schemeClr val="tx1"/>
            </a:solidFill>
          </a:ln>
        </p:spPr>
        <p:txBody>
          <a:bodyPr wrap="square" rtlCol="0">
            <a:spAutoFit/>
          </a:bodyPr>
          <a:lstStyle/>
          <a:p>
            <a:pPr algn="ctr"/>
            <a:r>
              <a:rPr lang="it-IT" sz="1400" dirty="0"/>
              <a:t>Trattato di </a:t>
            </a:r>
            <a:r>
              <a:rPr lang="it-IT" sz="1400" dirty="0" err="1"/>
              <a:t>Sevres</a:t>
            </a:r>
            <a:endParaRPr lang="it-IT" sz="1400" b="1" dirty="0"/>
          </a:p>
        </p:txBody>
      </p:sp>
      <p:sp>
        <p:nvSpPr>
          <p:cNvPr id="42" name="CasellaDiTesto 41">
            <a:extLst>
              <a:ext uri="{FF2B5EF4-FFF2-40B4-BE49-F238E27FC236}">
                <a16:creationId xmlns:a16="http://schemas.microsoft.com/office/drawing/2014/main" id="{26D3EBCE-B0ED-416A-AF15-9A73EA5704D5}"/>
              </a:ext>
            </a:extLst>
          </p:cNvPr>
          <p:cNvSpPr txBox="1"/>
          <p:nvPr/>
        </p:nvSpPr>
        <p:spPr>
          <a:xfrm>
            <a:off x="1962860" y="905927"/>
            <a:ext cx="1148063" cy="523220"/>
          </a:xfrm>
          <a:prstGeom prst="rect">
            <a:avLst/>
          </a:prstGeom>
          <a:noFill/>
          <a:ln w="38100">
            <a:solidFill>
              <a:schemeClr val="tx1"/>
            </a:solidFill>
          </a:ln>
        </p:spPr>
        <p:txBody>
          <a:bodyPr wrap="square" rtlCol="0">
            <a:spAutoFit/>
          </a:bodyPr>
          <a:lstStyle/>
          <a:p>
            <a:pPr algn="ctr"/>
            <a:r>
              <a:rPr lang="it-IT" sz="1400" dirty="0"/>
              <a:t>Società delle Nazioni</a:t>
            </a:r>
            <a:endParaRPr lang="it-IT" sz="1400" b="1" dirty="0"/>
          </a:p>
        </p:txBody>
      </p:sp>
      <p:sp>
        <p:nvSpPr>
          <p:cNvPr id="70" name="CasellaDiTesto 69">
            <a:extLst>
              <a:ext uri="{FF2B5EF4-FFF2-40B4-BE49-F238E27FC236}">
                <a16:creationId xmlns:a16="http://schemas.microsoft.com/office/drawing/2014/main" id="{D75747CA-BA45-4DA2-A1BF-822C1324EE02}"/>
              </a:ext>
            </a:extLst>
          </p:cNvPr>
          <p:cNvSpPr txBox="1"/>
          <p:nvPr/>
        </p:nvSpPr>
        <p:spPr>
          <a:xfrm>
            <a:off x="8227851" y="1643866"/>
            <a:ext cx="1889737" cy="307777"/>
          </a:xfrm>
          <a:prstGeom prst="rect">
            <a:avLst/>
          </a:prstGeom>
          <a:solidFill>
            <a:schemeClr val="bg1"/>
          </a:solidFill>
          <a:ln w="38100">
            <a:solidFill>
              <a:schemeClr val="tx1"/>
            </a:solidFill>
          </a:ln>
        </p:spPr>
        <p:txBody>
          <a:bodyPr wrap="square" rtlCol="0">
            <a:spAutoFit/>
          </a:bodyPr>
          <a:lstStyle/>
          <a:p>
            <a:pPr algn="ctr"/>
            <a:r>
              <a:rPr lang="it-IT" sz="1400" dirty="0"/>
              <a:t>Occupazione della Ruhr</a:t>
            </a:r>
            <a:endParaRPr lang="it-IT" sz="1400" b="1" dirty="0"/>
          </a:p>
        </p:txBody>
      </p:sp>
      <p:sp>
        <p:nvSpPr>
          <p:cNvPr id="32" name="Rettangolo con angoli arrotondati 31">
            <a:extLst>
              <a:ext uri="{FF2B5EF4-FFF2-40B4-BE49-F238E27FC236}">
                <a16:creationId xmlns:a16="http://schemas.microsoft.com/office/drawing/2014/main" id="{44F7AA89-60A0-5C42-8228-EC765569813B}"/>
              </a:ext>
            </a:extLst>
          </p:cNvPr>
          <p:cNvSpPr/>
          <p:nvPr/>
        </p:nvSpPr>
        <p:spPr>
          <a:xfrm>
            <a:off x="2696" y="358805"/>
            <a:ext cx="4036184"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4" name="CasellaDiTesto 33">
            <a:extLst>
              <a:ext uri="{FF2B5EF4-FFF2-40B4-BE49-F238E27FC236}">
                <a16:creationId xmlns:a16="http://schemas.microsoft.com/office/drawing/2014/main" id="{3E98D18D-20B8-5549-BCC7-47282C4F047D}"/>
              </a:ext>
            </a:extLst>
          </p:cNvPr>
          <p:cNvSpPr txBox="1"/>
          <p:nvPr/>
        </p:nvSpPr>
        <p:spPr>
          <a:xfrm>
            <a:off x="-16227" y="161331"/>
            <a:ext cx="3854581" cy="400110"/>
          </a:xfrm>
          <a:prstGeom prst="rect">
            <a:avLst/>
          </a:prstGeom>
          <a:noFill/>
        </p:spPr>
        <p:txBody>
          <a:bodyPr wrap="none" rtlCol="0">
            <a:spAutoFit/>
          </a:bodyPr>
          <a:lstStyle/>
          <a:p>
            <a:r>
              <a:rPr lang="it-IT" sz="2000" dirty="0">
                <a:latin typeface="Avenir Next" panose="020B0503020202020204" pitchFamily="34" charset="0"/>
              </a:rPr>
              <a:t>Dopo la Prima guerra mondiale</a:t>
            </a:r>
          </a:p>
        </p:txBody>
      </p:sp>
    </p:spTree>
    <p:extLst>
      <p:ext uri="{BB962C8B-B14F-4D97-AF65-F5344CB8AC3E}">
        <p14:creationId xmlns:p14="http://schemas.microsoft.com/office/powerpoint/2010/main" val="147974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C880634-39E0-4E0E-B924-07957BE54F54}"/>
              </a:ext>
            </a:extLst>
          </p:cNvPr>
          <p:cNvSpPr/>
          <p:nvPr/>
        </p:nvSpPr>
        <p:spPr>
          <a:xfrm>
            <a:off x="8948534" y="4383858"/>
            <a:ext cx="3120093" cy="2232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it-IT" sz="1600" b="1" dirty="0"/>
              <a:t>Trattato di Versailles</a:t>
            </a:r>
            <a:r>
              <a:rPr lang="it-IT" sz="1600" dirty="0"/>
              <a:t> (con la Germania, 1919)</a:t>
            </a:r>
          </a:p>
          <a:p>
            <a:pPr marL="285750" indent="-285750">
              <a:buFont typeface="Arial" panose="020B0604020202020204" pitchFamily="34" charset="0"/>
              <a:buChar char="•"/>
            </a:pPr>
            <a:r>
              <a:rPr lang="it-IT" sz="1600" b="1" dirty="0"/>
              <a:t>Trattato di Saint Germain </a:t>
            </a:r>
            <a:r>
              <a:rPr lang="it-IT" sz="1600" dirty="0"/>
              <a:t>(con l’Austria, 1919)</a:t>
            </a:r>
          </a:p>
          <a:p>
            <a:pPr marL="285750" indent="-285750">
              <a:buFont typeface="Arial" panose="020B0604020202020204" pitchFamily="34" charset="0"/>
              <a:buChar char="•"/>
            </a:pPr>
            <a:r>
              <a:rPr lang="it-IT" sz="1600" b="1" dirty="0"/>
              <a:t>Trattato di Neuilly </a:t>
            </a:r>
            <a:r>
              <a:rPr lang="it-IT" sz="1600" dirty="0"/>
              <a:t>(con la Bulgaria, 1919)</a:t>
            </a:r>
          </a:p>
          <a:p>
            <a:pPr marL="285750" indent="-285750">
              <a:buFont typeface="Arial" panose="020B0604020202020204" pitchFamily="34" charset="0"/>
              <a:buChar char="•"/>
            </a:pPr>
            <a:r>
              <a:rPr lang="it-IT" sz="1600" b="1" dirty="0"/>
              <a:t>Trattato del Trianon </a:t>
            </a:r>
            <a:r>
              <a:rPr lang="it-IT" sz="1600" dirty="0"/>
              <a:t>(con l’Ungheria, 1920)</a:t>
            </a:r>
          </a:p>
        </p:txBody>
      </p:sp>
      <p:pic>
        <p:nvPicPr>
          <p:cNvPr id="7" name="Immagine 6" descr="cartina 1914.jpg">
            <a:extLst>
              <a:ext uri="{FF2B5EF4-FFF2-40B4-BE49-F238E27FC236}">
                <a16:creationId xmlns:a16="http://schemas.microsoft.com/office/drawing/2014/main" id="{64517DF2-5B8D-46B3-AF66-5AB2C0B3DA3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24040" y="1305504"/>
            <a:ext cx="7597964" cy="44539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magine 7" descr="Immagine che contiene testo, mappa&#10;&#10;Descrizione generata automaticamente">
            <a:extLst>
              <a:ext uri="{FF2B5EF4-FFF2-40B4-BE49-F238E27FC236}">
                <a16:creationId xmlns:a16="http://schemas.microsoft.com/office/drawing/2014/main" id="{DBBCC56F-BBFE-438F-8328-EFB59D35D3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8509" y="961541"/>
            <a:ext cx="5214981" cy="5654529"/>
          </a:xfrm>
          <a:prstGeom prst="rect">
            <a:avLst/>
          </a:prstGeom>
          <a:ln w="3175">
            <a:solidFill>
              <a:schemeClr val="tx1"/>
            </a:solidFill>
          </a:ln>
          <a:effectLst>
            <a:outerShdw blurRad="50800" dist="38100" dir="2700000" algn="tl" rotWithShape="0">
              <a:prstClr val="black">
                <a:alpha val="40000"/>
              </a:prstClr>
            </a:outerShdw>
          </a:effectLst>
        </p:spPr>
      </p:pic>
      <p:pic>
        <p:nvPicPr>
          <p:cNvPr id="9" name="Immagine 8" descr="cartina 1914.jpg">
            <a:extLst>
              <a:ext uri="{FF2B5EF4-FFF2-40B4-BE49-F238E27FC236}">
                <a16:creationId xmlns:a16="http://schemas.microsoft.com/office/drawing/2014/main" id="{8BC22A7E-ED07-4A70-8271-312C6F88753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03607" y="968433"/>
            <a:ext cx="3278319" cy="19217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CasellaDiTesto 9">
            <a:extLst>
              <a:ext uri="{FF2B5EF4-FFF2-40B4-BE49-F238E27FC236}">
                <a16:creationId xmlns:a16="http://schemas.microsoft.com/office/drawing/2014/main" id="{FAD22F2B-99AF-47B6-BEA5-7FC59DB7C480}"/>
              </a:ext>
            </a:extLst>
          </p:cNvPr>
          <p:cNvSpPr txBox="1"/>
          <p:nvPr/>
        </p:nvSpPr>
        <p:spPr>
          <a:xfrm>
            <a:off x="9020737" y="1196869"/>
            <a:ext cx="2927438" cy="2554545"/>
          </a:xfrm>
          <a:prstGeom prst="rect">
            <a:avLst/>
          </a:prstGeom>
          <a:ln>
            <a:noFill/>
          </a:ln>
        </p:spPr>
        <p:style>
          <a:lnRef idx="2">
            <a:schemeClr val="dk1"/>
          </a:lnRef>
          <a:fillRef idx="1001">
            <a:schemeClr val="lt1"/>
          </a:fillRef>
          <a:effectRef idx="0">
            <a:schemeClr val="dk1"/>
          </a:effectRef>
          <a:fontRef idx="minor">
            <a:schemeClr val="dk1"/>
          </a:fontRef>
        </p:style>
        <p:txBody>
          <a:bodyPr wrap="square" rtlCol="0" anchor="ctr">
            <a:spAutoFit/>
          </a:bodyPr>
          <a:lstStyle/>
          <a:p>
            <a:pPr>
              <a:buFont typeface="Arial" pitchFamily="34" charset="0"/>
              <a:buChar char="•"/>
            </a:pPr>
            <a:r>
              <a:rPr lang="it-IT" sz="2000" dirty="0"/>
              <a:t> fine degli Imperi</a:t>
            </a:r>
          </a:p>
          <a:p>
            <a:pPr>
              <a:buFont typeface="Arial" pitchFamily="34" charset="0"/>
              <a:buChar char="•"/>
            </a:pPr>
            <a:r>
              <a:rPr lang="it-IT" sz="2000" dirty="0"/>
              <a:t> vuoto di potere al centro dell’Europa</a:t>
            </a:r>
          </a:p>
          <a:p>
            <a:pPr>
              <a:buFont typeface="Arial" pitchFamily="34" charset="0"/>
              <a:buChar char="•"/>
            </a:pPr>
            <a:r>
              <a:rPr lang="it-IT" sz="2000" dirty="0"/>
              <a:t> Il rispetto delle nazionalità</a:t>
            </a:r>
          </a:p>
          <a:p>
            <a:pPr>
              <a:buFont typeface="Arial" pitchFamily="34" charset="0"/>
              <a:buChar char="•"/>
            </a:pPr>
            <a:r>
              <a:rPr lang="it-IT" sz="2000" dirty="0"/>
              <a:t> le “minoranze”, possibili fonti di tensione e conflitto</a:t>
            </a:r>
          </a:p>
        </p:txBody>
      </p:sp>
      <p:sp>
        <p:nvSpPr>
          <p:cNvPr id="11" name="Rettangolo con angoli arrotondati 10">
            <a:extLst>
              <a:ext uri="{FF2B5EF4-FFF2-40B4-BE49-F238E27FC236}">
                <a16:creationId xmlns:a16="http://schemas.microsoft.com/office/drawing/2014/main" id="{994A79AC-9499-4B4F-AE9A-FCF9EA2BF950}"/>
              </a:ext>
            </a:extLst>
          </p:cNvPr>
          <p:cNvSpPr/>
          <p:nvPr/>
        </p:nvSpPr>
        <p:spPr>
          <a:xfrm>
            <a:off x="2696" y="358805"/>
            <a:ext cx="4036184"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CasellaDiTesto 11">
            <a:extLst>
              <a:ext uri="{FF2B5EF4-FFF2-40B4-BE49-F238E27FC236}">
                <a16:creationId xmlns:a16="http://schemas.microsoft.com/office/drawing/2014/main" id="{E3363FDD-66AF-7D4B-B725-8D0CBC7F69E0}"/>
              </a:ext>
            </a:extLst>
          </p:cNvPr>
          <p:cNvSpPr txBox="1"/>
          <p:nvPr/>
        </p:nvSpPr>
        <p:spPr>
          <a:xfrm>
            <a:off x="-16227" y="161331"/>
            <a:ext cx="3854581" cy="400110"/>
          </a:xfrm>
          <a:prstGeom prst="rect">
            <a:avLst/>
          </a:prstGeom>
          <a:noFill/>
        </p:spPr>
        <p:txBody>
          <a:bodyPr wrap="none" rtlCol="0">
            <a:spAutoFit/>
          </a:bodyPr>
          <a:lstStyle/>
          <a:p>
            <a:r>
              <a:rPr lang="it-IT" sz="2000" dirty="0">
                <a:latin typeface="Avenir Next" panose="020B0503020202020204" pitchFamily="34" charset="0"/>
              </a:rPr>
              <a:t>Dopo la Prima guerra mondiale</a:t>
            </a:r>
          </a:p>
        </p:txBody>
      </p:sp>
      <p:sp>
        <p:nvSpPr>
          <p:cNvPr id="13" name="CasellaDiTesto 12">
            <a:extLst>
              <a:ext uri="{FF2B5EF4-FFF2-40B4-BE49-F238E27FC236}">
                <a16:creationId xmlns:a16="http://schemas.microsoft.com/office/drawing/2014/main" id="{03BDBD46-00FE-A144-9C58-B149070F1CA2}"/>
              </a:ext>
            </a:extLst>
          </p:cNvPr>
          <p:cNvSpPr txBox="1"/>
          <p:nvPr/>
        </p:nvSpPr>
        <p:spPr>
          <a:xfrm>
            <a:off x="1801256" y="422149"/>
            <a:ext cx="2334742"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L’assetto geopolitico</a:t>
            </a:r>
          </a:p>
        </p:txBody>
      </p:sp>
    </p:spTree>
    <p:extLst>
      <p:ext uri="{BB962C8B-B14F-4D97-AF65-F5344CB8AC3E}">
        <p14:creationId xmlns:p14="http://schemas.microsoft.com/office/powerpoint/2010/main" val="336738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contenuto 2">
            <a:extLst>
              <a:ext uri="{FF2B5EF4-FFF2-40B4-BE49-F238E27FC236}">
                <a16:creationId xmlns:a16="http://schemas.microsoft.com/office/drawing/2014/main" id="{36640AD5-E031-4592-9C78-5754123785AE}"/>
              </a:ext>
            </a:extLst>
          </p:cNvPr>
          <p:cNvSpPr txBox="1">
            <a:spLocks/>
          </p:cNvSpPr>
          <p:nvPr/>
        </p:nvSpPr>
        <p:spPr>
          <a:xfrm>
            <a:off x="483535" y="1501887"/>
            <a:ext cx="5094329" cy="4330877"/>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b="0" i="0" u="none" strike="noStrike" kern="1200" cap="none" spc="0" normalizeH="0" baseline="0" noProof="0" dirty="0">
                <a:ln>
                  <a:noFill/>
                </a:ln>
                <a:solidFill>
                  <a:schemeClr val="tx1"/>
                </a:solidFill>
                <a:effectLst/>
                <a:uLnTx/>
                <a:uFillTx/>
                <a:latin typeface="+mn-lt"/>
                <a:ea typeface="+mn-ea"/>
                <a:cs typeface="+mn-cs"/>
              </a:rPr>
              <a:t>Alsazia e Lorena a Francia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b="0" i="0" u="none" strike="noStrike" kern="1200" cap="none" spc="0" normalizeH="0" baseline="0" noProof="0" dirty="0">
                <a:ln>
                  <a:noFill/>
                </a:ln>
                <a:solidFill>
                  <a:schemeClr val="tx1"/>
                </a:solidFill>
                <a:effectLst/>
                <a:uLnTx/>
                <a:uFillTx/>
                <a:latin typeface="+mn-lt"/>
                <a:ea typeface="+mn-ea"/>
                <a:cs typeface="+mn-cs"/>
              </a:rPr>
              <a:t>Ricostituzione della Polonia (sbocco sul mare attraverso il corridoio di Danzica); nascono Regno di Jugoslavia e Cecoslovacchia.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b="0" i="0" u="none" strike="noStrike" kern="1200" cap="none" spc="0" normalizeH="0" baseline="0" noProof="0" dirty="0">
                <a:ln>
                  <a:noFill/>
                </a:ln>
                <a:solidFill>
                  <a:schemeClr val="tx1"/>
                </a:solidFill>
                <a:effectLst/>
                <a:uLnTx/>
                <a:uFillTx/>
                <a:latin typeface="+mn-lt"/>
                <a:ea typeface="+mn-ea"/>
                <a:cs typeface="+mn-cs"/>
              </a:rPr>
              <a:t>Assegnazione della Saar alla Francia per 15 anni</a:t>
            </a:r>
          </a:p>
          <a:p>
            <a:pPr marL="342900" indent="-342900">
              <a:spcBef>
                <a:spcPct val="20000"/>
              </a:spcBef>
              <a:buFont typeface="Arial" pitchFamily="34" charset="0"/>
              <a:buChar char="•"/>
              <a:defRPr/>
            </a:pPr>
            <a:r>
              <a:rPr lang="it-IT" altLang="it-IT" dirty="0"/>
              <a:t>spartizione delle colonie tedesche tra Francia e Inghilterra, riduzione dell’esercito, smantellamento della flotta, pagamento dei debito (per questo occupazione della Ruhr nel 1923)</a:t>
            </a:r>
          </a:p>
          <a:p>
            <a:pPr marL="342900" indent="-342900">
              <a:spcBef>
                <a:spcPct val="20000"/>
              </a:spcBef>
              <a:buFont typeface="Arial" pitchFamily="34" charset="0"/>
              <a:buChar char="•"/>
              <a:defRPr/>
            </a:pPr>
            <a:r>
              <a:rPr lang="it-IT" altLang="it-IT" dirty="0"/>
              <a:t>Francia e Inghilterra si spartiscono il </a:t>
            </a:r>
            <a:r>
              <a:rPr lang="it-IT" altLang="it-IT" dirty="0" err="1"/>
              <a:t>medio-oriente</a:t>
            </a:r>
            <a:r>
              <a:rPr lang="it-IT" altLang="it-IT" dirty="0"/>
              <a:t> (ex impero turco): mandato inglese per Iraq e Palestina, mandato Francese per Siria e Libano.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t-IT"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it-IT"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2" name="Immagine 11" descr="trattato punitivo.jpg">
            <a:extLst>
              <a:ext uri="{FF2B5EF4-FFF2-40B4-BE49-F238E27FC236}">
                <a16:creationId xmlns:a16="http://schemas.microsoft.com/office/drawing/2014/main" id="{9A5BAED7-C776-480B-BF1D-7C19214B71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1036" y="192085"/>
            <a:ext cx="2357119" cy="2699973"/>
          </a:xfrm>
          <a:prstGeom prst="rect">
            <a:avLst/>
          </a:prstGeom>
          <a:ln w="12700">
            <a:solidFill>
              <a:schemeClr val="tx1"/>
            </a:solidFill>
          </a:ln>
        </p:spPr>
      </p:pic>
      <p:sp>
        <p:nvSpPr>
          <p:cNvPr id="13" name="CasellaDiTesto 12">
            <a:extLst>
              <a:ext uri="{FF2B5EF4-FFF2-40B4-BE49-F238E27FC236}">
                <a16:creationId xmlns:a16="http://schemas.microsoft.com/office/drawing/2014/main" id="{D0D88A08-33A7-4912-9B9E-B6E90E95C42C}"/>
              </a:ext>
            </a:extLst>
          </p:cNvPr>
          <p:cNvSpPr txBox="1"/>
          <p:nvPr/>
        </p:nvSpPr>
        <p:spPr>
          <a:xfrm>
            <a:off x="6251036" y="3013501"/>
            <a:ext cx="2376053" cy="830997"/>
          </a:xfrm>
          <a:prstGeom prst="rect">
            <a:avLst/>
          </a:prstGeom>
        </p:spPr>
        <p:style>
          <a:lnRef idx="1">
            <a:schemeClr val="dk1"/>
          </a:lnRef>
          <a:fillRef idx="1001">
            <a:schemeClr val="lt2"/>
          </a:fillRef>
          <a:effectRef idx="1">
            <a:schemeClr val="dk1"/>
          </a:effectRef>
          <a:fontRef idx="minor">
            <a:schemeClr val="dk1"/>
          </a:fontRef>
        </p:style>
        <p:txBody>
          <a:bodyPr wrap="square" rtlCol="0">
            <a:spAutoFit/>
          </a:bodyPr>
          <a:lstStyle/>
          <a:p>
            <a:pPr algn="just"/>
            <a:r>
              <a:rPr lang="it-IT" sz="1200" dirty="0"/>
              <a:t>Vignetta americana con la rappresentazione allegorica della pace punitiva : la responsabilità è attribuita alla Francia</a:t>
            </a:r>
          </a:p>
        </p:txBody>
      </p:sp>
      <p:pic>
        <p:nvPicPr>
          <p:cNvPr id="14" name="Immagine 13" descr="Immagine che contiene testo, libro, esterni, fotografia&#10;&#10;Descrizione generata automaticamente">
            <a:extLst>
              <a:ext uri="{FF2B5EF4-FFF2-40B4-BE49-F238E27FC236}">
                <a16:creationId xmlns:a16="http://schemas.microsoft.com/office/drawing/2014/main" id="{56DF9554-B742-475F-8C33-F128289A53E2}"/>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251036" y="4416352"/>
            <a:ext cx="3712754" cy="2327611"/>
          </a:xfrm>
          <a:prstGeom prst="rect">
            <a:avLst/>
          </a:prstGeom>
          <a:ln w="19050" cap="sq">
            <a:solidFill>
              <a:srgbClr val="000000"/>
            </a:solidFill>
            <a:miter lim="800000"/>
          </a:ln>
          <a:effectLst>
            <a:outerShdw blurRad="57150" dist="50800" dir="2700000" algn="tl" rotWithShape="0">
              <a:srgbClr val="000000">
                <a:alpha val="40000"/>
              </a:srgbClr>
            </a:outerShdw>
          </a:effectLst>
        </p:spPr>
      </p:pic>
      <p:pic>
        <p:nvPicPr>
          <p:cNvPr id="16" name="Immagine 15" descr="Immagine che contiene testo, libro&#10;&#10;Descrizione generata automaticamente">
            <a:extLst>
              <a:ext uri="{FF2B5EF4-FFF2-40B4-BE49-F238E27FC236}">
                <a16:creationId xmlns:a16="http://schemas.microsoft.com/office/drawing/2014/main" id="{706A80FB-C3D0-4B13-9017-22E712704FA3}"/>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10128925" y="4416352"/>
            <a:ext cx="1799839" cy="2327611"/>
          </a:xfrm>
          <a:prstGeom prst="rect">
            <a:avLst/>
          </a:prstGeom>
          <a:ln w="19050" cap="sq">
            <a:solidFill>
              <a:srgbClr val="000000"/>
            </a:solidFill>
            <a:miter lim="800000"/>
          </a:ln>
          <a:effectLst>
            <a:outerShdw blurRad="57150" dist="50800" dir="2700000" algn="tl" rotWithShape="0">
              <a:srgbClr val="000000">
                <a:alpha val="40000"/>
              </a:srgbClr>
            </a:outerShdw>
          </a:effectLst>
        </p:spPr>
      </p:pic>
      <p:sp>
        <p:nvSpPr>
          <p:cNvPr id="17" name="CasellaDiTesto 16">
            <a:extLst>
              <a:ext uri="{FF2B5EF4-FFF2-40B4-BE49-F238E27FC236}">
                <a16:creationId xmlns:a16="http://schemas.microsoft.com/office/drawing/2014/main" id="{CBA82024-CEAA-4EBD-A80B-E75C28DF83FF}"/>
              </a:ext>
            </a:extLst>
          </p:cNvPr>
          <p:cNvSpPr txBox="1"/>
          <p:nvPr/>
        </p:nvSpPr>
        <p:spPr>
          <a:xfrm>
            <a:off x="7887327" y="4073621"/>
            <a:ext cx="3322253" cy="276999"/>
          </a:xfrm>
          <a:prstGeom prst="rect">
            <a:avLst/>
          </a:prstGeom>
        </p:spPr>
        <p:style>
          <a:lnRef idx="1">
            <a:schemeClr val="dk1"/>
          </a:lnRef>
          <a:fillRef idx="1001">
            <a:schemeClr val="lt2"/>
          </a:fillRef>
          <a:effectRef idx="1">
            <a:schemeClr val="dk1"/>
          </a:effectRef>
          <a:fontRef idx="minor">
            <a:schemeClr val="dk1"/>
          </a:fontRef>
        </p:style>
        <p:txBody>
          <a:bodyPr wrap="square" rtlCol="0">
            <a:spAutoFit/>
          </a:bodyPr>
          <a:lstStyle/>
          <a:p>
            <a:pPr algn="just"/>
            <a:r>
              <a:rPr lang="it-IT" sz="1200" dirty="0"/>
              <a:t>La leggenda tedesca della «pugnalata alle spalle»</a:t>
            </a:r>
          </a:p>
        </p:txBody>
      </p:sp>
      <p:pic>
        <p:nvPicPr>
          <p:cNvPr id="18" name="Immagine 17" descr="vittoria_mutilata-300x216.jpg">
            <a:extLst>
              <a:ext uri="{FF2B5EF4-FFF2-40B4-BE49-F238E27FC236}">
                <a16:creationId xmlns:a16="http://schemas.microsoft.com/office/drawing/2014/main" id="{F3AB866F-CD70-4D46-AF9A-DC6C8DF0AB92}"/>
              </a:ext>
            </a:extLst>
          </p:cNvPr>
          <p:cNvPicPr>
            <a:picLocks noChangeAspect="1"/>
          </p:cNvPicPr>
          <p:nvPr/>
        </p:nvPicPr>
        <p:blipFill>
          <a:blip r:embed="rId7"/>
          <a:stretch>
            <a:fillRect/>
          </a:stretch>
        </p:blipFill>
        <p:spPr>
          <a:xfrm>
            <a:off x="8991010" y="1672511"/>
            <a:ext cx="2937754" cy="2115183"/>
          </a:xfrm>
          <a:prstGeom prst="rect">
            <a:avLst/>
          </a:prstGeom>
          <a:ln w="28575" cap="sq">
            <a:solidFill>
              <a:srgbClr val="000000"/>
            </a:solidFill>
            <a:miter lim="800000"/>
          </a:ln>
          <a:effectLst>
            <a:outerShdw blurRad="57150" dist="50800" dir="2700000" algn="tl" rotWithShape="0">
              <a:srgbClr val="000000">
                <a:alpha val="40000"/>
              </a:srgbClr>
            </a:outerShdw>
          </a:effectLst>
        </p:spPr>
      </p:pic>
      <p:sp>
        <p:nvSpPr>
          <p:cNvPr id="19" name="CasellaDiTesto 18">
            <a:extLst>
              <a:ext uri="{FF2B5EF4-FFF2-40B4-BE49-F238E27FC236}">
                <a16:creationId xmlns:a16="http://schemas.microsoft.com/office/drawing/2014/main" id="{51051535-CDE4-46F5-BA54-7A88E8133B5E}"/>
              </a:ext>
            </a:extLst>
          </p:cNvPr>
          <p:cNvSpPr txBox="1"/>
          <p:nvPr/>
        </p:nvSpPr>
        <p:spPr>
          <a:xfrm>
            <a:off x="9281327" y="1280950"/>
            <a:ext cx="2357119" cy="276999"/>
          </a:xfrm>
          <a:prstGeom prst="rect">
            <a:avLst/>
          </a:prstGeom>
        </p:spPr>
        <p:style>
          <a:lnRef idx="1">
            <a:schemeClr val="dk1"/>
          </a:lnRef>
          <a:fillRef idx="1001">
            <a:schemeClr val="lt2"/>
          </a:fillRef>
          <a:effectRef idx="1">
            <a:schemeClr val="dk1"/>
          </a:effectRef>
          <a:fontRef idx="minor">
            <a:schemeClr val="dk1"/>
          </a:fontRef>
        </p:style>
        <p:txBody>
          <a:bodyPr wrap="square" rtlCol="0">
            <a:spAutoFit/>
          </a:bodyPr>
          <a:lstStyle/>
          <a:p>
            <a:pPr algn="just"/>
            <a:r>
              <a:rPr lang="it-IT" sz="1200" dirty="0"/>
              <a:t>La «vittoria mutilata» italiana</a:t>
            </a:r>
          </a:p>
        </p:txBody>
      </p:sp>
      <p:sp>
        <p:nvSpPr>
          <p:cNvPr id="15" name="Rettangolo con angoli arrotondati 14">
            <a:extLst>
              <a:ext uri="{FF2B5EF4-FFF2-40B4-BE49-F238E27FC236}">
                <a16:creationId xmlns:a16="http://schemas.microsoft.com/office/drawing/2014/main" id="{2C40668E-ED0E-7C45-A0BE-EA8BF54A5B03}"/>
              </a:ext>
            </a:extLst>
          </p:cNvPr>
          <p:cNvSpPr/>
          <p:nvPr/>
        </p:nvSpPr>
        <p:spPr>
          <a:xfrm>
            <a:off x="2696" y="358805"/>
            <a:ext cx="4036184"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CasellaDiTesto 19">
            <a:extLst>
              <a:ext uri="{FF2B5EF4-FFF2-40B4-BE49-F238E27FC236}">
                <a16:creationId xmlns:a16="http://schemas.microsoft.com/office/drawing/2014/main" id="{ED655D69-CB79-6A4B-A98C-80494D13D7BB}"/>
              </a:ext>
            </a:extLst>
          </p:cNvPr>
          <p:cNvSpPr txBox="1"/>
          <p:nvPr/>
        </p:nvSpPr>
        <p:spPr>
          <a:xfrm>
            <a:off x="-16227" y="161331"/>
            <a:ext cx="3854581" cy="400110"/>
          </a:xfrm>
          <a:prstGeom prst="rect">
            <a:avLst/>
          </a:prstGeom>
          <a:noFill/>
        </p:spPr>
        <p:txBody>
          <a:bodyPr wrap="none" rtlCol="0">
            <a:spAutoFit/>
          </a:bodyPr>
          <a:lstStyle/>
          <a:p>
            <a:r>
              <a:rPr lang="it-IT" sz="2000" dirty="0">
                <a:latin typeface="Avenir Next" panose="020B0503020202020204" pitchFamily="34" charset="0"/>
              </a:rPr>
              <a:t>Dopo la Prima guerra mondiale</a:t>
            </a:r>
          </a:p>
        </p:txBody>
      </p:sp>
      <p:sp>
        <p:nvSpPr>
          <p:cNvPr id="21" name="CasellaDiTesto 20">
            <a:extLst>
              <a:ext uri="{FF2B5EF4-FFF2-40B4-BE49-F238E27FC236}">
                <a16:creationId xmlns:a16="http://schemas.microsoft.com/office/drawing/2014/main" id="{0DB6107F-93A4-C846-B32A-B612F86E0FEF}"/>
              </a:ext>
            </a:extLst>
          </p:cNvPr>
          <p:cNvSpPr txBox="1"/>
          <p:nvPr/>
        </p:nvSpPr>
        <p:spPr>
          <a:xfrm>
            <a:off x="2199685" y="430805"/>
            <a:ext cx="1896673"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La pace punitiva</a:t>
            </a:r>
          </a:p>
        </p:txBody>
      </p:sp>
    </p:spTree>
    <p:extLst>
      <p:ext uri="{BB962C8B-B14F-4D97-AF65-F5344CB8AC3E}">
        <p14:creationId xmlns:p14="http://schemas.microsoft.com/office/powerpoint/2010/main" val="2321867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descr="Immagine che contiene testo, mappa&#10;&#10;Descrizione generata automaticamente">
            <a:extLst>
              <a:ext uri="{FF2B5EF4-FFF2-40B4-BE49-F238E27FC236}">
                <a16:creationId xmlns:a16="http://schemas.microsoft.com/office/drawing/2014/main" id="{E9ECD020-087C-4071-A009-175D61A20C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3629" y="700279"/>
            <a:ext cx="9483595" cy="4432464"/>
          </a:xfrm>
          <a:prstGeom prst="rect">
            <a:avLst/>
          </a:prstGeom>
        </p:spPr>
      </p:pic>
      <p:sp>
        <p:nvSpPr>
          <p:cNvPr id="20" name="CasellaDiTesto 19">
            <a:extLst>
              <a:ext uri="{FF2B5EF4-FFF2-40B4-BE49-F238E27FC236}">
                <a16:creationId xmlns:a16="http://schemas.microsoft.com/office/drawing/2014/main" id="{1A8FA0E6-9291-4E29-BBF4-AD613EB25F05}"/>
              </a:ext>
            </a:extLst>
          </p:cNvPr>
          <p:cNvSpPr txBox="1"/>
          <p:nvPr/>
        </p:nvSpPr>
        <p:spPr>
          <a:xfrm>
            <a:off x="2938347" y="5150040"/>
            <a:ext cx="8797694" cy="149271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it-IT" sz="1300" b="1" dirty="0"/>
              <a:t>Mandato della Società delle Nazioni</a:t>
            </a:r>
            <a:r>
              <a:rPr lang="it-IT" sz="1300" dirty="0"/>
              <a:t>: Nel diritto internazionale, istituto creato nell’ambito della Società delle nazioni per regolare la sorte dei territori ceduti dalla Germania e dall’impero ottomano alla fine della Prima guerra mondiale, sottoponendoli a una forma di governo internazionalmente controllata; secondo l’art. 22 del patto, non essendo le popolazioni di tali territori «in grado di reggersi da sé», era compito delle nazioni civilizzate assumere la responsabilità della loro tutela, esercitandola «per conto della società». I </a:t>
            </a:r>
            <a:r>
              <a:rPr lang="it-IT" sz="1300" dirty="0" err="1"/>
              <a:t>m.i.</a:t>
            </a:r>
            <a:r>
              <a:rPr lang="it-IT" sz="1300" dirty="0"/>
              <a:t> furono assegnati, con appositi atti di mandato accettati dalle potenze mandatarie, dal consiglio della Società delle nazioni, su progetto delle principali potenze alleate e associate (alle quali i trattati di pace avevano formalmente ceduto i territori in questione).</a:t>
            </a:r>
          </a:p>
        </p:txBody>
      </p:sp>
      <p:sp>
        <p:nvSpPr>
          <p:cNvPr id="3" name="Rettangolo 2">
            <a:extLst>
              <a:ext uri="{FF2B5EF4-FFF2-40B4-BE49-F238E27FC236}">
                <a16:creationId xmlns:a16="http://schemas.microsoft.com/office/drawing/2014/main" id="{2F9106CC-1A60-4266-B847-B3CE2C5E36FF}"/>
              </a:ext>
            </a:extLst>
          </p:cNvPr>
          <p:cNvSpPr/>
          <p:nvPr/>
        </p:nvSpPr>
        <p:spPr>
          <a:xfrm>
            <a:off x="-29381" y="1327639"/>
            <a:ext cx="2216728" cy="2062103"/>
          </a:xfrm>
          <a:prstGeom prst="rect">
            <a:avLst/>
          </a:prstGeom>
        </p:spPr>
        <p:txBody>
          <a:bodyPr wrap="square">
            <a:spAutoFit/>
          </a:bodyPr>
          <a:lstStyle/>
          <a:p>
            <a:pPr marL="342900" lvl="0" indent="-342900" algn="ctr">
              <a:spcBef>
                <a:spcPct val="20000"/>
              </a:spcBef>
              <a:defRPr/>
            </a:pPr>
            <a:r>
              <a:rPr lang="it-IT" sz="1600" b="1" dirty="0"/>
              <a:t>1916</a:t>
            </a:r>
            <a:r>
              <a:rPr lang="it-IT" sz="1600" dirty="0"/>
              <a:t> </a:t>
            </a:r>
          </a:p>
          <a:p>
            <a:pPr lvl="0" indent="17463" algn="ctr">
              <a:spcBef>
                <a:spcPct val="20000"/>
              </a:spcBef>
              <a:defRPr/>
            </a:pPr>
            <a:r>
              <a:rPr lang="it-IT" sz="1600" dirty="0"/>
              <a:t>accordi di </a:t>
            </a:r>
            <a:r>
              <a:rPr lang="it-IT" sz="1600" dirty="0" err="1"/>
              <a:t>Sykes</a:t>
            </a:r>
            <a:r>
              <a:rPr lang="it-IT" sz="1600" dirty="0"/>
              <a:t>-Picot fra Francia e Inghilterra</a:t>
            </a:r>
          </a:p>
          <a:p>
            <a:pPr marL="342900" lvl="0" indent="-342900" algn="ctr">
              <a:spcBef>
                <a:spcPct val="20000"/>
              </a:spcBef>
              <a:defRPr/>
            </a:pPr>
            <a:endParaRPr lang="it-IT" sz="1600" b="1" dirty="0"/>
          </a:p>
          <a:p>
            <a:pPr marL="342900" lvl="0" indent="-342900" algn="ctr">
              <a:spcBef>
                <a:spcPct val="20000"/>
              </a:spcBef>
              <a:defRPr/>
            </a:pPr>
            <a:r>
              <a:rPr lang="it-IT" sz="1600" b="1" dirty="0"/>
              <a:t>1917</a:t>
            </a:r>
          </a:p>
          <a:p>
            <a:pPr lvl="0" indent="17463" algn="ctr">
              <a:spcBef>
                <a:spcPct val="20000"/>
              </a:spcBef>
              <a:defRPr/>
            </a:pPr>
            <a:r>
              <a:rPr lang="it-IT" sz="1600" dirty="0"/>
              <a:t>dichiarazione Balfour</a:t>
            </a:r>
          </a:p>
          <a:p>
            <a:pPr marL="342900" lvl="0" indent="-342900" algn="ctr">
              <a:spcBef>
                <a:spcPct val="20000"/>
              </a:spcBef>
              <a:defRPr/>
            </a:pPr>
            <a:r>
              <a:rPr lang="it-IT" sz="1600" dirty="0"/>
              <a:t>(Palestina)</a:t>
            </a:r>
          </a:p>
        </p:txBody>
      </p:sp>
      <p:cxnSp>
        <p:nvCxnSpPr>
          <p:cNvPr id="11" name="Connettore 2 10">
            <a:extLst>
              <a:ext uri="{FF2B5EF4-FFF2-40B4-BE49-F238E27FC236}">
                <a16:creationId xmlns:a16="http://schemas.microsoft.com/office/drawing/2014/main" id="{F6DA5E65-E7F5-4C7E-9B0C-14DB61AA7E64}"/>
              </a:ext>
            </a:extLst>
          </p:cNvPr>
          <p:cNvCxnSpPr>
            <a:stCxn id="3" idx="3"/>
            <a:endCxn id="3" idx="3"/>
          </p:cNvCxnSpPr>
          <p:nvPr/>
        </p:nvCxnSpPr>
        <p:spPr>
          <a:xfrm>
            <a:off x="2187347" y="2358691"/>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84EBDD9C-9E56-4047-9E09-FA835FDF87D3}"/>
              </a:ext>
            </a:extLst>
          </p:cNvPr>
          <p:cNvCxnSpPr>
            <a:cxnSpLocks/>
          </p:cNvCxnSpPr>
          <p:nvPr/>
        </p:nvCxnSpPr>
        <p:spPr>
          <a:xfrm>
            <a:off x="2140455" y="2346967"/>
            <a:ext cx="276147"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FF8CF8C6-FA39-44DA-A06A-B75D9306ACF9}"/>
              </a:ext>
            </a:extLst>
          </p:cNvPr>
          <p:cNvCxnSpPr/>
          <p:nvPr/>
        </p:nvCxnSpPr>
        <p:spPr>
          <a:xfrm>
            <a:off x="2140455" y="1314372"/>
            <a:ext cx="0" cy="211462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ttangolo con angoli arrotondati 11">
            <a:extLst>
              <a:ext uri="{FF2B5EF4-FFF2-40B4-BE49-F238E27FC236}">
                <a16:creationId xmlns:a16="http://schemas.microsoft.com/office/drawing/2014/main" id="{AF717067-CD8F-1F48-8E55-93A01E6A4AE8}"/>
              </a:ext>
            </a:extLst>
          </p:cNvPr>
          <p:cNvSpPr/>
          <p:nvPr/>
        </p:nvSpPr>
        <p:spPr>
          <a:xfrm>
            <a:off x="2696" y="358805"/>
            <a:ext cx="4036184"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CasellaDiTesto 12">
            <a:extLst>
              <a:ext uri="{FF2B5EF4-FFF2-40B4-BE49-F238E27FC236}">
                <a16:creationId xmlns:a16="http://schemas.microsoft.com/office/drawing/2014/main" id="{8B4473B1-3021-974A-AEC5-5C698F1D2621}"/>
              </a:ext>
            </a:extLst>
          </p:cNvPr>
          <p:cNvSpPr txBox="1"/>
          <p:nvPr/>
        </p:nvSpPr>
        <p:spPr>
          <a:xfrm>
            <a:off x="-16227" y="161331"/>
            <a:ext cx="3854581" cy="400110"/>
          </a:xfrm>
          <a:prstGeom prst="rect">
            <a:avLst/>
          </a:prstGeom>
          <a:noFill/>
        </p:spPr>
        <p:txBody>
          <a:bodyPr wrap="none" rtlCol="0">
            <a:spAutoFit/>
          </a:bodyPr>
          <a:lstStyle/>
          <a:p>
            <a:r>
              <a:rPr lang="it-IT" sz="2000" dirty="0">
                <a:latin typeface="Avenir Next" panose="020B0503020202020204" pitchFamily="34" charset="0"/>
              </a:rPr>
              <a:t>Dopo la Prima guerra mondiale</a:t>
            </a:r>
          </a:p>
        </p:txBody>
      </p:sp>
      <p:sp>
        <p:nvSpPr>
          <p:cNvPr id="14" name="CasellaDiTesto 13">
            <a:extLst>
              <a:ext uri="{FF2B5EF4-FFF2-40B4-BE49-F238E27FC236}">
                <a16:creationId xmlns:a16="http://schemas.microsoft.com/office/drawing/2014/main" id="{4C6A3621-7B12-E04E-9E1A-68F991C40454}"/>
              </a:ext>
            </a:extLst>
          </p:cNvPr>
          <p:cNvSpPr txBox="1"/>
          <p:nvPr/>
        </p:nvSpPr>
        <p:spPr>
          <a:xfrm>
            <a:off x="2186162" y="430805"/>
            <a:ext cx="1907895"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Il Medio Oriente</a:t>
            </a:r>
          </a:p>
        </p:txBody>
      </p:sp>
    </p:spTree>
    <p:extLst>
      <p:ext uri="{BB962C8B-B14F-4D97-AF65-F5344CB8AC3E}">
        <p14:creationId xmlns:p14="http://schemas.microsoft.com/office/powerpoint/2010/main" val="472812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Connettore diritto 70">
            <a:extLst>
              <a:ext uri="{FF2B5EF4-FFF2-40B4-BE49-F238E27FC236}">
                <a16:creationId xmlns:a16="http://schemas.microsoft.com/office/drawing/2014/main" id="{77CB8D19-AF60-4C0E-9C06-DA0537DAA639}"/>
              </a:ext>
            </a:extLst>
          </p:cNvPr>
          <p:cNvCxnSpPr>
            <a:cxnSpLocks/>
          </p:cNvCxnSpPr>
          <p:nvPr/>
        </p:nvCxnSpPr>
        <p:spPr>
          <a:xfrm>
            <a:off x="9166210" y="1842425"/>
            <a:ext cx="0" cy="391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id="{5CB2E357-04C9-4A72-A9E3-831035C9F059}"/>
              </a:ext>
            </a:extLst>
          </p:cNvPr>
          <p:cNvCxnSpPr>
            <a:cxnSpLocks/>
          </p:cNvCxnSpPr>
          <p:nvPr/>
        </p:nvCxnSpPr>
        <p:spPr>
          <a:xfrm>
            <a:off x="10853279" y="2885527"/>
            <a:ext cx="0" cy="391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nettore diritto 59">
            <a:extLst>
              <a:ext uri="{FF2B5EF4-FFF2-40B4-BE49-F238E27FC236}">
                <a16:creationId xmlns:a16="http://schemas.microsoft.com/office/drawing/2014/main" id="{FE48AE8D-1ADC-4DE1-8A0D-72AE901B7BCF}"/>
              </a:ext>
            </a:extLst>
          </p:cNvPr>
          <p:cNvCxnSpPr>
            <a:cxnSpLocks/>
          </p:cNvCxnSpPr>
          <p:nvPr/>
        </p:nvCxnSpPr>
        <p:spPr>
          <a:xfrm>
            <a:off x="760904" y="2884142"/>
            <a:ext cx="0" cy="391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ttore diritto 55">
            <a:extLst>
              <a:ext uri="{FF2B5EF4-FFF2-40B4-BE49-F238E27FC236}">
                <a16:creationId xmlns:a16="http://schemas.microsoft.com/office/drawing/2014/main" id="{00ADA00D-DFD9-4E69-A9F8-AAA248D42D8C}"/>
              </a:ext>
            </a:extLst>
          </p:cNvPr>
          <p:cNvCxnSpPr>
            <a:cxnSpLocks/>
          </p:cNvCxnSpPr>
          <p:nvPr/>
        </p:nvCxnSpPr>
        <p:spPr>
          <a:xfrm>
            <a:off x="4132232" y="1899961"/>
            <a:ext cx="0" cy="391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nettore diritto 56">
            <a:extLst>
              <a:ext uri="{FF2B5EF4-FFF2-40B4-BE49-F238E27FC236}">
                <a16:creationId xmlns:a16="http://schemas.microsoft.com/office/drawing/2014/main" id="{673147A8-CE26-4661-B67B-FD2F7879859A}"/>
              </a:ext>
            </a:extLst>
          </p:cNvPr>
          <p:cNvCxnSpPr>
            <a:cxnSpLocks/>
          </p:cNvCxnSpPr>
          <p:nvPr/>
        </p:nvCxnSpPr>
        <p:spPr>
          <a:xfrm>
            <a:off x="801302" y="1977219"/>
            <a:ext cx="0" cy="391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id="{58C73E8C-2864-4600-AA2D-D5528E16AC0F}"/>
              </a:ext>
            </a:extLst>
          </p:cNvPr>
          <p:cNvCxnSpPr>
            <a:cxnSpLocks/>
          </p:cNvCxnSpPr>
          <p:nvPr/>
        </p:nvCxnSpPr>
        <p:spPr>
          <a:xfrm>
            <a:off x="2434162" y="1429147"/>
            <a:ext cx="0" cy="8436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id="{B0C02416-C6A2-4EF6-A9A8-3E6085BD8DEC}"/>
              </a:ext>
            </a:extLst>
          </p:cNvPr>
          <p:cNvCxnSpPr>
            <a:cxnSpLocks/>
          </p:cNvCxnSpPr>
          <p:nvPr/>
        </p:nvCxnSpPr>
        <p:spPr>
          <a:xfrm>
            <a:off x="2434162" y="2888383"/>
            <a:ext cx="0" cy="15438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ttore diritto 47">
            <a:extLst>
              <a:ext uri="{FF2B5EF4-FFF2-40B4-BE49-F238E27FC236}">
                <a16:creationId xmlns:a16="http://schemas.microsoft.com/office/drawing/2014/main" id="{DF9C379F-F0DC-442A-A188-5DBA4FB1CF0D}"/>
              </a:ext>
            </a:extLst>
          </p:cNvPr>
          <p:cNvCxnSpPr>
            <a:cxnSpLocks/>
          </p:cNvCxnSpPr>
          <p:nvPr/>
        </p:nvCxnSpPr>
        <p:spPr>
          <a:xfrm>
            <a:off x="760904" y="2829008"/>
            <a:ext cx="0" cy="17699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8A42E698-D13E-450C-AE62-09E78452EE44}"/>
              </a:ext>
            </a:extLst>
          </p:cNvPr>
          <p:cNvCxnSpPr>
            <a:cxnSpLocks/>
          </p:cNvCxnSpPr>
          <p:nvPr/>
        </p:nvCxnSpPr>
        <p:spPr>
          <a:xfrm>
            <a:off x="5811246" y="2888383"/>
            <a:ext cx="0" cy="391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ttore diritto 35">
            <a:extLst>
              <a:ext uri="{FF2B5EF4-FFF2-40B4-BE49-F238E27FC236}">
                <a16:creationId xmlns:a16="http://schemas.microsoft.com/office/drawing/2014/main" id="{380A02E3-58BA-4BC5-A2F8-E33930F57B22}"/>
              </a:ext>
            </a:extLst>
          </p:cNvPr>
          <p:cNvCxnSpPr>
            <a:cxnSpLocks/>
          </p:cNvCxnSpPr>
          <p:nvPr/>
        </p:nvCxnSpPr>
        <p:spPr>
          <a:xfrm>
            <a:off x="10853456" y="2749189"/>
            <a:ext cx="0" cy="31734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ttore diritto 36">
            <a:extLst>
              <a:ext uri="{FF2B5EF4-FFF2-40B4-BE49-F238E27FC236}">
                <a16:creationId xmlns:a16="http://schemas.microsoft.com/office/drawing/2014/main" id="{0B76517A-D0EF-4873-85CC-D39A070CB0AB}"/>
              </a:ext>
            </a:extLst>
          </p:cNvPr>
          <p:cNvCxnSpPr>
            <a:cxnSpLocks/>
          </p:cNvCxnSpPr>
          <p:nvPr/>
        </p:nvCxnSpPr>
        <p:spPr>
          <a:xfrm>
            <a:off x="7483837" y="2824496"/>
            <a:ext cx="0" cy="391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2 4">
            <a:extLst>
              <a:ext uri="{FF2B5EF4-FFF2-40B4-BE49-F238E27FC236}">
                <a16:creationId xmlns:a16="http://schemas.microsoft.com/office/drawing/2014/main" id="{E2975491-24EC-44D0-B174-3107606BF0B4}"/>
              </a:ext>
            </a:extLst>
          </p:cNvPr>
          <p:cNvCxnSpPr>
            <a:cxnSpLocks/>
          </p:cNvCxnSpPr>
          <p:nvPr/>
        </p:nvCxnSpPr>
        <p:spPr>
          <a:xfrm>
            <a:off x="0" y="2555714"/>
            <a:ext cx="12192000" cy="0"/>
          </a:xfrm>
          <a:prstGeom prst="straightConnector1">
            <a:avLst/>
          </a:prstGeom>
          <a:ln w="762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Connettore 13">
            <a:extLst>
              <a:ext uri="{FF2B5EF4-FFF2-40B4-BE49-F238E27FC236}">
                <a16:creationId xmlns:a16="http://schemas.microsoft.com/office/drawing/2014/main" id="{9329FA00-AC43-4282-AAF9-973F452691F0}"/>
              </a:ext>
            </a:extLst>
          </p:cNvPr>
          <p:cNvSpPr/>
          <p:nvPr/>
        </p:nvSpPr>
        <p:spPr>
          <a:xfrm>
            <a:off x="384630" y="2184177"/>
            <a:ext cx="785028" cy="746297"/>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1918</a:t>
            </a:r>
          </a:p>
        </p:txBody>
      </p:sp>
      <p:sp>
        <p:nvSpPr>
          <p:cNvPr id="15" name="Connettore 14">
            <a:extLst>
              <a:ext uri="{FF2B5EF4-FFF2-40B4-BE49-F238E27FC236}">
                <a16:creationId xmlns:a16="http://schemas.microsoft.com/office/drawing/2014/main" id="{9B38BA7C-8947-46C5-B8C8-5FC02D4DB23E}"/>
              </a:ext>
            </a:extLst>
          </p:cNvPr>
          <p:cNvSpPr/>
          <p:nvPr/>
        </p:nvSpPr>
        <p:spPr>
          <a:xfrm>
            <a:off x="2057258" y="2184178"/>
            <a:ext cx="785028" cy="746296"/>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1919</a:t>
            </a:r>
          </a:p>
        </p:txBody>
      </p:sp>
      <p:sp>
        <p:nvSpPr>
          <p:cNvPr id="16" name="Connettore 15">
            <a:extLst>
              <a:ext uri="{FF2B5EF4-FFF2-40B4-BE49-F238E27FC236}">
                <a16:creationId xmlns:a16="http://schemas.microsoft.com/office/drawing/2014/main" id="{A6618CCC-D869-4919-B1D1-237BC089437C}"/>
              </a:ext>
            </a:extLst>
          </p:cNvPr>
          <p:cNvSpPr/>
          <p:nvPr/>
        </p:nvSpPr>
        <p:spPr>
          <a:xfrm>
            <a:off x="3737995" y="2184179"/>
            <a:ext cx="785028" cy="746296"/>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1920</a:t>
            </a:r>
          </a:p>
        </p:txBody>
      </p:sp>
      <p:sp>
        <p:nvSpPr>
          <p:cNvPr id="17" name="Connettore 16">
            <a:extLst>
              <a:ext uri="{FF2B5EF4-FFF2-40B4-BE49-F238E27FC236}">
                <a16:creationId xmlns:a16="http://schemas.microsoft.com/office/drawing/2014/main" id="{31AF5323-CD26-4E5F-831D-1A85F64D3888}"/>
              </a:ext>
            </a:extLst>
          </p:cNvPr>
          <p:cNvSpPr/>
          <p:nvPr/>
        </p:nvSpPr>
        <p:spPr>
          <a:xfrm>
            <a:off x="5418732" y="2184180"/>
            <a:ext cx="785028" cy="746296"/>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1921</a:t>
            </a:r>
          </a:p>
        </p:txBody>
      </p:sp>
      <p:sp>
        <p:nvSpPr>
          <p:cNvPr id="18" name="Connettore 17">
            <a:extLst>
              <a:ext uri="{FF2B5EF4-FFF2-40B4-BE49-F238E27FC236}">
                <a16:creationId xmlns:a16="http://schemas.microsoft.com/office/drawing/2014/main" id="{8A569284-A678-4C53-B0C2-C96E9860AA08}"/>
              </a:ext>
            </a:extLst>
          </p:cNvPr>
          <p:cNvSpPr/>
          <p:nvPr/>
        </p:nvSpPr>
        <p:spPr>
          <a:xfrm>
            <a:off x="7099469" y="2184181"/>
            <a:ext cx="785028" cy="746296"/>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1922</a:t>
            </a:r>
          </a:p>
        </p:txBody>
      </p:sp>
      <p:sp>
        <p:nvSpPr>
          <p:cNvPr id="19" name="Connettore 18">
            <a:extLst>
              <a:ext uri="{FF2B5EF4-FFF2-40B4-BE49-F238E27FC236}">
                <a16:creationId xmlns:a16="http://schemas.microsoft.com/office/drawing/2014/main" id="{02C3445A-736E-41CA-95E3-A914A48B9B4D}"/>
              </a:ext>
            </a:extLst>
          </p:cNvPr>
          <p:cNvSpPr/>
          <p:nvPr/>
        </p:nvSpPr>
        <p:spPr>
          <a:xfrm>
            <a:off x="8780206" y="2184182"/>
            <a:ext cx="785028" cy="746296"/>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1923</a:t>
            </a:r>
          </a:p>
        </p:txBody>
      </p:sp>
      <p:sp>
        <p:nvSpPr>
          <p:cNvPr id="20" name="Connettore 19">
            <a:extLst>
              <a:ext uri="{FF2B5EF4-FFF2-40B4-BE49-F238E27FC236}">
                <a16:creationId xmlns:a16="http://schemas.microsoft.com/office/drawing/2014/main" id="{9C3F1BCD-31EE-41BD-8774-CB736DFFB195}"/>
              </a:ext>
            </a:extLst>
          </p:cNvPr>
          <p:cNvSpPr/>
          <p:nvPr/>
        </p:nvSpPr>
        <p:spPr>
          <a:xfrm>
            <a:off x="10460943" y="2184183"/>
            <a:ext cx="785028" cy="746296"/>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1924</a:t>
            </a:r>
          </a:p>
        </p:txBody>
      </p:sp>
      <p:sp>
        <p:nvSpPr>
          <p:cNvPr id="28" name="CasellaDiTesto 27">
            <a:extLst>
              <a:ext uri="{FF2B5EF4-FFF2-40B4-BE49-F238E27FC236}">
                <a16:creationId xmlns:a16="http://schemas.microsoft.com/office/drawing/2014/main" id="{C6AD5331-8205-4660-815A-1F15D3299E45}"/>
              </a:ext>
            </a:extLst>
          </p:cNvPr>
          <p:cNvSpPr txBox="1"/>
          <p:nvPr/>
        </p:nvSpPr>
        <p:spPr>
          <a:xfrm>
            <a:off x="98293" y="3141152"/>
            <a:ext cx="1864568" cy="1169551"/>
          </a:xfrm>
          <a:prstGeom prst="rect">
            <a:avLst/>
          </a:prstGeom>
          <a: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a:blipFill>
          <a:ln w="38100">
            <a:solidFill>
              <a:schemeClr val="tx1"/>
            </a:solidFill>
          </a:ln>
        </p:spPr>
        <p:txBody>
          <a:bodyPr wrap="square" rtlCol="0">
            <a:spAutoFit/>
          </a:bodyPr>
          <a:lstStyle/>
          <a:p>
            <a:r>
              <a:rPr lang="it-IT" sz="1400" dirty="0">
                <a:solidFill>
                  <a:schemeClr val="bg2"/>
                </a:solidFill>
              </a:rPr>
              <a:t>Varata la costituzione:</a:t>
            </a:r>
          </a:p>
          <a:p>
            <a:pPr>
              <a:buFont typeface="Arial" pitchFamily="34" charset="0"/>
              <a:buChar char="•"/>
            </a:pPr>
            <a:r>
              <a:rPr lang="it-IT" sz="1400" dirty="0">
                <a:solidFill>
                  <a:schemeClr val="bg2"/>
                </a:solidFill>
              </a:rPr>
              <a:t> Potere ai soviet</a:t>
            </a:r>
          </a:p>
          <a:p>
            <a:pPr>
              <a:buFont typeface="Arial" pitchFamily="34" charset="0"/>
              <a:buChar char="•"/>
            </a:pPr>
            <a:r>
              <a:rPr lang="it-IT" sz="1400" dirty="0">
                <a:solidFill>
                  <a:schemeClr val="bg2"/>
                </a:solidFill>
              </a:rPr>
              <a:t> Voto alle donne</a:t>
            </a:r>
          </a:p>
          <a:p>
            <a:pPr>
              <a:buFont typeface="Arial" pitchFamily="34" charset="0"/>
              <a:buChar char="•"/>
            </a:pPr>
            <a:r>
              <a:rPr lang="it-IT" sz="1400" dirty="0">
                <a:solidFill>
                  <a:schemeClr val="bg2"/>
                </a:solidFill>
              </a:rPr>
              <a:t> Esclusi dal voto i “nemici dello Stato”</a:t>
            </a:r>
          </a:p>
        </p:txBody>
      </p:sp>
      <p:sp>
        <p:nvSpPr>
          <p:cNvPr id="29" name="CasellaDiTesto 28">
            <a:extLst>
              <a:ext uri="{FF2B5EF4-FFF2-40B4-BE49-F238E27FC236}">
                <a16:creationId xmlns:a16="http://schemas.microsoft.com/office/drawing/2014/main" id="{693059AB-029B-4C0E-9500-37EDC5397A05}"/>
              </a:ext>
            </a:extLst>
          </p:cNvPr>
          <p:cNvSpPr txBox="1"/>
          <p:nvPr/>
        </p:nvSpPr>
        <p:spPr>
          <a:xfrm>
            <a:off x="7134865" y="3220971"/>
            <a:ext cx="785028" cy="338554"/>
          </a:xfrm>
          <a:prstGeom prst="rect">
            <a:avLst/>
          </a:prstGeom>
          <a: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a:blipFill>
          <a:ln w="38100">
            <a:solidFill>
              <a:schemeClr val="tx1"/>
            </a:solidFill>
          </a:ln>
        </p:spPr>
        <p:txBody>
          <a:bodyPr wrap="square" rtlCol="0">
            <a:spAutoFit/>
          </a:bodyPr>
          <a:lstStyle/>
          <a:p>
            <a:pPr algn="ctr"/>
            <a:r>
              <a:rPr lang="it-IT" sz="1600" dirty="0">
                <a:solidFill>
                  <a:schemeClr val="bg2"/>
                </a:solidFill>
              </a:rPr>
              <a:t>URSS</a:t>
            </a:r>
          </a:p>
        </p:txBody>
      </p:sp>
      <p:sp>
        <p:nvSpPr>
          <p:cNvPr id="30" name="CasellaDiTesto 29">
            <a:extLst>
              <a:ext uri="{FF2B5EF4-FFF2-40B4-BE49-F238E27FC236}">
                <a16:creationId xmlns:a16="http://schemas.microsoft.com/office/drawing/2014/main" id="{5B41565E-341A-4A1A-9A13-1C3D3A8182C4}"/>
              </a:ext>
            </a:extLst>
          </p:cNvPr>
          <p:cNvSpPr txBox="1"/>
          <p:nvPr/>
        </p:nvSpPr>
        <p:spPr>
          <a:xfrm>
            <a:off x="5246734" y="3159786"/>
            <a:ext cx="1129025" cy="861774"/>
          </a:xfrm>
          <a:prstGeom prst="rect">
            <a:avLst/>
          </a:prstGeom>
          <a: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a:blipFill>
          <a:ln w="38100">
            <a:solidFill>
              <a:schemeClr val="tx1"/>
            </a:solidFill>
          </a:ln>
        </p:spPr>
        <p:txBody>
          <a:bodyPr wrap="square" rtlCol="0">
            <a:spAutoFit/>
          </a:bodyPr>
          <a:lstStyle/>
          <a:p>
            <a:r>
              <a:rPr lang="it-IT" sz="1600" dirty="0">
                <a:solidFill>
                  <a:schemeClr val="bg2"/>
                </a:solidFill>
              </a:rPr>
              <a:t>Rivolta di Kronstadt</a:t>
            </a:r>
          </a:p>
          <a:p>
            <a:r>
              <a:rPr lang="it-IT" sz="1600" dirty="0">
                <a:solidFill>
                  <a:schemeClr val="bg2"/>
                </a:solidFill>
              </a:rPr>
              <a:t>&gt; </a:t>
            </a:r>
            <a:r>
              <a:rPr lang="it-IT" b="1" dirty="0">
                <a:solidFill>
                  <a:schemeClr val="bg2"/>
                </a:solidFill>
              </a:rPr>
              <a:t>NEP</a:t>
            </a:r>
          </a:p>
        </p:txBody>
      </p:sp>
      <p:sp>
        <p:nvSpPr>
          <p:cNvPr id="31" name="CasellaDiTesto 30">
            <a:extLst>
              <a:ext uri="{FF2B5EF4-FFF2-40B4-BE49-F238E27FC236}">
                <a16:creationId xmlns:a16="http://schemas.microsoft.com/office/drawing/2014/main" id="{F05B8B9E-2B0F-4D01-94B0-4AF425ECDAAF}"/>
              </a:ext>
            </a:extLst>
          </p:cNvPr>
          <p:cNvSpPr txBox="1"/>
          <p:nvPr/>
        </p:nvSpPr>
        <p:spPr>
          <a:xfrm>
            <a:off x="9997135" y="3055791"/>
            <a:ext cx="2001168" cy="2492990"/>
          </a:xfrm>
          <a:prstGeom prst="rect">
            <a:avLst/>
          </a:prstGeom>
          <a:blipFill>
            <a:blip r:embed="rId6"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a:blipFill>
          <a:ln w="38100">
            <a:solidFill>
              <a:schemeClr val="tx1"/>
            </a:solidFill>
          </a:ln>
        </p:spPr>
        <p:txBody>
          <a:bodyPr wrap="square" rtlCol="0">
            <a:spAutoFit/>
          </a:bodyPr>
          <a:lstStyle/>
          <a:p>
            <a:r>
              <a:rPr lang="it-IT" sz="1400" dirty="0">
                <a:solidFill>
                  <a:schemeClr val="bg2"/>
                </a:solidFill>
              </a:rPr>
              <a:t>Nuova costituzione:</a:t>
            </a:r>
          </a:p>
          <a:p>
            <a:pPr>
              <a:buFont typeface="Arial" pitchFamily="34" charset="0"/>
              <a:buChar char="•"/>
            </a:pPr>
            <a:r>
              <a:rPr lang="it-IT" sz="1400" dirty="0">
                <a:solidFill>
                  <a:schemeClr val="bg2"/>
                </a:solidFill>
              </a:rPr>
              <a:t> Federazione di Repubbliche</a:t>
            </a:r>
          </a:p>
          <a:p>
            <a:pPr>
              <a:buFont typeface="Arial" pitchFamily="34" charset="0"/>
              <a:buChar char="•"/>
            </a:pPr>
            <a:r>
              <a:rPr lang="it-IT" sz="1400" dirty="0">
                <a:solidFill>
                  <a:schemeClr val="bg2"/>
                </a:solidFill>
              </a:rPr>
              <a:t> il potere formalmente al Congresso dei Soviet</a:t>
            </a:r>
          </a:p>
          <a:p>
            <a:pPr algn="ctr"/>
            <a:r>
              <a:rPr lang="it-IT" sz="1400" b="1" dirty="0">
                <a:solidFill>
                  <a:schemeClr val="bg2"/>
                </a:solidFill>
              </a:rPr>
              <a:t>MA</a:t>
            </a:r>
          </a:p>
          <a:p>
            <a:pPr>
              <a:buFont typeface="Arial" pitchFamily="34" charset="0"/>
              <a:buChar char="•"/>
            </a:pPr>
            <a:r>
              <a:rPr lang="it-IT" sz="1400" dirty="0">
                <a:solidFill>
                  <a:schemeClr val="bg2"/>
                </a:solidFill>
              </a:rPr>
              <a:t> partito unico</a:t>
            </a:r>
          </a:p>
          <a:p>
            <a:pPr>
              <a:buFont typeface="Arial" pitchFamily="34" charset="0"/>
              <a:buChar char="•"/>
            </a:pPr>
            <a:r>
              <a:rPr lang="it-IT" sz="1400" dirty="0">
                <a:solidFill>
                  <a:schemeClr val="bg2"/>
                </a:solidFill>
              </a:rPr>
              <a:t>  ruolo fondamentale del Segretario e del Comitato centrale</a:t>
            </a:r>
          </a:p>
          <a:p>
            <a:r>
              <a:rPr lang="it-IT" sz="1600" dirty="0">
                <a:solidFill>
                  <a:schemeClr val="bg2"/>
                </a:solidFill>
              </a:rPr>
              <a:t>&gt; </a:t>
            </a:r>
            <a:r>
              <a:rPr lang="it-IT" sz="1600" b="1" dirty="0">
                <a:solidFill>
                  <a:schemeClr val="bg2"/>
                </a:solidFill>
              </a:rPr>
              <a:t>Muore Lenin</a:t>
            </a:r>
          </a:p>
        </p:txBody>
      </p:sp>
      <p:sp>
        <p:nvSpPr>
          <p:cNvPr id="40" name="CasellaDiTesto 39">
            <a:extLst>
              <a:ext uri="{FF2B5EF4-FFF2-40B4-BE49-F238E27FC236}">
                <a16:creationId xmlns:a16="http://schemas.microsoft.com/office/drawing/2014/main" id="{6DDD1A6D-7BCF-433C-948F-C15CE10157C9}"/>
              </a:ext>
            </a:extLst>
          </p:cNvPr>
          <p:cNvSpPr txBox="1"/>
          <p:nvPr/>
        </p:nvSpPr>
        <p:spPr>
          <a:xfrm>
            <a:off x="310936" y="1520401"/>
            <a:ext cx="2731731" cy="575542"/>
          </a:xfrm>
          <a:prstGeom prst="rect">
            <a:avLst/>
          </a:prstGeom>
          <a:solidFill>
            <a:schemeClr val="bg1"/>
          </a:solidFill>
          <a:ln w="38100">
            <a:solidFill>
              <a:schemeClr val="tx1"/>
            </a:solidFill>
          </a:ln>
        </p:spPr>
        <p:txBody>
          <a:bodyPr wrap="square" rtlCol="0">
            <a:spAutoFit/>
          </a:bodyPr>
          <a:lstStyle/>
          <a:p>
            <a:pPr algn="ctr"/>
            <a:r>
              <a:rPr lang="it-IT" sz="1400" dirty="0"/>
              <a:t>18 gennaio </a:t>
            </a:r>
            <a:r>
              <a:rPr lang="it-IT" sz="1400" b="1" dirty="0"/>
              <a:t>1918</a:t>
            </a:r>
            <a:r>
              <a:rPr lang="it-IT" sz="1400" dirty="0"/>
              <a:t> – 28 giugno </a:t>
            </a:r>
            <a:r>
              <a:rPr lang="it-IT" sz="1400" b="1" dirty="0"/>
              <a:t>1919</a:t>
            </a:r>
          </a:p>
          <a:p>
            <a:pPr algn="ctr"/>
            <a:r>
              <a:rPr lang="it-IT" sz="1400" b="1" dirty="0"/>
              <a:t>Conferenza di pace di Parigi</a:t>
            </a:r>
          </a:p>
        </p:txBody>
      </p:sp>
      <p:sp>
        <p:nvSpPr>
          <p:cNvPr id="41" name="CasellaDiTesto 40">
            <a:extLst>
              <a:ext uri="{FF2B5EF4-FFF2-40B4-BE49-F238E27FC236}">
                <a16:creationId xmlns:a16="http://schemas.microsoft.com/office/drawing/2014/main" id="{48CDA2F7-2D18-426C-9C90-C0AF38FCF09B}"/>
              </a:ext>
            </a:extLst>
          </p:cNvPr>
          <p:cNvSpPr txBox="1"/>
          <p:nvPr/>
        </p:nvSpPr>
        <p:spPr>
          <a:xfrm>
            <a:off x="3350798" y="1726992"/>
            <a:ext cx="1559422" cy="307777"/>
          </a:xfrm>
          <a:prstGeom prst="rect">
            <a:avLst/>
          </a:prstGeom>
          <a:solidFill>
            <a:schemeClr val="bg1"/>
          </a:solidFill>
          <a:ln w="38100">
            <a:solidFill>
              <a:schemeClr val="tx1"/>
            </a:solidFill>
          </a:ln>
        </p:spPr>
        <p:txBody>
          <a:bodyPr wrap="square" rtlCol="0">
            <a:spAutoFit/>
          </a:bodyPr>
          <a:lstStyle/>
          <a:p>
            <a:pPr algn="ctr"/>
            <a:r>
              <a:rPr lang="it-IT" sz="1400" dirty="0"/>
              <a:t>Trattato di </a:t>
            </a:r>
            <a:r>
              <a:rPr lang="it-IT" sz="1400" dirty="0" err="1"/>
              <a:t>Sevres</a:t>
            </a:r>
            <a:endParaRPr lang="it-IT" sz="1400" b="1" dirty="0"/>
          </a:p>
        </p:txBody>
      </p:sp>
      <p:sp>
        <p:nvSpPr>
          <p:cNvPr id="42" name="CasellaDiTesto 41">
            <a:extLst>
              <a:ext uri="{FF2B5EF4-FFF2-40B4-BE49-F238E27FC236}">
                <a16:creationId xmlns:a16="http://schemas.microsoft.com/office/drawing/2014/main" id="{26D3EBCE-B0ED-416A-AF15-9A73EA5704D5}"/>
              </a:ext>
            </a:extLst>
          </p:cNvPr>
          <p:cNvSpPr txBox="1"/>
          <p:nvPr/>
        </p:nvSpPr>
        <p:spPr>
          <a:xfrm>
            <a:off x="1962860" y="905927"/>
            <a:ext cx="1148063" cy="523220"/>
          </a:xfrm>
          <a:prstGeom prst="rect">
            <a:avLst/>
          </a:prstGeom>
          <a:noFill/>
          <a:ln w="38100">
            <a:solidFill>
              <a:schemeClr val="tx1"/>
            </a:solidFill>
          </a:ln>
        </p:spPr>
        <p:txBody>
          <a:bodyPr wrap="square" rtlCol="0">
            <a:spAutoFit/>
          </a:bodyPr>
          <a:lstStyle/>
          <a:p>
            <a:pPr algn="ctr"/>
            <a:r>
              <a:rPr lang="it-IT" sz="1400" dirty="0"/>
              <a:t>Società delle Nazioni</a:t>
            </a:r>
            <a:endParaRPr lang="it-IT" sz="1400" b="1" dirty="0"/>
          </a:p>
        </p:txBody>
      </p:sp>
      <p:sp>
        <p:nvSpPr>
          <p:cNvPr id="43" name="CasellaDiTesto 42">
            <a:extLst>
              <a:ext uri="{FF2B5EF4-FFF2-40B4-BE49-F238E27FC236}">
                <a16:creationId xmlns:a16="http://schemas.microsoft.com/office/drawing/2014/main" id="{17301928-28EC-4825-A8FB-CD41294A93F5}"/>
              </a:ext>
            </a:extLst>
          </p:cNvPr>
          <p:cNvSpPr txBox="1"/>
          <p:nvPr/>
        </p:nvSpPr>
        <p:spPr>
          <a:xfrm>
            <a:off x="91665" y="4598935"/>
            <a:ext cx="1660168" cy="738664"/>
          </a:xfrm>
          <a:prstGeom prst="rect">
            <a:avLst/>
          </a:prstGeom>
          <a:blipFill dpi="0" rotWithShape="1">
            <a:blip r:embed="rId7" cstate="email">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a:fillRect/>
            </a:stretch>
          </a:blipFill>
          <a:ln w="38100"/>
        </p:spPr>
        <p:style>
          <a:lnRef idx="2">
            <a:schemeClr val="dk1"/>
          </a:lnRef>
          <a:fillRef idx="1">
            <a:schemeClr val="lt1"/>
          </a:fillRef>
          <a:effectRef idx="0">
            <a:schemeClr val="dk1"/>
          </a:effectRef>
          <a:fontRef idx="minor">
            <a:schemeClr val="dk1"/>
          </a:fontRef>
        </p:style>
        <p:txBody>
          <a:bodyPr wrap="square" rtlCol="0">
            <a:spAutoFit/>
          </a:bodyPr>
          <a:lstStyle/>
          <a:p>
            <a:r>
              <a:rPr lang="it-IT" sz="1400" dirty="0">
                <a:solidFill>
                  <a:schemeClr val="bg2"/>
                </a:solidFill>
              </a:rPr>
              <a:t>9 novembre 1918</a:t>
            </a:r>
          </a:p>
          <a:p>
            <a:r>
              <a:rPr lang="it-IT" sz="1400" b="1" dirty="0"/>
              <a:t>Germania</a:t>
            </a:r>
            <a:r>
              <a:rPr lang="it-IT" sz="1400" dirty="0"/>
              <a:t>: </a:t>
            </a:r>
          </a:p>
          <a:p>
            <a:r>
              <a:rPr lang="it-IT" sz="1400" dirty="0"/>
              <a:t>Abdica Guglielmo II</a:t>
            </a:r>
          </a:p>
        </p:txBody>
      </p:sp>
      <p:sp>
        <p:nvSpPr>
          <p:cNvPr id="44" name="CasellaDiTesto 43">
            <a:extLst>
              <a:ext uri="{FF2B5EF4-FFF2-40B4-BE49-F238E27FC236}">
                <a16:creationId xmlns:a16="http://schemas.microsoft.com/office/drawing/2014/main" id="{3643471D-B8A4-4551-9B09-4DB981AF35B6}"/>
              </a:ext>
            </a:extLst>
          </p:cNvPr>
          <p:cNvSpPr txBox="1"/>
          <p:nvPr/>
        </p:nvSpPr>
        <p:spPr>
          <a:xfrm>
            <a:off x="2187223" y="3216603"/>
            <a:ext cx="1063681" cy="523220"/>
          </a:xfrm>
          <a:prstGeom prst="rect">
            <a:avLst/>
          </a:prstGeom>
          <a:blipFill>
            <a:blip r:embed="rId9" cstate="email">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a:blipFill>
          <a:ln w="38100"/>
        </p:spPr>
        <p:style>
          <a:lnRef idx="2">
            <a:schemeClr val="dk1"/>
          </a:lnRef>
          <a:fillRef idx="1">
            <a:schemeClr val="lt1"/>
          </a:fillRef>
          <a:effectRef idx="0">
            <a:schemeClr val="dk1"/>
          </a:effectRef>
          <a:fontRef idx="minor">
            <a:schemeClr val="dk1"/>
          </a:fontRef>
        </p:style>
        <p:txBody>
          <a:bodyPr wrap="square" rtlCol="0">
            <a:spAutoFit/>
          </a:bodyPr>
          <a:lstStyle/>
          <a:p>
            <a:r>
              <a:rPr lang="it-IT" sz="1400" dirty="0">
                <a:solidFill>
                  <a:schemeClr val="bg2"/>
                </a:solidFill>
              </a:rPr>
              <a:t>Rivolta spartachista</a:t>
            </a:r>
          </a:p>
        </p:txBody>
      </p:sp>
      <p:sp>
        <p:nvSpPr>
          <p:cNvPr id="45" name="CasellaDiTesto 44">
            <a:extLst>
              <a:ext uri="{FF2B5EF4-FFF2-40B4-BE49-F238E27FC236}">
                <a16:creationId xmlns:a16="http://schemas.microsoft.com/office/drawing/2014/main" id="{3EE29400-E1A1-4B0A-94E0-2EC3C830B73B}"/>
              </a:ext>
            </a:extLst>
          </p:cNvPr>
          <p:cNvSpPr txBox="1"/>
          <p:nvPr/>
        </p:nvSpPr>
        <p:spPr>
          <a:xfrm>
            <a:off x="2187223" y="3895949"/>
            <a:ext cx="1351262" cy="536258"/>
          </a:xfrm>
          <a:prstGeom prst="rect">
            <a:avLst/>
          </a:prstGeom>
          <a:blipFill>
            <a:blip r:embed="rId11" cstate="email">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a:blipFill>
          <a:ln w="38100"/>
        </p:spPr>
        <p:style>
          <a:lnRef idx="2">
            <a:schemeClr val="dk1"/>
          </a:lnRef>
          <a:fillRef idx="1">
            <a:schemeClr val="lt1"/>
          </a:fillRef>
          <a:effectRef idx="0">
            <a:schemeClr val="dk1"/>
          </a:effectRef>
          <a:fontRef idx="minor">
            <a:schemeClr val="dk1"/>
          </a:fontRef>
        </p:style>
        <p:txBody>
          <a:bodyPr wrap="square" rtlCol="0">
            <a:spAutoFit/>
          </a:bodyPr>
          <a:lstStyle/>
          <a:p>
            <a:r>
              <a:rPr lang="it-IT" sz="1400" dirty="0">
                <a:solidFill>
                  <a:schemeClr val="bg2"/>
                </a:solidFill>
              </a:rPr>
              <a:t>Costituzione di Weimar</a:t>
            </a:r>
          </a:p>
        </p:txBody>
      </p:sp>
      <p:sp>
        <p:nvSpPr>
          <p:cNvPr id="46" name="CasellaDiTesto 45">
            <a:extLst>
              <a:ext uri="{FF2B5EF4-FFF2-40B4-BE49-F238E27FC236}">
                <a16:creationId xmlns:a16="http://schemas.microsoft.com/office/drawing/2014/main" id="{D9BC8C94-0875-434B-B862-B85464B27C45}"/>
              </a:ext>
            </a:extLst>
          </p:cNvPr>
          <p:cNvSpPr txBox="1"/>
          <p:nvPr/>
        </p:nvSpPr>
        <p:spPr>
          <a:xfrm>
            <a:off x="8313875" y="4732447"/>
            <a:ext cx="1497781" cy="307777"/>
          </a:xfrm>
          <a:prstGeom prst="rect">
            <a:avLst/>
          </a:prstGeom>
          <a:blipFill>
            <a:blip r:embed="rId12" cstate="email">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a:blipFill>
          <a:ln w="38100"/>
        </p:spPr>
        <p:style>
          <a:lnRef idx="2">
            <a:schemeClr val="dk1"/>
          </a:lnRef>
          <a:fillRef idx="1">
            <a:schemeClr val="lt1"/>
          </a:fillRef>
          <a:effectRef idx="0">
            <a:schemeClr val="dk1"/>
          </a:effectRef>
          <a:fontRef idx="minor">
            <a:schemeClr val="dk1"/>
          </a:fontRef>
        </p:style>
        <p:txBody>
          <a:bodyPr wrap="square" rtlCol="0">
            <a:spAutoFit/>
          </a:bodyPr>
          <a:lstStyle/>
          <a:p>
            <a:r>
              <a:rPr lang="it-IT" sz="1400" dirty="0">
                <a:solidFill>
                  <a:schemeClr val="bg2"/>
                </a:solidFill>
              </a:rPr>
              <a:t>Putsch di Monaco</a:t>
            </a:r>
          </a:p>
        </p:txBody>
      </p:sp>
      <p:sp>
        <p:nvSpPr>
          <p:cNvPr id="47" name="CasellaDiTesto 46">
            <a:extLst>
              <a:ext uri="{FF2B5EF4-FFF2-40B4-BE49-F238E27FC236}">
                <a16:creationId xmlns:a16="http://schemas.microsoft.com/office/drawing/2014/main" id="{D6168637-F99E-45C0-8264-12F00B19ABBC}"/>
              </a:ext>
            </a:extLst>
          </p:cNvPr>
          <p:cNvSpPr txBox="1"/>
          <p:nvPr/>
        </p:nvSpPr>
        <p:spPr>
          <a:xfrm>
            <a:off x="10282754" y="5768800"/>
            <a:ext cx="1141405" cy="307777"/>
          </a:xfrm>
          <a:prstGeom prst="rect">
            <a:avLst/>
          </a:prstGeom>
          <a:blipFill>
            <a:blip r:embed="rId13" cstate="email">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a:blipFill>
          <a:ln w="38100"/>
        </p:spPr>
        <p:style>
          <a:lnRef idx="2">
            <a:schemeClr val="dk1"/>
          </a:lnRef>
          <a:fillRef idx="1">
            <a:schemeClr val="lt1"/>
          </a:fillRef>
          <a:effectRef idx="0">
            <a:schemeClr val="dk1"/>
          </a:effectRef>
          <a:fontRef idx="minor">
            <a:schemeClr val="dk1"/>
          </a:fontRef>
        </p:style>
        <p:txBody>
          <a:bodyPr wrap="square" rtlCol="0">
            <a:spAutoFit/>
          </a:bodyPr>
          <a:lstStyle/>
          <a:p>
            <a:r>
              <a:rPr lang="it-IT" sz="1400" dirty="0">
                <a:solidFill>
                  <a:schemeClr val="bg2"/>
                </a:solidFill>
              </a:rPr>
              <a:t>Piano </a:t>
            </a:r>
            <a:r>
              <a:rPr lang="it-IT" sz="1400" dirty="0" err="1">
                <a:solidFill>
                  <a:schemeClr val="bg2"/>
                </a:solidFill>
              </a:rPr>
              <a:t>Dawes</a:t>
            </a:r>
            <a:endParaRPr lang="it-IT" sz="1400" dirty="0">
              <a:solidFill>
                <a:schemeClr val="bg2"/>
              </a:solidFill>
            </a:endParaRPr>
          </a:p>
        </p:txBody>
      </p:sp>
      <p:cxnSp>
        <p:nvCxnSpPr>
          <p:cNvPr id="52" name="Connettore diritto 51">
            <a:extLst>
              <a:ext uri="{FF2B5EF4-FFF2-40B4-BE49-F238E27FC236}">
                <a16:creationId xmlns:a16="http://schemas.microsoft.com/office/drawing/2014/main" id="{47CE6C14-80BF-44D0-901D-86E29EE891AB}"/>
              </a:ext>
            </a:extLst>
          </p:cNvPr>
          <p:cNvCxnSpPr>
            <a:cxnSpLocks/>
          </p:cNvCxnSpPr>
          <p:nvPr/>
        </p:nvCxnSpPr>
        <p:spPr>
          <a:xfrm>
            <a:off x="9174443" y="2930474"/>
            <a:ext cx="0" cy="18223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CasellaDiTesto 69">
            <a:extLst>
              <a:ext uri="{FF2B5EF4-FFF2-40B4-BE49-F238E27FC236}">
                <a16:creationId xmlns:a16="http://schemas.microsoft.com/office/drawing/2014/main" id="{D75747CA-BA45-4DA2-A1BF-822C1324EE02}"/>
              </a:ext>
            </a:extLst>
          </p:cNvPr>
          <p:cNvSpPr txBox="1"/>
          <p:nvPr/>
        </p:nvSpPr>
        <p:spPr>
          <a:xfrm>
            <a:off x="8227851" y="1643866"/>
            <a:ext cx="1889737" cy="307777"/>
          </a:xfrm>
          <a:prstGeom prst="rect">
            <a:avLst/>
          </a:prstGeom>
          <a:solidFill>
            <a:schemeClr val="bg1"/>
          </a:solidFill>
          <a:ln w="38100">
            <a:solidFill>
              <a:schemeClr val="tx1"/>
            </a:solidFill>
          </a:ln>
        </p:spPr>
        <p:txBody>
          <a:bodyPr wrap="square" rtlCol="0">
            <a:spAutoFit/>
          </a:bodyPr>
          <a:lstStyle/>
          <a:p>
            <a:pPr algn="ctr"/>
            <a:r>
              <a:rPr lang="it-IT" sz="1400" dirty="0"/>
              <a:t>Occupazione della Ruhr</a:t>
            </a:r>
            <a:endParaRPr lang="it-IT" sz="1400" b="1" dirty="0"/>
          </a:p>
        </p:txBody>
      </p:sp>
      <p:sp>
        <p:nvSpPr>
          <p:cNvPr id="38" name="Rettangolo con angoli arrotondati 37">
            <a:extLst>
              <a:ext uri="{FF2B5EF4-FFF2-40B4-BE49-F238E27FC236}">
                <a16:creationId xmlns:a16="http://schemas.microsoft.com/office/drawing/2014/main" id="{F2820D72-FA32-D148-83B4-99014B2F4256}"/>
              </a:ext>
            </a:extLst>
          </p:cNvPr>
          <p:cNvSpPr/>
          <p:nvPr/>
        </p:nvSpPr>
        <p:spPr>
          <a:xfrm>
            <a:off x="2696" y="358805"/>
            <a:ext cx="4036184"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9" name="CasellaDiTesto 38">
            <a:extLst>
              <a:ext uri="{FF2B5EF4-FFF2-40B4-BE49-F238E27FC236}">
                <a16:creationId xmlns:a16="http://schemas.microsoft.com/office/drawing/2014/main" id="{C56B3BA0-AB77-EA4F-97E8-E35FAE0EEEAA}"/>
              </a:ext>
            </a:extLst>
          </p:cNvPr>
          <p:cNvSpPr txBox="1"/>
          <p:nvPr/>
        </p:nvSpPr>
        <p:spPr>
          <a:xfrm>
            <a:off x="-16227" y="161331"/>
            <a:ext cx="3854581" cy="400110"/>
          </a:xfrm>
          <a:prstGeom prst="rect">
            <a:avLst/>
          </a:prstGeom>
          <a:noFill/>
        </p:spPr>
        <p:txBody>
          <a:bodyPr wrap="none" rtlCol="0">
            <a:spAutoFit/>
          </a:bodyPr>
          <a:lstStyle/>
          <a:p>
            <a:r>
              <a:rPr lang="it-IT" sz="2000" dirty="0">
                <a:latin typeface="Avenir Next" panose="020B0503020202020204" pitchFamily="34" charset="0"/>
              </a:rPr>
              <a:t>Dopo la Prima guerra mondiale</a:t>
            </a:r>
          </a:p>
        </p:txBody>
      </p:sp>
    </p:spTree>
    <p:extLst>
      <p:ext uri="{BB962C8B-B14F-4D97-AF65-F5344CB8AC3E}">
        <p14:creationId xmlns:p14="http://schemas.microsoft.com/office/powerpoint/2010/main" val="30684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freikorps.jpg">
            <a:extLst>
              <a:ext uri="{FF2B5EF4-FFF2-40B4-BE49-F238E27FC236}">
                <a16:creationId xmlns:a16="http://schemas.microsoft.com/office/drawing/2014/main" id="{C5603885-E1E2-4EE0-983E-310258BDCD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3501" y="760374"/>
            <a:ext cx="5878503" cy="3431576"/>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magine 6" descr="Immagine che contiene esterni, persona, edificio, marciapiede&#10;&#10;Descrizione generata automaticamente">
            <a:extLst>
              <a:ext uri="{FF2B5EF4-FFF2-40B4-BE49-F238E27FC236}">
                <a16:creationId xmlns:a16="http://schemas.microsoft.com/office/drawing/2014/main" id="{ACD8FD84-C537-4D24-B1A9-D96CFDD1C3D4}"/>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rot="418315">
            <a:off x="6275800" y="2627794"/>
            <a:ext cx="5596232" cy="3303436"/>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CasellaDiTesto 8">
            <a:extLst>
              <a:ext uri="{FF2B5EF4-FFF2-40B4-BE49-F238E27FC236}">
                <a16:creationId xmlns:a16="http://schemas.microsoft.com/office/drawing/2014/main" id="{900B2BE6-B619-4208-92F6-521A797583E2}"/>
              </a:ext>
            </a:extLst>
          </p:cNvPr>
          <p:cNvSpPr txBox="1"/>
          <p:nvPr/>
        </p:nvSpPr>
        <p:spPr>
          <a:xfrm>
            <a:off x="983139" y="4016152"/>
            <a:ext cx="4572032" cy="2769989"/>
          </a:xfrm>
          <a:custGeom>
            <a:avLst/>
            <a:gdLst>
              <a:gd name="connsiteX0" fmla="*/ 0 w 4572032"/>
              <a:gd name="connsiteY0" fmla="*/ 0 h 2769989"/>
              <a:gd name="connsiteX1" fmla="*/ 515986 w 4572032"/>
              <a:gd name="connsiteY1" fmla="*/ 0 h 2769989"/>
              <a:gd name="connsiteX2" fmla="*/ 1123414 w 4572032"/>
              <a:gd name="connsiteY2" fmla="*/ 0 h 2769989"/>
              <a:gd name="connsiteX3" fmla="*/ 1730841 w 4572032"/>
              <a:gd name="connsiteY3" fmla="*/ 0 h 2769989"/>
              <a:gd name="connsiteX4" fmla="*/ 2383988 w 4572032"/>
              <a:gd name="connsiteY4" fmla="*/ 0 h 2769989"/>
              <a:gd name="connsiteX5" fmla="*/ 2945695 w 4572032"/>
              <a:gd name="connsiteY5" fmla="*/ 0 h 2769989"/>
              <a:gd name="connsiteX6" fmla="*/ 3644563 w 4572032"/>
              <a:gd name="connsiteY6" fmla="*/ 0 h 2769989"/>
              <a:gd name="connsiteX7" fmla="*/ 4572032 w 4572032"/>
              <a:gd name="connsiteY7" fmla="*/ 0 h 2769989"/>
              <a:gd name="connsiteX8" fmla="*/ 4572032 w 4572032"/>
              <a:gd name="connsiteY8" fmla="*/ 637097 h 2769989"/>
              <a:gd name="connsiteX9" fmla="*/ 4572032 w 4572032"/>
              <a:gd name="connsiteY9" fmla="*/ 1246495 h 2769989"/>
              <a:gd name="connsiteX10" fmla="*/ 4572032 w 4572032"/>
              <a:gd name="connsiteY10" fmla="*/ 1883593 h 2769989"/>
              <a:gd name="connsiteX11" fmla="*/ 4572032 w 4572032"/>
              <a:gd name="connsiteY11" fmla="*/ 2769989 h 2769989"/>
              <a:gd name="connsiteX12" fmla="*/ 4010325 w 4572032"/>
              <a:gd name="connsiteY12" fmla="*/ 2769989 h 2769989"/>
              <a:gd name="connsiteX13" fmla="*/ 3311457 w 4572032"/>
              <a:gd name="connsiteY13" fmla="*/ 2769989 h 2769989"/>
              <a:gd name="connsiteX14" fmla="*/ 2795471 w 4572032"/>
              <a:gd name="connsiteY14" fmla="*/ 2769989 h 2769989"/>
              <a:gd name="connsiteX15" fmla="*/ 2188044 w 4572032"/>
              <a:gd name="connsiteY15" fmla="*/ 2769989 h 2769989"/>
              <a:gd name="connsiteX16" fmla="*/ 1672057 w 4572032"/>
              <a:gd name="connsiteY16" fmla="*/ 2769989 h 2769989"/>
              <a:gd name="connsiteX17" fmla="*/ 1110351 w 4572032"/>
              <a:gd name="connsiteY17" fmla="*/ 2769989 h 2769989"/>
              <a:gd name="connsiteX18" fmla="*/ 0 w 4572032"/>
              <a:gd name="connsiteY18" fmla="*/ 2769989 h 2769989"/>
              <a:gd name="connsiteX19" fmla="*/ 0 w 4572032"/>
              <a:gd name="connsiteY19" fmla="*/ 2022092 h 2769989"/>
              <a:gd name="connsiteX20" fmla="*/ 0 w 4572032"/>
              <a:gd name="connsiteY20" fmla="*/ 1274195 h 2769989"/>
              <a:gd name="connsiteX21" fmla="*/ 0 w 4572032"/>
              <a:gd name="connsiteY21" fmla="*/ 0 h 276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72032" h="2769989" fill="none" extrusionOk="0">
                <a:moveTo>
                  <a:pt x="0" y="0"/>
                </a:moveTo>
                <a:cubicBezTo>
                  <a:pt x="255578" y="3657"/>
                  <a:pt x="375608" y="14789"/>
                  <a:pt x="515986" y="0"/>
                </a:cubicBezTo>
                <a:cubicBezTo>
                  <a:pt x="656364" y="-14789"/>
                  <a:pt x="840545" y="-21269"/>
                  <a:pt x="1123414" y="0"/>
                </a:cubicBezTo>
                <a:cubicBezTo>
                  <a:pt x="1406283" y="21269"/>
                  <a:pt x="1522984" y="-24815"/>
                  <a:pt x="1730841" y="0"/>
                </a:cubicBezTo>
                <a:cubicBezTo>
                  <a:pt x="1938698" y="24815"/>
                  <a:pt x="2082809" y="-8935"/>
                  <a:pt x="2383988" y="0"/>
                </a:cubicBezTo>
                <a:cubicBezTo>
                  <a:pt x="2685167" y="8935"/>
                  <a:pt x="2708178" y="2587"/>
                  <a:pt x="2945695" y="0"/>
                </a:cubicBezTo>
                <a:cubicBezTo>
                  <a:pt x="3183212" y="-2587"/>
                  <a:pt x="3478260" y="538"/>
                  <a:pt x="3644563" y="0"/>
                </a:cubicBezTo>
                <a:cubicBezTo>
                  <a:pt x="3810866" y="-538"/>
                  <a:pt x="4117191" y="5613"/>
                  <a:pt x="4572032" y="0"/>
                </a:cubicBezTo>
                <a:cubicBezTo>
                  <a:pt x="4544871" y="270248"/>
                  <a:pt x="4563329" y="472697"/>
                  <a:pt x="4572032" y="637097"/>
                </a:cubicBezTo>
                <a:cubicBezTo>
                  <a:pt x="4580735" y="801497"/>
                  <a:pt x="4593449" y="1044652"/>
                  <a:pt x="4572032" y="1246495"/>
                </a:cubicBezTo>
                <a:cubicBezTo>
                  <a:pt x="4550615" y="1448338"/>
                  <a:pt x="4581212" y="1707705"/>
                  <a:pt x="4572032" y="1883593"/>
                </a:cubicBezTo>
                <a:cubicBezTo>
                  <a:pt x="4562852" y="2059481"/>
                  <a:pt x="4609576" y="2492948"/>
                  <a:pt x="4572032" y="2769989"/>
                </a:cubicBezTo>
                <a:cubicBezTo>
                  <a:pt x="4385149" y="2794507"/>
                  <a:pt x="4234999" y="2787747"/>
                  <a:pt x="4010325" y="2769989"/>
                </a:cubicBezTo>
                <a:cubicBezTo>
                  <a:pt x="3785651" y="2752231"/>
                  <a:pt x="3577277" y="2774831"/>
                  <a:pt x="3311457" y="2769989"/>
                </a:cubicBezTo>
                <a:cubicBezTo>
                  <a:pt x="3045637" y="2765147"/>
                  <a:pt x="2991698" y="2780025"/>
                  <a:pt x="2795471" y="2769989"/>
                </a:cubicBezTo>
                <a:cubicBezTo>
                  <a:pt x="2599244" y="2759953"/>
                  <a:pt x="2447358" y="2781396"/>
                  <a:pt x="2188044" y="2769989"/>
                </a:cubicBezTo>
                <a:cubicBezTo>
                  <a:pt x="1928730" y="2758582"/>
                  <a:pt x="1890165" y="2777433"/>
                  <a:pt x="1672057" y="2769989"/>
                </a:cubicBezTo>
                <a:cubicBezTo>
                  <a:pt x="1453949" y="2762545"/>
                  <a:pt x="1296603" y="2758291"/>
                  <a:pt x="1110351" y="2769989"/>
                </a:cubicBezTo>
                <a:cubicBezTo>
                  <a:pt x="924099" y="2781687"/>
                  <a:pt x="490944" y="2769951"/>
                  <a:pt x="0" y="2769989"/>
                </a:cubicBezTo>
                <a:cubicBezTo>
                  <a:pt x="-29110" y="2525151"/>
                  <a:pt x="-37026" y="2203592"/>
                  <a:pt x="0" y="2022092"/>
                </a:cubicBezTo>
                <a:cubicBezTo>
                  <a:pt x="37026" y="1840592"/>
                  <a:pt x="-5302" y="1505464"/>
                  <a:pt x="0" y="1274195"/>
                </a:cubicBezTo>
                <a:cubicBezTo>
                  <a:pt x="5302" y="1042926"/>
                  <a:pt x="-4131" y="578749"/>
                  <a:pt x="0" y="0"/>
                </a:cubicBezTo>
                <a:close/>
              </a:path>
              <a:path w="4572032" h="2769989" stroke="0" extrusionOk="0">
                <a:moveTo>
                  <a:pt x="0" y="0"/>
                </a:moveTo>
                <a:cubicBezTo>
                  <a:pt x="181963" y="-20568"/>
                  <a:pt x="473430" y="21158"/>
                  <a:pt x="607427" y="0"/>
                </a:cubicBezTo>
                <a:cubicBezTo>
                  <a:pt x="741424" y="-21158"/>
                  <a:pt x="989274" y="10813"/>
                  <a:pt x="1123414" y="0"/>
                </a:cubicBezTo>
                <a:cubicBezTo>
                  <a:pt x="1257554" y="-10813"/>
                  <a:pt x="1556404" y="2148"/>
                  <a:pt x="1776561" y="0"/>
                </a:cubicBezTo>
                <a:cubicBezTo>
                  <a:pt x="1996718" y="-2148"/>
                  <a:pt x="2048051" y="23956"/>
                  <a:pt x="2292547" y="0"/>
                </a:cubicBezTo>
                <a:cubicBezTo>
                  <a:pt x="2537043" y="-23956"/>
                  <a:pt x="2554053" y="-19553"/>
                  <a:pt x="2808534" y="0"/>
                </a:cubicBezTo>
                <a:cubicBezTo>
                  <a:pt x="3063015" y="19553"/>
                  <a:pt x="3376518" y="34386"/>
                  <a:pt x="3553122" y="0"/>
                </a:cubicBezTo>
                <a:cubicBezTo>
                  <a:pt x="3729726" y="-34386"/>
                  <a:pt x="4337387" y="1978"/>
                  <a:pt x="4572032" y="0"/>
                </a:cubicBezTo>
                <a:cubicBezTo>
                  <a:pt x="4581873" y="142634"/>
                  <a:pt x="4601005" y="468888"/>
                  <a:pt x="4572032" y="664797"/>
                </a:cubicBezTo>
                <a:cubicBezTo>
                  <a:pt x="4543059" y="860706"/>
                  <a:pt x="4540315" y="1206479"/>
                  <a:pt x="4572032" y="1412694"/>
                </a:cubicBezTo>
                <a:cubicBezTo>
                  <a:pt x="4603749" y="1618909"/>
                  <a:pt x="4547774" y="1919946"/>
                  <a:pt x="4572032" y="2160591"/>
                </a:cubicBezTo>
                <a:cubicBezTo>
                  <a:pt x="4596290" y="2401236"/>
                  <a:pt x="4585373" y="2594791"/>
                  <a:pt x="4572032" y="2769989"/>
                </a:cubicBezTo>
                <a:cubicBezTo>
                  <a:pt x="4419135" y="2786736"/>
                  <a:pt x="4260253" y="2768960"/>
                  <a:pt x="4056046" y="2769989"/>
                </a:cubicBezTo>
                <a:cubicBezTo>
                  <a:pt x="3851839" y="2771018"/>
                  <a:pt x="3675458" y="2751979"/>
                  <a:pt x="3402898" y="2769989"/>
                </a:cubicBezTo>
                <a:cubicBezTo>
                  <a:pt x="3130338" y="2787999"/>
                  <a:pt x="3050129" y="2752587"/>
                  <a:pt x="2704030" y="2769989"/>
                </a:cubicBezTo>
                <a:cubicBezTo>
                  <a:pt x="2357931" y="2787391"/>
                  <a:pt x="2299310" y="2781025"/>
                  <a:pt x="2050883" y="2769989"/>
                </a:cubicBezTo>
                <a:cubicBezTo>
                  <a:pt x="1802456" y="2758953"/>
                  <a:pt x="1611320" y="2745112"/>
                  <a:pt x="1443456" y="2769989"/>
                </a:cubicBezTo>
                <a:cubicBezTo>
                  <a:pt x="1275592" y="2794866"/>
                  <a:pt x="1124624" y="2785398"/>
                  <a:pt x="927469" y="2769989"/>
                </a:cubicBezTo>
                <a:cubicBezTo>
                  <a:pt x="730314" y="2754580"/>
                  <a:pt x="293833" y="2738833"/>
                  <a:pt x="0" y="2769989"/>
                </a:cubicBezTo>
                <a:cubicBezTo>
                  <a:pt x="8604" y="2627322"/>
                  <a:pt x="18113" y="2347971"/>
                  <a:pt x="0" y="2160591"/>
                </a:cubicBezTo>
                <a:cubicBezTo>
                  <a:pt x="-18113" y="1973211"/>
                  <a:pt x="26505" y="1720311"/>
                  <a:pt x="0" y="1440394"/>
                </a:cubicBezTo>
                <a:cubicBezTo>
                  <a:pt x="-26505" y="1160477"/>
                  <a:pt x="19247" y="995317"/>
                  <a:pt x="0" y="692497"/>
                </a:cubicBezTo>
                <a:cubicBezTo>
                  <a:pt x="-19247" y="389677"/>
                  <a:pt x="29665" y="191543"/>
                  <a:pt x="0" y="0"/>
                </a:cubicBezTo>
                <a:close/>
              </a:path>
            </a:pathLst>
          </a:custGeom>
          <a:solidFill>
            <a:schemeClr val="tx2">
              <a:lumMod val="20000"/>
              <a:lumOff val="80000"/>
            </a:schemeClr>
          </a:solidFill>
          <a:ln w="28575">
            <a:solidFill>
              <a:schemeClr val="bg2">
                <a:lumMod val="50000"/>
              </a:schemeClr>
            </a:solidFill>
            <a:extLst>
              <a:ext uri="{C807C97D-BFC1-408E-A445-0C87EB9F89A2}">
                <ask:lineSketchStyleProps xmlns:ask="http://schemas.microsoft.com/office/drawing/2018/sketchyshapes" sd="2692463655">
                  <a:prstGeom prst="rect">
                    <a:avLst/>
                  </a:prstGeom>
                  <ask:type>
                    <ask:lineSketchFreehand/>
                  </ask:type>
                </ask:lineSketchStyleProps>
              </a:ext>
            </a:extLst>
          </a:ln>
        </p:spPr>
        <p:txBody>
          <a:bodyPr wrap="square" rtlCol="0">
            <a:spAutoFit/>
          </a:bodyPr>
          <a:lstStyle/>
          <a:p>
            <a:pPr>
              <a:buFont typeface="Arial" pitchFamily="34" charset="0"/>
              <a:buChar char="•"/>
            </a:pPr>
            <a:r>
              <a:rPr lang="it-IT" sz="2400" dirty="0"/>
              <a:t>Una costituzione avanzata ma con elementi di debolezza</a:t>
            </a:r>
            <a:r>
              <a:rPr lang="it-IT" sz="2000" dirty="0"/>
              <a:t> </a:t>
            </a:r>
          </a:p>
          <a:p>
            <a:pPr>
              <a:buFont typeface="Arial" pitchFamily="34" charset="0"/>
              <a:buChar char="•"/>
            </a:pPr>
            <a:r>
              <a:rPr lang="it-IT" sz="2400" dirty="0"/>
              <a:t>Radicalizzazione politica</a:t>
            </a:r>
          </a:p>
          <a:p>
            <a:pPr>
              <a:buFont typeface="Arial" pitchFamily="34" charset="0"/>
              <a:buChar char="•"/>
            </a:pPr>
            <a:r>
              <a:rPr lang="it-IT" sz="2400" dirty="0"/>
              <a:t> Iperinflazione e disoccupazione</a:t>
            </a:r>
          </a:p>
          <a:p>
            <a:pPr>
              <a:buFont typeface="Arial" pitchFamily="34" charset="0"/>
              <a:buChar char="•"/>
            </a:pPr>
            <a:r>
              <a:rPr lang="it-IT" sz="2400" dirty="0"/>
              <a:t>Fermento sociale e culturale</a:t>
            </a:r>
          </a:p>
          <a:p>
            <a:pPr lvl="1">
              <a:buFont typeface="Arial" pitchFamily="34" charset="0"/>
              <a:buChar char="•"/>
            </a:pPr>
            <a:r>
              <a:rPr lang="it-IT" dirty="0"/>
              <a:t>Il cinema espressionista</a:t>
            </a:r>
          </a:p>
          <a:p>
            <a:pPr lvl="1">
              <a:buFont typeface="Arial" pitchFamily="34" charset="0"/>
              <a:buChar char="•"/>
            </a:pPr>
            <a:r>
              <a:rPr lang="it-IT" dirty="0"/>
              <a:t>Il teatro civile</a:t>
            </a:r>
          </a:p>
          <a:p>
            <a:pPr lvl="1">
              <a:buFont typeface="Arial" pitchFamily="34" charset="0"/>
              <a:buChar char="•"/>
            </a:pPr>
            <a:r>
              <a:rPr lang="it-IT" dirty="0"/>
              <a:t>La radio di massa</a:t>
            </a:r>
            <a:endParaRPr lang="it-IT" sz="2400" dirty="0"/>
          </a:p>
        </p:txBody>
      </p:sp>
      <p:sp>
        <p:nvSpPr>
          <p:cNvPr id="11" name="CasellaDiTesto 10">
            <a:extLst>
              <a:ext uri="{FF2B5EF4-FFF2-40B4-BE49-F238E27FC236}">
                <a16:creationId xmlns:a16="http://schemas.microsoft.com/office/drawing/2014/main" id="{A7124E4A-8287-486E-8FB7-ABE6EE38F822}"/>
              </a:ext>
            </a:extLst>
          </p:cNvPr>
          <p:cNvSpPr txBox="1"/>
          <p:nvPr/>
        </p:nvSpPr>
        <p:spPr>
          <a:xfrm>
            <a:off x="6095999" y="405925"/>
            <a:ext cx="1395797" cy="584775"/>
          </a:xfrm>
          <a:prstGeom prst="rect">
            <a:avLst/>
          </a:prstGeom>
          <a:noFill/>
        </p:spPr>
        <p:txBody>
          <a:bodyPr wrap="square" rtlCol="0">
            <a:spAutoFit/>
          </a:bodyPr>
          <a:lstStyle/>
          <a:p>
            <a:r>
              <a:rPr lang="it-IT" sz="1600" dirty="0"/>
              <a:t>Una squadra di </a:t>
            </a:r>
            <a:r>
              <a:rPr lang="it-IT" sz="1600" dirty="0" err="1"/>
              <a:t>Freikorps</a:t>
            </a:r>
            <a:endParaRPr lang="it-IT" sz="1600" dirty="0"/>
          </a:p>
        </p:txBody>
      </p:sp>
      <p:sp>
        <p:nvSpPr>
          <p:cNvPr id="8" name="Rettangolo con angoli arrotondati 7">
            <a:extLst>
              <a:ext uri="{FF2B5EF4-FFF2-40B4-BE49-F238E27FC236}">
                <a16:creationId xmlns:a16="http://schemas.microsoft.com/office/drawing/2014/main" id="{E21B4AA5-BB01-BC46-9C82-A16AFB6446BD}"/>
              </a:ext>
            </a:extLst>
          </p:cNvPr>
          <p:cNvSpPr/>
          <p:nvPr/>
        </p:nvSpPr>
        <p:spPr>
          <a:xfrm>
            <a:off x="2696" y="358805"/>
            <a:ext cx="4036184"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a:extLst>
              <a:ext uri="{FF2B5EF4-FFF2-40B4-BE49-F238E27FC236}">
                <a16:creationId xmlns:a16="http://schemas.microsoft.com/office/drawing/2014/main" id="{3C0CC5C4-8DB7-9D42-A541-95D390AB12BE}"/>
              </a:ext>
            </a:extLst>
          </p:cNvPr>
          <p:cNvSpPr txBox="1"/>
          <p:nvPr/>
        </p:nvSpPr>
        <p:spPr>
          <a:xfrm>
            <a:off x="-16227" y="161331"/>
            <a:ext cx="3107582" cy="400110"/>
          </a:xfrm>
          <a:prstGeom prst="rect">
            <a:avLst/>
          </a:prstGeom>
          <a:noFill/>
        </p:spPr>
        <p:txBody>
          <a:bodyPr wrap="none" rtlCol="0">
            <a:spAutoFit/>
          </a:bodyPr>
          <a:lstStyle/>
          <a:p>
            <a:r>
              <a:rPr lang="it-IT" sz="2000" dirty="0">
                <a:latin typeface="Avenir Next" panose="020B0503020202020204" pitchFamily="34" charset="0"/>
              </a:rPr>
              <a:t>La Repubblica di Weimar</a:t>
            </a:r>
          </a:p>
        </p:txBody>
      </p:sp>
    </p:spTree>
    <p:extLst>
      <p:ext uri="{BB962C8B-B14F-4D97-AF65-F5344CB8AC3E}">
        <p14:creationId xmlns:p14="http://schemas.microsoft.com/office/powerpoint/2010/main" val="2684323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ttangolo con angoli arrotondati 49">
            <a:extLst>
              <a:ext uri="{FF2B5EF4-FFF2-40B4-BE49-F238E27FC236}">
                <a16:creationId xmlns:a16="http://schemas.microsoft.com/office/drawing/2014/main" id="{EAE34C1D-A1DB-B649-AF66-381ECBC0E141}"/>
              </a:ext>
            </a:extLst>
          </p:cNvPr>
          <p:cNvSpPr/>
          <p:nvPr/>
        </p:nvSpPr>
        <p:spPr>
          <a:xfrm>
            <a:off x="2696" y="358806"/>
            <a:ext cx="3600000" cy="120165"/>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a:extLst>
              <a:ext uri="{FF2B5EF4-FFF2-40B4-BE49-F238E27FC236}">
                <a16:creationId xmlns:a16="http://schemas.microsoft.com/office/drawing/2014/main" id="{E2518B5D-D1DF-654E-B05D-EDA4596705A7}"/>
              </a:ext>
            </a:extLst>
          </p:cNvPr>
          <p:cNvSpPr txBox="1"/>
          <p:nvPr/>
        </p:nvSpPr>
        <p:spPr>
          <a:xfrm>
            <a:off x="183781" y="158751"/>
            <a:ext cx="2044149" cy="400110"/>
          </a:xfrm>
          <a:prstGeom prst="rect">
            <a:avLst/>
          </a:prstGeom>
          <a:noFill/>
        </p:spPr>
        <p:txBody>
          <a:bodyPr wrap="none" rtlCol="0">
            <a:spAutoFit/>
          </a:bodyPr>
          <a:lstStyle/>
          <a:p>
            <a:r>
              <a:rPr lang="it-IT" sz="2000" dirty="0">
                <a:latin typeface="Avenir Next" panose="020B0503020202020204" pitchFamily="34" charset="0"/>
              </a:rPr>
              <a:t>Cinema e Storia</a:t>
            </a:r>
          </a:p>
        </p:txBody>
      </p:sp>
      <p:sp>
        <p:nvSpPr>
          <p:cNvPr id="6" name="CasellaDiTesto 5">
            <a:extLst>
              <a:ext uri="{FF2B5EF4-FFF2-40B4-BE49-F238E27FC236}">
                <a16:creationId xmlns:a16="http://schemas.microsoft.com/office/drawing/2014/main" id="{743680BE-2C4B-6044-A464-E43D45BB4093}"/>
              </a:ext>
            </a:extLst>
          </p:cNvPr>
          <p:cNvSpPr txBox="1"/>
          <p:nvPr/>
        </p:nvSpPr>
        <p:spPr>
          <a:xfrm>
            <a:off x="1586202" y="418013"/>
            <a:ext cx="2121222"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Gli anni di Weimar</a:t>
            </a:r>
          </a:p>
        </p:txBody>
      </p:sp>
      <p:pic>
        <p:nvPicPr>
          <p:cNvPr id="4" name="Immagine 3">
            <a:extLst>
              <a:ext uri="{FF2B5EF4-FFF2-40B4-BE49-F238E27FC236}">
                <a16:creationId xmlns:a16="http://schemas.microsoft.com/office/drawing/2014/main" id="{09C44C3F-B89F-BE4D-AF95-A7D13C02A3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84983" y="3165287"/>
            <a:ext cx="6441647" cy="3060000"/>
          </a:xfrm>
          <a:prstGeom prst="rect">
            <a:avLst/>
          </a:prstGeom>
        </p:spPr>
      </p:pic>
      <p:pic>
        <p:nvPicPr>
          <p:cNvPr id="10" name="Immagine 9" descr="Immagine che contiene testo, scuro, silhouette&#10;&#10;Descrizione generata automaticamente">
            <a:extLst>
              <a:ext uri="{FF2B5EF4-FFF2-40B4-BE49-F238E27FC236}">
                <a16:creationId xmlns:a16="http://schemas.microsoft.com/office/drawing/2014/main" id="{A55991BD-180E-3D47-B71D-63A80098990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80229" y="40771"/>
            <a:ext cx="5446401" cy="3063600"/>
          </a:xfrm>
          <a:prstGeom prst="rect">
            <a:avLst/>
          </a:prstGeom>
        </p:spPr>
      </p:pic>
      <p:sp>
        <p:nvSpPr>
          <p:cNvPr id="16" name="CasellaDiTesto 15">
            <a:extLst>
              <a:ext uri="{FF2B5EF4-FFF2-40B4-BE49-F238E27FC236}">
                <a16:creationId xmlns:a16="http://schemas.microsoft.com/office/drawing/2014/main" id="{6ED96263-6953-8A4D-83A2-A4A2A6B8E8B6}"/>
              </a:ext>
            </a:extLst>
          </p:cNvPr>
          <p:cNvSpPr txBox="1"/>
          <p:nvPr/>
        </p:nvSpPr>
        <p:spPr>
          <a:xfrm>
            <a:off x="4643472" y="158751"/>
            <a:ext cx="2036757" cy="584775"/>
          </a:xfrm>
          <a:prstGeom prst="rect">
            <a:avLst/>
          </a:prstGeom>
          <a:noFill/>
        </p:spPr>
        <p:txBody>
          <a:bodyPr wrap="square" rtlCol="0">
            <a:spAutoFit/>
          </a:bodyPr>
          <a:lstStyle/>
          <a:p>
            <a:pPr algn="r"/>
            <a:r>
              <a:rPr lang="it-IT" sz="1600" dirty="0" err="1">
                <a:latin typeface="Avenir Next Medium" panose="020B0503020202020204" pitchFamily="34" charset="0"/>
              </a:rPr>
              <a:t>Nosferatu</a:t>
            </a:r>
            <a:endParaRPr lang="it-IT" sz="1600" dirty="0">
              <a:latin typeface="Avenir Next Medium" panose="020B0503020202020204" pitchFamily="34" charset="0"/>
            </a:endParaRPr>
          </a:p>
          <a:p>
            <a:pPr algn="r"/>
            <a:r>
              <a:rPr lang="it-IT" sz="1600" dirty="0">
                <a:latin typeface="Avenir Next Ultra Light" panose="020B0203020202020204" pitchFamily="34" charset="77"/>
              </a:rPr>
              <a:t>(</a:t>
            </a:r>
            <a:r>
              <a:rPr lang="it-IT" sz="1600" dirty="0" err="1">
                <a:latin typeface="Avenir Next Ultra Light" panose="020B0203020202020204" pitchFamily="34" charset="77"/>
              </a:rPr>
              <a:t>F</a:t>
            </a:r>
            <a:r>
              <a:rPr lang="it-IT" sz="1600" dirty="0">
                <a:latin typeface="Avenir Next Ultra Light" panose="020B0203020202020204" pitchFamily="34" charset="77"/>
              </a:rPr>
              <a:t>. </a:t>
            </a:r>
            <a:r>
              <a:rPr lang="it-IT" sz="1600" dirty="0" err="1">
                <a:latin typeface="Avenir Next Ultra Light" panose="020B0203020202020204" pitchFamily="34" charset="77"/>
              </a:rPr>
              <a:t>W</a:t>
            </a:r>
            <a:r>
              <a:rPr lang="it-IT" sz="1600" dirty="0">
                <a:latin typeface="Avenir Next Ultra Light" panose="020B0203020202020204" pitchFamily="34" charset="77"/>
              </a:rPr>
              <a:t>. </a:t>
            </a:r>
            <a:r>
              <a:rPr lang="it-IT" sz="1600" dirty="0" err="1">
                <a:latin typeface="Avenir Next Ultra Light" panose="020B0203020202020204" pitchFamily="34" charset="77"/>
              </a:rPr>
              <a:t>Murnau</a:t>
            </a:r>
            <a:r>
              <a:rPr lang="it-IT" sz="1600" dirty="0">
                <a:latin typeface="Avenir Next Ultra Light" panose="020B0203020202020204" pitchFamily="34" charset="77"/>
              </a:rPr>
              <a:t>, 1922)</a:t>
            </a:r>
          </a:p>
        </p:txBody>
      </p:sp>
      <p:sp>
        <p:nvSpPr>
          <p:cNvPr id="17" name="CasellaDiTesto 16">
            <a:extLst>
              <a:ext uri="{FF2B5EF4-FFF2-40B4-BE49-F238E27FC236}">
                <a16:creationId xmlns:a16="http://schemas.microsoft.com/office/drawing/2014/main" id="{49EAF1CB-3EFC-1C4B-B2DA-4352121A772E}"/>
              </a:ext>
            </a:extLst>
          </p:cNvPr>
          <p:cNvSpPr txBox="1"/>
          <p:nvPr/>
        </p:nvSpPr>
        <p:spPr>
          <a:xfrm>
            <a:off x="9534510" y="6232454"/>
            <a:ext cx="2592120" cy="584775"/>
          </a:xfrm>
          <a:prstGeom prst="rect">
            <a:avLst/>
          </a:prstGeom>
          <a:noFill/>
        </p:spPr>
        <p:txBody>
          <a:bodyPr wrap="none" rtlCol="0">
            <a:spAutoFit/>
          </a:bodyPr>
          <a:lstStyle/>
          <a:p>
            <a:pPr algn="r"/>
            <a:r>
              <a:rPr lang="it-IT" sz="1600" dirty="0">
                <a:latin typeface="Avenir Next Medium" panose="020B0503020202020204" pitchFamily="34" charset="0"/>
              </a:rPr>
              <a:t>M, il mostro di Düsseldorf</a:t>
            </a:r>
          </a:p>
          <a:p>
            <a:pPr algn="r"/>
            <a:r>
              <a:rPr lang="it-IT" sz="1600" dirty="0">
                <a:latin typeface="Avenir Next Ultra Light" panose="020B0203020202020204" pitchFamily="34" charset="77"/>
              </a:rPr>
              <a:t>(Fritz Lang, 1931)</a:t>
            </a:r>
          </a:p>
        </p:txBody>
      </p:sp>
      <p:pic>
        <p:nvPicPr>
          <p:cNvPr id="12" name="Immagine 11" descr="Immagine che contiene testo, esterni&#10;&#10;Descrizione generata automaticamente">
            <a:extLst>
              <a:ext uri="{FF2B5EF4-FFF2-40B4-BE49-F238E27FC236}">
                <a16:creationId xmlns:a16="http://schemas.microsoft.com/office/drawing/2014/main" id="{5312B32F-AEA4-9444-8039-B466355E81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7617" y="1230774"/>
            <a:ext cx="4756209" cy="3567157"/>
          </a:xfrm>
          <a:prstGeom prst="rect">
            <a:avLst/>
          </a:prstGeom>
        </p:spPr>
      </p:pic>
      <p:sp>
        <p:nvSpPr>
          <p:cNvPr id="19" name="CasellaDiTesto 18">
            <a:extLst>
              <a:ext uri="{FF2B5EF4-FFF2-40B4-BE49-F238E27FC236}">
                <a16:creationId xmlns:a16="http://schemas.microsoft.com/office/drawing/2014/main" id="{FF3D7548-7FD9-1444-B409-29EE106F5053}"/>
              </a:ext>
            </a:extLst>
          </p:cNvPr>
          <p:cNvSpPr txBox="1"/>
          <p:nvPr/>
        </p:nvSpPr>
        <p:spPr>
          <a:xfrm>
            <a:off x="437617" y="4885069"/>
            <a:ext cx="3055388" cy="584775"/>
          </a:xfrm>
          <a:prstGeom prst="rect">
            <a:avLst/>
          </a:prstGeom>
          <a:noFill/>
        </p:spPr>
        <p:txBody>
          <a:bodyPr wrap="none" rtlCol="0">
            <a:spAutoFit/>
          </a:bodyPr>
          <a:lstStyle/>
          <a:p>
            <a:r>
              <a:rPr lang="it-IT" sz="1600" dirty="0">
                <a:latin typeface="Avenir Next Medium" panose="020B0503020202020204" pitchFamily="34" charset="0"/>
              </a:rPr>
              <a:t>Il Gabinetto del dottor </a:t>
            </a:r>
            <a:r>
              <a:rPr lang="it-IT" sz="1600" dirty="0" err="1">
                <a:latin typeface="Avenir Next Medium" panose="020B0503020202020204" pitchFamily="34" charset="0"/>
              </a:rPr>
              <a:t>Caligari</a:t>
            </a:r>
            <a:endParaRPr lang="it-IT" sz="1600" dirty="0">
              <a:latin typeface="Avenir Next Medium" panose="020B0503020202020204" pitchFamily="34" charset="0"/>
            </a:endParaRPr>
          </a:p>
          <a:p>
            <a:r>
              <a:rPr lang="it-IT" sz="1600" dirty="0">
                <a:latin typeface="Avenir Next Ultra Light" panose="020B0203020202020204" pitchFamily="34" charset="77"/>
              </a:rPr>
              <a:t>(Robert </a:t>
            </a:r>
            <a:r>
              <a:rPr lang="it-IT" sz="1600" dirty="0" err="1">
                <a:latin typeface="Avenir Next Ultra Light" panose="020B0203020202020204" pitchFamily="34" charset="77"/>
              </a:rPr>
              <a:t>Wiene</a:t>
            </a:r>
            <a:r>
              <a:rPr lang="it-IT" sz="1600" dirty="0">
                <a:latin typeface="Avenir Next Ultra Light" panose="020B0203020202020204" pitchFamily="34" charset="77"/>
              </a:rPr>
              <a:t>, 1920)</a:t>
            </a:r>
          </a:p>
        </p:txBody>
      </p:sp>
    </p:spTree>
    <p:extLst>
      <p:ext uri="{BB962C8B-B14F-4D97-AF65-F5344CB8AC3E}">
        <p14:creationId xmlns:p14="http://schemas.microsoft.com/office/powerpoint/2010/main" val="1231143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ttangolo con angoli arrotondati 49">
            <a:extLst>
              <a:ext uri="{FF2B5EF4-FFF2-40B4-BE49-F238E27FC236}">
                <a16:creationId xmlns:a16="http://schemas.microsoft.com/office/drawing/2014/main" id="{EAE34C1D-A1DB-B649-AF66-381ECBC0E141}"/>
              </a:ext>
            </a:extLst>
          </p:cNvPr>
          <p:cNvSpPr/>
          <p:nvPr/>
        </p:nvSpPr>
        <p:spPr>
          <a:xfrm>
            <a:off x="2696" y="358806"/>
            <a:ext cx="2311744" cy="120165"/>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a:extLst>
              <a:ext uri="{FF2B5EF4-FFF2-40B4-BE49-F238E27FC236}">
                <a16:creationId xmlns:a16="http://schemas.microsoft.com/office/drawing/2014/main" id="{E2518B5D-D1DF-654E-B05D-EDA4596705A7}"/>
              </a:ext>
            </a:extLst>
          </p:cNvPr>
          <p:cNvSpPr txBox="1"/>
          <p:nvPr/>
        </p:nvSpPr>
        <p:spPr>
          <a:xfrm>
            <a:off x="183781" y="158751"/>
            <a:ext cx="2044149" cy="400110"/>
          </a:xfrm>
          <a:prstGeom prst="rect">
            <a:avLst/>
          </a:prstGeom>
          <a:noFill/>
        </p:spPr>
        <p:txBody>
          <a:bodyPr wrap="none" rtlCol="0">
            <a:spAutoFit/>
          </a:bodyPr>
          <a:lstStyle/>
          <a:p>
            <a:r>
              <a:rPr lang="it-IT" sz="2000" dirty="0">
                <a:latin typeface="Avenir Next" panose="020B0503020202020204" pitchFamily="34" charset="0"/>
              </a:rPr>
              <a:t>Cinema e Storia</a:t>
            </a:r>
          </a:p>
        </p:txBody>
      </p:sp>
      <p:pic>
        <p:nvPicPr>
          <p:cNvPr id="48" name="Immagine 47" descr="Immagine che contiene esterni, persona&#10;&#10;Descrizione generata automaticamente">
            <a:extLst>
              <a:ext uri="{FF2B5EF4-FFF2-40B4-BE49-F238E27FC236}">
                <a16:creationId xmlns:a16="http://schemas.microsoft.com/office/drawing/2014/main" id="{7E261B5B-58CE-E644-BB83-9A9C18A791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3781" y="1171813"/>
            <a:ext cx="9146512" cy="4514373"/>
          </a:xfrm>
          <a:prstGeom prst="rect">
            <a:avLst/>
          </a:prstGeom>
        </p:spPr>
      </p:pic>
      <p:sp>
        <p:nvSpPr>
          <p:cNvPr id="52" name="CasellaDiTesto 51">
            <a:extLst>
              <a:ext uri="{FF2B5EF4-FFF2-40B4-BE49-F238E27FC236}">
                <a16:creationId xmlns:a16="http://schemas.microsoft.com/office/drawing/2014/main" id="{3F6B49FA-46BE-4140-B653-309FFCD82BBE}"/>
              </a:ext>
            </a:extLst>
          </p:cNvPr>
          <p:cNvSpPr txBox="1"/>
          <p:nvPr/>
        </p:nvSpPr>
        <p:spPr>
          <a:xfrm>
            <a:off x="9330293" y="2136337"/>
            <a:ext cx="2681306" cy="2585323"/>
          </a:xfrm>
          <a:prstGeom prst="rect">
            <a:avLst/>
          </a:prstGeom>
          <a:noFill/>
        </p:spPr>
        <p:txBody>
          <a:bodyPr wrap="square" rtlCol="0">
            <a:spAutoFit/>
          </a:bodyPr>
          <a:lstStyle/>
          <a:p>
            <a:r>
              <a:rPr lang="it-IT" dirty="0">
                <a:latin typeface="Avenir Next Medium" panose="020B0503020202020204" pitchFamily="34" charset="0"/>
              </a:rPr>
              <a:t>I film sono fonti di storia, oltre che strumenti adatti al suo racconto.</a:t>
            </a:r>
          </a:p>
          <a:p>
            <a:r>
              <a:rPr lang="it-IT" dirty="0">
                <a:latin typeface="Avenir Next Medium" panose="020B0503020202020204" pitchFamily="34" charset="0"/>
              </a:rPr>
              <a:t>In quanto fonti, i film possono essere distinti in quanto «testimoni» di storia o «agenti» di storia.</a:t>
            </a:r>
          </a:p>
        </p:txBody>
      </p:sp>
    </p:spTree>
    <p:extLst>
      <p:ext uri="{BB962C8B-B14F-4D97-AF65-F5344CB8AC3E}">
        <p14:creationId xmlns:p14="http://schemas.microsoft.com/office/powerpoint/2010/main" val="1140549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Connettore diritto 70">
            <a:extLst>
              <a:ext uri="{FF2B5EF4-FFF2-40B4-BE49-F238E27FC236}">
                <a16:creationId xmlns:a16="http://schemas.microsoft.com/office/drawing/2014/main" id="{77CB8D19-AF60-4C0E-9C06-DA0537DAA639}"/>
              </a:ext>
            </a:extLst>
          </p:cNvPr>
          <p:cNvCxnSpPr>
            <a:cxnSpLocks/>
          </p:cNvCxnSpPr>
          <p:nvPr/>
        </p:nvCxnSpPr>
        <p:spPr>
          <a:xfrm>
            <a:off x="9166210" y="1842425"/>
            <a:ext cx="0" cy="391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nettore diritto 64">
            <a:extLst>
              <a:ext uri="{FF2B5EF4-FFF2-40B4-BE49-F238E27FC236}">
                <a16:creationId xmlns:a16="http://schemas.microsoft.com/office/drawing/2014/main" id="{E6BCF432-F900-4E59-AF86-7EE78F419CE7}"/>
              </a:ext>
            </a:extLst>
          </p:cNvPr>
          <p:cNvCxnSpPr>
            <a:cxnSpLocks/>
          </p:cNvCxnSpPr>
          <p:nvPr/>
        </p:nvCxnSpPr>
        <p:spPr>
          <a:xfrm>
            <a:off x="2434162" y="2930474"/>
            <a:ext cx="0" cy="17342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Connettore diritto 66">
            <a:extLst>
              <a:ext uri="{FF2B5EF4-FFF2-40B4-BE49-F238E27FC236}">
                <a16:creationId xmlns:a16="http://schemas.microsoft.com/office/drawing/2014/main" id="{403BDFBB-519A-4144-B912-68D60A218A9E}"/>
              </a:ext>
            </a:extLst>
          </p:cNvPr>
          <p:cNvCxnSpPr>
            <a:cxnSpLocks/>
          </p:cNvCxnSpPr>
          <p:nvPr/>
        </p:nvCxnSpPr>
        <p:spPr>
          <a:xfrm>
            <a:off x="4138871" y="2814950"/>
            <a:ext cx="0" cy="18497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id="{5CB2E357-04C9-4A72-A9E3-831035C9F059}"/>
              </a:ext>
            </a:extLst>
          </p:cNvPr>
          <p:cNvCxnSpPr>
            <a:cxnSpLocks/>
          </p:cNvCxnSpPr>
          <p:nvPr/>
        </p:nvCxnSpPr>
        <p:spPr>
          <a:xfrm>
            <a:off x="10853279" y="2885527"/>
            <a:ext cx="0" cy="391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nettore diritto 59">
            <a:extLst>
              <a:ext uri="{FF2B5EF4-FFF2-40B4-BE49-F238E27FC236}">
                <a16:creationId xmlns:a16="http://schemas.microsoft.com/office/drawing/2014/main" id="{FE48AE8D-1ADC-4DE1-8A0D-72AE901B7BCF}"/>
              </a:ext>
            </a:extLst>
          </p:cNvPr>
          <p:cNvCxnSpPr>
            <a:cxnSpLocks/>
          </p:cNvCxnSpPr>
          <p:nvPr/>
        </p:nvCxnSpPr>
        <p:spPr>
          <a:xfrm>
            <a:off x="760904" y="2884142"/>
            <a:ext cx="0" cy="391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ttore diritto 55">
            <a:extLst>
              <a:ext uri="{FF2B5EF4-FFF2-40B4-BE49-F238E27FC236}">
                <a16:creationId xmlns:a16="http://schemas.microsoft.com/office/drawing/2014/main" id="{00ADA00D-DFD9-4E69-A9F8-AAA248D42D8C}"/>
              </a:ext>
            </a:extLst>
          </p:cNvPr>
          <p:cNvCxnSpPr>
            <a:cxnSpLocks/>
          </p:cNvCxnSpPr>
          <p:nvPr/>
        </p:nvCxnSpPr>
        <p:spPr>
          <a:xfrm>
            <a:off x="4132232" y="1899961"/>
            <a:ext cx="0" cy="391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nettore diritto 56">
            <a:extLst>
              <a:ext uri="{FF2B5EF4-FFF2-40B4-BE49-F238E27FC236}">
                <a16:creationId xmlns:a16="http://schemas.microsoft.com/office/drawing/2014/main" id="{673147A8-CE26-4661-B67B-FD2F7879859A}"/>
              </a:ext>
            </a:extLst>
          </p:cNvPr>
          <p:cNvCxnSpPr>
            <a:cxnSpLocks/>
          </p:cNvCxnSpPr>
          <p:nvPr/>
        </p:nvCxnSpPr>
        <p:spPr>
          <a:xfrm>
            <a:off x="801302" y="1977219"/>
            <a:ext cx="0" cy="391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id="{58C73E8C-2864-4600-AA2D-D5528E16AC0F}"/>
              </a:ext>
            </a:extLst>
          </p:cNvPr>
          <p:cNvCxnSpPr>
            <a:cxnSpLocks/>
          </p:cNvCxnSpPr>
          <p:nvPr/>
        </p:nvCxnSpPr>
        <p:spPr>
          <a:xfrm>
            <a:off x="2434162" y="1429147"/>
            <a:ext cx="0" cy="8436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id="{B0C02416-C6A2-4EF6-A9A8-3E6085BD8DEC}"/>
              </a:ext>
            </a:extLst>
          </p:cNvPr>
          <p:cNvCxnSpPr>
            <a:cxnSpLocks/>
          </p:cNvCxnSpPr>
          <p:nvPr/>
        </p:nvCxnSpPr>
        <p:spPr>
          <a:xfrm>
            <a:off x="2434162" y="2888383"/>
            <a:ext cx="0" cy="15438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ttore diritto 47">
            <a:extLst>
              <a:ext uri="{FF2B5EF4-FFF2-40B4-BE49-F238E27FC236}">
                <a16:creationId xmlns:a16="http://schemas.microsoft.com/office/drawing/2014/main" id="{DF9C379F-F0DC-442A-A188-5DBA4FB1CF0D}"/>
              </a:ext>
            </a:extLst>
          </p:cNvPr>
          <p:cNvCxnSpPr>
            <a:cxnSpLocks/>
          </p:cNvCxnSpPr>
          <p:nvPr/>
        </p:nvCxnSpPr>
        <p:spPr>
          <a:xfrm>
            <a:off x="760904" y="2829008"/>
            <a:ext cx="0" cy="17699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8A42E698-D13E-450C-AE62-09E78452EE44}"/>
              </a:ext>
            </a:extLst>
          </p:cNvPr>
          <p:cNvCxnSpPr>
            <a:cxnSpLocks/>
          </p:cNvCxnSpPr>
          <p:nvPr/>
        </p:nvCxnSpPr>
        <p:spPr>
          <a:xfrm>
            <a:off x="5811246" y="2888383"/>
            <a:ext cx="0" cy="391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ttore diritto 35">
            <a:extLst>
              <a:ext uri="{FF2B5EF4-FFF2-40B4-BE49-F238E27FC236}">
                <a16:creationId xmlns:a16="http://schemas.microsoft.com/office/drawing/2014/main" id="{380A02E3-58BA-4BC5-A2F8-E33930F57B22}"/>
              </a:ext>
            </a:extLst>
          </p:cNvPr>
          <p:cNvCxnSpPr>
            <a:cxnSpLocks/>
          </p:cNvCxnSpPr>
          <p:nvPr/>
        </p:nvCxnSpPr>
        <p:spPr>
          <a:xfrm>
            <a:off x="10853456" y="2749189"/>
            <a:ext cx="0" cy="31734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ttore diritto 36">
            <a:extLst>
              <a:ext uri="{FF2B5EF4-FFF2-40B4-BE49-F238E27FC236}">
                <a16:creationId xmlns:a16="http://schemas.microsoft.com/office/drawing/2014/main" id="{0B76517A-D0EF-4873-85CC-D39A070CB0AB}"/>
              </a:ext>
            </a:extLst>
          </p:cNvPr>
          <p:cNvCxnSpPr>
            <a:cxnSpLocks/>
          </p:cNvCxnSpPr>
          <p:nvPr/>
        </p:nvCxnSpPr>
        <p:spPr>
          <a:xfrm>
            <a:off x="7483837" y="2824496"/>
            <a:ext cx="0" cy="391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2 4">
            <a:extLst>
              <a:ext uri="{FF2B5EF4-FFF2-40B4-BE49-F238E27FC236}">
                <a16:creationId xmlns:a16="http://schemas.microsoft.com/office/drawing/2014/main" id="{E2975491-24EC-44D0-B174-3107606BF0B4}"/>
              </a:ext>
            </a:extLst>
          </p:cNvPr>
          <p:cNvCxnSpPr>
            <a:cxnSpLocks/>
          </p:cNvCxnSpPr>
          <p:nvPr/>
        </p:nvCxnSpPr>
        <p:spPr>
          <a:xfrm>
            <a:off x="0" y="2555714"/>
            <a:ext cx="12192000" cy="0"/>
          </a:xfrm>
          <a:prstGeom prst="straightConnector1">
            <a:avLst/>
          </a:prstGeom>
          <a:ln w="762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Connettore 13">
            <a:extLst>
              <a:ext uri="{FF2B5EF4-FFF2-40B4-BE49-F238E27FC236}">
                <a16:creationId xmlns:a16="http://schemas.microsoft.com/office/drawing/2014/main" id="{9329FA00-AC43-4282-AAF9-973F452691F0}"/>
              </a:ext>
            </a:extLst>
          </p:cNvPr>
          <p:cNvSpPr/>
          <p:nvPr/>
        </p:nvSpPr>
        <p:spPr>
          <a:xfrm>
            <a:off x="384630" y="2184177"/>
            <a:ext cx="785028" cy="746297"/>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1918</a:t>
            </a:r>
          </a:p>
        </p:txBody>
      </p:sp>
      <p:sp>
        <p:nvSpPr>
          <p:cNvPr id="15" name="Connettore 14">
            <a:extLst>
              <a:ext uri="{FF2B5EF4-FFF2-40B4-BE49-F238E27FC236}">
                <a16:creationId xmlns:a16="http://schemas.microsoft.com/office/drawing/2014/main" id="{9B38BA7C-8947-46C5-B8C8-5FC02D4DB23E}"/>
              </a:ext>
            </a:extLst>
          </p:cNvPr>
          <p:cNvSpPr/>
          <p:nvPr/>
        </p:nvSpPr>
        <p:spPr>
          <a:xfrm>
            <a:off x="2057258" y="2184178"/>
            <a:ext cx="785028" cy="746296"/>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1919</a:t>
            </a:r>
          </a:p>
        </p:txBody>
      </p:sp>
      <p:sp>
        <p:nvSpPr>
          <p:cNvPr id="16" name="Connettore 15">
            <a:extLst>
              <a:ext uri="{FF2B5EF4-FFF2-40B4-BE49-F238E27FC236}">
                <a16:creationId xmlns:a16="http://schemas.microsoft.com/office/drawing/2014/main" id="{A6618CCC-D869-4919-B1D1-237BC089437C}"/>
              </a:ext>
            </a:extLst>
          </p:cNvPr>
          <p:cNvSpPr/>
          <p:nvPr/>
        </p:nvSpPr>
        <p:spPr>
          <a:xfrm>
            <a:off x="3737995" y="2184179"/>
            <a:ext cx="785028" cy="746296"/>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1920</a:t>
            </a:r>
          </a:p>
        </p:txBody>
      </p:sp>
      <p:sp>
        <p:nvSpPr>
          <p:cNvPr id="17" name="Connettore 16">
            <a:extLst>
              <a:ext uri="{FF2B5EF4-FFF2-40B4-BE49-F238E27FC236}">
                <a16:creationId xmlns:a16="http://schemas.microsoft.com/office/drawing/2014/main" id="{31AF5323-CD26-4E5F-831D-1A85F64D3888}"/>
              </a:ext>
            </a:extLst>
          </p:cNvPr>
          <p:cNvSpPr/>
          <p:nvPr/>
        </p:nvSpPr>
        <p:spPr>
          <a:xfrm>
            <a:off x="5418732" y="2184180"/>
            <a:ext cx="785028" cy="746296"/>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1921</a:t>
            </a:r>
          </a:p>
        </p:txBody>
      </p:sp>
      <p:sp>
        <p:nvSpPr>
          <p:cNvPr id="18" name="Connettore 17">
            <a:extLst>
              <a:ext uri="{FF2B5EF4-FFF2-40B4-BE49-F238E27FC236}">
                <a16:creationId xmlns:a16="http://schemas.microsoft.com/office/drawing/2014/main" id="{8A569284-A678-4C53-B0C2-C96E9860AA08}"/>
              </a:ext>
            </a:extLst>
          </p:cNvPr>
          <p:cNvSpPr/>
          <p:nvPr/>
        </p:nvSpPr>
        <p:spPr>
          <a:xfrm>
            <a:off x="7099469" y="2184181"/>
            <a:ext cx="785028" cy="746296"/>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1922</a:t>
            </a:r>
          </a:p>
        </p:txBody>
      </p:sp>
      <p:sp>
        <p:nvSpPr>
          <p:cNvPr id="19" name="Connettore 18">
            <a:extLst>
              <a:ext uri="{FF2B5EF4-FFF2-40B4-BE49-F238E27FC236}">
                <a16:creationId xmlns:a16="http://schemas.microsoft.com/office/drawing/2014/main" id="{02C3445A-736E-41CA-95E3-A914A48B9B4D}"/>
              </a:ext>
            </a:extLst>
          </p:cNvPr>
          <p:cNvSpPr/>
          <p:nvPr/>
        </p:nvSpPr>
        <p:spPr>
          <a:xfrm>
            <a:off x="8780206" y="2184182"/>
            <a:ext cx="785028" cy="746296"/>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1923</a:t>
            </a:r>
          </a:p>
        </p:txBody>
      </p:sp>
      <p:sp>
        <p:nvSpPr>
          <p:cNvPr id="20" name="Connettore 19">
            <a:extLst>
              <a:ext uri="{FF2B5EF4-FFF2-40B4-BE49-F238E27FC236}">
                <a16:creationId xmlns:a16="http://schemas.microsoft.com/office/drawing/2014/main" id="{9C3F1BCD-31EE-41BD-8774-CB736DFFB195}"/>
              </a:ext>
            </a:extLst>
          </p:cNvPr>
          <p:cNvSpPr/>
          <p:nvPr/>
        </p:nvSpPr>
        <p:spPr>
          <a:xfrm>
            <a:off x="10460943" y="2184183"/>
            <a:ext cx="785028" cy="746296"/>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1924</a:t>
            </a:r>
          </a:p>
        </p:txBody>
      </p:sp>
      <p:sp>
        <p:nvSpPr>
          <p:cNvPr id="28" name="CasellaDiTesto 27">
            <a:extLst>
              <a:ext uri="{FF2B5EF4-FFF2-40B4-BE49-F238E27FC236}">
                <a16:creationId xmlns:a16="http://schemas.microsoft.com/office/drawing/2014/main" id="{C6AD5331-8205-4660-815A-1F15D3299E45}"/>
              </a:ext>
            </a:extLst>
          </p:cNvPr>
          <p:cNvSpPr txBox="1"/>
          <p:nvPr/>
        </p:nvSpPr>
        <p:spPr>
          <a:xfrm>
            <a:off x="98293" y="3141152"/>
            <a:ext cx="1864568" cy="1169551"/>
          </a:xfrm>
          <a:prstGeom prst="rect">
            <a:avLst/>
          </a:prstGeom>
          <a: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a:blipFill>
          <a:ln w="38100">
            <a:solidFill>
              <a:schemeClr val="tx1"/>
            </a:solidFill>
          </a:ln>
        </p:spPr>
        <p:txBody>
          <a:bodyPr wrap="square" rtlCol="0">
            <a:spAutoFit/>
          </a:bodyPr>
          <a:lstStyle/>
          <a:p>
            <a:r>
              <a:rPr lang="it-IT" sz="1400" dirty="0">
                <a:solidFill>
                  <a:schemeClr val="bg2"/>
                </a:solidFill>
              </a:rPr>
              <a:t>Varata la costituzione:</a:t>
            </a:r>
          </a:p>
          <a:p>
            <a:pPr>
              <a:buFont typeface="Arial" pitchFamily="34" charset="0"/>
              <a:buChar char="•"/>
            </a:pPr>
            <a:r>
              <a:rPr lang="it-IT" sz="1400" dirty="0">
                <a:solidFill>
                  <a:schemeClr val="bg2"/>
                </a:solidFill>
              </a:rPr>
              <a:t> Potere ai soviet</a:t>
            </a:r>
          </a:p>
          <a:p>
            <a:pPr>
              <a:buFont typeface="Arial" pitchFamily="34" charset="0"/>
              <a:buChar char="•"/>
            </a:pPr>
            <a:r>
              <a:rPr lang="it-IT" sz="1400" dirty="0">
                <a:solidFill>
                  <a:schemeClr val="bg2"/>
                </a:solidFill>
              </a:rPr>
              <a:t> Voto alle donne</a:t>
            </a:r>
          </a:p>
          <a:p>
            <a:pPr>
              <a:buFont typeface="Arial" pitchFamily="34" charset="0"/>
              <a:buChar char="•"/>
            </a:pPr>
            <a:r>
              <a:rPr lang="it-IT" sz="1400" dirty="0">
                <a:solidFill>
                  <a:schemeClr val="bg2"/>
                </a:solidFill>
              </a:rPr>
              <a:t> Esclusi dal voto i “nemici dello Stato”</a:t>
            </a:r>
          </a:p>
        </p:txBody>
      </p:sp>
      <p:sp>
        <p:nvSpPr>
          <p:cNvPr id="29" name="CasellaDiTesto 28">
            <a:extLst>
              <a:ext uri="{FF2B5EF4-FFF2-40B4-BE49-F238E27FC236}">
                <a16:creationId xmlns:a16="http://schemas.microsoft.com/office/drawing/2014/main" id="{693059AB-029B-4C0E-9500-37EDC5397A05}"/>
              </a:ext>
            </a:extLst>
          </p:cNvPr>
          <p:cNvSpPr txBox="1"/>
          <p:nvPr/>
        </p:nvSpPr>
        <p:spPr>
          <a:xfrm>
            <a:off x="7134865" y="3220971"/>
            <a:ext cx="785028" cy="338554"/>
          </a:xfrm>
          <a:prstGeom prst="rect">
            <a:avLst/>
          </a:prstGeom>
          <a: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a:blipFill>
          <a:ln w="38100">
            <a:solidFill>
              <a:schemeClr val="tx1"/>
            </a:solidFill>
          </a:ln>
        </p:spPr>
        <p:txBody>
          <a:bodyPr wrap="square" rtlCol="0">
            <a:spAutoFit/>
          </a:bodyPr>
          <a:lstStyle/>
          <a:p>
            <a:pPr algn="ctr"/>
            <a:r>
              <a:rPr lang="it-IT" sz="1600" dirty="0">
                <a:solidFill>
                  <a:schemeClr val="bg2"/>
                </a:solidFill>
              </a:rPr>
              <a:t>URSS</a:t>
            </a:r>
          </a:p>
        </p:txBody>
      </p:sp>
      <p:sp>
        <p:nvSpPr>
          <p:cNvPr id="30" name="CasellaDiTesto 29">
            <a:extLst>
              <a:ext uri="{FF2B5EF4-FFF2-40B4-BE49-F238E27FC236}">
                <a16:creationId xmlns:a16="http://schemas.microsoft.com/office/drawing/2014/main" id="{5B41565E-341A-4A1A-9A13-1C3D3A8182C4}"/>
              </a:ext>
            </a:extLst>
          </p:cNvPr>
          <p:cNvSpPr txBox="1"/>
          <p:nvPr/>
        </p:nvSpPr>
        <p:spPr>
          <a:xfrm>
            <a:off x="5246734" y="3159786"/>
            <a:ext cx="1129025" cy="861774"/>
          </a:xfrm>
          <a:prstGeom prst="rect">
            <a:avLst/>
          </a:prstGeom>
          <a: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a:blipFill>
          <a:ln w="38100">
            <a:solidFill>
              <a:schemeClr val="tx1"/>
            </a:solidFill>
          </a:ln>
        </p:spPr>
        <p:txBody>
          <a:bodyPr wrap="square" rtlCol="0">
            <a:spAutoFit/>
          </a:bodyPr>
          <a:lstStyle/>
          <a:p>
            <a:r>
              <a:rPr lang="it-IT" sz="1600" dirty="0">
                <a:solidFill>
                  <a:schemeClr val="bg2"/>
                </a:solidFill>
              </a:rPr>
              <a:t>Rivolta di Kronstadt</a:t>
            </a:r>
          </a:p>
          <a:p>
            <a:r>
              <a:rPr lang="it-IT" sz="1600" dirty="0">
                <a:solidFill>
                  <a:schemeClr val="bg2"/>
                </a:solidFill>
              </a:rPr>
              <a:t>&gt; </a:t>
            </a:r>
            <a:r>
              <a:rPr lang="it-IT" b="1" dirty="0">
                <a:solidFill>
                  <a:schemeClr val="bg2"/>
                </a:solidFill>
              </a:rPr>
              <a:t>NEP</a:t>
            </a:r>
          </a:p>
        </p:txBody>
      </p:sp>
      <p:sp>
        <p:nvSpPr>
          <p:cNvPr id="31" name="CasellaDiTesto 30">
            <a:extLst>
              <a:ext uri="{FF2B5EF4-FFF2-40B4-BE49-F238E27FC236}">
                <a16:creationId xmlns:a16="http://schemas.microsoft.com/office/drawing/2014/main" id="{F05B8B9E-2B0F-4D01-94B0-4AF425ECDAAF}"/>
              </a:ext>
            </a:extLst>
          </p:cNvPr>
          <p:cNvSpPr txBox="1"/>
          <p:nvPr/>
        </p:nvSpPr>
        <p:spPr>
          <a:xfrm>
            <a:off x="9997135" y="3055791"/>
            <a:ext cx="2001168" cy="2492990"/>
          </a:xfrm>
          <a:prstGeom prst="rect">
            <a:avLst/>
          </a:prstGeom>
          <a:blipFill>
            <a:blip r:embed="rId6"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a:blipFill>
          <a:ln w="38100">
            <a:solidFill>
              <a:schemeClr val="tx1"/>
            </a:solidFill>
          </a:ln>
        </p:spPr>
        <p:txBody>
          <a:bodyPr wrap="square" rtlCol="0">
            <a:spAutoFit/>
          </a:bodyPr>
          <a:lstStyle/>
          <a:p>
            <a:r>
              <a:rPr lang="it-IT" sz="1400" dirty="0">
                <a:solidFill>
                  <a:schemeClr val="bg2"/>
                </a:solidFill>
              </a:rPr>
              <a:t>Nuova costituzione:</a:t>
            </a:r>
          </a:p>
          <a:p>
            <a:pPr>
              <a:buFont typeface="Arial" pitchFamily="34" charset="0"/>
              <a:buChar char="•"/>
            </a:pPr>
            <a:r>
              <a:rPr lang="it-IT" sz="1400" dirty="0">
                <a:solidFill>
                  <a:schemeClr val="bg2"/>
                </a:solidFill>
              </a:rPr>
              <a:t> Federazione di Repubbliche</a:t>
            </a:r>
          </a:p>
          <a:p>
            <a:pPr>
              <a:buFont typeface="Arial" pitchFamily="34" charset="0"/>
              <a:buChar char="•"/>
            </a:pPr>
            <a:r>
              <a:rPr lang="it-IT" sz="1400" dirty="0">
                <a:solidFill>
                  <a:schemeClr val="bg2"/>
                </a:solidFill>
              </a:rPr>
              <a:t> il potere formalmente al Congresso dei Soviet</a:t>
            </a:r>
          </a:p>
          <a:p>
            <a:pPr algn="ctr"/>
            <a:r>
              <a:rPr lang="it-IT" sz="1400" b="1" dirty="0">
                <a:solidFill>
                  <a:schemeClr val="bg2"/>
                </a:solidFill>
              </a:rPr>
              <a:t>MA</a:t>
            </a:r>
          </a:p>
          <a:p>
            <a:pPr>
              <a:buFont typeface="Arial" pitchFamily="34" charset="0"/>
              <a:buChar char="•"/>
            </a:pPr>
            <a:r>
              <a:rPr lang="it-IT" sz="1400" dirty="0">
                <a:solidFill>
                  <a:schemeClr val="bg2"/>
                </a:solidFill>
              </a:rPr>
              <a:t> partito unico</a:t>
            </a:r>
          </a:p>
          <a:p>
            <a:pPr>
              <a:buFont typeface="Arial" pitchFamily="34" charset="0"/>
              <a:buChar char="•"/>
            </a:pPr>
            <a:r>
              <a:rPr lang="it-IT" sz="1400" dirty="0">
                <a:solidFill>
                  <a:schemeClr val="bg2"/>
                </a:solidFill>
              </a:rPr>
              <a:t>  ruolo fondamentale del Segretario e del Comitato centrale</a:t>
            </a:r>
          </a:p>
          <a:p>
            <a:r>
              <a:rPr lang="it-IT" sz="1600" dirty="0">
                <a:solidFill>
                  <a:schemeClr val="bg2"/>
                </a:solidFill>
              </a:rPr>
              <a:t>&gt; </a:t>
            </a:r>
            <a:r>
              <a:rPr lang="it-IT" sz="1600" b="1" dirty="0">
                <a:solidFill>
                  <a:schemeClr val="bg2"/>
                </a:solidFill>
              </a:rPr>
              <a:t>Muore Lenin</a:t>
            </a:r>
          </a:p>
        </p:txBody>
      </p:sp>
      <p:sp>
        <p:nvSpPr>
          <p:cNvPr id="40" name="CasellaDiTesto 39">
            <a:extLst>
              <a:ext uri="{FF2B5EF4-FFF2-40B4-BE49-F238E27FC236}">
                <a16:creationId xmlns:a16="http://schemas.microsoft.com/office/drawing/2014/main" id="{6DDD1A6D-7BCF-433C-948F-C15CE10157C9}"/>
              </a:ext>
            </a:extLst>
          </p:cNvPr>
          <p:cNvSpPr txBox="1"/>
          <p:nvPr/>
        </p:nvSpPr>
        <p:spPr>
          <a:xfrm>
            <a:off x="310936" y="1520401"/>
            <a:ext cx="2731731" cy="575542"/>
          </a:xfrm>
          <a:prstGeom prst="rect">
            <a:avLst/>
          </a:prstGeom>
          <a:solidFill>
            <a:schemeClr val="bg1"/>
          </a:solidFill>
          <a:ln w="38100">
            <a:solidFill>
              <a:schemeClr val="tx1"/>
            </a:solidFill>
          </a:ln>
        </p:spPr>
        <p:txBody>
          <a:bodyPr wrap="square" rtlCol="0">
            <a:spAutoFit/>
          </a:bodyPr>
          <a:lstStyle/>
          <a:p>
            <a:pPr algn="ctr"/>
            <a:r>
              <a:rPr lang="it-IT" sz="1400" dirty="0"/>
              <a:t>18 gennaio </a:t>
            </a:r>
            <a:r>
              <a:rPr lang="it-IT" sz="1400" b="1" dirty="0"/>
              <a:t>1918</a:t>
            </a:r>
            <a:r>
              <a:rPr lang="it-IT" sz="1400" dirty="0"/>
              <a:t> – 28 giugno </a:t>
            </a:r>
            <a:r>
              <a:rPr lang="it-IT" sz="1400" b="1" dirty="0"/>
              <a:t>1919</a:t>
            </a:r>
          </a:p>
          <a:p>
            <a:pPr algn="ctr"/>
            <a:r>
              <a:rPr lang="it-IT" sz="1400" b="1" dirty="0"/>
              <a:t>Conferenza di pace di Parigi</a:t>
            </a:r>
          </a:p>
        </p:txBody>
      </p:sp>
      <p:sp>
        <p:nvSpPr>
          <p:cNvPr id="41" name="CasellaDiTesto 40">
            <a:extLst>
              <a:ext uri="{FF2B5EF4-FFF2-40B4-BE49-F238E27FC236}">
                <a16:creationId xmlns:a16="http://schemas.microsoft.com/office/drawing/2014/main" id="{48CDA2F7-2D18-426C-9C90-C0AF38FCF09B}"/>
              </a:ext>
            </a:extLst>
          </p:cNvPr>
          <p:cNvSpPr txBox="1"/>
          <p:nvPr/>
        </p:nvSpPr>
        <p:spPr>
          <a:xfrm>
            <a:off x="3350798" y="1726992"/>
            <a:ext cx="1559422" cy="307777"/>
          </a:xfrm>
          <a:prstGeom prst="rect">
            <a:avLst/>
          </a:prstGeom>
          <a:solidFill>
            <a:schemeClr val="bg1"/>
          </a:solidFill>
          <a:ln w="38100">
            <a:solidFill>
              <a:schemeClr val="tx1"/>
            </a:solidFill>
          </a:ln>
        </p:spPr>
        <p:txBody>
          <a:bodyPr wrap="square" rtlCol="0">
            <a:spAutoFit/>
          </a:bodyPr>
          <a:lstStyle/>
          <a:p>
            <a:pPr algn="ctr"/>
            <a:r>
              <a:rPr lang="it-IT" sz="1400" dirty="0"/>
              <a:t>Trattato di </a:t>
            </a:r>
            <a:r>
              <a:rPr lang="it-IT" sz="1400" dirty="0" err="1"/>
              <a:t>Sevres</a:t>
            </a:r>
            <a:endParaRPr lang="it-IT" sz="1400" b="1" dirty="0"/>
          </a:p>
        </p:txBody>
      </p:sp>
      <p:sp>
        <p:nvSpPr>
          <p:cNvPr id="42" name="CasellaDiTesto 41">
            <a:extLst>
              <a:ext uri="{FF2B5EF4-FFF2-40B4-BE49-F238E27FC236}">
                <a16:creationId xmlns:a16="http://schemas.microsoft.com/office/drawing/2014/main" id="{26D3EBCE-B0ED-416A-AF15-9A73EA5704D5}"/>
              </a:ext>
            </a:extLst>
          </p:cNvPr>
          <p:cNvSpPr txBox="1"/>
          <p:nvPr/>
        </p:nvSpPr>
        <p:spPr>
          <a:xfrm>
            <a:off x="1962860" y="905927"/>
            <a:ext cx="1148063" cy="523220"/>
          </a:xfrm>
          <a:prstGeom prst="rect">
            <a:avLst/>
          </a:prstGeom>
          <a:noFill/>
          <a:ln w="38100">
            <a:solidFill>
              <a:schemeClr val="tx1"/>
            </a:solidFill>
          </a:ln>
        </p:spPr>
        <p:txBody>
          <a:bodyPr wrap="square" rtlCol="0">
            <a:spAutoFit/>
          </a:bodyPr>
          <a:lstStyle/>
          <a:p>
            <a:pPr algn="ctr"/>
            <a:r>
              <a:rPr lang="it-IT" sz="1400" dirty="0"/>
              <a:t>Società delle Nazioni</a:t>
            </a:r>
            <a:endParaRPr lang="it-IT" sz="1400" b="1" dirty="0"/>
          </a:p>
        </p:txBody>
      </p:sp>
      <p:sp>
        <p:nvSpPr>
          <p:cNvPr id="43" name="CasellaDiTesto 42">
            <a:extLst>
              <a:ext uri="{FF2B5EF4-FFF2-40B4-BE49-F238E27FC236}">
                <a16:creationId xmlns:a16="http://schemas.microsoft.com/office/drawing/2014/main" id="{17301928-28EC-4825-A8FB-CD41294A93F5}"/>
              </a:ext>
            </a:extLst>
          </p:cNvPr>
          <p:cNvSpPr txBox="1"/>
          <p:nvPr/>
        </p:nvSpPr>
        <p:spPr>
          <a:xfrm>
            <a:off x="91665" y="4598935"/>
            <a:ext cx="1660168" cy="738664"/>
          </a:xfrm>
          <a:prstGeom prst="rect">
            <a:avLst/>
          </a:prstGeom>
          <a:blipFill dpi="0" rotWithShape="1">
            <a:blip r:embed="rId7" cstate="email">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a:fillRect/>
            </a:stretch>
          </a:blipFill>
          <a:ln w="38100"/>
        </p:spPr>
        <p:style>
          <a:lnRef idx="2">
            <a:schemeClr val="dk1"/>
          </a:lnRef>
          <a:fillRef idx="1">
            <a:schemeClr val="lt1"/>
          </a:fillRef>
          <a:effectRef idx="0">
            <a:schemeClr val="dk1"/>
          </a:effectRef>
          <a:fontRef idx="minor">
            <a:schemeClr val="dk1"/>
          </a:fontRef>
        </p:style>
        <p:txBody>
          <a:bodyPr wrap="square" rtlCol="0">
            <a:spAutoFit/>
          </a:bodyPr>
          <a:lstStyle/>
          <a:p>
            <a:r>
              <a:rPr lang="it-IT" sz="1400" dirty="0">
                <a:solidFill>
                  <a:schemeClr val="bg2"/>
                </a:solidFill>
              </a:rPr>
              <a:t>9 novembre 1918</a:t>
            </a:r>
          </a:p>
          <a:p>
            <a:r>
              <a:rPr lang="it-IT" sz="1400" b="1" dirty="0"/>
              <a:t>Germania</a:t>
            </a:r>
            <a:r>
              <a:rPr lang="it-IT" sz="1400" dirty="0"/>
              <a:t>: </a:t>
            </a:r>
          </a:p>
          <a:p>
            <a:r>
              <a:rPr lang="it-IT" sz="1400" dirty="0"/>
              <a:t>Abdica Guglielmo II</a:t>
            </a:r>
          </a:p>
        </p:txBody>
      </p:sp>
      <p:sp>
        <p:nvSpPr>
          <p:cNvPr id="44" name="CasellaDiTesto 43">
            <a:extLst>
              <a:ext uri="{FF2B5EF4-FFF2-40B4-BE49-F238E27FC236}">
                <a16:creationId xmlns:a16="http://schemas.microsoft.com/office/drawing/2014/main" id="{3643471D-B8A4-4551-9B09-4DB981AF35B6}"/>
              </a:ext>
            </a:extLst>
          </p:cNvPr>
          <p:cNvSpPr txBox="1"/>
          <p:nvPr/>
        </p:nvSpPr>
        <p:spPr>
          <a:xfrm>
            <a:off x="2187223" y="3216603"/>
            <a:ext cx="1063681" cy="523220"/>
          </a:xfrm>
          <a:prstGeom prst="rect">
            <a:avLst/>
          </a:prstGeom>
          <a:blipFill>
            <a:blip r:embed="rId9" cstate="email">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a:blipFill>
          <a:ln w="38100"/>
        </p:spPr>
        <p:style>
          <a:lnRef idx="2">
            <a:schemeClr val="dk1"/>
          </a:lnRef>
          <a:fillRef idx="1">
            <a:schemeClr val="lt1"/>
          </a:fillRef>
          <a:effectRef idx="0">
            <a:schemeClr val="dk1"/>
          </a:effectRef>
          <a:fontRef idx="minor">
            <a:schemeClr val="dk1"/>
          </a:fontRef>
        </p:style>
        <p:txBody>
          <a:bodyPr wrap="square" rtlCol="0">
            <a:spAutoFit/>
          </a:bodyPr>
          <a:lstStyle/>
          <a:p>
            <a:r>
              <a:rPr lang="it-IT" sz="1400" dirty="0">
                <a:solidFill>
                  <a:schemeClr val="bg2"/>
                </a:solidFill>
              </a:rPr>
              <a:t>Rivolta spartachista</a:t>
            </a:r>
          </a:p>
        </p:txBody>
      </p:sp>
      <p:sp>
        <p:nvSpPr>
          <p:cNvPr id="45" name="CasellaDiTesto 44">
            <a:extLst>
              <a:ext uri="{FF2B5EF4-FFF2-40B4-BE49-F238E27FC236}">
                <a16:creationId xmlns:a16="http://schemas.microsoft.com/office/drawing/2014/main" id="{3EE29400-E1A1-4B0A-94E0-2EC3C830B73B}"/>
              </a:ext>
            </a:extLst>
          </p:cNvPr>
          <p:cNvSpPr txBox="1"/>
          <p:nvPr/>
        </p:nvSpPr>
        <p:spPr>
          <a:xfrm>
            <a:off x="2187223" y="3895949"/>
            <a:ext cx="1351262" cy="536258"/>
          </a:xfrm>
          <a:prstGeom prst="rect">
            <a:avLst/>
          </a:prstGeom>
          <a:blipFill>
            <a:blip r:embed="rId11" cstate="email">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a:blipFill>
          <a:ln w="38100"/>
        </p:spPr>
        <p:style>
          <a:lnRef idx="2">
            <a:schemeClr val="dk1"/>
          </a:lnRef>
          <a:fillRef idx="1">
            <a:schemeClr val="lt1"/>
          </a:fillRef>
          <a:effectRef idx="0">
            <a:schemeClr val="dk1"/>
          </a:effectRef>
          <a:fontRef idx="minor">
            <a:schemeClr val="dk1"/>
          </a:fontRef>
        </p:style>
        <p:txBody>
          <a:bodyPr wrap="square" rtlCol="0">
            <a:spAutoFit/>
          </a:bodyPr>
          <a:lstStyle/>
          <a:p>
            <a:r>
              <a:rPr lang="it-IT" sz="1400" dirty="0">
                <a:solidFill>
                  <a:schemeClr val="bg2"/>
                </a:solidFill>
              </a:rPr>
              <a:t>Costituzione di Weimar</a:t>
            </a:r>
          </a:p>
        </p:txBody>
      </p:sp>
      <p:sp>
        <p:nvSpPr>
          <p:cNvPr id="46" name="CasellaDiTesto 45">
            <a:extLst>
              <a:ext uri="{FF2B5EF4-FFF2-40B4-BE49-F238E27FC236}">
                <a16:creationId xmlns:a16="http://schemas.microsoft.com/office/drawing/2014/main" id="{D9BC8C94-0875-434B-B862-B85464B27C45}"/>
              </a:ext>
            </a:extLst>
          </p:cNvPr>
          <p:cNvSpPr txBox="1"/>
          <p:nvPr/>
        </p:nvSpPr>
        <p:spPr>
          <a:xfrm>
            <a:off x="8313875" y="4732447"/>
            <a:ext cx="1497781" cy="307777"/>
          </a:xfrm>
          <a:prstGeom prst="rect">
            <a:avLst/>
          </a:prstGeom>
          <a:blipFill>
            <a:blip r:embed="rId12" cstate="email">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a:blipFill>
          <a:ln w="38100"/>
        </p:spPr>
        <p:style>
          <a:lnRef idx="2">
            <a:schemeClr val="dk1"/>
          </a:lnRef>
          <a:fillRef idx="1">
            <a:schemeClr val="lt1"/>
          </a:fillRef>
          <a:effectRef idx="0">
            <a:schemeClr val="dk1"/>
          </a:effectRef>
          <a:fontRef idx="minor">
            <a:schemeClr val="dk1"/>
          </a:fontRef>
        </p:style>
        <p:txBody>
          <a:bodyPr wrap="square" rtlCol="0">
            <a:spAutoFit/>
          </a:bodyPr>
          <a:lstStyle/>
          <a:p>
            <a:r>
              <a:rPr lang="it-IT" sz="1400" dirty="0">
                <a:solidFill>
                  <a:schemeClr val="bg2"/>
                </a:solidFill>
              </a:rPr>
              <a:t>Putsch di Monaco</a:t>
            </a:r>
          </a:p>
        </p:txBody>
      </p:sp>
      <p:sp>
        <p:nvSpPr>
          <p:cNvPr id="47" name="CasellaDiTesto 46">
            <a:extLst>
              <a:ext uri="{FF2B5EF4-FFF2-40B4-BE49-F238E27FC236}">
                <a16:creationId xmlns:a16="http://schemas.microsoft.com/office/drawing/2014/main" id="{D6168637-F99E-45C0-8264-12F00B19ABBC}"/>
              </a:ext>
            </a:extLst>
          </p:cNvPr>
          <p:cNvSpPr txBox="1"/>
          <p:nvPr/>
        </p:nvSpPr>
        <p:spPr>
          <a:xfrm>
            <a:off x="10282754" y="5768800"/>
            <a:ext cx="1141405" cy="307777"/>
          </a:xfrm>
          <a:prstGeom prst="rect">
            <a:avLst/>
          </a:prstGeom>
          <a:blipFill>
            <a:blip r:embed="rId13" cstate="email">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a:blipFill>
          <a:ln w="38100"/>
        </p:spPr>
        <p:style>
          <a:lnRef idx="2">
            <a:schemeClr val="dk1"/>
          </a:lnRef>
          <a:fillRef idx="1">
            <a:schemeClr val="lt1"/>
          </a:fillRef>
          <a:effectRef idx="0">
            <a:schemeClr val="dk1"/>
          </a:effectRef>
          <a:fontRef idx="minor">
            <a:schemeClr val="dk1"/>
          </a:fontRef>
        </p:style>
        <p:txBody>
          <a:bodyPr wrap="square" rtlCol="0">
            <a:spAutoFit/>
          </a:bodyPr>
          <a:lstStyle/>
          <a:p>
            <a:r>
              <a:rPr lang="it-IT" sz="1400" dirty="0">
                <a:solidFill>
                  <a:schemeClr val="bg2"/>
                </a:solidFill>
              </a:rPr>
              <a:t>Piano </a:t>
            </a:r>
            <a:r>
              <a:rPr lang="it-IT" sz="1400" dirty="0" err="1">
                <a:solidFill>
                  <a:schemeClr val="bg2"/>
                </a:solidFill>
              </a:rPr>
              <a:t>Dawes</a:t>
            </a:r>
            <a:endParaRPr lang="it-IT" sz="1400" dirty="0">
              <a:solidFill>
                <a:schemeClr val="bg2"/>
              </a:solidFill>
            </a:endParaRPr>
          </a:p>
        </p:txBody>
      </p:sp>
      <p:cxnSp>
        <p:nvCxnSpPr>
          <p:cNvPr id="52" name="Connettore diritto 51">
            <a:extLst>
              <a:ext uri="{FF2B5EF4-FFF2-40B4-BE49-F238E27FC236}">
                <a16:creationId xmlns:a16="http://schemas.microsoft.com/office/drawing/2014/main" id="{47CE6C14-80BF-44D0-901D-86E29EE891AB}"/>
              </a:ext>
            </a:extLst>
          </p:cNvPr>
          <p:cNvCxnSpPr>
            <a:cxnSpLocks/>
          </p:cNvCxnSpPr>
          <p:nvPr/>
        </p:nvCxnSpPr>
        <p:spPr>
          <a:xfrm>
            <a:off x="9174443" y="2930474"/>
            <a:ext cx="0" cy="18223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CasellaDiTesto 61">
            <a:extLst>
              <a:ext uri="{FF2B5EF4-FFF2-40B4-BE49-F238E27FC236}">
                <a16:creationId xmlns:a16="http://schemas.microsoft.com/office/drawing/2014/main" id="{8175505A-C856-4AD8-BBD0-8BA751F2A310}"/>
              </a:ext>
            </a:extLst>
          </p:cNvPr>
          <p:cNvSpPr txBox="1"/>
          <p:nvPr/>
        </p:nvSpPr>
        <p:spPr>
          <a:xfrm>
            <a:off x="2187223" y="4641269"/>
            <a:ext cx="1978944" cy="338554"/>
          </a:xfrm>
          <a:prstGeom prst="rect">
            <a:avLst/>
          </a:prstGeom>
          <a:blipFill dpi="0" rotWithShape="1">
            <a:blip r:embed="rId14" cstate="email">
              <a:alphaModFix amt="66000"/>
              <a:extLst>
                <a:ext uri="{28A0092B-C50C-407E-A947-70E740481C1C}">
                  <a14:useLocalDpi xmlns:a14="http://schemas.microsoft.com/office/drawing/2010/main"/>
                </a:ext>
                <a:ext uri="{837473B0-CC2E-450A-ABE3-18F120FF3D39}">
                  <a1611:picAttrSrcUrl xmlns:a1611="http://schemas.microsoft.com/office/drawing/2016/11/main" r:id="rId15"/>
                </a:ext>
              </a:extLst>
            </a:blip>
            <a:srcRect/>
            <a:stretch>
              <a:fillRect/>
            </a:stretch>
          </a:blipFill>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sz="1600" b="1" dirty="0">
                <a:solidFill>
                  <a:schemeClr val="tx1"/>
                </a:solidFill>
              </a:rPr>
              <a:t>Red </a:t>
            </a:r>
            <a:r>
              <a:rPr lang="it-IT" sz="1600" b="1" dirty="0" err="1">
                <a:solidFill>
                  <a:schemeClr val="tx1"/>
                </a:solidFill>
              </a:rPr>
              <a:t>scare</a:t>
            </a:r>
            <a:endParaRPr lang="it-IT" sz="1600" b="1" dirty="0">
              <a:solidFill>
                <a:schemeClr val="tx1"/>
              </a:solidFill>
            </a:endParaRPr>
          </a:p>
        </p:txBody>
      </p:sp>
      <p:sp>
        <p:nvSpPr>
          <p:cNvPr id="63" name="CasellaDiTesto 62">
            <a:extLst>
              <a:ext uri="{FF2B5EF4-FFF2-40B4-BE49-F238E27FC236}">
                <a16:creationId xmlns:a16="http://schemas.microsoft.com/office/drawing/2014/main" id="{A31C1AFE-E0C4-4C54-87A4-D8E139712FA0}"/>
              </a:ext>
            </a:extLst>
          </p:cNvPr>
          <p:cNvSpPr txBox="1"/>
          <p:nvPr/>
        </p:nvSpPr>
        <p:spPr>
          <a:xfrm>
            <a:off x="2170399" y="5103787"/>
            <a:ext cx="989472" cy="523220"/>
          </a:xfrm>
          <a:prstGeom prst="rect">
            <a:avLst/>
          </a:prstGeom>
          <a:blipFill dpi="0" rotWithShape="1">
            <a:blip r:embed="rId16" cstate="email">
              <a:alphaModFix amt="66000"/>
              <a:extLst>
                <a:ext uri="{28A0092B-C50C-407E-A947-70E740481C1C}">
                  <a14:useLocalDpi xmlns:a14="http://schemas.microsoft.com/office/drawing/2010/main"/>
                </a:ext>
                <a:ext uri="{837473B0-CC2E-450A-ABE3-18F120FF3D39}">
                  <a1611:picAttrSrcUrl xmlns:a1611="http://schemas.microsoft.com/office/drawing/2016/11/main" r:id="rId15"/>
                </a:ext>
              </a:extLst>
            </a:blip>
            <a:srcRect/>
            <a:stretch>
              <a:fillRect/>
            </a:stretch>
          </a:blipFill>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sz="1400" dirty="0">
                <a:solidFill>
                  <a:schemeClr val="tx1"/>
                </a:solidFill>
              </a:rPr>
              <a:t>Fordismo / taylorismo</a:t>
            </a:r>
          </a:p>
        </p:txBody>
      </p:sp>
      <p:sp>
        <p:nvSpPr>
          <p:cNvPr id="70" name="CasellaDiTesto 69">
            <a:extLst>
              <a:ext uri="{FF2B5EF4-FFF2-40B4-BE49-F238E27FC236}">
                <a16:creationId xmlns:a16="http://schemas.microsoft.com/office/drawing/2014/main" id="{D75747CA-BA45-4DA2-A1BF-822C1324EE02}"/>
              </a:ext>
            </a:extLst>
          </p:cNvPr>
          <p:cNvSpPr txBox="1"/>
          <p:nvPr/>
        </p:nvSpPr>
        <p:spPr>
          <a:xfrm>
            <a:off x="8227851" y="1643866"/>
            <a:ext cx="1889737" cy="307777"/>
          </a:xfrm>
          <a:prstGeom prst="rect">
            <a:avLst/>
          </a:prstGeom>
          <a:solidFill>
            <a:schemeClr val="bg1"/>
          </a:solidFill>
          <a:ln w="38100">
            <a:solidFill>
              <a:schemeClr val="tx1"/>
            </a:solidFill>
          </a:ln>
        </p:spPr>
        <p:txBody>
          <a:bodyPr wrap="square" rtlCol="0">
            <a:spAutoFit/>
          </a:bodyPr>
          <a:lstStyle/>
          <a:p>
            <a:pPr algn="ctr"/>
            <a:r>
              <a:rPr lang="it-IT" sz="1400" dirty="0"/>
              <a:t>Occupazione della Ruhr</a:t>
            </a:r>
            <a:endParaRPr lang="it-IT" sz="1400" b="1" dirty="0"/>
          </a:p>
        </p:txBody>
      </p:sp>
      <p:cxnSp>
        <p:nvCxnSpPr>
          <p:cNvPr id="77" name="Connettore diritto 76">
            <a:extLst>
              <a:ext uri="{FF2B5EF4-FFF2-40B4-BE49-F238E27FC236}">
                <a16:creationId xmlns:a16="http://schemas.microsoft.com/office/drawing/2014/main" id="{2AA97AC0-08D9-404E-B5DD-AC88122BE3B4}"/>
              </a:ext>
            </a:extLst>
          </p:cNvPr>
          <p:cNvCxnSpPr>
            <a:cxnSpLocks/>
          </p:cNvCxnSpPr>
          <p:nvPr/>
        </p:nvCxnSpPr>
        <p:spPr>
          <a:xfrm>
            <a:off x="2429615" y="4979823"/>
            <a:ext cx="0" cy="123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ttangolo con angoli arrotondati 48">
            <a:extLst>
              <a:ext uri="{FF2B5EF4-FFF2-40B4-BE49-F238E27FC236}">
                <a16:creationId xmlns:a16="http://schemas.microsoft.com/office/drawing/2014/main" id="{80A2C3C9-8445-2041-9DDE-38FC4D7D3419}"/>
              </a:ext>
            </a:extLst>
          </p:cNvPr>
          <p:cNvSpPr/>
          <p:nvPr/>
        </p:nvSpPr>
        <p:spPr>
          <a:xfrm>
            <a:off x="2696" y="358805"/>
            <a:ext cx="4036184"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1" name="CasellaDiTesto 50">
            <a:extLst>
              <a:ext uri="{FF2B5EF4-FFF2-40B4-BE49-F238E27FC236}">
                <a16:creationId xmlns:a16="http://schemas.microsoft.com/office/drawing/2014/main" id="{5F033086-F6CE-0F47-B4F6-CCC2029E0E8C}"/>
              </a:ext>
            </a:extLst>
          </p:cNvPr>
          <p:cNvSpPr txBox="1"/>
          <p:nvPr/>
        </p:nvSpPr>
        <p:spPr>
          <a:xfrm>
            <a:off x="-16227" y="161331"/>
            <a:ext cx="3854581" cy="400110"/>
          </a:xfrm>
          <a:prstGeom prst="rect">
            <a:avLst/>
          </a:prstGeom>
          <a:noFill/>
        </p:spPr>
        <p:txBody>
          <a:bodyPr wrap="none" rtlCol="0">
            <a:spAutoFit/>
          </a:bodyPr>
          <a:lstStyle/>
          <a:p>
            <a:r>
              <a:rPr lang="it-IT" sz="2000" dirty="0">
                <a:latin typeface="Avenir Next" panose="020B0503020202020204" pitchFamily="34" charset="0"/>
              </a:rPr>
              <a:t>Dopo la Prima guerra mondiale</a:t>
            </a:r>
          </a:p>
        </p:txBody>
      </p:sp>
    </p:spTree>
    <p:extLst>
      <p:ext uri="{BB962C8B-B14F-4D97-AF65-F5344CB8AC3E}">
        <p14:creationId xmlns:p14="http://schemas.microsoft.com/office/powerpoint/2010/main" val="335527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hine-1.jpg">
            <a:extLst>
              <a:ext uri="{FF2B5EF4-FFF2-40B4-BE49-F238E27FC236}">
                <a16:creationId xmlns:a16="http://schemas.microsoft.com/office/drawing/2014/main" id="{8D54AB5A-3E9B-494A-84DF-C609C5414D6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5776" y="1119410"/>
            <a:ext cx="4803247" cy="2970331"/>
          </a:xfrm>
          <a:prstGeom prst="rect">
            <a:avLst/>
          </a:prstGeom>
        </p:spPr>
      </p:pic>
      <p:pic>
        <p:nvPicPr>
          <p:cNvPr id="8" name="Immagine 7" descr="Modern_Times_poster.jpg">
            <a:hlinkClick r:id="rId3"/>
            <a:extLst>
              <a:ext uri="{FF2B5EF4-FFF2-40B4-BE49-F238E27FC236}">
                <a16:creationId xmlns:a16="http://schemas.microsoft.com/office/drawing/2014/main" id="{EC22F2F7-23CF-41FD-BE11-E30D32A6A9B8}"/>
              </a:ext>
            </a:extLst>
          </p:cNvPr>
          <p:cNvPicPr>
            <a:picLocks noChangeAspect="1"/>
          </p:cNvPicPr>
          <p:nvPr/>
        </p:nvPicPr>
        <p:blipFill>
          <a:blip r:embed="rId4"/>
          <a:stretch>
            <a:fillRect/>
          </a:stretch>
        </p:blipFill>
        <p:spPr>
          <a:xfrm>
            <a:off x="8358029" y="879519"/>
            <a:ext cx="3770359" cy="5741663"/>
          </a:xfrm>
          <a:prstGeom prst="rect">
            <a:avLst/>
          </a:prstGeom>
        </p:spPr>
      </p:pic>
      <p:pic>
        <p:nvPicPr>
          <p:cNvPr id="12" name="Immagine 11" descr="a&amp;p int 1930's pleasantfamilyshopping.jpg">
            <a:extLst>
              <a:ext uri="{FF2B5EF4-FFF2-40B4-BE49-F238E27FC236}">
                <a16:creationId xmlns:a16="http://schemas.microsoft.com/office/drawing/2014/main" id="{750A3DC1-6D97-4C69-AB4A-8C235E4EFB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5776" y="4448777"/>
            <a:ext cx="4773223" cy="21724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magine 5" descr="Immagine che contiene testo, libro, edificio, fotografia&#10;&#10;Descrizione generata automaticamente">
            <a:extLst>
              <a:ext uri="{FF2B5EF4-FFF2-40B4-BE49-F238E27FC236}">
                <a16:creationId xmlns:a16="http://schemas.microsoft.com/office/drawing/2014/main" id="{A099886A-5407-4732-8C66-BF53EDC5BEEE}"/>
              </a:ext>
            </a:extLst>
          </p:cNvPr>
          <p:cNvPicPr>
            <a:picLocks noChangeAspect="1"/>
          </p:cNvPicPr>
          <p:nvPr/>
        </p:nvPicPr>
        <p:blipFill rotWithShape="1">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rcRect/>
          <a:stretch/>
        </p:blipFill>
        <p:spPr>
          <a:xfrm>
            <a:off x="5157900" y="2549352"/>
            <a:ext cx="3031252" cy="4071830"/>
          </a:xfrm>
          <a:prstGeom prst="rect">
            <a:avLst/>
          </a:prstGeom>
        </p:spPr>
      </p:pic>
      <p:sp>
        <p:nvSpPr>
          <p:cNvPr id="14" name="CasellaDiTesto 13">
            <a:extLst>
              <a:ext uri="{FF2B5EF4-FFF2-40B4-BE49-F238E27FC236}">
                <a16:creationId xmlns:a16="http://schemas.microsoft.com/office/drawing/2014/main" id="{CFE63DAB-E13E-46C8-B8B4-E4FC62256A3C}"/>
              </a:ext>
            </a:extLst>
          </p:cNvPr>
          <p:cNvSpPr txBox="1"/>
          <p:nvPr/>
        </p:nvSpPr>
        <p:spPr>
          <a:xfrm>
            <a:off x="5157900" y="387225"/>
            <a:ext cx="3031252" cy="1754326"/>
          </a:xfrm>
          <a:prstGeom prst="rect">
            <a:avLst/>
          </a:prstGeom>
          <a:solidFill>
            <a:schemeClr val="accent1">
              <a:lumMod val="40000"/>
              <a:lumOff val="60000"/>
            </a:schemeClr>
          </a:solidFill>
        </p:spPr>
        <p:txBody>
          <a:bodyPr wrap="square" rtlCol="0">
            <a:spAutoFit/>
          </a:bodyPr>
          <a:lstStyle/>
          <a:p>
            <a:pPr>
              <a:buFont typeface="Arial" pitchFamily="34" charset="0"/>
              <a:buChar char="•"/>
            </a:pPr>
            <a:r>
              <a:rPr lang="it-IT" dirty="0"/>
              <a:t> organizzazione scientifica del lavoro</a:t>
            </a:r>
          </a:p>
          <a:p>
            <a:pPr>
              <a:buFont typeface="Arial" pitchFamily="34" charset="0"/>
              <a:buChar char="•"/>
            </a:pPr>
            <a:r>
              <a:rPr lang="it-IT" dirty="0"/>
              <a:t> gigantismo industriale</a:t>
            </a:r>
          </a:p>
          <a:p>
            <a:pPr>
              <a:buFont typeface="Arial" pitchFamily="34" charset="0"/>
              <a:buChar char="•"/>
            </a:pPr>
            <a:r>
              <a:rPr lang="it-IT" dirty="0"/>
              <a:t> commercio </a:t>
            </a:r>
          </a:p>
          <a:p>
            <a:pPr>
              <a:buFont typeface="Arial" pitchFamily="34" charset="0"/>
              <a:buChar char="•"/>
            </a:pPr>
            <a:r>
              <a:rPr lang="it-IT" dirty="0"/>
              <a:t> consumismo</a:t>
            </a:r>
          </a:p>
          <a:p>
            <a:pPr>
              <a:buFont typeface="Arial" pitchFamily="34" charset="0"/>
              <a:buChar char="•"/>
            </a:pPr>
            <a:r>
              <a:rPr lang="it-IT" dirty="0"/>
              <a:t> industria dei media</a:t>
            </a:r>
          </a:p>
        </p:txBody>
      </p:sp>
      <p:sp>
        <p:nvSpPr>
          <p:cNvPr id="9" name="Rettangolo con angoli arrotondati 8">
            <a:extLst>
              <a:ext uri="{FF2B5EF4-FFF2-40B4-BE49-F238E27FC236}">
                <a16:creationId xmlns:a16="http://schemas.microsoft.com/office/drawing/2014/main" id="{58CE0084-F77C-CE46-B568-433219DCA3C0}"/>
              </a:ext>
            </a:extLst>
          </p:cNvPr>
          <p:cNvSpPr/>
          <p:nvPr/>
        </p:nvSpPr>
        <p:spPr>
          <a:xfrm>
            <a:off x="2696" y="358805"/>
            <a:ext cx="4036184"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CasellaDiTesto 10">
            <a:extLst>
              <a:ext uri="{FF2B5EF4-FFF2-40B4-BE49-F238E27FC236}">
                <a16:creationId xmlns:a16="http://schemas.microsoft.com/office/drawing/2014/main" id="{7A3F2783-4803-AA48-87C5-C7CDE157F287}"/>
              </a:ext>
            </a:extLst>
          </p:cNvPr>
          <p:cNvSpPr txBox="1"/>
          <p:nvPr/>
        </p:nvSpPr>
        <p:spPr>
          <a:xfrm>
            <a:off x="-16227" y="161331"/>
            <a:ext cx="3760004" cy="400110"/>
          </a:xfrm>
          <a:prstGeom prst="rect">
            <a:avLst/>
          </a:prstGeom>
          <a:noFill/>
        </p:spPr>
        <p:txBody>
          <a:bodyPr wrap="none" rtlCol="0">
            <a:spAutoFit/>
          </a:bodyPr>
          <a:lstStyle/>
          <a:p>
            <a:r>
              <a:rPr lang="it-IT" sz="2000" dirty="0">
                <a:latin typeface="Avenir Next" panose="020B0503020202020204" pitchFamily="34" charset="0"/>
              </a:rPr>
              <a:t>I ruggenti anni Venti negli USA</a:t>
            </a:r>
          </a:p>
        </p:txBody>
      </p:sp>
    </p:spTree>
    <p:extLst>
      <p:ext uri="{BB962C8B-B14F-4D97-AF65-F5344CB8AC3E}">
        <p14:creationId xmlns:p14="http://schemas.microsoft.com/office/powerpoint/2010/main" val="3777911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Connettore diritto 86">
            <a:extLst>
              <a:ext uri="{FF2B5EF4-FFF2-40B4-BE49-F238E27FC236}">
                <a16:creationId xmlns:a16="http://schemas.microsoft.com/office/drawing/2014/main" id="{27B79771-2604-4D8D-9799-CEE96CA057B3}"/>
              </a:ext>
            </a:extLst>
          </p:cNvPr>
          <p:cNvCxnSpPr>
            <a:cxnSpLocks/>
          </p:cNvCxnSpPr>
          <p:nvPr/>
        </p:nvCxnSpPr>
        <p:spPr>
          <a:xfrm flipH="1">
            <a:off x="10853279" y="2930474"/>
            <a:ext cx="4481" cy="3229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Connettore diritto 83">
            <a:extLst>
              <a:ext uri="{FF2B5EF4-FFF2-40B4-BE49-F238E27FC236}">
                <a16:creationId xmlns:a16="http://schemas.microsoft.com/office/drawing/2014/main" id="{9A6671A4-0D1A-4BEB-8105-5D886E206F8E}"/>
              </a:ext>
            </a:extLst>
          </p:cNvPr>
          <p:cNvCxnSpPr>
            <a:cxnSpLocks/>
          </p:cNvCxnSpPr>
          <p:nvPr/>
        </p:nvCxnSpPr>
        <p:spPr>
          <a:xfrm>
            <a:off x="7483837" y="2930474"/>
            <a:ext cx="0" cy="3229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ttore diritto 70">
            <a:extLst>
              <a:ext uri="{FF2B5EF4-FFF2-40B4-BE49-F238E27FC236}">
                <a16:creationId xmlns:a16="http://schemas.microsoft.com/office/drawing/2014/main" id="{77CB8D19-AF60-4C0E-9C06-DA0537DAA639}"/>
              </a:ext>
            </a:extLst>
          </p:cNvPr>
          <p:cNvCxnSpPr>
            <a:cxnSpLocks/>
          </p:cNvCxnSpPr>
          <p:nvPr/>
        </p:nvCxnSpPr>
        <p:spPr>
          <a:xfrm>
            <a:off x="9166210" y="1842425"/>
            <a:ext cx="0" cy="391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nettore diritto 64">
            <a:extLst>
              <a:ext uri="{FF2B5EF4-FFF2-40B4-BE49-F238E27FC236}">
                <a16:creationId xmlns:a16="http://schemas.microsoft.com/office/drawing/2014/main" id="{E6BCF432-F900-4E59-AF86-7EE78F419CE7}"/>
              </a:ext>
            </a:extLst>
          </p:cNvPr>
          <p:cNvCxnSpPr>
            <a:cxnSpLocks/>
          </p:cNvCxnSpPr>
          <p:nvPr/>
        </p:nvCxnSpPr>
        <p:spPr>
          <a:xfrm>
            <a:off x="2434162" y="2930474"/>
            <a:ext cx="0" cy="17342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Connettore diritto 66">
            <a:extLst>
              <a:ext uri="{FF2B5EF4-FFF2-40B4-BE49-F238E27FC236}">
                <a16:creationId xmlns:a16="http://schemas.microsoft.com/office/drawing/2014/main" id="{403BDFBB-519A-4144-B912-68D60A218A9E}"/>
              </a:ext>
            </a:extLst>
          </p:cNvPr>
          <p:cNvCxnSpPr>
            <a:cxnSpLocks/>
          </p:cNvCxnSpPr>
          <p:nvPr/>
        </p:nvCxnSpPr>
        <p:spPr>
          <a:xfrm>
            <a:off x="4138871" y="2814950"/>
            <a:ext cx="0" cy="18497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id="{5CB2E357-04C9-4A72-A9E3-831035C9F059}"/>
              </a:ext>
            </a:extLst>
          </p:cNvPr>
          <p:cNvCxnSpPr>
            <a:cxnSpLocks/>
          </p:cNvCxnSpPr>
          <p:nvPr/>
        </p:nvCxnSpPr>
        <p:spPr>
          <a:xfrm>
            <a:off x="10853279" y="2885527"/>
            <a:ext cx="0" cy="391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nettore diritto 59">
            <a:extLst>
              <a:ext uri="{FF2B5EF4-FFF2-40B4-BE49-F238E27FC236}">
                <a16:creationId xmlns:a16="http://schemas.microsoft.com/office/drawing/2014/main" id="{FE48AE8D-1ADC-4DE1-8A0D-72AE901B7BCF}"/>
              </a:ext>
            </a:extLst>
          </p:cNvPr>
          <p:cNvCxnSpPr>
            <a:cxnSpLocks/>
          </p:cNvCxnSpPr>
          <p:nvPr/>
        </p:nvCxnSpPr>
        <p:spPr>
          <a:xfrm>
            <a:off x="760904" y="2884142"/>
            <a:ext cx="0" cy="391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ttore diritto 55">
            <a:extLst>
              <a:ext uri="{FF2B5EF4-FFF2-40B4-BE49-F238E27FC236}">
                <a16:creationId xmlns:a16="http://schemas.microsoft.com/office/drawing/2014/main" id="{00ADA00D-DFD9-4E69-A9F8-AAA248D42D8C}"/>
              </a:ext>
            </a:extLst>
          </p:cNvPr>
          <p:cNvCxnSpPr>
            <a:cxnSpLocks/>
          </p:cNvCxnSpPr>
          <p:nvPr/>
        </p:nvCxnSpPr>
        <p:spPr>
          <a:xfrm>
            <a:off x="4132232" y="1899961"/>
            <a:ext cx="0" cy="391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nettore diritto 56">
            <a:extLst>
              <a:ext uri="{FF2B5EF4-FFF2-40B4-BE49-F238E27FC236}">
                <a16:creationId xmlns:a16="http://schemas.microsoft.com/office/drawing/2014/main" id="{673147A8-CE26-4661-B67B-FD2F7879859A}"/>
              </a:ext>
            </a:extLst>
          </p:cNvPr>
          <p:cNvCxnSpPr>
            <a:cxnSpLocks/>
          </p:cNvCxnSpPr>
          <p:nvPr/>
        </p:nvCxnSpPr>
        <p:spPr>
          <a:xfrm>
            <a:off x="801302" y="1977219"/>
            <a:ext cx="0" cy="391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id="{58C73E8C-2864-4600-AA2D-D5528E16AC0F}"/>
              </a:ext>
            </a:extLst>
          </p:cNvPr>
          <p:cNvCxnSpPr>
            <a:cxnSpLocks/>
          </p:cNvCxnSpPr>
          <p:nvPr/>
        </p:nvCxnSpPr>
        <p:spPr>
          <a:xfrm>
            <a:off x="2434162" y="1429147"/>
            <a:ext cx="0" cy="8436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id="{B0C02416-C6A2-4EF6-A9A8-3E6085BD8DEC}"/>
              </a:ext>
            </a:extLst>
          </p:cNvPr>
          <p:cNvCxnSpPr>
            <a:cxnSpLocks/>
          </p:cNvCxnSpPr>
          <p:nvPr/>
        </p:nvCxnSpPr>
        <p:spPr>
          <a:xfrm>
            <a:off x="2434162" y="2888383"/>
            <a:ext cx="0" cy="15438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ttore diritto 47">
            <a:extLst>
              <a:ext uri="{FF2B5EF4-FFF2-40B4-BE49-F238E27FC236}">
                <a16:creationId xmlns:a16="http://schemas.microsoft.com/office/drawing/2014/main" id="{DF9C379F-F0DC-442A-A188-5DBA4FB1CF0D}"/>
              </a:ext>
            </a:extLst>
          </p:cNvPr>
          <p:cNvCxnSpPr>
            <a:cxnSpLocks/>
          </p:cNvCxnSpPr>
          <p:nvPr/>
        </p:nvCxnSpPr>
        <p:spPr>
          <a:xfrm>
            <a:off x="760904" y="2829008"/>
            <a:ext cx="0" cy="17699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8A42E698-D13E-450C-AE62-09E78452EE44}"/>
              </a:ext>
            </a:extLst>
          </p:cNvPr>
          <p:cNvCxnSpPr>
            <a:cxnSpLocks/>
          </p:cNvCxnSpPr>
          <p:nvPr/>
        </p:nvCxnSpPr>
        <p:spPr>
          <a:xfrm>
            <a:off x="5811246" y="2888383"/>
            <a:ext cx="0" cy="391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ttore diritto 35">
            <a:extLst>
              <a:ext uri="{FF2B5EF4-FFF2-40B4-BE49-F238E27FC236}">
                <a16:creationId xmlns:a16="http://schemas.microsoft.com/office/drawing/2014/main" id="{380A02E3-58BA-4BC5-A2F8-E33930F57B22}"/>
              </a:ext>
            </a:extLst>
          </p:cNvPr>
          <p:cNvCxnSpPr>
            <a:cxnSpLocks/>
          </p:cNvCxnSpPr>
          <p:nvPr/>
        </p:nvCxnSpPr>
        <p:spPr>
          <a:xfrm>
            <a:off x="10853456" y="2749189"/>
            <a:ext cx="0" cy="31734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ttore diritto 36">
            <a:extLst>
              <a:ext uri="{FF2B5EF4-FFF2-40B4-BE49-F238E27FC236}">
                <a16:creationId xmlns:a16="http://schemas.microsoft.com/office/drawing/2014/main" id="{0B76517A-D0EF-4873-85CC-D39A070CB0AB}"/>
              </a:ext>
            </a:extLst>
          </p:cNvPr>
          <p:cNvCxnSpPr>
            <a:cxnSpLocks/>
          </p:cNvCxnSpPr>
          <p:nvPr/>
        </p:nvCxnSpPr>
        <p:spPr>
          <a:xfrm>
            <a:off x="7483837" y="2824496"/>
            <a:ext cx="0" cy="391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2 4">
            <a:extLst>
              <a:ext uri="{FF2B5EF4-FFF2-40B4-BE49-F238E27FC236}">
                <a16:creationId xmlns:a16="http://schemas.microsoft.com/office/drawing/2014/main" id="{E2975491-24EC-44D0-B174-3107606BF0B4}"/>
              </a:ext>
            </a:extLst>
          </p:cNvPr>
          <p:cNvCxnSpPr>
            <a:cxnSpLocks/>
          </p:cNvCxnSpPr>
          <p:nvPr/>
        </p:nvCxnSpPr>
        <p:spPr>
          <a:xfrm>
            <a:off x="0" y="2555714"/>
            <a:ext cx="12192000" cy="0"/>
          </a:xfrm>
          <a:prstGeom prst="straightConnector1">
            <a:avLst/>
          </a:prstGeom>
          <a:ln w="762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Connettore 13">
            <a:extLst>
              <a:ext uri="{FF2B5EF4-FFF2-40B4-BE49-F238E27FC236}">
                <a16:creationId xmlns:a16="http://schemas.microsoft.com/office/drawing/2014/main" id="{9329FA00-AC43-4282-AAF9-973F452691F0}"/>
              </a:ext>
            </a:extLst>
          </p:cNvPr>
          <p:cNvSpPr/>
          <p:nvPr/>
        </p:nvSpPr>
        <p:spPr>
          <a:xfrm>
            <a:off x="384630" y="2184177"/>
            <a:ext cx="785028" cy="746297"/>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1918</a:t>
            </a:r>
          </a:p>
        </p:txBody>
      </p:sp>
      <p:sp>
        <p:nvSpPr>
          <p:cNvPr id="15" name="Connettore 14">
            <a:extLst>
              <a:ext uri="{FF2B5EF4-FFF2-40B4-BE49-F238E27FC236}">
                <a16:creationId xmlns:a16="http://schemas.microsoft.com/office/drawing/2014/main" id="{9B38BA7C-8947-46C5-B8C8-5FC02D4DB23E}"/>
              </a:ext>
            </a:extLst>
          </p:cNvPr>
          <p:cNvSpPr/>
          <p:nvPr/>
        </p:nvSpPr>
        <p:spPr>
          <a:xfrm>
            <a:off x="2057258" y="2184178"/>
            <a:ext cx="785028" cy="746296"/>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1919</a:t>
            </a:r>
          </a:p>
        </p:txBody>
      </p:sp>
      <p:sp>
        <p:nvSpPr>
          <p:cNvPr id="16" name="Connettore 15">
            <a:extLst>
              <a:ext uri="{FF2B5EF4-FFF2-40B4-BE49-F238E27FC236}">
                <a16:creationId xmlns:a16="http://schemas.microsoft.com/office/drawing/2014/main" id="{A6618CCC-D869-4919-B1D1-237BC089437C}"/>
              </a:ext>
            </a:extLst>
          </p:cNvPr>
          <p:cNvSpPr/>
          <p:nvPr/>
        </p:nvSpPr>
        <p:spPr>
          <a:xfrm>
            <a:off x="3737995" y="2184179"/>
            <a:ext cx="785028" cy="746296"/>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1920</a:t>
            </a:r>
          </a:p>
        </p:txBody>
      </p:sp>
      <p:sp>
        <p:nvSpPr>
          <p:cNvPr id="17" name="Connettore 16">
            <a:extLst>
              <a:ext uri="{FF2B5EF4-FFF2-40B4-BE49-F238E27FC236}">
                <a16:creationId xmlns:a16="http://schemas.microsoft.com/office/drawing/2014/main" id="{31AF5323-CD26-4E5F-831D-1A85F64D3888}"/>
              </a:ext>
            </a:extLst>
          </p:cNvPr>
          <p:cNvSpPr/>
          <p:nvPr/>
        </p:nvSpPr>
        <p:spPr>
          <a:xfrm>
            <a:off x="5418732" y="2184180"/>
            <a:ext cx="785028" cy="746296"/>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1921</a:t>
            </a:r>
          </a:p>
        </p:txBody>
      </p:sp>
      <p:sp>
        <p:nvSpPr>
          <p:cNvPr id="18" name="Connettore 17">
            <a:extLst>
              <a:ext uri="{FF2B5EF4-FFF2-40B4-BE49-F238E27FC236}">
                <a16:creationId xmlns:a16="http://schemas.microsoft.com/office/drawing/2014/main" id="{8A569284-A678-4C53-B0C2-C96E9860AA08}"/>
              </a:ext>
            </a:extLst>
          </p:cNvPr>
          <p:cNvSpPr/>
          <p:nvPr/>
        </p:nvSpPr>
        <p:spPr>
          <a:xfrm>
            <a:off x="7099469" y="2184181"/>
            <a:ext cx="785028" cy="746296"/>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1922</a:t>
            </a:r>
          </a:p>
        </p:txBody>
      </p:sp>
      <p:sp>
        <p:nvSpPr>
          <p:cNvPr id="19" name="Connettore 18">
            <a:extLst>
              <a:ext uri="{FF2B5EF4-FFF2-40B4-BE49-F238E27FC236}">
                <a16:creationId xmlns:a16="http://schemas.microsoft.com/office/drawing/2014/main" id="{02C3445A-736E-41CA-95E3-A914A48B9B4D}"/>
              </a:ext>
            </a:extLst>
          </p:cNvPr>
          <p:cNvSpPr/>
          <p:nvPr/>
        </p:nvSpPr>
        <p:spPr>
          <a:xfrm>
            <a:off x="8780206" y="2184182"/>
            <a:ext cx="785028" cy="746296"/>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1923</a:t>
            </a:r>
          </a:p>
        </p:txBody>
      </p:sp>
      <p:sp>
        <p:nvSpPr>
          <p:cNvPr id="20" name="Connettore 19">
            <a:extLst>
              <a:ext uri="{FF2B5EF4-FFF2-40B4-BE49-F238E27FC236}">
                <a16:creationId xmlns:a16="http://schemas.microsoft.com/office/drawing/2014/main" id="{9C3F1BCD-31EE-41BD-8774-CB736DFFB195}"/>
              </a:ext>
            </a:extLst>
          </p:cNvPr>
          <p:cNvSpPr/>
          <p:nvPr/>
        </p:nvSpPr>
        <p:spPr>
          <a:xfrm>
            <a:off x="10460943" y="2184183"/>
            <a:ext cx="785028" cy="746296"/>
          </a:xfrm>
          <a:prstGeom prst="flowChartConnector">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1924</a:t>
            </a:r>
          </a:p>
        </p:txBody>
      </p:sp>
      <p:sp>
        <p:nvSpPr>
          <p:cNvPr id="28" name="CasellaDiTesto 27">
            <a:extLst>
              <a:ext uri="{FF2B5EF4-FFF2-40B4-BE49-F238E27FC236}">
                <a16:creationId xmlns:a16="http://schemas.microsoft.com/office/drawing/2014/main" id="{C6AD5331-8205-4660-815A-1F15D3299E45}"/>
              </a:ext>
            </a:extLst>
          </p:cNvPr>
          <p:cNvSpPr txBox="1"/>
          <p:nvPr/>
        </p:nvSpPr>
        <p:spPr>
          <a:xfrm>
            <a:off x="98293" y="3141152"/>
            <a:ext cx="1864568" cy="1169551"/>
          </a:xfrm>
          <a:prstGeom prst="rect">
            <a:avLst/>
          </a:prstGeom>
          <a: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a:blipFill>
          <a:ln w="38100">
            <a:solidFill>
              <a:schemeClr val="tx1"/>
            </a:solidFill>
          </a:ln>
        </p:spPr>
        <p:txBody>
          <a:bodyPr wrap="square" rtlCol="0">
            <a:spAutoFit/>
          </a:bodyPr>
          <a:lstStyle/>
          <a:p>
            <a:r>
              <a:rPr lang="it-IT" sz="1400" dirty="0">
                <a:solidFill>
                  <a:schemeClr val="bg2"/>
                </a:solidFill>
              </a:rPr>
              <a:t>Varata la costituzione:</a:t>
            </a:r>
          </a:p>
          <a:p>
            <a:pPr>
              <a:buFont typeface="Arial" pitchFamily="34" charset="0"/>
              <a:buChar char="•"/>
            </a:pPr>
            <a:r>
              <a:rPr lang="it-IT" sz="1400" dirty="0">
                <a:solidFill>
                  <a:schemeClr val="bg2"/>
                </a:solidFill>
              </a:rPr>
              <a:t> Potere ai soviet</a:t>
            </a:r>
          </a:p>
          <a:p>
            <a:pPr>
              <a:buFont typeface="Arial" pitchFamily="34" charset="0"/>
              <a:buChar char="•"/>
            </a:pPr>
            <a:r>
              <a:rPr lang="it-IT" sz="1400" dirty="0">
                <a:solidFill>
                  <a:schemeClr val="bg2"/>
                </a:solidFill>
              </a:rPr>
              <a:t> Voto alle donne</a:t>
            </a:r>
          </a:p>
          <a:p>
            <a:pPr>
              <a:buFont typeface="Arial" pitchFamily="34" charset="0"/>
              <a:buChar char="•"/>
            </a:pPr>
            <a:r>
              <a:rPr lang="it-IT" sz="1400" dirty="0">
                <a:solidFill>
                  <a:schemeClr val="bg2"/>
                </a:solidFill>
              </a:rPr>
              <a:t> Esclusi dal voto i “nemici dello Stato”</a:t>
            </a:r>
          </a:p>
        </p:txBody>
      </p:sp>
      <p:sp>
        <p:nvSpPr>
          <p:cNvPr id="29" name="CasellaDiTesto 28">
            <a:extLst>
              <a:ext uri="{FF2B5EF4-FFF2-40B4-BE49-F238E27FC236}">
                <a16:creationId xmlns:a16="http://schemas.microsoft.com/office/drawing/2014/main" id="{693059AB-029B-4C0E-9500-37EDC5397A05}"/>
              </a:ext>
            </a:extLst>
          </p:cNvPr>
          <p:cNvSpPr txBox="1"/>
          <p:nvPr/>
        </p:nvSpPr>
        <p:spPr>
          <a:xfrm>
            <a:off x="7134865" y="3220971"/>
            <a:ext cx="785028" cy="338554"/>
          </a:xfrm>
          <a:prstGeom prst="rect">
            <a:avLst/>
          </a:prstGeom>
          <a: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a:blipFill>
          <a:ln w="38100">
            <a:solidFill>
              <a:schemeClr val="tx1"/>
            </a:solidFill>
          </a:ln>
        </p:spPr>
        <p:txBody>
          <a:bodyPr wrap="square" rtlCol="0">
            <a:spAutoFit/>
          </a:bodyPr>
          <a:lstStyle/>
          <a:p>
            <a:pPr algn="ctr"/>
            <a:r>
              <a:rPr lang="it-IT" sz="1600" dirty="0">
                <a:solidFill>
                  <a:schemeClr val="bg2"/>
                </a:solidFill>
              </a:rPr>
              <a:t>URSS</a:t>
            </a:r>
          </a:p>
        </p:txBody>
      </p:sp>
      <p:sp>
        <p:nvSpPr>
          <p:cNvPr id="30" name="CasellaDiTesto 29">
            <a:extLst>
              <a:ext uri="{FF2B5EF4-FFF2-40B4-BE49-F238E27FC236}">
                <a16:creationId xmlns:a16="http://schemas.microsoft.com/office/drawing/2014/main" id="{5B41565E-341A-4A1A-9A13-1C3D3A8182C4}"/>
              </a:ext>
            </a:extLst>
          </p:cNvPr>
          <p:cNvSpPr txBox="1"/>
          <p:nvPr/>
        </p:nvSpPr>
        <p:spPr>
          <a:xfrm>
            <a:off x="5246734" y="3159786"/>
            <a:ext cx="1129025" cy="861774"/>
          </a:xfrm>
          <a:prstGeom prst="rect">
            <a:avLst/>
          </a:prstGeom>
          <a: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a:blipFill>
          <a:ln w="38100">
            <a:solidFill>
              <a:schemeClr val="tx1"/>
            </a:solidFill>
          </a:ln>
        </p:spPr>
        <p:txBody>
          <a:bodyPr wrap="square" rtlCol="0">
            <a:spAutoFit/>
          </a:bodyPr>
          <a:lstStyle/>
          <a:p>
            <a:r>
              <a:rPr lang="it-IT" sz="1600" dirty="0">
                <a:solidFill>
                  <a:schemeClr val="bg2"/>
                </a:solidFill>
              </a:rPr>
              <a:t>Rivolta di Kronstadt</a:t>
            </a:r>
          </a:p>
          <a:p>
            <a:r>
              <a:rPr lang="it-IT" sz="1600" dirty="0">
                <a:solidFill>
                  <a:schemeClr val="bg2"/>
                </a:solidFill>
              </a:rPr>
              <a:t>&gt; </a:t>
            </a:r>
            <a:r>
              <a:rPr lang="it-IT" b="1" dirty="0">
                <a:solidFill>
                  <a:schemeClr val="bg2"/>
                </a:solidFill>
              </a:rPr>
              <a:t>NEP</a:t>
            </a:r>
          </a:p>
        </p:txBody>
      </p:sp>
      <p:sp>
        <p:nvSpPr>
          <p:cNvPr id="31" name="CasellaDiTesto 30">
            <a:extLst>
              <a:ext uri="{FF2B5EF4-FFF2-40B4-BE49-F238E27FC236}">
                <a16:creationId xmlns:a16="http://schemas.microsoft.com/office/drawing/2014/main" id="{F05B8B9E-2B0F-4D01-94B0-4AF425ECDAAF}"/>
              </a:ext>
            </a:extLst>
          </p:cNvPr>
          <p:cNvSpPr txBox="1"/>
          <p:nvPr/>
        </p:nvSpPr>
        <p:spPr>
          <a:xfrm>
            <a:off x="9997135" y="3055791"/>
            <a:ext cx="2001168" cy="2492990"/>
          </a:xfrm>
          <a:prstGeom prst="rect">
            <a:avLst/>
          </a:prstGeom>
          <a:blipFill>
            <a:blip r:embed="rId6"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a:blipFill>
          <a:ln w="38100">
            <a:solidFill>
              <a:schemeClr val="tx1"/>
            </a:solidFill>
          </a:ln>
        </p:spPr>
        <p:txBody>
          <a:bodyPr wrap="square" rtlCol="0">
            <a:spAutoFit/>
          </a:bodyPr>
          <a:lstStyle/>
          <a:p>
            <a:r>
              <a:rPr lang="it-IT" sz="1400" dirty="0">
                <a:solidFill>
                  <a:schemeClr val="bg2"/>
                </a:solidFill>
              </a:rPr>
              <a:t>Nuova costituzione:</a:t>
            </a:r>
          </a:p>
          <a:p>
            <a:pPr>
              <a:buFont typeface="Arial" pitchFamily="34" charset="0"/>
              <a:buChar char="•"/>
            </a:pPr>
            <a:r>
              <a:rPr lang="it-IT" sz="1400" dirty="0">
                <a:solidFill>
                  <a:schemeClr val="bg2"/>
                </a:solidFill>
              </a:rPr>
              <a:t> Federazione di Repubbliche</a:t>
            </a:r>
          </a:p>
          <a:p>
            <a:pPr>
              <a:buFont typeface="Arial" pitchFamily="34" charset="0"/>
              <a:buChar char="•"/>
            </a:pPr>
            <a:r>
              <a:rPr lang="it-IT" sz="1400" dirty="0">
                <a:solidFill>
                  <a:schemeClr val="bg2"/>
                </a:solidFill>
              </a:rPr>
              <a:t> il potere formalmente al Congresso dei Soviet</a:t>
            </a:r>
          </a:p>
          <a:p>
            <a:pPr algn="ctr"/>
            <a:r>
              <a:rPr lang="it-IT" sz="1400" b="1" dirty="0">
                <a:solidFill>
                  <a:schemeClr val="bg2"/>
                </a:solidFill>
              </a:rPr>
              <a:t>MA</a:t>
            </a:r>
          </a:p>
          <a:p>
            <a:pPr>
              <a:buFont typeface="Arial" pitchFamily="34" charset="0"/>
              <a:buChar char="•"/>
            </a:pPr>
            <a:r>
              <a:rPr lang="it-IT" sz="1400" dirty="0">
                <a:solidFill>
                  <a:schemeClr val="bg2"/>
                </a:solidFill>
              </a:rPr>
              <a:t> partito unico</a:t>
            </a:r>
          </a:p>
          <a:p>
            <a:pPr>
              <a:buFont typeface="Arial" pitchFamily="34" charset="0"/>
              <a:buChar char="•"/>
            </a:pPr>
            <a:r>
              <a:rPr lang="it-IT" sz="1400" dirty="0">
                <a:solidFill>
                  <a:schemeClr val="bg2"/>
                </a:solidFill>
              </a:rPr>
              <a:t>  ruolo fondamentale del Segretario e del Comitato centrale</a:t>
            </a:r>
          </a:p>
          <a:p>
            <a:r>
              <a:rPr lang="it-IT" sz="1600" dirty="0">
                <a:solidFill>
                  <a:schemeClr val="bg2"/>
                </a:solidFill>
              </a:rPr>
              <a:t>&gt; </a:t>
            </a:r>
            <a:r>
              <a:rPr lang="it-IT" sz="1600" b="1" dirty="0">
                <a:solidFill>
                  <a:schemeClr val="bg2"/>
                </a:solidFill>
              </a:rPr>
              <a:t>Muore Lenin</a:t>
            </a:r>
          </a:p>
        </p:txBody>
      </p:sp>
      <p:sp>
        <p:nvSpPr>
          <p:cNvPr id="40" name="CasellaDiTesto 39">
            <a:extLst>
              <a:ext uri="{FF2B5EF4-FFF2-40B4-BE49-F238E27FC236}">
                <a16:creationId xmlns:a16="http://schemas.microsoft.com/office/drawing/2014/main" id="{6DDD1A6D-7BCF-433C-948F-C15CE10157C9}"/>
              </a:ext>
            </a:extLst>
          </p:cNvPr>
          <p:cNvSpPr txBox="1"/>
          <p:nvPr/>
        </p:nvSpPr>
        <p:spPr>
          <a:xfrm>
            <a:off x="310936" y="1520401"/>
            <a:ext cx="2731731" cy="575542"/>
          </a:xfrm>
          <a:prstGeom prst="rect">
            <a:avLst/>
          </a:prstGeom>
          <a:solidFill>
            <a:schemeClr val="bg1"/>
          </a:solidFill>
          <a:ln w="38100">
            <a:solidFill>
              <a:schemeClr val="tx1"/>
            </a:solidFill>
          </a:ln>
        </p:spPr>
        <p:txBody>
          <a:bodyPr wrap="square" rtlCol="0">
            <a:spAutoFit/>
          </a:bodyPr>
          <a:lstStyle/>
          <a:p>
            <a:pPr algn="ctr"/>
            <a:r>
              <a:rPr lang="it-IT" sz="1400" dirty="0"/>
              <a:t>18 gennaio </a:t>
            </a:r>
            <a:r>
              <a:rPr lang="it-IT" sz="1400" b="1" dirty="0"/>
              <a:t>1918</a:t>
            </a:r>
            <a:r>
              <a:rPr lang="it-IT" sz="1400" dirty="0"/>
              <a:t> – 28 giugno </a:t>
            </a:r>
            <a:r>
              <a:rPr lang="it-IT" sz="1400" b="1" dirty="0"/>
              <a:t>1919</a:t>
            </a:r>
          </a:p>
          <a:p>
            <a:pPr algn="ctr"/>
            <a:r>
              <a:rPr lang="it-IT" sz="1400" b="1" dirty="0"/>
              <a:t>Conferenza di pace di Parigi</a:t>
            </a:r>
          </a:p>
        </p:txBody>
      </p:sp>
      <p:sp>
        <p:nvSpPr>
          <p:cNvPr id="41" name="CasellaDiTesto 40">
            <a:extLst>
              <a:ext uri="{FF2B5EF4-FFF2-40B4-BE49-F238E27FC236}">
                <a16:creationId xmlns:a16="http://schemas.microsoft.com/office/drawing/2014/main" id="{48CDA2F7-2D18-426C-9C90-C0AF38FCF09B}"/>
              </a:ext>
            </a:extLst>
          </p:cNvPr>
          <p:cNvSpPr txBox="1"/>
          <p:nvPr/>
        </p:nvSpPr>
        <p:spPr>
          <a:xfrm>
            <a:off x="3350798" y="1726992"/>
            <a:ext cx="1559422" cy="307777"/>
          </a:xfrm>
          <a:prstGeom prst="rect">
            <a:avLst/>
          </a:prstGeom>
          <a:solidFill>
            <a:schemeClr val="bg1"/>
          </a:solidFill>
          <a:ln w="38100">
            <a:solidFill>
              <a:schemeClr val="tx1"/>
            </a:solidFill>
          </a:ln>
        </p:spPr>
        <p:txBody>
          <a:bodyPr wrap="square" rtlCol="0">
            <a:spAutoFit/>
          </a:bodyPr>
          <a:lstStyle/>
          <a:p>
            <a:pPr algn="ctr"/>
            <a:r>
              <a:rPr lang="it-IT" sz="1400" dirty="0"/>
              <a:t>Trattato di </a:t>
            </a:r>
            <a:r>
              <a:rPr lang="it-IT" sz="1400" dirty="0" err="1"/>
              <a:t>Sevres</a:t>
            </a:r>
            <a:endParaRPr lang="it-IT" sz="1400" b="1" dirty="0"/>
          </a:p>
        </p:txBody>
      </p:sp>
      <p:sp>
        <p:nvSpPr>
          <p:cNvPr id="42" name="CasellaDiTesto 41">
            <a:extLst>
              <a:ext uri="{FF2B5EF4-FFF2-40B4-BE49-F238E27FC236}">
                <a16:creationId xmlns:a16="http://schemas.microsoft.com/office/drawing/2014/main" id="{26D3EBCE-B0ED-416A-AF15-9A73EA5704D5}"/>
              </a:ext>
            </a:extLst>
          </p:cNvPr>
          <p:cNvSpPr txBox="1"/>
          <p:nvPr/>
        </p:nvSpPr>
        <p:spPr>
          <a:xfrm>
            <a:off x="1962860" y="905927"/>
            <a:ext cx="1148063" cy="523220"/>
          </a:xfrm>
          <a:prstGeom prst="rect">
            <a:avLst/>
          </a:prstGeom>
          <a:noFill/>
          <a:ln w="38100">
            <a:solidFill>
              <a:schemeClr val="tx1"/>
            </a:solidFill>
          </a:ln>
        </p:spPr>
        <p:txBody>
          <a:bodyPr wrap="square" rtlCol="0">
            <a:spAutoFit/>
          </a:bodyPr>
          <a:lstStyle/>
          <a:p>
            <a:pPr algn="ctr"/>
            <a:r>
              <a:rPr lang="it-IT" sz="1400" dirty="0"/>
              <a:t>Società delle Nazioni</a:t>
            </a:r>
            <a:endParaRPr lang="it-IT" sz="1400" b="1" dirty="0"/>
          </a:p>
        </p:txBody>
      </p:sp>
      <p:sp>
        <p:nvSpPr>
          <p:cNvPr id="43" name="CasellaDiTesto 42">
            <a:extLst>
              <a:ext uri="{FF2B5EF4-FFF2-40B4-BE49-F238E27FC236}">
                <a16:creationId xmlns:a16="http://schemas.microsoft.com/office/drawing/2014/main" id="{17301928-28EC-4825-A8FB-CD41294A93F5}"/>
              </a:ext>
            </a:extLst>
          </p:cNvPr>
          <p:cNvSpPr txBox="1"/>
          <p:nvPr/>
        </p:nvSpPr>
        <p:spPr>
          <a:xfrm>
            <a:off x="91665" y="4598935"/>
            <a:ext cx="1660168" cy="738664"/>
          </a:xfrm>
          <a:prstGeom prst="rect">
            <a:avLst/>
          </a:prstGeom>
          <a:blipFill dpi="0" rotWithShape="1">
            <a:blip r:embed="rId7" cstate="email">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a:fillRect/>
            </a:stretch>
          </a:blipFill>
          <a:ln w="38100"/>
        </p:spPr>
        <p:style>
          <a:lnRef idx="2">
            <a:schemeClr val="dk1"/>
          </a:lnRef>
          <a:fillRef idx="1">
            <a:schemeClr val="lt1"/>
          </a:fillRef>
          <a:effectRef idx="0">
            <a:schemeClr val="dk1"/>
          </a:effectRef>
          <a:fontRef idx="minor">
            <a:schemeClr val="dk1"/>
          </a:fontRef>
        </p:style>
        <p:txBody>
          <a:bodyPr wrap="square" rtlCol="0">
            <a:spAutoFit/>
          </a:bodyPr>
          <a:lstStyle/>
          <a:p>
            <a:r>
              <a:rPr lang="it-IT" sz="1400" dirty="0">
                <a:solidFill>
                  <a:schemeClr val="bg2"/>
                </a:solidFill>
              </a:rPr>
              <a:t>9 novembre 1918</a:t>
            </a:r>
          </a:p>
          <a:p>
            <a:r>
              <a:rPr lang="it-IT" sz="1400" b="1" dirty="0"/>
              <a:t>Germania</a:t>
            </a:r>
            <a:r>
              <a:rPr lang="it-IT" sz="1400" dirty="0"/>
              <a:t>: </a:t>
            </a:r>
          </a:p>
          <a:p>
            <a:r>
              <a:rPr lang="it-IT" sz="1400" dirty="0"/>
              <a:t>Abdica Guglielmo II</a:t>
            </a:r>
          </a:p>
        </p:txBody>
      </p:sp>
      <p:sp>
        <p:nvSpPr>
          <p:cNvPr id="44" name="CasellaDiTesto 43">
            <a:extLst>
              <a:ext uri="{FF2B5EF4-FFF2-40B4-BE49-F238E27FC236}">
                <a16:creationId xmlns:a16="http://schemas.microsoft.com/office/drawing/2014/main" id="{3643471D-B8A4-4551-9B09-4DB981AF35B6}"/>
              </a:ext>
            </a:extLst>
          </p:cNvPr>
          <p:cNvSpPr txBox="1"/>
          <p:nvPr/>
        </p:nvSpPr>
        <p:spPr>
          <a:xfrm>
            <a:off x="2187223" y="3216603"/>
            <a:ext cx="1063681" cy="523220"/>
          </a:xfrm>
          <a:prstGeom prst="rect">
            <a:avLst/>
          </a:prstGeom>
          <a:blipFill>
            <a:blip r:embed="rId9" cstate="email">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a:blipFill>
          <a:ln w="38100"/>
        </p:spPr>
        <p:style>
          <a:lnRef idx="2">
            <a:schemeClr val="dk1"/>
          </a:lnRef>
          <a:fillRef idx="1">
            <a:schemeClr val="lt1"/>
          </a:fillRef>
          <a:effectRef idx="0">
            <a:schemeClr val="dk1"/>
          </a:effectRef>
          <a:fontRef idx="minor">
            <a:schemeClr val="dk1"/>
          </a:fontRef>
        </p:style>
        <p:txBody>
          <a:bodyPr wrap="square" rtlCol="0">
            <a:spAutoFit/>
          </a:bodyPr>
          <a:lstStyle/>
          <a:p>
            <a:r>
              <a:rPr lang="it-IT" sz="1400" dirty="0">
                <a:solidFill>
                  <a:schemeClr val="bg2"/>
                </a:solidFill>
              </a:rPr>
              <a:t>Rivolta spartachista</a:t>
            </a:r>
          </a:p>
        </p:txBody>
      </p:sp>
      <p:sp>
        <p:nvSpPr>
          <p:cNvPr id="45" name="CasellaDiTesto 44">
            <a:extLst>
              <a:ext uri="{FF2B5EF4-FFF2-40B4-BE49-F238E27FC236}">
                <a16:creationId xmlns:a16="http://schemas.microsoft.com/office/drawing/2014/main" id="{3EE29400-E1A1-4B0A-94E0-2EC3C830B73B}"/>
              </a:ext>
            </a:extLst>
          </p:cNvPr>
          <p:cNvSpPr txBox="1"/>
          <p:nvPr/>
        </p:nvSpPr>
        <p:spPr>
          <a:xfrm>
            <a:off x="2187223" y="3895949"/>
            <a:ext cx="1351262" cy="536258"/>
          </a:xfrm>
          <a:prstGeom prst="rect">
            <a:avLst/>
          </a:prstGeom>
          <a:blipFill>
            <a:blip r:embed="rId11" cstate="email">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a:blipFill>
          <a:ln w="38100"/>
        </p:spPr>
        <p:style>
          <a:lnRef idx="2">
            <a:schemeClr val="dk1"/>
          </a:lnRef>
          <a:fillRef idx="1">
            <a:schemeClr val="lt1"/>
          </a:fillRef>
          <a:effectRef idx="0">
            <a:schemeClr val="dk1"/>
          </a:effectRef>
          <a:fontRef idx="minor">
            <a:schemeClr val="dk1"/>
          </a:fontRef>
        </p:style>
        <p:txBody>
          <a:bodyPr wrap="square" rtlCol="0">
            <a:spAutoFit/>
          </a:bodyPr>
          <a:lstStyle/>
          <a:p>
            <a:r>
              <a:rPr lang="it-IT" sz="1400" dirty="0">
                <a:solidFill>
                  <a:schemeClr val="bg2"/>
                </a:solidFill>
              </a:rPr>
              <a:t>Costituzione di Weimar</a:t>
            </a:r>
          </a:p>
        </p:txBody>
      </p:sp>
      <p:sp>
        <p:nvSpPr>
          <p:cNvPr id="46" name="CasellaDiTesto 45">
            <a:extLst>
              <a:ext uri="{FF2B5EF4-FFF2-40B4-BE49-F238E27FC236}">
                <a16:creationId xmlns:a16="http://schemas.microsoft.com/office/drawing/2014/main" id="{D9BC8C94-0875-434B-B862-B85464B27C45}"/>
              </a:ext>
            </a:extLst>
          </p:cNvPr>
          <p:cNvSpPr txBox="1"/>
          <p:nvPr/>
        </p:nvSpPr>
        <p:spPr>
          <a:xfrm>
            <a:off x="8313875" y="4732447"/>
            <a:ext cx="1497781" cy="307777"/>
          </a:xfrm>
          <a:prstGeom prst="rect">
            <a:avLst/>
          </a:prstGeom>
          <a:blipFill>
            <a:blip r:embed="rId12" cstate="email">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a:blipFill>
          <a:ln w="38100"/>
        </p:spPr>
        <p:style>
          <a:lnRef idx="2">
            <a:schemeClr val="dk1"/>
          </a:lnRef>
          <a:fillRef idx="1">
            <a:schemeClr val="lt1"/>
          </a:fillRef>
          <a:effectRef idx="0">
            <a:schemeClr val="dk1"/>
          </a:effectRef>
          <a:fontRef idx="minor">
            <a:schemeClr val="dk1"/>
          </a:fontRef>
        </p:style>
        <p:txBody>
          <a:bodyPr wrap="square" rtlCol="0">
            <a:spAutoFit/>
          </a:bodyPr>
          <a:lstStyle/>
          <a:p>
            <a:r>
              <a:rPr lang="it-IT" sz="1400" dirty="0">
                <a:solidFill>
                  <a:schemeClr val="bg2"/>
                </a:solidFill>
              </a:rPr>
              <a:t>Putsch di Monaco</a:t>
            </a:r>
          </a:p>
        </p:txBody>
      </p:sp>
      <p:sp>
        <p:nvSpPr>
          <p:cNvPr id="47" name="CasellaDiTesto 46">
            <a:extLst>
              <a:ext uri="{FF2B5EF4-FFF2-40B4-BE49-F238E27FC236}">
                <a16:creationId xmlns:a16="http://schemas.microsoft.com/office/drawing/2014/main" id="{D6168637-F99E-45C0-8264-12F00B19ABBC}"/>
              </a:ext>
            </a:extLst>
          </p:cNvPr>
          <p:cNvSpPr txBox="1"/>
          <p:nvPr/>
        </p:nvSpPr>
        <p:spPr>
          <a:xfrm>
            <a:off x="10282754" y="5768800"/>
            <a:ext cx="1141405" cy="307777"/>
          </a:xfrm>
          <a:prstGeom prst="rect">
            <a:avLst/>
          </a:prstGeom>
          <a:blipFill>
            <a:blip r:embed="rId13" cstate="email">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a:blipFill>
          <a:ln w="38100"/>
        </p:spPr>
        <p:style>
          <a:lnRef idx="2">
            <a:schemeClr val="dk1"/>
          </a:lnRef>
          <a:fillRef idx="1">
            <a:schemeClr val="lt1"/>
          </a:fillRef>
          <a:effectRef idx="0">
            <a:schemeClr val="dk1"/>
          </a:effectRef>
          <a:fontRef idx="minor">
            <a:schemeClr val="dk1"/>
          </a:fontRef>
        </p:style>
        <p:txBody>
          <a:bodyPr wrap="square" rtlCol="0">
            <a:spAutoFit/>
          </a:bodyPr>
          <a:lstStyle/>
          <a:p>
            <a:r>
              <a:rPr lang="it-IT" sz="1400" dirty="0">
                <a:solidFill>
                  <a:schemeClr val="bg2"/>
                </a:solidFill>
              </a:rPr>
              <a:t>Piano </a:t>
            </a:r>
            <a:r>
              <a:rPr lang="it-IT" sz="1400" dirty="0" err="1">
                <a:solidFill>
                  <a:schemeClr val="bg2"/>
                </a:solidFill>
              </a:rPr>
              <a:t>Dawes</a:t>
            </a:r>
            <a:endParaRPr lang="it-IT" sz="1400" dirty="0">
              <a:solidFill>
                <a:schemeClr val="bg2"/>
              </a:solidFill>
            </a:endParaRPr>
          </a:p>
        </p:txBody>
      </p:sp>
      <p:cxnSp>
        <p:nvCxnSpPr>
          <p:cNvPr id="52" name="Connettore diritto 51">
            <a:extLst>
              <a:ext uri="{FF2B5EF4-FFF2-40B4-BE49-F238E27FC236}">
                <a16:creationId xmlns:a16="http://schemas.microsoft.com/office/drawing/2014/main" id="{47CE6C14-80BF-44D0-901D-86E29EE891AB}"/>
              </a:ext>
            </a:extLst>
          </p:cNvPr>
          <p:cNvCxnSpPr>
            <a:cxnSpLocks/>
          </p:cNvCxnSpPr>
          <p:nvPr/>
        </p:nvCxnSpPr>
        <p:spPr>
          <a:xfrm>
            <a:off x="9174443" y="2930474"/>
            <a:ext cx="0" cy="18223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CasellaDiTesto 61">
            <a:extLst>
              <a:ext uri="{FF2B5EF4-FFF2-40B4-BE49-F238E27FC236}">
                <a16:creationId xmlns:a16="http://schemas.microsoft.com/office/drawing/2014/main" id="{8175505A-C856-4AD8-BBD0-8BA751F2A310}"/>
              </a:ext>
            </a:extLst>
          </p:cNvPr>
          <p:cNvSpPr txBox="1"/>
          <p:nvPr/>
        </p:nvSpPr>
        <p:spPr>
          <a:xfrm>
            <a:off x="2187223" y="4641269"/>
            <a:ext cx="1978944" cy="338554"/>
          </a:xfrm>
          <a:prstGeom prst="rect">
            <a:avLst/>
          </a:prstGeom>
          <a:blipFill dpi="0" rotWithShape="1">
            <a:blip r:embed="rId14" cstate="email">
              <a:alphaModFix amt="66000"/>
              <a:extLst>
                <a:ext uri="{28A0092B-C50C-407E-A947-70E740481C1C}">
                  <a14:useLocalDpi xmlns:a14="http://schemas.microsoft.com/office/drawing/2010/main"/>
                </a:ext>
                <a:ext uri="{837473B0-CC2E-450A-ABE3-18F120FF3D39}">
                  <a1611:picAttrSrcUrl xmlns:a1611="http://schemas.microsoft.com/office/drawing/2016/11/main" r:id="rId15"/>
                </a:ext>
              </a:extLst>
            </a:blip>
            <a:srcRect/>
            <a:stretch>
              <a:fillRect/>
            </a:stretch>
          </a:blipFill>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sz="1600" b="1" dirty="0">
                <a:solidFill>
                  <a:schemeClr val="tx1"/>
                </a:solidFill>
              </a:rPr>
              <a:t>Red </a:t>
            </a:r>
            <a:r>
              <a:rPr lang="it-IT" sz="1600" b="1" dirty="0" err="1">
                <a:solidFill>
                  <a:schemeClr val="tx1"/>
                </a:solidFill>
              </a:rPr>
              <a:t>scare</a:t>
            </a:r>
            <a:endParaRPr lang="it-IT" sz="1600" b="1" dirty="0">
              <a:solidFill>
                <a:schemeClr val="tx1"/>
              </a:solidFill>
            </a:endParaRPr>
          </a:p>
        </p:txBody>
      </p:sp>
      <p:sp>
        <p:nvSpPr>
          <p:cNvPr id="63" name="CasellaDiTesto 62">
            <a:extLst>
              <a:ext uri="{FF2B5EF4-FFF2-40B4-BE49-F238E27FC236}">
                <a16:creationId xmlns:a16="http://schemas.microsoft.com/office/drawing/2014/main" id="{A31C1AFE-E0C4-4C54-87A4-D8E139712FA0}"/>
              </a:ext>
            </a:extLst>
          </p:cNvPr>
          <p:cNvSpPr txBox="1"/>
          <p:nvPr/>
        </p:nvSpPr>
        <p:spPr>
          <a:xfrm>
            <a:off x="2170399" y="5103787"/>
            <a:ext cx="989472" cy="523220"/>
          </a:xfrm>
          <a:prstGeom prst="rect">
            <a:avLst/>
          </a:prstGeom>
          <a:blipFill dpi="0" rotWithShape="1">
            <a:blip r:embed="rId16" cstate="email">
              <a:alphaModFix amt="66000"/>
              <a:extLst>
                <a:ext uri="{28A0092B-C50C-407E-A947-70E740481C1C}">
                  <a14:useLocalDpi xmlns:a14="http://schemas.microsoft.com/office/drawing/2010/main"/>
                </a:ext>
                <a:ext uri="{837473B0-CC2E-450A-ABE3-18F120FF3D39}">
                  <a1611:picAttrSrcUrl xmlns:a1611="http://schemas.microsoft.com/office/drawing/2016/11/main" r:id="rId15"/>
                </a:ext>
              </a:extLst>
            </a:blip>
            <a:srcRect/>
            <a:stretch>
              <a:fillRect/>
            </a:stretch>
          </a:blipFill>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sz="1400" dirty="0">
                <a:solidFill>
                  <a:schemeClr val="tx1"/>
                </a:solidFill>
              </a:rPr>
              <a:t>Fordismo / taylorismo</a:t>
            </a:r>
          </a:p>
        </p:txBody>
      </p:sp>
      <p:sp>
        <p:nvSpPr>
          <p:cNvPr id="70" name="CasellaDiTesto 69">
            <a:extLst>
              <a:ext uri="{FF2B5EF4-FFF2-40B4-BE49-F238E27FC236}">
                <a16:creationId xmlns:a16="http://schemas.microsoft.com/office/drawing/2014/main" id="{D75747CA-BA45-4DA2-A1BF-822C1324EE02}"/>
              </a:ext>
            </a:extLst>
          </p:cNvPr>
          <p:cNvSpPr txBox="1"/>
          <p:nvPr/>
        </p:nvSpPr>
        <p:spPr>
          <a:xfrm>
            <a:off x="8227851" y="1643866"/>
            <a:ext cx="1889737" cy="307777"/>
          </a:xfrm>
          <a:prstGeom prst="rect">
            <a:avLst/>
          </a:prstGeom>
          <a:solidFill>
            <a:schemeClr val="bg1"/>
          </a:solidFill>
          <a:ln w="38100">
            <a:solidFill>
              <a:schemeClr val="tx1"/>
            </a:solidFill>
          </a:ln>
        </p:spPr>
        <p:txBody>
          <a:bodyPr wrap="square" rtlCol="0">
            <a:spAutoFit/>
          </a:bodyPr>
          <a:lstStyle/>
          <a:p>
            <a:pPr algn="ctr"/>
            <a:r>
              <a:rPr lang="it-IT" sz="1400" dirty="0"/>
              <a:t>Occupazione della Ruhr</a:t>
            </a:r>
            <a:endParaRPr lang="it-IT" sz="1400" b="1" dirty="0"/>
          </a:p>
        </p:txBody>
      </p:sp>
      <p:sp>
        <p:nvSpPr>
          <p:cNvPr id="72" name="CasellaDiTesto 71">
            <a:extLst>
              <a:ext uri="{FF2B5EF4-FFF2-40B4-BE49-F238E27FC236}">
                <a16:creationId xmlns:a16="http://schemas.microsoft.com/office/drawing/2014/main" id="{0FB7E615-79F7-4084-910B-81045CB389A9}"/>
              </a:ext>
            </a:extLst>
          </p:cNvPr>
          <p:cNvSpPr txBox="1"/>
          <p:nvPr/>
        </p:nvSpPr>
        <p:spPr>
          <a:xfrm>
            <a:off x="2161611" y="5796171"/>
            <a:ext cx="989472" cy="307777"/>
          </a:xfrm>
          <a:prstGeom prst="rect">
            <a:avLst/>
          </a:prstGeom>
          <a:blipFill dpi="0" rotWithShape="1">
            <a:blip r:embed="rId17" cstate="email">
              <a:alphaModFix amt="78000"/>
              <a:extLst>
                <a:ext uri="{28A0092B-C50C-407E-A947-70E740481C1C}">
                  <a14:useLocalDpi xmlns:a14="http://schemas.microsoft.com/office/drawing/2010/main"/>
                </a:ext>
                <a:ext uri="{837473B0-CC2E-450A-ABE3-18F120FF3D39}">
                  <a1611:picAttrSrcUrl xmlns:a1611="http://schemas.microsoft.com/office/drawing/2016/11/main" r:id="rId18"/>
                </a:ext>
              </a:extLst>
            </a:blip>
            <a:srcRect/>
            <a:stretch>
              <a:fillRect/>
            </a:stretch>
          </a:blipFill>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sz="1400" b="1" dirty="0">
                <a:solidFill>
                  <a:schemeClr val="tx1"/>
                </a:solidFill>
              </a:rPr>
              <a:t>Fiume</a:t>
            </a:r>
          </a:p>
        </p:txBody>
      </p:sp>
      <p:sp>
        <p:nvSpPr>
          <p:cNvPr id="73" name="CasellaDiTesto 72">
            <a:extLst>
              <a:ext uri="{FF2B5EF4-FFF2-40B4-BE49-F238E27FC236}">
                <a16:creationId xmlns:a16="http://schemas.microsoft.com/office/drawing/2014/main" id="{B449212E-6612-43BA-AC69-74DAD4661F98}"/>
              </a:ext>
            </a:extLst>
          </p:cNvPr>
          <p:cNvSpPr txBox="1"/>
          <p:nvPr/>
        </p:nvSpPr>
        <p:spPr>
          <a:xfrm>
            <a:off x="1978865" y="6206141"/>
            <a:ext cx="1372539" cy="523220"/>
          </a:xfrm>
          <a:prstGeom prst="rect">
            <a:avLst/>
          </a:prstGeom>
          <a:blipFill dpi="0" rotWithShape="1">
            <a:blip r:embed="rId19" cstate="email">
              <a:alphaModFix amt="79000"/>
              <a:extLst>
                <a:ext uri="{28A0092B-C50C-407E-A947-70E740481C1C}">
                  <a14:useLocalDpi xmlns:a14="http://schemas.microsoft.com/office/drawing/2010/main"/>
                </a:ext>
                <a:ext uri="{837473B0-CC2E-450A-ABE3-18F120FF3D39}">
                  <a1611:picAttrSrcUrl xmlns:a1611="http://schemas.microsoft.com/office/drawing/2016/11/main" r:id="rId18"/>
                </a:ext>
              </a:extLst>
            </a:blip>
            <a:srcRect/>
            <a:stretch>
              <a:fillRect/>
            </a:stretch>
          </a:blipFill>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sz="1400" dirty="0">
                <a:solidFill>
                  <a:schemeClr val="tx1"/>
                </a:solidFill>
              </a:rPr>
              <a:t>Fasci di combattimento</a:t>
            </a:r>
          </a:p>
        </p:txBody>
      </p:sp>
      <p:sp>
        <p:nvSpPr>
          <p:cNvPr id="74" name="CasellaDiTesto 73">
            <a:extLst>
              <a:ext uri="{FF2B5EF4-FFF2-40B4-BE49-F238E27FC236}">
                <a16:creationId xmlns:a16="http://schemas.microsoft.com/office/drawing/2014/main" id="{6BD752E7-F985-4460-979C-AF4760A59B61}"/>
              </a:ext>
            </a:extLst>
          </p:cNvPr>
          <p:cNvSpPr txBox="1"/>
          <p:nvPr/>
        </p:nvSpPr>
        <p:spPr>
          <a:xfrm>
            <a:off x="7099470" y="6159974"/>
            <a:ext cx="1128382" cy="523220"/>
          </a:xfrm>
          <a:prstGeom prst="rect">
            <a:avLst/>
          </a:prstGeom>
          <a:blipFill dpi="0" rotWithShape="1">
            <a:blip r:embed="rId20" cstate="email">
              <a:alphaModFix amt="79000"/>
              <a:extLst>
                <a:ext uri="{28A0092B-C50C-407E-A947-70E740481C1C}">
                  <a14:useLocalDpi xmlns:a14="http://schemas.microsoft.com/office/drawing/2010/main"/>
                </a:ext>
                <a:ext uri="{837473B0-CC2E-450A-ABE3-18F120FF3D39}">
                  <a1611:picAttrSrcUrl xmlns:a1611="http://schemas.microsoft.com/office/drawing/2016/11/main" r:id="rId18"/>
                </a:ext>
              </a:extLst>
            </a:blip>
            <a:srcRect/>
            <a:stretch>
              <a:fillRect/>
            </a:stretch>
          </a:blipFill>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sz="1400" dirty="0">
                <a:solidFill>
                  <a:schemeClr val="tx1"/>
                </a:solidFill>
              </a:rPr>
              <a:t>Marcia su Roma</a:t>
            </a:r>
          </a:p>
        </p:txBody>
      </p:sp>
      <p:sp>
        <p:nvSpPr>
          <p:cNvPr id="75" name="CasellaDiTesto 74">
            <a:extLst>
              <a:ext uri="{FF2B5EF4-FFF2-40B4-BE49-F238E27FC236}">
                <a16:creationId xmlns:a16="http://schemas.microsoft.com/office/drawing/2014/main" id="{3E497E68-F023-41CF-B820-B4A6485AD567}"/>
              </a:ext>
            </a:extLst>
          </p:cNvPr>
          <p:cNvSpPr txBox="1"/>
          <p:nvPr/>
        </p:nvSpPr>
        <p:spPr>
          <a:xfrm>
            <a:off x="10389562" y="6159974"/>
            <a:ext cx="1128382" cy="523220"/>
          </a:xfrm>
          <a:prstGeom prst="rect">
            <a:avLst/>
          </a:prstGeom>
          <a:blipFill dpi="0" rotWithShape="1">
            <a:blip r:embed="rId20" cstate="email">
              <a:alphaModFix amt="79000"/>
              <a:extLst>
                <a:ext uri="{28A0092B-C50C-407E-A947-70E740481C1C}">
                  <a14:useLocalDpi xmlns:a14="http://schemas.microsoft.com/office/drawing/2010/main"/>
                </a:ext>
                <a:ext uri="{837473B0-CC2E-450A-ABE3-18F120FF3D39}">
                  <a1611:picAttrSrcUrl xmlns:a1611="http://schemas.microsoft.com/office/drawing/2016/11/main" r:id="rId18"/>
                </a:ext>
              </a:extLst>
            </a:blip>
            <a:srcRect/>
            <a:stretch>
              <a:fillRect/>
            </a:stretch>
          </a:blipFill>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sz="1400" dirty="0">
                <a:solidFill>
                  <a:schemeClr val="tx1"/>
                </a:solidFill>
              </a:rPr>
              <a:t>Omicidio Matteotti</a:t>
            </a:r>
          </a:p>
        </p:txBody>
      </p:sp>
      <p:cxnSp>
        <p:nvCxnSpPr>
          <p:cNvPr id="77" name="Connettore diritto 76">
            <a:extLst>
              <a:ext uri="{FF2B5EF4-FFF2-40B4-BE49-F238E27FC236}">
                <a16:creationId xmlns:a16="http://schemas.microsoft.com/office/drawing/2014/main" id="{2AA97AC0-08D9-404E-B5DD-AC88122BE3B4}"/>
              </a:ext>
            </a:extLst>
          </p:cNvPr>
          <p:cNvCxnSpPr>
            <a:cxnSpLocks/>
          </p:cNvCxnSpPr>
          <p:nvPr/>
        </p:nvCxnSpPr>
        <p:spPr>
          <a:xfrm>
            <a:off x="2429615" y="4979823"/>
            <a:ext cx="0" cy="123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nettore diritto 80">
            <a:extLst>
              <a:ext uri="{FF2B5EF4-FFF2-40B4-BE49-F238E27FC236}">
                <a16:creationId xmlns:a16="http://schemas.microsoft.com/office/drawing/2014/main" id="{F092F69E-D246-4AC6-B7AC-820BC8693789}"/>
              </a:ext>
            </a:extLst>
          </p:cNvPr>
          <p:cNvCxnSpPr>
            <a:cxnSpLocks/>
          </p:cNvCxnSpPr>
          <p:nvPr/>
        </p:nvCxnSpPr>
        <p:spPr>
          <a:xfrm>
            <a:off x="2429615" y="5634691"/>
            <a:ext cx="0" cy="1417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nettore diritto 81">
            <a:extLst>
              <a:ext uri="{FF2B5EF4-FFF2-40B4-BE49-F238E27FC236}">
                <a16:creationId xmlns:a16="http://schemas.microsoft.com/office/drawing/2014/main" id="{48EBE0CA-8544-401B-BA93-FCEB3C0D19C5}"/>
              </a:ext>
            </a:extLst>
          </p:cNvPr>
          <p:cNvCxnSpPr>
            <a:cxnSpLocks/>
          </p:cNvCxnSpPr>
          <p:nvPr/>
        </p:nvCxnSpPr>
        <p:spPr>
          <a:xfrm>
            <a:off x="2451232" y="6099759"/>
            <a:ext cx="0" cy="123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ttangolo con angoli arrotondati 50">
            <a:extLst>
              <a:ext uri="{FF2B5EF4-FFF2-40B4-BE49-F238E27FC236}">
                <a16:creationId xmlns:a16="http://schemas.microsoft.com/office/drawing/2014/main" id="{FB2A246D-CC5E-B345-8EFD-3352668DC9B6}"/>
              </a:ext>
            </a:extLst>
          </p:cNvPr>
          <p:cNvSpPr/>
          <p:nvPr/>
        </p:nvSpPr>
        <p:spPr>
          <a:xfrm>
            <a:off x="2696" y="358805"/>
            <a:ext cx="4036184"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3" name="CasellaDiTesto 52">
            <a:extLst>
              <a:ext uri="{FF2B5EF4-FFF2-40B4-BE49-F238E27FC236}">
                <a16:creationId xmlns:a16="http://schemas.microsoft.com/office/drawing/2014/main" id="{F9CB654D-7E68-CF42-B6F1-E2D2E380A697}"/>
              </a:ext>
            </a:extLst>
          </p:cNvPr>
          <p:cNvSpPr txBox="1"/>
          <p:nvPr/>
        </p:nvSpPr>
        <p:spPr>
          <a:xfrm>
            <a:off x="-16227" y="161331"/>
            <a:ext cx="3854581" cy="400110"/>
          </a:xfrm>
          <a:prstGeom prst="rect">
            <a:avLst/>
          </a:prstGeom>
          <a:noFill/>
        </p:spPr>
        <p:txBody>
          <a:bodyPr wrap="none" rtlCol="0">
            <a:spAutoFit/>
          </a:bodyPr>
          <a:lstStyle/>
          <a:p>
            <a:r>
              <a:rPr lang="it-IT" sz="2000" dirty="0">
                <a:latin typeface="Avenir Next" panose="020B0503020202020204" pitchFamily="34" charset="0"/>
              </a:rPr>
              <a:t>Dopo la Prima guerra mondiale</a:t>
            </a:r>
          </a:p>
        </p:txBody>
      </p:sp>
    </p:spTree>
    <p:extLst>
      <p:ext uri="{BB962C8B-B14F-4D97-AF65-F5344CB8AC3E}">
        <p14:creationId xmlns:p14="http://schemas.microsoft.com/office/powerpoint/2010/main" val="72240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man.digm.1919.manifesto_ppi_libertas.jpg">
            <a:extLst>
              <a:ext uri="{FF2B5EF4-FFF2-40B4-BE49-F238E27FC236}">
                <a16:creationId xmlns:a16="http://schemas.microsoft.com/office/drawing/2014/main" id="{A2222D3E-BF6A-4767-81C1-1CB743CE59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31768" y="4370823"/>
            <a:ext cx="6786610" cy="23682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magine 5" descr="PSI 1919.jpg">
            <a:extLst>
              <a:ext uri="{FF2B5EF4-FFF2-40B4-BE49-F238E27FC236}">
                <a16:creationId xmlns:a16="http://schemas.microsoft.com/office/drawing/2014/main" id="{98308790-0DEA-4AED-A77D-C739E1E874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58214" y="202740"/>
            <a:ext cx="2790470" cy="393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asellaDiTesto 6">
            <a:extLst>
              <a:ext uri="{FF2B5EF4-FFF2-40B4-BE49-F238E27FC236}">
                <a16:creationId xmlns:a16="http://schemas.microsoft.com/office/drawing/2014/main" id="{648C874A-92C5-432F-952D-B819ABA93092}"/>
              </a:ext>
            </a:extLst>
          </p:cNvPr>
          <p:cNvSpPr txBox="1"/>
          <p:nvPr/>
        </p:nvSpPr>
        <p:spPr>
          <a:xfrm>
            <a:off x="278476" y="2816094"/>
            <a:ext cx="7286644" cy="400110"/>
          </a:xfrm>
          <a:prstGeom prst="rect">
            <a:avLst/>
          </a:prstGeom>
          <a:solidFill>
            <a:schemeClr val="accent1">
              <a:lumMod val="40000"/>
              <a:lumOff val="60000"/>
            </a:schemeClr>
          </a:solidFill>
          <a:ln>
            <a:solidFill>
              <a:schemeClr val="accent1">
                <a:lumMod val="75000"/>
              </a:schemeClr>
            </a:solidFill>
          </a:ln>
          <a:effectLst>
            <a:outerShdw blurRad="50800" dist="38100" dir="2700000" algn="tl" rotWithShape="0">
              <a:prstClr val="black">
                <a:alpha val="40000"/>
              </a:prstClr>
            </a:outerShdw>
          </a:effectLst>
        </p:spPr>
        <p:txBody>
          <a:bodyPr wrap="square" rtlCol="0">
            <a:spAutoFit/>
          </a:bodyPr>
          <a:lstStyle/>
          <a:p>
            <a:r>
              <a:rPr lang="it-IT" sz="2000" dirty="0"/>
              <a:t>Crisi del modello liberale e successo dei partiti organizzati: PPI e PSI</a:t>
            </a:r>
          </a:p>
        </p:txBody>
      </p:sp>
      <p:sp>
        <p:nvSpPr>
          <p:cNvPr id="8" name="Rettangolo 7">
            <a:extLst>
              <a:ext uri="{FF2B5EF4-FFF2-40B4-BE49-F238E27FC236}">
                <a16:creationId xmlns:a16="http://schemas.microsoft.com/office/drawing/2014/main" id="{17DD96C2-FA73-4C22-96F4-C146B46DD63C}"/>
              </a:ext>
            </a:extLst>
          </p:cNvPr>
          <p:cNvSpPr/>
          <p:nvPr/>
        </p:nvSpPr>
        <p:spPr>
          <a:xfrm>
            <a:off x="2023343" y="3435461"/>
            <a:ext cx="3759572" cy="830997"/>
          </a:xfrm>
          <a:prstGeom prst="rect">
            <a:avLst/>
          </a:prstGeom>
          <a:solidFill>
            <a:schemeClr val="accent3">
              <a:lumMod val="40000"/>
              <a:lumOff val="60000"/>
            </a:schemeClr>
          </a:solidFill>
          <a:ln>
            <a:solidFill>
              <a:schemeClr val="accent3"/>
            </a:solidFill>
          </a:ln>
          <a:effectLst>
            <a:outerShdw blurRad="50800" dist="38100" dir="5400000" algn="t" rotWithShape="0">
              <a:prstClr val="black">
                <a:alpha val="40000"/>
              </a:prstClr>
            </a:outerShdw>
          </a:effectLst>
        </p:spPr>
        <p:txBody>
          <a:bodyPr wrap="square">
            <a:spAutoFit/>
          </a:bodyPr>
          <a:lstStyle/>
          <a:p>
            <a:pPr algn="ctr"/>
            <a:r>
              <a:rPr lang="it-IT" sz="2400" dirty="0"/>
              <a:t>Elezioni politiche 1919 </a:t>
            </a:r>
          </a:p>
          <a:p>
            <a:pPr algn="ctr"/>
            <a:r>
              <a:rPr lang="it-IT" sz="2400" dirty="0"/>
              <a:t>PSI = 32,4%        PPI = 20,6%</a:t>
            </a:r>
          </a:p>
        </p:txBody>
      </p:sp>
      <p:grpSp>
        <p:nvGrpSpPr>
          <p:cNvPr id="9" name="Gruppo 8">
            <a:extLst>
              <a:ext uri="{FF2B5EF4-FFF2-40B4-BE49-F238E27FC236}">
                <a16:creationId xmlns:a16="http://schemas.microsoft.com/office/drawing/2014/main" id="{0C339EED-6BE4-4E06-B416-D23769E42F04}"/>
              </a:ext>
            </a:extLst>
          </p:cNvPr>
          <p:cNvGrpSpPr/>
          <p:nvPr/>
        </p:nvGrpSpPr>
        <p:grpSpPr>
          <a:xfrm>
            <a:off x="1443896" y="857374"/>
            <a:ext cx="4986140" cy="785818"/>
            <a:chOff x="928662" y="1714488"/>
            <a:chExt cx="4779781" cy="785818"/>
          </a:xfrm>
        </p:grpSpPr>
        <p:sp>
          <p:nvSpPr>
            <p:cNvPr id="10" name="Rettangolo 9">
              <a:extLst>
                <a:ext uri="{FF2B5EF4-FFF2-40B4-BE49-F238E27FC236}">
                  <a16:creationId xmlns:a16="http://schemas.microsoft.com/office/drawing/2014/main" id="{899DF013-E64D-4424-9BA3-421258EB22A2}"/>
                </a:ext>
              </a:extLst>
            </p:cNvPr>
            <p:cNvSpPr/>
            <p:nvPr/>
          </p:nvSpPr>
          <p:spPr>
            <a:xfrm>
              <a:off x="928662" y="1714488"/>
              <a:ext cx="4714908" cy="785818"/>
            </a:xfrm>
            <a:prstGeom prst="rect">
              <a:avLst/>
            </a:prstGeom>
            <a:solidFill>
              <a:schemeClr val="bg2">
                <a:lumMod val="9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5EAFDA40-A0D8-4FD5-B1AA-F590DDCBC93D}"/>
                </a:ext>
              </a:extLst>
            </p:cNvPr>
            <p:cNvSpPr txBox="1"/>
            <p:nvPr/>
          </p:nvSpPr>
          <p:spPr>
            <a:xfrm>
              <a:off x="2143108" y="1785926"/>
              <a:ext cx="3565335" cy="646331"/>
            </a:xfrm>
            <a:prstGeom prst="rect">
              <a:avLst/>
            </a:prstGeom>
            <a:noFill/>
          </p:spPr>
          <p:txBody>
            <a:bodyPr wrap="none" rtlCol="0">
              <a:spAutoFit/>
            </a:bodyPr>
            <a:lstStyle/>
            <a:p>
              <a:r>
                <a:rPr lang="it-IT" dirty="0"/>
                <a:t>Suffragio universale maschile</a:t>
              </a:r>
            </a:p>
            <a:p>
              <a:r>
                <a:rPr lang="it-IT" dirty="0"/>
                <a:t>(introdotto con limitazioni nel 1911)</a:t>
              </a:r>
            </a:p>
          </p:txBody>
        </p:sp>
        <p:sp>
          <p:nvSpPr>
            <p:cNvPr id="12" name="Rettangolo 11">
              <a:extLst>
                <a:ext uri="{FF2B5EF4-FFF2-40B4-BE49-F238E27FC236}">
                  <a16:creationId xmlns:a16="http://schemas.microsoft.com/office/drawing/2014/main" id="{15C56941-D6F4-461E-B194-6DCC0E276174}"/>
                </a:ext>
              </a:extLst>
            </p:cNvPr>
            <p:cNvSpPr/>
            <p:nvPr/>
          </p:nvSpPr>
          <p:spPr>
            <a:xfrm>
              <a:off x="1000100" y="1714488"/>
              <a:ext cx="1223412" cy="707886"/>
            </a:xfrm>
            <a:prstGeom prst="rect">
              <a:avLst/>
            </a:prstGeom>
            <a:noFill/>
          </p:spPr>
          <p:txBody>
            <a:bodyPr wrap="none" lIns="91440" tIns="45720" rIns="91440" bIns="45720">
              <a:spAutoFit/>
            </a:bodyPr>
            <a:lstStyle/>
            <a:p>
              <a:pPr algn="ctr"/>
              <a:r>
                <a:rPr lang="it-IT" sz="4000" b="0" cap="none" spc="0" dirty="0">
                  <a:ln w="18415" cmpd="sng">
                    <a:solidFill>
                      <a:schemeClr val="tx1"/>
                    </a:solidFill>
                    <a:prstDash val="solid"/>
                  </a:ln>
                  <a:effectLst>
                    <a:outerShdw blurRad="50800" dist="38100" dir="2700000" algn="tl" rotWithShape="0">
                      <a:schemeClr val="tx1">
                        <a:alpha val="40000"/>
                      </a:schemeClr>
                    </a:outerShdw>
                  </a:effectLst>
                </a:rPr>
                <a:t>1918</a:t>
              </a:r>
            </a:p>
          </p:txBody>
        </p:sp>
      </p:grpSp>
      <p:grpSp>
        <p:nvGrpSpPr>
          <p:cNvPr id="13" name="Gruppo 12">
            <a:extLst>
              <a:ext uri="{FF2B5EF4-FFF2-40B4-BE49-F238E27FC236}">
                <a16:creationId xmlns:a16="http://schemas.microsoft.com/office/drawing/2014/main" id="{12A6C1B0-81AE-453E-BEA2-90D61B8453B4}"/>
              </a:ext>
            </a:extLst>
          </p:cNvPr>
          <p:cNvGrpSpPr/>
          <p:nvPr/>
        </p:nvGrpSpPr>
        <p:grpSpPr>
          <a:xfrm>
            <a:off x="1428728" y="1820486"/>
            <a:ext cx="4986140" cy="717770"/>
            <a:chOff x="1357290" y="2500306"/>
            <a:chExt cx="4286280" cy="717770"/>
          </a:xfrm>
        </p:grpSpPr>
        <p:sp>
          <p:nvSpPr>
            <p:cNvPr id="14" name="Rettangolo 13">
              <a:extLst>
                <a:ext uri="{FF2B5EF4-FFF2-40B4-BE49-F238E27FC236}">
                  <a16:creationId xmlns:a16="http://schemas.microsoft.com/office/drawing/2014/main" id="{8B420AA6-8026-4357-9E7A-2E960CB79B25}"/>
                </a:ext>
              </a:extLst>
            </p:cNvPr>
            <p:cNvSpPr/>
            <p:nvPr/>
          </p:nvSpPr>
          <p:spPr>
            <a:xfrm>
              <a:off x="1357290" y="2571744"/>
              <a:ext cx="4286280" cy="642942"/>
            </a:xfrm>
            <a:prstGeom prst="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5" name="Gruppo 14">
              <a:extLst>
                <a:ext uri="{FF2B5EF4-FFF2-40B4-BE49-F238E27FC236}">
                  <a16:creationId xmlns:a16="http://schemas.microsoft.com/office/drawing/2014/main" id="{61C8D5A9-4E8B-4068-83FA-657C15A9A355}"/>
                </a:ext>
              </a:extLst>
            </p:cNvPr>
            <p:cNvGrpSpPr/>
            <p:nvPr/>
          </p:nvGrpSpPr>
          <p:grpSpPr>
            <a:xfrm>
              <a:off x="1357290" y="2500306"/>
              <a:ext cx="4279715" cy="717770"/>
              <a:chOff x="1357290" y="2500306"/>
              <a:chExt cx="4279715" cy="717770"/>
            </a:xfrm>
          </p:grpSpPr>
          <p:sp>
            <p:nvSpPr>
              <p:cNvPr id="16" name="CasellaDiTesto 15">
                <a:extLst>
                  <a:ext uri="{FF2B5EF4-FFF2-40B4-BE49-F238E27FC236}">
                    <a16:creationId xmlns:a16="http://schemas.microsoft.com/office/drawing/2014/main" id="{5093D329-F172-448C-AF3B-420A77439936}"/>
                  </a:ext>
                </a:extLst>
              </p:cNvPr>
              <p:cNvSpPr txBox="1"/>
              <p:nvPr/>
            </p:nvSpPr>
            <p:spPr>
              <a:xfrm>
                <a:off x="2357422" y="2571744"/>
                <a:ext cx="3279583" cy="646332"/>
              </a:xfrm>
              <a:prstGeom prst="rect">
                <a:avLst/>
              </a:prstGeom>
              <a:noFill/>
            </p:spPr>
            <p:txBody>
              <a:bodyPr wrap="square" rtlCol="0">
                <a:spAutoFit/>
              </a:bodyPr>
              <a:lstStyle/>
              <a:p>
                <a:r>
                  <a:rPr lang="it-IT" dirty="0"/>
                  <a:t>Rappresentanza proporzionale con scrutinio di lista</a:t>
                </a:r>
              </a:p>
            </p:txBody>
          </p:sp>
          <p:sp>
            <p:nvSpPr>
              <p:cNvPr id="17" name="Rettangolo 16">
                <a:extLst>
                  <a:ext uri="{FF2B5EF4-FFF2-40B4-BE49-F238E27FC236}">
                    <a16:creationId xmlns:a16="http://schemas.microsoft.com/office/drawing/2014/main" id="{BBB5BA01-5FE2-46C2-9681-5C24738DF373}"/>
                  </a:ext>
                </a:extLst>
              </p:cNvPr>
              <p:cNvSpPr/>
              <p:nvPr/>
            </p:nvSpPr>
            <p:spPr>
              <a:xfrm>
                <a:off x="1357290" y="2500306"/>
                <a:ext cx="1223412" cy="707886"/>
              </a:xfrm>
              <a:prstGeom prst="rect">
                <a:avLst/>
              </a:prstGeom>
              <a:noFill/>
            </p:spPr>
            <p:txBody>
              <a:bodyPr wrap="none" lIns="91440" tIns="45720" rIns="91440" bIns="45720">
                <a:spAutoFit/>
              </a:bodyPr>
              <a:lstStyle/>
              <a:p>
                <a:pPr algn="ctr"/>
                <a:r>
                  <a:rPr lang="it-IT" sz="4000" b="0" cap="none" spc="0" dirty="0">
                    <a:ln w="18415" cmpd="sng">
                      <a:solidFill>
                        <a:schemeClr val="tx1"/>
                      </a:solidFill>
                      <a:prstDash val="solid"/>
                    </a:ln>
                    <a:effectLst>
                      <a:outerShdw blurRad="50800" dist="38100" dir="2700000" algn="tl" rotWithShape="0">
                        <a:prstClr val="black">
                          <a:alpha val="40000"/>
                        </a:prstClr>
                      </a:outerShdw>
                    </a:effectLst>
                  </a:rPr>
                  <a:t>1919</a:t>
                </a:r>
              </a:p>
            </p:txBody>
          </p:sp>
        </p:grpSp>
      </p:grpSp>
      <p:sp>
        <p:nvSpPr>
          <p:cNvPr id="18" name="Rettangolo con angoli arrotondati 17">
            <a:extLst>
              <a:ext uri="{FF2B5EF4-FFF2-40B4-BE49-F238E27FC236}">
                <a16:creationId xmlns:a16="http://schemas.microsoft.com/office/drawing/2014/main" id="{836AF451-42F6-6641-A3FC-03ACE86FDB19}"/>
              </a:ext>
            </a:extLst>
          </p:cNvPr>
          <p:cNvSpPr/>
          <p:nvPr/>
        </p:nvSpPr>
        <p:spPr>
          <a:xfrm>
            <a:off x="2696" y="356839"/>
            <a:ext cx="3420728"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CasellaDiTesto 18">
            <a:extLst>
              <a:ext uri="{FF2B5EF4-FFF2-40B4-BE49-F238E27FC236}">
                <a16:creationId xmlns:a16="http://schemas.microsoft.com/office/drawing/2014/main" id="{03FBDA0A-F3CB-C145-B0A4-A824DA4BD99E}"/>
              </a:ext>
            </a:extLst>
          </p:cNvPr>
          <p:cNvSpPr txBox="1"/>
          <p:nvPr/>
        </p:nvSpPr>
        <p:spPr>
          <a:xfrm>
            <a:off x="-16227" y="150180"/>
            <a:ext cx="3246530" cy="400110"/>
          </a:xfrm>
          <a:prstGeom prst="rect">
            <a:avLst/>
          </a:prstGeom>
          <a:noFill/>
        </p:spPr>
        <p:txBody>
          <a:bodyPr wrap="none" rtlCol="0">
            <a:spAutoFit/>
          </a:bodyPr>
          <a:lstStyle/>
          <a:p>
            <a:r>
              <a:rPr lang="it-IT" sz="2000" dirty="0">
                <a:latin typeface="Avenir Next" panose="020B0503020202020204" pitchFamily="34" charset="0"/>
              </a:rPr>
              <a:t>La crisi dello Stato liberale</a:t>
            </a:r>
          </a:p>
        </p:txBody>
      </p:sp>
    </p:spTree>
    <p:extLst>
      <p:ext uri="{BB962C8B-B14F-4D97-AF65-F5344CB8AC3E}">
        <p14:creationId xmlns:p14="http://schemas.microsoft.com/office/powerpoint/2010/main" val="3802413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17" descr="legionari fiume.jpg">
            <a:extLst>
              <a:ext uri="{FF2B5EF4-FFF2-40B4-BE49-F238E27FC236}">
                <a16:creationId xmlns:a16="http://schemas.microsoft.com/office/drawing/2014/main" id="{9D9BA2BC-9560-4627-B841-222B31FF4BC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056772" y="1860963"/>
            <a:ext cx="4777556" cy="1500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Immagine 18" descr="1919 primo direttorio del fascio di verona.jpg">
            <a:extLst>
              <a:ext uri="{FF2B5EF4-FFF2-40B4-BE49-F238E27FC236}">
                <a16:creationId xmlns:a16="http://schemas.microsoft.com/office/drawing/2014/main" id="{7F928B97-AAE1-4912-9427-4405B72B14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1319" y="2307303"/>
            <a:ext cx="1412397" cy="194478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20" name="CasellaDiTesto 19">
            <a:extLst>
              <a:ext uri="{FF2B5EF4-FFF2-40B4-BE49-F238E27FC236}">
                <a16:creationId xmlns:a16="http://schemas.microsoft.com/office/drawing/2014/main" id="{8BD37E72-FF79-4528-85BC-9E88CF4D79E3}"/>
              </a:ext>
            </a:extLst>
          </p:cNvPr>
          <p:cNvSpPr txBox="1"/>
          <p:nvPr/>
        </p:nvSpPr>
        <p:spPr>
          <a:xfrm>
            <a:off x="0" y="2848806"/>
            <a:ext cx="2276206" cy="86177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txBody>
          <a:bodyPr wrap="square" rtlCol="0">
            <a:spAutoFit/>
          </a:bodyPr>
          <a:lstStyle/>
          <a:p>
            <a:pPr algn="r"/>
            <a:r>
              <a:rPr lang="it-IT" b="1" dirty="0">
                <a:solidFill>
                  <a:schemeClr val="bg1"/>
                </a:solidFill>
              </a:rPr>
              <a:t>Marzo 1919</a:t>
            </a:r>
          </a:p>
          <a:p>
            <a:pPr algn="r"/>
            <a:r>
              <a:rPr lang="it-IT" sz="1600" dirty="0">
                <a:solidFill>
                  <a:schemeClr val="bg1"/>
                </a:solidFill>
              </a:rPr>
              <a:t>Fondazione a Milano dei Fasci di Combattimento</a:t>
            </a:r>
          </a:p>
        </p:txBody>
      </p:sp>
      <p:pic>
        <p:nvPicPr>
          <p:cNvPr id="21" name="Immagine 20" descr="Don-Luigi-Sturzo.jpg">
            <a:extLst>
              <a:ext uri="{FF2B5EF4-FFF2-40B4-BE49-F238E27FC236}">
                <a16:creationId xmlns:a16="http://schemas.microsoft.com/office/drawing/2014/main" id="{595B8814-E6B4-4E3C-A810-0E7B085883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50785" y="760374"/>
            <a:ext cx="2143139" cy="1384798"/>
          </a:xfrm>
          <a:prstGeom prst="rect">
            <a:avLst/>
          </a:prstGeom>
          <a:effectLst>
            <a:outerShdw blurRad="50800" dist="38100" dir="2700000" algn="tl" rotWithShape="0">
              <a:prstClr val="black">
                <a:alpha val="40000"/>
              </a:prstClr>
            </a:outerShdw>
          </a:effectLst>
        </p:spPr>
      </p:pic>
      <p:pic>
        <p:nvPicPr>
          <p:cNvPr id="22" name="Immagine 21" descr="biennio rosso.jpg">
            <a:extLst>
              <a:ext uri="{FF2B5EF4-FFF2-40B4-BE49-F238E27FC236}">
                <a16:creationId xmlns:a16="http://schemas.microsoft.com/office/drawing/2014/main" id="{6B74DFC2-AFE8-477F-BDDA-3694FECA6D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622" y="4233604"/>
            <a:ext cx="1837163" cy="2546562"/>
          </a:xfrm>
          <a:prstGeom prst="rect">
            <a:avLst/>
          </a:prstGeom>
          <a:effectLst>
            <a:outerShdw blurRad="50800" dist="38100" dir="2700000" algn="tl" rotWithShape="0">
              <a:prstClr val="black">
                <a:alpha val="40000"/>
              </a:prstClr>
            </a:outerShdw>
          </a:effectLst>
        </p:spPr>
      </p:pic>
      <p:sp>
        <p:nvSpPr>
          <p:cNvPr id="23" name="CasellaDiTesto 22">
            <a:extLst>
              <a:ext uri="{FF2B5EF4-FFF2-40B4-BE49-F238E27FC236}">
                <a16:creationId xmlns:a16="http://schemas.microsoft.com/office/drawing/2014/main" id="{2B7DCFC2-276A-4A77-BB7E-3FF281D5717D}"/>
              </a:ext>
            </a:extLst>
          </p:cNvPr>
          <p:cNvSpPr txBox="1"/>
          <p:nvPr/>
        </p:nvSpPr>
        <p:spPr>
          <a:xfrm>
            <a:off x="66631" y="897364"/>
            <a:ext cx="1691831" cy="86177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txBody>
          <a:bodyPr wrap="square" rtlCol="0">
            <a:spAutoFit/>
          </a:bodyPr>
          <a:lstStyle/>
          <a:p>
            <a:r>
              <a:rPr lang="it-IT" b="1" dirty="0"/>
              <a:t>Gennaio 1919</a:t>
            </a:r>
          </a:p>
          <a:p>
            <a:r>
              <a:rPr lang="it-IT" sz="1600" dirty="0"/>
              <a:t>Nasce il Partito Popolare Italiano</a:t>
            </a:r>
          </a:p>
        </p:txBody>
      </p:sp>
      <p:sp>
        <p:nvSpPr>
          <p:cNvPr id="24" name="Rettangolo 23">
            <a:extLst>
              <a:ext uri="{FF2B5EF4-FFF2-40B4-BE49-F238E27FC236}">
                <a16:creationId xmlns:a16="http://schemas.microsoft.com/office/drawing/2014/main" id="{3D475694-C862-477F-BD62-FBC0A8CB6E82}"/>
              </a:ext>
            </a:extLst>
          </p:cNvPr>
          <p:cNvSpPr/>
          <p:nvPr/>
        </p:nvSpPr>
        <p:spPr>
          <a:xfrm>
            <a:off x="2176168" y="4624466"/>
            <a:ext cx="6142068" cy="1846659"/>
          </a:xfrm>
          <a:prstGeom prst="rect">
            <a:avLst/>
          </a:prstGeom>
          <a:solidFill>
            <a:srgbClr val="EC7634"/>
          </a:solidFill>
          <a:effectLst>
            <a:outerShdw blurRad="50800" dist="38100" dir="2700000" algn="tl" rotWithShape="0">
              <a:prstClr val="black">
                <a:alpha val="40000"/>
              </a:prstClr>
            </a:outerShdw>
          </a:effectLst>
        </p:spPr>
        <p:txBody>
          <a:bodyPr wrap="square">
            <a:spAutoFit/>
          </a:bodyPr>
          <a:lstStyle/>
          <a:p>
            <a:pPr algn="ctr"/>
            <a:r>
              <a:rPr lang="it-IT" b="1" dirty="0"/>
              <a:t>Ottobre 1919</a:t>
            </a:r>
            <a:endParaRPr lang="it-IT" sz="1600" b="1" dirty="0"/>
          </a:p>
          <a:p>
            <a:r>
              <a:rPr lang="it-IT" sz="1600" dirty="0"/>
              <a:t>I </a:t>
            </a:r>
            <a:r>
              <a:rPr lang="it-IT" sz="1600" i="1" dirty="0"/>
              <a:t>massimalisti </a:t>
            </a:r>
            <a:r>
              <a:rPr lang="it-IT" sz="1600" dirty="0"/>
              <a:t> vincono il XVI Congresso nazionale socialista:</a:t>
            </a:r>
          </a:p>
          <a:p>
            <a:pPr>
              <a:buFont typeface="Arial" pitchFamily="34" charset="0"/>
              <a:buChar char="•"/>
            </a:pPr>
            <a:r>
              <a:rPr lang="it-IT" sz="1600" dirty="0"/>
              <a:t> Rivoluzione sovietica come modello di azione e adesione all’Internazionale comunista</a:t>
            </a:r>
          </a:p>
          <a:p>
            <a:pPr>
              <a:buFont typeface="Arial" pitchFamily="34" charset="0"/>
              <a:buChar char="•"/>
            </a:pPr>
            <a:r>
              <a:rPr lang="it-IT" sz="1600" dirty="0"/>
              <a:t> possibilità di </a:t>
            </a:r>
            <a:r>
              <a:rPr lang="it-IT" sz="1600" i="1" dirty="0"/>
              <a:t>ricorso alla violenza</a:t>
            </a:r>
            <a:r>
              <a:rPr lang="it-IT" sz="1600" dirty="0"/>
              <a:t> per conseguire i fini del partito</a:t>
            </a:r>
          </a:p>
          <a:p>
            <a:pPr>
              <a:buFont typeface="Arial" pitchFamily="34" charset="0"/>
              <a:buChar char="•"/>
            </a:pPr>
            <a:r>
              <a:rPr lang="it-IT" sz="1600" dirty="0"/>
              <a:t> obiettivi del partito sono la demolizione dello Stato borghese, la dittatura del proletariato e la costruzione di un nuovo ordine comunista</a:t>
            </a:r>
          </a:p>
        </p:txBody>
      </p:sp>
      <p:sp>
        <p:nvSpPr>
          <p:cNvPr id="25" name="CasellaDiTesto 24">
            <a:extLst>
              <a:ext uri="{FF2B5EF4-FFF2-40B4-BE49-F238E27FC236}">
                <a16:creationId xmlns:a16="http://schemas.microsoft.com/office/drawing/2014/main" id="{1D7E8ED6-00AE-494F-9EC9-3105F3EBAB4E}"/>
              </a:ext>
            </a:extLst>
          </p:cNvPr>
          <p:cNvSpPr txBox="1"/>
          <p:nvPr/>
        </p:nvSpPr>
        <p:spPr>
          <a:xfrm>
            <a:off x="5574398" y="962988"/>
            <a:ext cx="5742304" cy="584775"/>
          </a:xfrm>
          <a:prstGeom prst="rect">
            <a:avLst/>
          </a:prstGeom>
          <a:solidFill>
            <a:schemeClr val="bg1">
              <a:lumMod val="85000"/>
            </a:schemeClr>
          </a:solidFill>
          <a:ln>
            <a:noFill/>
          </a:ln>
          <a:effectLst>
            <a:outerShdw blurRad="50800" dist="38100" dir="2700000" algn="tl" rotWithShape="0">
              <a:prstClr val="black">
                <a:alpha val="40000"/>
              </a:prstClr>
            </a:outerShdw>
          </a:effectLst>
        </p:spPr>
        <p:txBody>
          <a:bodyPr wrap="square" rtlCol="0">
            <a:spAutoFit/>
          </a:bodyPr>
          <a:lstStyle/>
          <a:p>
            <a:r>
              <a:rPr lang="it-IT" sz="1600" dirty="0"/>
              <a:t>L’ondata nazionalista, nata prima della guerra, trova nuova linfa nel mito della “vittoria mutilata” e nell’impresa di Fiume (1919)</a:t>
            </a:r>
          </a:p>
        </p:txBody>
      </p:sp>
      <p:pic>
        <p:nvPicPr>
          <p:cNvPr id="26" name="Immagine 25" descr="PCdI1921.gif">
            <a:extLst>
              <a:ext uri="{FF2B5EF4-FFF2-40B4-BE49-F238E27FC236}">
                <a16:creationId xmlns:a16="http://schemas.microsoft.com/office/drawing/2014/main" id="{6032685F-5B46-49BE-AC30-33C92B1746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41792" y="4337333"/>
            <a:ext cx="1654876" cy="2339103"/>
          </a:xfrm>
          <a:prstGeom prst="rect">
            <a:avLst/>
          </a:prstGeom>
        </p:spPr>
      </p:pic>
      <p:sp>
        <p:nvSpPr>
          <p:cNvPr id="27" name="CasellaDiTesto 26">
            <a:extLst>
              <a:ext uri="{FF2B5EF4-FFF2-40B4-BE49-F238E27FC236}">
                <a16:creationId xmlns:a16="http://schemas.microsoft.com/office/drawing/2014/main" id="{A53C73CC-A851-48A9-A435-0D9EF281A43F}"/>
              </a:ext>
            </a:extLst>
          </p:cNvPr>
          <p:cNvSpPr txBox="1"/>
          <p:nvPr/>
        </p:nvSpPr>
        <p:spPr>
          <a:xfrm>
            <a:off x="8444196" y="5199107"/>
            <a:ext cx="1571636" cy="615553"/>
          </a:xfrm>
          <a:prstGeom prst="rect">
            <a:avLst/>
          </a:prstGeom>
          <a:solidFill>
            <a:srgbClr val="C00000"/>
          </a:solidFill>
          <a:ln>
            <a:noFill/>
          </a:ln>
          <a:effectLst>
            <a:outerShdw blurRad="50800" dist="38100" dir="2700000" algn="tl" rotWithShape="0">
              <a:prstClr val="black">
                <a:alpha val="40000"/>
              </a:prstClr>
            </a:outerShdw>
          </a:effectLst>
        </p:spPr>
        <p:txBody>
          <a:bodyPr wrap="square" rtlCol="0">
            <a:spAutoFit/>
          </a:bodyPr>
          <a:lstStyle/>
          <a:p>
            <a:r>
              <a:rPr lang="it-IT" b="1" dirty="0">
                <a:solidFill>
                  <a:schemeClr val="bg1"/>
                </a:solidFill>
              </a:rPr>
              <a:t>Gennaio 1921</a:t>
            </a:r>
          </a:p>
          <a:p>
            <a:r>
              <a:rPr lang="it-IT" sz="1600" dirty="0">
                <a:solidFill>
                  <a:schemeClr val="bg1"/>
                </a:solidFill>
              </a:rPr>
              <a:t>Nasce il </a:t>
            </a:r>
            <a:r>
              <a:rPr lang="it-IT" sz="1600" dirty="0" err="1">
                <a:solidFill>
                  <a:schemeClr val="bg1"/>
                </a:solidFill>
              </a:rPr>
              <a:t>PCd</a:t>
            </a:r>
            <a:r>
              <a:rPr lang="it-IT" sz="1600" dirty="0">
                <a:solidFill>
                  <a:schemeClr val="bg1"/>
                </a:solidFill>
              </a:rPr>
              <a:t>’I</a:t>
            </a:r>
          </a:p>
        </p:txBody>
      </p:sp>
      <p:sp>
        <p:nvSpPr>
          <p:cNvPr id="14" name="Rettangolo con angoli arrotondati 13">
            <a:extLst>
              <a:ext uri="{FF2B5EF4-FFF2-40B4-BE49-F238E27FC236}">
                <a16:creationId xmlns:a16="http://schemas.microsoft.com/office/drawing/2014/main" id="{5355824D-53C5-FD49-8A99-04F74D3EEF5C}"/>
              </a:ext>
            </a:extLst>
          </p:cNvPr>
          <p:cNvSpPr/>
          <p:nvPr/>
        </p:nvSpPr>
        <p:spPr>
          <a:xfrm>
            <a:off x="2696" y="356839"/>
            <a:ext cx="6768000"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CasellaDiTesto 14">
            <a:extLst>
              <a:ext uri="{FF2B5EF4-FFF2-40B4-BE49-F238E27FC236}">
                <a16:creationId xmlns:a16="http://schemas.microsoft.com/office/drawing/2014/main" id="{68DFF7F4-A76D-BC4B-A968-E3455ADC3C37}"/>
              </a:ext>
            </a:extLst>
          </p:cNvPr>
          <p:cNvSpPr txBox="1"/>
          <p:nvPr/>
        </p:nvSpPr>
        <p:spPr>
          <a:xfrm>
            <a:off x="-16227" y="139028"/>
            <a:ext cx="6617645" cy="400110"/>
          </a:xfrm>
          <a:prstGeom prst="rect">
            <a:avLst/>
          </a:prstGeom>
          <a:noFill/>
        </p:spPr>
        <p:txBody>
          <a:bodyPr wrap="none" rtlCol="0">
            <a:spAutoFit/>
          </a:bodyPr>
          <a:lstStyle/>
          <a:p>
            <a:r>
              <a:rPr lang="it-IT" sz="2000" dirty="0">
                <a:latin typeface="Avenir Next" panose="020B0503020202020204" pitchFamily="34" charset="0"/>
              </a:rPr>
              <a:t>La crisi dello Stato liberale e la fondazione del fascismo</a:t>
            </a:r>
          </a:p>
        </p:txBody>
      </p:sp>
    </p:spTree>
    <p:extLst>
      <p:ext uri="{BB962C8B-B14F-4D97-AF65-F5344CB8AC3E}">
        <p14:creationId xmlns:p14="http://schemas.microsoft.com/office/powerpoint/2010/main" val="1244274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magine 19" descr="L'ASINO 19 gen 1919.jpg">
            <a:extLst>
              <a:ext uri="{FF2B5EF4-FFF2-40B4-BE49-F238E27FC236}">
                <a16:creationId xmlns:a16="http://schemas.microsoft.com/office/drawing/2014/main" id="{276062FB-E654-4D22-82EB-E0FC60A257B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89411" y="2653315"/>
            <a:ext cx="2942739" cy="3989441"/>
          </a:xfrm>
          <a:prstGeom prst="rect">
            <a:avLst/>
          </a:prstGeom>
        </p:spPr>
      </p:pic>
      <p:pic>
        <p:nvPicPr>
          <p:cNvPr id="21" name="Immagine 20" descr="guardie rosse.jpg">
            <a:extLst>
              <a:ext uri="{FF2B5EF4-FFF2-40B4-BE49-F238E27FC236}">
                <a16:creationId xmlns:a16="http://schemas.microsoft.com/office/drawing/2014/main" id="{F7CF5BE3-C167-444F-A55F-AC848B046F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27756" y="3148550"/>
            <a:ext cx="5284304" cy="34203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CasellaDiTesto 21">
            <a:extLst>
              <a:ext uri="{FF2B5EF4-FFF2-40B4-BE49-F238E27FC236}">
                <a16:creationId xmlns:a16="http://schemas.microsoft.com/office/drawing/2014/main" id="{8E861FF3-D60C-4D28-A475-30DED86481F4}"/>
              </a:ext>
            </a:extLst>
          </p:cNvPr>
          <p:cNvSpPr txBox="1"/>
          <p:nvPr/>
        </p:nvSpPr>
        <p:spPr>
          <a:xfrm>
            <a:off x="5827756" y="1757799"/>
            <a:ext cx="5284304" cy="1200329"/>
          </a:xfrm>
          <a:prstGeom prst="rect">
            <a:avLst/>
          </a:prstGeom>
          <a:solidFill>
            <a:srgbClr val="FC6420"/>
          </a:solidFill>
        </p:spPr>
        <p:txBody>
          <a:bodyPr wrap="square" rtlCol="0">
            <a:spAutoFit/>
          </a:bodyPr>
          <a:lstStyle/>
          <a:p>
            <a:pPr>
              <a:buFont typeface="Arial" pitchFamily="34" charset="0"/>
              <a:buChar char="•"/>
            </a:pPr>
            <a:r>
              <a:rPr lang="it-IT" dirty="0"/>
              <a:t> richiesta di aumenti salariali &gt; serrata</a:t>
            </a:r>
          </a:p>
          <a:p>
            <a:pPr>
              <a:buFont typeface="Arial" pitchFamily="34" charset="0"/>
              <a:buChar char="•"/>
            </a:pPr>
            <a:r>
              <a:rPr lang="it-IT" dirty="0"/>
              <a:t> occupazione delle fabbriche</a:t>
            </a:r>
          </a:p>
          <a:p>
            <a:pPr>
              <a:buFont typeface="Arial" pitchFamily="34" charset="0"/>
              <a:buChar char="•"/>
            </a:pPr>
            <a:r>
              <a:rPr lang="it-IT" dirty="0"/>
              <a:t> vittoria sindacale </a:t>
            </a:r>
          </a:p>
          <a:p>
            <a:pPr>
              <a:buFont typeface="Arial" pitchFamily="34" charset="0"/>
              <a:buChar char="•"/>
            </a:pPr>
            <a:r>
              <a:rPr lang="it-IT" dirty="0"/>
              <a:t> </a:t>
            </a:r>
            <a:r>
              <a:rPr lang="it-IT" b="1" dirty="0"/>
              <a:t>ma </a:t>
            </a:r>
            <a:r>
              <a:rPr lang="it-IT" dirty="0"/>
              <a:t>speranze di palingenesi rivoluzionaria deluse</a:t>
            </a:r>
          </a:p>
        </p:txBody>
      </p:sp>
      <p:sp>
        <p:nvSpPr>
          <p:cNvPr id="23" name="CasellaDiTesto 22">
            <a:extLst>
              <a:ext uri="{FF2B5EF4-FFF2-40B4-BE49-F238E27FC236}">
                <a16:creationId xmlns:a16="http://schemas.microsoft.com/office/drawing/2014/main" id="{FD9B960C-DA86-41E8-B8BA-78406DA97C88}"/>
              </a:ext>
            </a:extLst>
          </p:cNvPr>
          <p:cNvSpPr txBox="1"/>
          <p:nvPr/>
        </p:nvSpPr>
        <p:spPr>
          <a:xfrm>
            <a:off x="1111571" y="1771242"/>
            <a:ext cx="4269823" cy="646331"/>
          </a:xfrm>
          <a:prstGeom prst="rect">
            <a:avLst/>
          </a:prstGeom>
          <a:solidFill>
            <a:srgbClr val="FC6420"/>
          </a:solidFill>
        </p:spPr>
        <p:txBody>
          <a:bodyPr wrap="none" rtlCol="0">
            <a:spAutoFit/>
          </a:bodyPr>
          <a:lstStyle/>
          <a:p>
            <a:pPr>
              <a:buFont typeface="Arial" pitchFamily="34" charset="0"/>
              <a:buChar char="•"/>
            </a:pPr>
            <a:r>
              <a:rPr lang="it-IT" dirty="0"/>
              <a:t>Nord e centro &gt; imponibile di manodopera</a:t>
            </a:r>
          </a:p>
          <a:p>
            <a:pPr>
              <a:buFont typeface="Arial" pitchFamily="34" charset="0"/>
              <a:buChar char="•"/>
            </a:pPr>
            <a:r>
              <a:rPr lang="it-IT" dirty="0"/>
              <a:t> Sud &gt; Occupazione delle terre incolte</a:t>
            </a:r>
          </a:p>
        </p:txBody>
      </p:sp>
      <p:sp>
        <p:nvSpPr>
          <p:cNvPr id="24" name="CasellaDiTesto 23">
            <a:extLst>
              <a:ext uri="{FF2B5EF4-FFF2-40B4-BE49-F238E27FC236}">
                <a16:creationId xmlns:a16="http://schemas.microsoft.com/office/drawing/2014/main" id="{F4FF8901-0E63-499B-8E85-D0F0ED5FAC5E}"/>
              </a:ext>
            </a:extLst>
          </p:cNvPr>
          <p:cNvSpPr txBox="1"/>
          <p:nvPr/>
        </p:nvSpPr>
        <p:spPr>
          <a:xfrm>
            <a:off x="3107521" y="1059031"/>
            <a:ext cx="5976957" cy="400110"/>
          </a:xfrm>
          <a:prstGeom prst="rect">
            <a:avLst/>
          </a:prstGeom>
          <a:solidFill>
            <a:srgbClr val="E60500"/>
          </a:solidFill>
        </p:spPr>
        <p:txBody>
          <a:bodyPr wrap="none" rtlCol="0">
            <a:spAutoFit/>
          </a:bodyPr>
          <a:lstStyle/>
          <a:p>
            <a:r>
              <a:rPr lang="it-IT" sz="2000" dirty="0">
                <a:solidFill>
                  <a:schemeClr val="bg2"/>
                </a:solidFill>
              </a:rPr>
              <a:t>Il biennio rosso &gt; accesa conflittualità agraria ed operaia</a:t>
            </a:r>
          </a:p>
        </p:txBody>
      </p:sp>
      <p:sp>
        <p:nvSpPr>
          <p:cNvPr id="10" name="Rettangolo con angoli arrotondati 9">
            <a:extLst>
              <a:ext uri="{FF2B5EF4-FFF2-40B4-BE49-F238E27FC236}">
                <a16:creationId xmlns:a16="http://schemas.microsoft.com/office/drawing/2014/main" id="{D829E42B-B54E-1748-8521-810C7B3C1C7D}"/>
              </a:ext>
            </a:extLst>
          </p:cNvPr>
          <p:cNvSpPr/>
          <p:nvPr/>
        </p:nvSpPr>
        <p:spPr>
          <a:xfrm>
            <a:off x="2696" y="356839"/>
            <a:ext cx="6768000"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CasellaDiTesto 10">
            <a:extLst>
              <a:ext uri="{FF2B5EF4-FFF2-40B4-BE49-F238E27FC236}">
                <a16:creationId xmlns:a16="http://schemas.microsoft.com/office/drawing/2014/main" id="{E8E3FA3F-A385-3143-A0CB-E1A0BB4998F3}"/>
              </a:ext>
            </a:extLst>
          </p:cNvPr>
          <p:cNvSpPr txBox="1"/>
          <p:nvPr/>
        </p:nvSpPr>
        <p:spPr>
          <a:xfrm>
            <a:off x="-16227" y="139028"/>
            <a:ext cx="6617645" cy="400110"/>
          </a:xfrm>
          <a:prstGeom prst="rect">
            <a:avLst/>
          </a:prstGeom>
          <a:noFill/>
        </p:spPr>
        <p:txBody>
          <a:bodyPr wrap="none" rtlCol="0">
            <a:spAutoFit/>
          </a:bodyPr>
          <a:lstStyle/>
          <a:p>
            <a:r>
              <a:rPr lang="it-IT" sz="2000" dirty="0">
                <a:latin typeface="Avenir Next" panose="020B0503020202020204" pitchFamily="34" charset="0"/>
              </a:rPr>
              <a:t>La crisi dello Stato liberale e la fondazione del fascismo</a:t>
            </a:r>
          </a:p>
        </p:txBody>
      </p:sp>
      <p:sp>
        <p:nvSpPr>
          <p:cNvPr id="12" name="CasellaDiTesto 11">
            <a:extLst>
              <a:ext uri="{FF2B5EF4-FFF2-40B4-BE49-F238E27FC236}">
                <a16:creationId xmlns:a16="http://schemas.microsoft.com/office/drawing/2014/main" id="{77DC2DB4-9463-6D41-8C57-39367352E040}"/>
              </a:ext>
            </a:extLst>
          </p:cNvPr>
          <p:cNvSpPr txBox="1"/>
          <p:nvPr/>
        </p:nvSpPr>
        <p:spPr>
          <a:xfrm>
            <a:off x="3592767" y="411384"/>
            <a:ext cx="3206968"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1919-1920 &gt; il biennio rosso</a:t>
            </a:r>
          </a:p>
        </p:txBody>
      </p:sp>
    </p:spTree>
    <p:extLst>
      <p:ext uri="{BB962C8B-B14F-4D97-AF65-F5344CB8AC3E}">
        <p14:creationId xmlns:p14="http://schemas.microsoft.com/office/powerpoint/2010/main" val="904160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17" descr="1922_Squadra_d'azione_di_Lucca.jpg">
            <a:extLst>
              <a:ext uri="{FF2B5EF4-FFF2-40B4-BE49-F238E27FC236}">
                <a16:creationId xmlns:a16="http://schemas.microsoft.com/office/drawing/2014/main" id="{51DDC807-8ECE-40A0-A619-7C5D4202A5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427880">
            <a:off x="4249224" y="1045592"/>
            <a:ext cx="5466504" cy="3788108"/>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9" name="CasellaDiTesto 18">
            <a:extLst>
              <a:ext uri="{FF2B5EF4-FFF2-40B4-BE49-F238E27FC236}">
                <a16:creationId xmlns:a16="http://schemas.microsoft.com/office/drawing/2014/main" id="{B0FE19F7-2E1E-4449-9CD4-FB1909FC4265}"/>
              </a:ext>
            </a:extLst>
          </p:cNvPr>
          <p:cNvSpPr txBox="1"/>
          <p:nvPr/>
        </p:nvSpPr>
        <p:spPr>
          <a:xfrm>
            <a:off x="4749398" y="5294716"/>
            <a:ext cx="2693204" cy="1200329"/>
          </a:xfrm>
          <a:prstGeom prst="rect">
            <a:avLst/>
          </a:prstGeom>
          <a:noFill/>
        </p:spPr>
        <p:txBody>
          <a:bodyPr wrap="square" rtlCol="0">
            <a:spAutoFit/>
          </a:bodyPr>
          <a:lstStyle/>
          <a:p>
            <a:pPr>
              <a:buFont typeface="Arial" pitchFamily="34" charset="0"/>
              <a:buChar char="•"/>
            </a:pPr>
            <a:r>
              <a:rPr lang="it-IT" dirty="0"/>
              <a:t> Giovinezza</a:t>
            </a:r>
          </a:p>
          <a:p>
            <a:pPr>
              <a:buFont typeface="Arial" pitchFamily="34" charset="0"/>
              <a:buChar char="•"/>
            </a:pPr>
            <a:r>
              <a:rPr lang="it-IT" dirty="0"/>
              <a:t> Uso privato della violenza</a:t>
            </a:r>
          </a:p>
          <a:p>
            <a:pPr>
              <a:buFont typeface="Arial" pitchFamily="34" charset="0"/>
              <a:buChar char="•"/>
            </a:pPr>
            <a:r>
              <a:rPr lang="it-IT" dirty="0"/>
              <a:t> Simbolismo</a:t>
            </a:r>
          </a:p>
          <a:p>
            <a:pPr>
              <a:buFont typeface="Arial" pitchFamily="34" charset="0"/>
              <a:buChar char="•"/>
            </a:pPr>
            <a:r>
              <a:rPr lang="it-IT" dirty="0"/>
              <a:t> Rivoluzione</a:t>
            </a:r>
          </a:p>
        </p:txBody>
      </p:sp>
      <p:pic>
        <p:nvPicPr>
          <p:cNvPr id="20" name="Immagine 19" descr="L'ardito- assalto a L'Avanti.jpg">
            <a:extLst>
              <a:ext uri="{FF2B5EF4-FFF2-40B4-BE49-F238E27FC236}">
                <a16:creationId xmlns:a16="http://schemas.microsoft.com/office/drawing/2014/main" id="{0B516830-80E1-467F-89CB-ED8FA4F20D27}"/>
              </a:ext>
            </a:extLst>
          </p:cNvPr>
          <p:cNvPicPr>
            <a:picLocks noChangeAspect="1"/>
          </p:cNvPicPr>
          <p:nvPr/>
        </p:nvPicPr>
        <p:blipFill>
          <a:blip r:embed="rId3"/>
          <a:stretch>
            <a:fillRect/>
          </a:stretch>
        </p:blipFill>
        <p:spPr>
          <a:xfrm>
            <a:off x="109087" y="872522"/>
            <a:ext cx="3906004" cy="5770234"/>
          </a:xfrm>
          <a:prstGeom prst="rect">
            <a:avLst/>
          </a:prstGeom>
        </p:spPr>
      </p:pic>
      <p:sp>
        <p:nvSpPr>
          <p:cNvPr id="21" name="Rettangolo 20">
            <a:extLst>
              <a:ext uri="{FF2B5EF4-FFF2-40B4-BE49-F238E27FC236}">
                <a16:creationId xmlns:a16="http://schemas.microsoft.com/office/drawing/2014/main" id="{DAE8EBAD-D620-451D-806A-FDB34493B817}"/>
              </a:ext>
            </a:extLst>
          </p:cNvPr>
          <p:cNvSpPr/>
          <p:nvPr/>
        </p:nvSpPr>
        <p:spPr>
          <a:xfrm>
            <a:off x="9949861" y="653630"/>
            <a:ext cx="1857388" cy="2286016"/>
          </a:xfrm>
          <a:prstGeom prst="rect">
            <a:avLst/>
          </a:prstGeom>
          <a:solidFill>
            <a:schemeClr val="bg2">
              <a:lumMod val="75000"/>
            </a:schemeClr>
          </a:solidFill>
          <a:ln>
            <a:solidFill>
              <a:schemeClr val="bg2">
                <a:lumMod val="50000"/>
              </a:schemeClr>
            </a:solidFill>
          </a:ln>
          <a:effectLst>
            <a:outerShdw blurRad="50800" dist="63500" dir="2700000" algn="t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a:t>Si stima che negli scontri con i socialisti tra il 1919 e il 1922 muoiano tra i 2000 e i 3000 socialisti e 672 fascisti</a:t>
            </a:r>
          </a:p>
        </p:txBody>
      </p:sp>
      <p:pic>
        <p:nvPicPr>
          <p:cNvPr id="22" name="Immagine 21" descr="nuova-foto-della-squadra-d_azione-la-disperata-di-firenze.jpg">
            <a:extLst>
              <a:ext uri="{FF2B5EF4-FFF2-40B4-BE49-F238E27FC236}">
                <a16:creationId xmlns:a16="http://schemas.microsoft.com/office/drawing/2014/main" id="{B725E981-89BE-4782-BF2D-A5588AEC7A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57230" y="3649637"/>
            <a:ext cx="3801269" cy="2787597"/>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Rettangolo con angoli arrotondati 9">
            <a:extLst>
              <a:ext uri="{FF2B5EF4-FFF2-40B4-BE49-F238E27FC236}">
                <a16:creationId xmlns:a16="http://schemas.microsoft.com/office/drawing/2014/main" id="{67B4FD37-39C4-C347-9C73-5B389133D96A}"/>
              </a:ext>
            </a:extLst>
          </p:cNvPr>
          <p:cNvSpPr/>
          <p:nvPr/>
        </p:nvSpPr>
        <p:spPr>
          <a:xfrm>
            <a:off x="2696" y="356839"/>
            <a:ext cx="6768000"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CasellaDiTesto 10">
            <a:extLst>
              <a:ext uri="{FF2B5EF4-FFF2-40B4-BE49-F238E27FC236}">
                <a16:creationId xmlns:a16="http://schemas.microsoft.com/office/drawing/2014/main" id="{9EADAAE1-8D04-B94B-B845-9AD9BC38040A}"/>
              </a:ext>
            </a:extLst>
          </p:cNvPr>
          <p:cNvSpPr txBox="1"/>
          <p:nvPr/>
        </p:nvSpPr>
        <p:spPr>
          <a:xfrm>
            <a:off x="-16227" y="139028"/>
            <a:ext cx="6617645" cy="400110"/>
          </a:xfrm>
          <a:prstGeom prst="rect">
            <a:avLst/>
          </a:prstGeom>
          <a:noFill/>
        </p:spPr>
        <p:txBody>
          <a:bodyPr wrap="none" rtlCol="0">
            <a:spAutoFit/>
          </a:bodyPr>
          <a:lstStyle/>
          <a:p>
            <a:r>
              <a:rPr lang="it-IT" sz="2000" dirty="0">
                <a:latin typeface="Avenir Next" panose="020B0503020202020204" pitchFamily="34" charset="0"/>
              </a:rPr>
              <a:t>La crisi dello Stato liberale e la fondazione del fascismo</a:t>
            </a:r>
          </a:p>
        </p:txBody>
      </p:sp>
      <p:sp>
        <p:nvSpPr>
          <p:cNvPr id="12" name="CasellaDiTesto 11">
            <a:extLst>
              <a:ext uri="{FF2B5EF4-FFF2-40B4-BE49-F238E27FC236}">
                <a16:creationId xmlns:a16="http://schemas.microsoft.com/office/drawing/2014/main" id="{028F5ECA-1837-6C49-9E0A-0D85DBF51D75}"/>
              </a:ext>
            </a:extLst>
          </p:cNvPr>
          <p:cNvSpPr txBox="1"/>
          <p:nvPr/>
        </p:nvSpPr>
        <p:spPr>
          <a:xfrm>
            <a:off x="2213958" y="445366"/>
            <a:ext cx="4616648"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1919-1920 &gt; il biennio rosso &gt; la reazione</a:t>
            </a:r>
          </a:p>
        </p:txBody>
      </p:sp>
    </p:spTree>
    <p:extLst>
      <p:ext uri="{BB962C8B-B14F-4D97-AF65-F5344CB8AC3E}">
        <p14:creationId xmlns:p14="http://schemas.microsoft.com/office/powerpoint/2010/main" val="2359158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llaDiTesto 17">
            <a:extLst>
              <a:ext uri="{FF2B5EF4-FFF2-40B4-BE49-F238E27FC236}">
                <a16:creationId xmlns:a16="http://schemas.microsoft.com/office/drawing/2014/main" id="{C92A7359-AFE7-4663-825D-578E873CE711}"/>
              </a:ext>
            </a:extLst>
          </p:cNvPr>
          <p:cNvSpPr txBox="1"/>
          <p:nvPr/>
        </p:nvSpPr>
        <p:spPr>
          <a:xfrm>
            <a:off x="285720" y="2368614"/>
            <a:ext cx="4143404" cy="1261884"/>
          </a:xfrm>
          <a:prstGeom prst="rect">
            <a:avLst/>
          </a:prstGeom>
          <a:solidFill>
            <a:srgbClr val="997B8B"/>
          </a:solidFill>
        </p:spPr>
        <p:txBody>
          <a:bodyPr wrap="square" rtlCol="0">
            <a:spAutoFit/>
          </a:bodyPr>
          <a:lstStyle/>
          <a:p>
            <a:pPr>
              <a:buFont typeface="Arial" pitchFamily="34" charset="0"/>
              <a:buChar char="•"/>
            </a:pPr>
            <a:r>
              <a:rPr lang="it-IT" sz="1900" dirty="0" err="1"/>
              <a:t>Facta</a:t>
            </a:r>
            <a:r>
              <a:rPr lang="it-IT" sz="1900" dirty="0"/>
              <a:t> firma un decreto in cui proclama lo stato d’assedio nella capitale</a:t>
            </a:r>
          </a:p>
          <a:p>
            <a:pPr>
              <a:buFont typeface="Arial" pitchFamily="34" charset="0"/>
              <a:buChar char="•"/>
            </a:pPr>
            <a:r>
              <a:rPr lang="it-IT" sz="1900" dirty="0"/>
              <a:t>Il re non firma il decreto</a:t>
            </a:r>
          </a:p>
          <a:p>
            <a:pPr>
              <a:buFont typeface="Arial" pitchFamily="34" charset="0"/>
              <a:buChar char="•"/>
            </a:pPr>
            <a:r>
              <a:rPr lang="it-IT" sz="1900" dirty="0"/>
              <a:t>Dimissioni di </a:t>
            </a:r>
            <a:r>
              <a:rPr lang="it-IT" sz="1900" dirty="0" err="1"/>
              <a:t>Facta</a:t>
            </a:r>
            <a:endParaRPr lang="it-IT" sz="1900" dirty="0"/>
          </a:p>
        </p:txBody>
      </p:sp>
      <p:sp>
        <p:nvSpPr>
          <p:cNvPr id="20" name="CasellaDiTesto 19">
            <a:extLst>
              <a:ext uri="{FF2B5EF4-FFF2-40B4-BE49-F238E27FC236}">
                <a16:creationId xmlns:a16="http://schemas.microsoft.com/office/drawing/2014/main" id="{F14DBC3C-A9EB-4278-8AD1-7814BEAD57EA}"/>
              </a:ext>
            </a:extLst>
          </p:cNvPr>
          <p:cNvSpPr txBox="1"/>
          <p:nvPr/>
        </p:nvSpPr>
        <p:spPr>
          <a:xfrm>
            <a:off x="785786" y="3768510"/>
            <a:ext cx="3143272" cy="707886"/>
          </a:xfrm>
          <a:prstGeom prst="rect">
            <a:avLst/>
          </a:prstGeom>
          <a:solidFill>
            <a:srgbClr val="998C7B"/>
          </a:solidFill>
          <a:ln w="19050">
            <a:solidFill>
              <a:srgbClr val="000000"/>
            </a:solidFill>
          </a:ln>
          <a:effectLst>
            <a:outerShdw blurRad="50800" dist="38100" dir="2700000" algn="tl" rotWithShape="0">
              <a:prstClr val="black">
                <a:alpha val="40000"/>
              </a:prstClr>
            </a:outerShdw>
          </a:effectLst>
        </p:spPr>
        <p:txBody>
          <a:bodyPr wrap="square" rtlCol="0">
            <a:spAutoFit/>
          </a:bodyPr>
          <a:lstStyle/>
          <a:p>
            <a:r>
              <a:rPr lang="it-IT" sz="2000" dirty="0"/>
              <a:t>Colpo di stato o forzatura delle regole costituzionali?</a:t>
            </a:r>
          </a:p>
        </p:txBody>
      </p:sp>
      <p:pic>
        <p:nvPicPr>
          <p:cNvPr id="21" name="Immagine 20" descr="mussolini-alla-marcia-su-roma-911345 (003)-ksOD-U1101728174450IPG-1024x576@LaStampa.it.jpg">
            <a:extLst>
              <a:ext uri="{FF2B5EF4-FFF2-40B4-BE49-F238E27FC236}">
                <a16:creationId xmlns:a16="http://schemas.microsoft.com/office/drawing/2014/main" id="{048EEB96-F717-4D2F-8CFD-8B78A7D7BB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08972" y="617420"/>
            <a:ext cx="7107943" cy="40097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CasellaDiTesto 21">
            <a:extLst>
              <a:ext uri="{FF2B5EF4-FFF2-40B4-BE49-F238E27FC236}">
                <a16:creationId xmlns:a16="http://schemas.microsoft.com/office/drawing/2014/main" id="{E16A5144-7EA0-4A57-96A7-754D0C28DF2F}"/>
              </a:ext>
            </a:extLst>
          </p:cNvPr>
          <p:cNvSpPr txBox="1"/>
          <p:nvPr/>
        </p:nvSpPr>
        <p:spPr>
          <a:xfrm>
            <a:off x="214282" y="981357"/>
            <a:ext cx="4286280" cy="1200329"/>
          </a:xfrm>
          <a:prstGeom prst="rect">
            <a:avLst/>
          </a:prstGeom>
          <a:solidFill>
            <a:srgbClr val="998C7B"/>
          </a:solidFill>
        </p:spPr>
        <p:txBody>
          <a:bodyPr wrap="square" rtlCol="0">
            <a:spAutoFit/>
          </a:bodyPr>
          <a:lstStyle/>
          <a:p>
            <a:r>
              <a:rPr lang="it-IT" b="1" dirty="0"/>
              <a:t>24 ottobre</a:t>
            </a:r>
            <a:r>
              <a:rPr lang="it-IT" dirty="0"/>
              <a:t>, congresso fascista di Napoli:</a:t>
            </a:r>
          </a:p>
          <a:p>
            <a:r>
              <a:rPr lang="it-IT" dirty="0"/>
              <a:t>«Io vi dico, con tutta la solennità che il momento impone: o ci danno il potere o noi ce lo prendiamo piombando su Roma»</a:t>
            </a:r>
          </a:p>
        </p:txBody>
      </p:sp>
      <p:sp>
        <p:nvSpPr>
          <p:cNvPr id="24" name="Rettangolo 23">
            <a:extLst>
              <a:ext uri="{FF2B5EF4-FFF2-40B4-BE49-F238E27FC236}">
                <a16:creationId xmlns:a16="http://schemas.microsoft.com/office/drawing/2014/main" id="{73CBD8C7-4AC8-4E52-89C2-27CE1D359632}"/>
              </a:ext>
            </a:extLst>
          </p:cNvPr>
          <p:cNvSpPr/>
          <p:nvPr/>
        </p:nvSpPr>
        <p:spPr>
          <a:xfrm>
            <a:off x="0" y="5028041"/>
            <a:ext cx="12192000" cy="1815882"/>
          </a:xfrm>
          <a:prstGeom prst="rect">
            <a:avLst/>
          </a:prstGeom>
          <a:solidFill>
            <a:schemeClr val="bg2">
              <a:lumMod val="25000"/>
            </a:schemeClr>
          </a:solidFill>
          <a:ln>
            <a:solidFill>
              <a:schemeClr val="bg2">
                <a:lumMod val="10000"/>
              </a:schemeClr>
            </a:solidFill>
          </a:ln>
        </p:spPr>
        <p:txBody>
          <a:bodyPr wrap="square">
            <a:spAutoFit/>
          </a:bodyPr>
          <a:lstStyle/>
          <a:p>
            <a:pPr algn="just"/>
            <a:r>
              <a:rPr lang="it-IT" sz="1600" dirty="0">
                <a:solidFill>
                  <a:schemeClr val="bg2"/>
                </a:solidFill>
                <a:latin typeface="Arial" panose="020B0604020202020204" pitchFamily="34" charset="0"/>
              </a:rPr>
              <a:t>…Io affermo che la rivoluzione ha i suoi diritti. Aggiungo, perché ognuno lo sappia, </a:t>
            </a:r>
            <a:br>
              <a:rPr lang="it-IT" sz="1600" dirty="0">
                <a:solidFill>
                  <a:schemeClr val="bg2"/>
                </a:solidFill>
              </a:rPr>
            </a:br>
            <a:r>
              <a:rPr lang="it-IT" sz="1600" dirty="0">
                <a:solidFill>
                  <a:schemeClr val="bg2"/>
                </a:solidFill>
                <a:latin typeface="Arial" panose="020B0604020202020204" pitchFamily="34" charset="0"/>
              </a:rPr>
              <a:t>che io sono qui per difendere e potenziare al massimo grado la rivoluzione delle «camicie nere», inserendola intimamente come forza di sviluppo, di progresso e di equilibrio nella storia della Nazione (…)</a:t>
            </a:r>
          </a:p>
          <a:p>
            <a:pPr algn="just"/>
            <a:r>
              <a:rPr lang="it-IT" sz="1600" dirty="0">
                <a:solidFill>
                  <a:schemeClr val="bg2"/>
                </a:solidFill>
                <a:latin typeface="Arial" panose="020B0604020202020204" pitchFamily="34" charset="0"/>
              </a:rPr>
              <a:t>Con 300 mila giovani armati di tutto punto, decisi a tutto e quasi misticamente pronti ad un mio ordine, io potevo castigare tutti coloro che hanno diffamato e tentato di infangare il Fascismo.</a:t>
            </a:r>
          </a:p>
          <a:p>
            <a:pPr algn="just"/>
            <a:r>
              <a:rPr lang="it-IT" sz="1600" dirty="0">
                <a:solidFill>
                  <a:schemeClr val="bg2"/>
                </a:solidFill>
                <a:latin typeface="Arial" panose="020B0604020202020204" pitchFamily="34" charset="0"/>
              </a:rPr>
              <a:t>Potevo fare di questa Aula sorda e grigia un bivacco di manipoli: potevo sprangare il Parlamento </a:t>
            </a:r>
            <a:br>
              <a:rPr lang="it-IT" sz="1600" dirty="0">
                <a:solidFill>
                  <a:schemeClr val="bg2"/>
                </a:solidFill>
              </a:rPr>
            </a:br>
            <a:r>
              <a:rPr lang="it-IT" sz="1600" dirty="0">
                <a:solidFill>
                  <a:schemeClr val="bg2"/>
                </a:solidFill>
                <a:latin typeface="Arial" panose="020B0604020202020204" pitchFamily="34" charset="0"/>
              </a:rPr>
              <a:t>e costituire un Governo esclusivamente di fascisti. Potevo: ma non ho, almeno in questo primo tempo, voluto.</a:t>
            </a:r>
            <a:endParaRPr lang="it-IT" sz="1600" dirty="0">
              <a:solidFill>
                <a:schemeClr val="bg2"/>
              </a:solidFill>
            </a:endParaRPr>
          </a:p>
        </p:txBody>
      </p:sp>
      <p:sp>
        <p:nvSpPr>
          <p:cNvPr id="25" name="CasellaDiTesto 24">
            <a:extLst>
              <a:ext uri="{FF2B5EF4-FFF2-40B4-BE49-F238E27FC236}">
                <a16:creationId xmlns:a16="http://schemas.microsoft.com/office/drawing/2014/main" id="{3EE7EB34-EBD2-4622-BD72-0200FA5F27DD}"/>
              </a:ext>
            </a:extLst>
          </p:cNvPr>
          <p:cNvSpPr txBox="1"/>
          <p:nvPr/>
        </p:nvSpPr>
        <p:spPr>
          <a:xfrm>
            <a:off x="3215131" y="4645997"/>
            <a:ext cx="5118902" cy="400110"/>
          </a:xfrm>
          <a:prstGeom prst="rect">
            <a:avLst/>
          </a:prstGeom>
          <a:noFill/>
        </p:spPr>
        <p:txBody>
          <a:bodyPr wrap="none" rtlCol="0">
            <a:spAutoFit/>
          </a:bodyPr>
          <a:lstStyle/>
          <a:p>
            <a:r>
              <a:rPr lang="it-IT" sz="2000" dirty="0">
                <a:solidFill>
                  <a:srgbClr val="C00000"/>
                </a:solidFill>
                <a:latin typeface="Avenir Next Ultra Light" panose="020B0203020202020204" pitchFamily="34" charset="77"/>
              </a:rPr>
              <a:t>16 novembre 1922 &gt; il discorso del bivacco</a:t>
            </a:r>
          </a:p>
        </p:txBody>
      </p:sp>
      <p:sp>
        <p:nvSpPr>
          <p:cNvPr id="11" name="Rettangolo con angoli arrotondati 10">
            <a:extLst>
              <a:ext uri="{FF2B5EF4-FFF2-40B4-BE49-F238E27FC236}">
                <a16:creationId xmlns:a16="http://schemas.microsoft.com/office/drawing/2014/main" id="{A252C781-29E6-3F4C-8859-ADDF169B3A78}"/>
              </a:ext>
            </a:extLst>
          </p:cNvPr>
          <p:cNvSpPr/>
          <p:nvPr/>
        </p:nvSpPr>
        <p:spPr>
          <a:xfrm>
            <a:off x="2696" y="356839"/>
            <a:ext cx="6768000"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CasellaDiTesto 11">
            <a:extLst>
              <a:ext uri="{FF2B5EF4-FFF2-40B4-BE49-F238E27FC236}">
                <a16:creationId xmlns:a16="http://schemas.microsoft.com/office/drawing/2014/main" id="{D4BF4E11-AA32-6948-914A-3B1F7C4404DB}"/>
              </a:ext>
            </a:extLst>
          </p:cNvPr>
          <p:cNvSpPr txBox="1"/>
          <p:nvPr/>
        </p:nvSpPr>
        <p:spPr>
          <a:xfrm>
            <a:off x="-16227" y="139028"/>
            <a:ext cx="6617645" cy="400110"/>
          </a:xfrm>
          <a:prstGeom prst="rect">
            <a:avLst/>
          </a:prstGeom>
          <a:noFill/>
        </p:spPr>
        <p:txBody>
          <a:bodyPr wrap="none" rtlCol="0">
            <a:spAutoFit/>
          </a:bodyPr>
          <a:lstStyle/>
          <a:p>
            <a:r>
              <a:rPr lang="it-IT" sz="2000" dirty="0">
                <a:latin typeface="Avenir Next" panose="020B0503020202020204" pitchFamily="34" charset="0"/>
              </a:rPr>
              <a:t>La crisi dello Stato liberale e la fondazione del fascismo</a:t>
            </a:r>
          </a:p>
        </p:txBody>
      </p:sp>
      <p:sp>
        <p:nvSpPr>
          <p:cNvPr id="13" name="CasellaDiTesto 12">
            <a:extLst>
              <a:ext uri="{FF2B5EF4-FFF2-40B4-BE49-F238E27FC236}">
                <a16:creationId xmlns:a16="http://schemas.microsoft.com/office/drawing/2014/main" id="{DB31673E-0D3D-7B49-8646-FDAB62859C7C}"/>
              </a:ext>
            </a:extLst>
          </p:cNvPr>
          <p:cNvSpPr txBox="1"/>
          <p:nvPr/>
        </p:nvSpPr>
        <p:spPr>
          <a:xfrm>
            <a:off x="306228" y="492484"/>
            <a:ext cx="4402744"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27-28 ottobre 1922 &gt; la marcia su Roma</a:t>
            </a:r>
          </a:p>
        </p:txBody>
      </p:sp>
    </p:spTree>
    <p:extLst>
      <p:ext uri="{BB962C8B-B14F-4D97-AF65-F5344CB8AC3E}">
        <p14:creationId xmlns:p14="http://schemas.microsoft.com/office/powerpoint/2010/main" val="2719063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Diagramma 25">
            <a:extLst>
              <a:ext uri="{FF2B5EF4-FFF2-40B4-BE49-F238E27FC236}">
                <a16:creationId xmlns:a16="http://schemas.microsoft.com/office/drawing/2014/main" id="{E9E77E55-A2CD-4189-AFC6-1C0E0B0D6D2C}"/>
              </a:ext>
            </a:extLst>
          </p:cNvPr>
          <p:cNvGraphicFramePr/>
          <p:nvPr>
            <p:extLst>
              <p:ext uri="{D42A27DB-BD31-4B8C-83A1-F6EECF244321}">
                <p14:modId xmlns:p14="http://schemas.microsoft.com/office/powerpoint/2010/main" val="2628988858"/>
              </p:ext>
            </p:extLst>
          </p:nvPr>
        </p:nvGraphicFramePr>
        <p:xfrm>
          <a:off x="713233" y="961541"/>
          <a:ext cx="11155680" cy="4660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CasellaDiTesto 26">
            <a:extLst>
              <a:ext uri="{FF2B5EF4-FFF2-40B4-BE49-F238E27FC236}">
                <a16:creationId xmlns:a16="http://schemas.microsoft.com/office/drawing/2014/main" id="{0D38BC73-85E9-4BFC-B41D-8AD6F4885561}"/>
              </a:ext>
            </a:extLst>
          </p:cNvPr>
          <p:cNvSpPr txBox="1"/>
          <p:nvPr/>
        </p:nvSpPr>
        <p:spPr>
          <a:xfrm>
            <a:off x="1631141" y="5811759"/>
            <a:ext cx="8929718" cy="830997"/>
          </a:xfrm>
          <a:prstGeom prst="rect">
            <a:avLst/>
          </a:prstGeom>
          <a:solidFill>
            <a:schemeClr val="tx1">
              <a:lumMod val="75000"/>
              <a:lumOff val="25000"/>
            </a:schemeClr>
          </a:solidFill>
        </p:spPr>
        <p:txBody>
          <a:bodyPr wrap="square" rtlCol="0">
            <a:spAutoFit/>
          </a:bodyPr>
          <a:lstStyle/>
          <a:p>
            <a:pPr algn="just"/>
            <a:r>
              <a:rPr lang="it-IT" sz="1600" dirty="0">
                <a:solidFill>
                  <a:schemeClr val="bg2"/>
                </a:solidFill>
              </a:rPr>
              <a:t>La Legge «Acerbo» prevedeva un premio di maggioranza pari ai due terzi dei seggi della Camera per la lista che avesse conquistato il 25% dei voti. Le liste fasciste conquistarono il 60% dei voti, soprattutto al centro e al sud, e con l’apporto determinante della violenza</a:t>
            </a:r>
          </a:p>
        </p:txBody>
      </p:sp>
      <p:sp>
        <p:nvSpPr>
          <p:cNvPr id="7" name="Rettangolo con angoli arrotondati 6">
            <a:extLst>
              <a:ext uri="{FF2B5EF4-FFF2-40B4-BE49-F238E27FC236}">
                <a16:creationId xmlns:a16="http://schemas.microsoft.com/office/drawing/2014/main" id="{013F4CC3-5865-B84C-9A62-EB5D51838EDC}"/>
              </a:ext>
            </a:extLst>
          </p:cNvPr>
          <p:cNvSpPr/>
          <p:nvPr/>
        </p:nvSpPr>
        <p:spPr>
          <a:xfrm>
            <a:off x="2695" y="363005"/>
            <a:ext cx="3528000"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CasellaDiTesto 7">
            <a:extLst>
              <a:ext uri="{FF2B5EF4-FFF2-40B4-BE49-F238E27FC236}">
                <a16:creationId xmlns:a16="http://schemas.microsoft.com/office/drawing/2014/main" id="{E100D1ED-8213-3642-8768-3DA53629EE2F}"/>
              </a:ext>
            </a:extLst>
          </p:cNvPr>
          <p:cNvSpPr txBox="1"/>
          <p:nvPr/>
        </p:nvSpPr>
        <p:spPr>
          <a:xfrm>
            <a:off x="-16227" y="139028"/>
            <a:ext cx="1394934" cy="400110"/>
          </a:xfrm>
          <a:prstGeom prst="rect">
            <a:avLst/>
          </a:prstGeom>
          <a:noFill/>
        </p:spPr>
        <p:txBody>
          <a:bodyPr wrap="none" rtlCol="0">
            <a:spAutoFit/>
          </a:bodyPr>
          <a:lstStyle/>
          <a:p>
            <a:r>
              <a:rPr lang="it-IT" sz="2000" dirty="0">
                <a:latin typeface="Avenir Next" panose="020B0503020202020204" pitchFamily="34" charset="0"/>
              </a:rPr>
              <a:t>Il fascismo</a:t>
            </a:r>
          </a:p>
        </p:txBody>
      </p:sp>
      <p:sp>
        <p:nvSpPr>
          <p:cNvPr id="9" name="CasellaDiTesto 8">
            <a:extLst>
              <a:ext uri="{FF2B5EF4-FFF2-40B4-BE49-F238E27FC236}">
                <a16:creationId xmlns:a16="http://schemas.microsoft.com/office/drawing/2014/main" id="{2B85D1FC-FA01-FE4B-A875-5850DD971F0F}"/>
              </a:ext>
            </a:extLst>
          </p:cNvPr>
          <p:cNvSpPr txBox="1"/>
          <p:nvPr/>
        </p:nvSpPr>
        <p:spPr>
          <a:xfrm>
            <a:off x="0" y="441064"/>
            <a:ext cx="3332964"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La torsione in senso totalitario</a:t>
            </a:r>
          </a:p>
        </p:txBody>
      </p:sp>
    </p:spTree>
    <p:extLst>
      <p:ext uri="{BB962C8B-B14F-4D97-AF65-F5344CB8AC3E}">
        <p14:creationId xmlns:p14="http://schemas.microsoft.com/office/powerpoint/2010/main" val="28879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AF50A9F5-CE45-4CBC-9007-9663FFD1B587}"/>
              </a:ext>
            </a:extLst>
          </p:cNvPr>
          <p:cNvSpPr txBox="1"/>
          <p:nvPr/>
        </p:nvSpPr>
        <p:spPr>
          <a:xfrm>
            <a:off x="179565" y="1153001"/>
            <a:ext cx="5443566" cy="3693319"/>
          </a:xfrm>
          <a:prstGeom prst="rect">
            <a:avLst/>
          </a:prstGeom>
          <a:noFill/>
        </p:spPr>
        <p:txBody>
          <a:bodyPr wrap="square" rtlCol="0">
            <a:spAutoFit/>
          </a:bodyPr>
          <a:lstStyle/>
          <a:p>
            <a:pPr>
              <a:buFont typeface="Arial" pitchFamily="34" charset="0"/>
              <a:buChar char="•"/>
            </a:pPr>
            <a:r>
              <a:rPr lang="it-IT" dirty="0"/>
              <a:t> Rinforzato il governo</a:t>
            </a:r>
          </a:p>
          <a:p>
            <a:pPr lvl="1">
              <a:buFont typeface="Arial" pitchFamily="34" charset="0"/>
              <a:buChar char="•"/>
            </a:pPr>
            <a:r>
              <a:rPr lang="it-IT" dirty="0"/>
              <a:t> Il governo è responsabile solo nei confronti del Re (era una regola dello Statuto Albertino, caduta in progressivo disuso)</a:t>
            </a:r>
          </a:p>
          <a:p>
            <a:pPr lvl="1">
              <a:buFont typeface="Arial" pitchFamily="34" charset="0"/>
              <a:buChar char="•"/>
            </a:pPr>
            <a:r>
              <a:rPr lang="it-IT" dirty="0"/>
              <a:t> ampliamento delle possibilità del governo di emanare leggi in modo autonomo</a:t>
            </a:r>
          </a:p>
          <a:p>
            <a:pPr>
              <a:buFont typeface="Arial" pitchFamily="34" charset="0"/>
              <a:buChar char="•"/>
            </a:pPr>
            <a:r>
              <a:rPr lang="it-IT" dirty="0"/>
              <a:t> Cambia il sistema di governo locale, che diventa di nomina governativa</a:t>
            </a:r>
          </a:p>
          <a:p>
            <a:pPr>
              <a:buFont typeface="Arial" pitchFamily="34" charset="0"/>
              <a:buChar char="•"/>
            </a:pPr>
            <a:r>
              <a:rPr lang="it-IT" dirty="0"/>
              <a:t> Istituzione del Tribunale Speciale</a:t>
            </a:r>
          </a:p>
          <a:p>
            <a:pPr>
              <a:buFont typeface="Arial" pitchFamily="34" charset="0"/>
              <a:buChar char="•"/>
            </a:pPr>
            <a:r>
              <a:rPr lang="it-IT" dirty="0"/>
              <a:t> Patto di Palazzo </a:t>
            </a:r>
            <a:r>
              <a:rPr lang="it-IT" dirty="0" err="1"/>
              <a:t>Vidoni</a:t>
            </a:r>
            <a:r>
              <a:rPr lang="it-IT" dirty="0"/>
              <a:t> (2 ottobre 1925) &gt; introduce al corporativismo</a:t>
            </a:r>
          </a:p>
          <a:p>
            <a:pPr>
              <a:buFont typeface="Arial" pitchFamily="34" charset="0"/>
              <a:buChar char="•"/>
            </a:pPr>
            <a:r>
              <a:rPr lang="it-IT" dirty="0"/>
              <a:t> 9 novembre 1926: vengono dichiarati decaduti tutti i deputati dell’opposizione</a:t>
            </a:r>
          </a:p>
        </p:txBody>
      </p:sp>
      <p:sp>
        <p:nvSpPr>
          <p:cNvPr id="8" name="Rettangolo arrotondato 16">
            <a:extLst>
              <a:ext uri="{FF2B5EF4-FFF2-40B4-BE49-F238E27FC236}">
                <a16:creationId xmlns:a16="http://schemas.microsoft.com/office/drawing/2014/main" id="{95BB9977-74BB-4EC7-BD94-2E11FDF1BC75}"/>
              </a:ext>
            </a:extLst>
          </p:cNvPr>
          <p:cNvSpPr/>
          <p:nvPr/>
        </p:nvSpPr>
        <p:spPr>
          <a:xfrm>
            <a:off x="261433" y="5125664"/>
            <a:ext cx="5279831" cy="1517092"/>
          </a:xfrm>
          <a:prstGeom prst="roundRect">
            <a:avLst/>
          </a:prstGeom>
          <a:solidFill>
            <a:schemeClr val="bg2">
              <a:lumMod val="75000"/>
            </a:schemeClr>
          </a:solidFill>
          <a:ln>
            <a:solidFill>
              <a:schemeClr val="bg2">
                <a:lumMod val="50000"/>
              </a:schemeClr>
            </a:solidFill>
          </a:ln>
          <a:effectLst>
            <a:outerShdw blurRad="50800" dist="63500" dir="2700000" algn="t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400" dirty="0">
                <a:solidFill>
                  <a:schemeClr val="tx1"/>
                </a:solidFill>
              </a:rPr>
              <a:t>Progressiva identificazione fra governo, partito e Stato, con inclusione di organismi del partito all’interno delle istituzioni</a:t>
            </a:r>
          </a:p>
        </p:txBody>
      </p:sp>
      <p:pic>
        <p:nvPicPr>
          <p:cNvPr id="5" name="Immagine 4" descr="Immagine che contiene esterni, edificio, uomo, fotografia&#10;&#10;Descrizione generata automaticamente">
            <a:extLst>
              <a:ext uri="{FF2B5EF4-FFF2-40B4-BE49-F238E27FC236}">
                <a16:creationId xmlns:a16="http://schemas.microsoft.com/office/drawing/2014/main" id="{677DF1C5-2501-4B62-B9AE-7D79F18BB659}"/>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5686862" y="863920"/>
            <a:ext cx="7117064" cy="5284420"/>
          </a:xfrm>
          <a:prstGeom prst="rect">
            <a:avLst/>
          </a:prstGeom>
        </p:spPr>
      </p:pic>
      <p:sp>
        <p:nvSpPr>
          <p:cNvPr id="9" name="Rettangolo con angoli arrotondati 8">
            <a:extLst>
              <a:ext uri="{FF2B5EF4-FFF2-40B4-BE49-F238E27FC236}">
                <a16:creationId xmlns:a16="http://schemas.microsoft.com/office/drawing/2014/main" id="{EEAEB57D-9229-FB48-8DDA-1D0AE815DC95}"/>
              </a:ext>
            </a:extLst>
          </p:cNvPr>
          <p:cNvSpPr/>
          <p:nvPr/>
        </p:nvSpPr>
        <p:spPr>
          <a:xfrm>
            <a:off x="2695" y="363005"/>
            <a:ext cx="3528000"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a:extLst>
              <a:ext uri="{FF2B5EF4-FFF2-40B4-BE49-F238E27FC236}">
                <a16:creationId xmlns:a16="http://schemas.microsoft.com/office/drawing/2014/main" id="{96D295B8-2DC0-9945-AFBB-7BF0CDB3238D}"/>
              </a:ext>
            </a:extLst>
          </p:cNvPr>
          <p:cNvSpPr txBox="1"/>
          <p:nvPr/>
        </p:nvSpPr>
        <p:spPr>
          <a:xfrm>
            <a:off x="-16227" y="139028"/>
            <a:ext cx="1394934" cy="400110"/>
          </a:xfrm>
          <a:prstGeom prst="rect">
            <a:avLst/>
          </a:prstGeom>
          <a:noFill/>
        </p:spPr>
        <p:txBody>
          <a:bodyPr wrap="none" rtlCol="0">
            <a:spAutoFit/>
          </a:bodyPr>
          <a:lstStyle/>
          <a:p>
            <a:r>
              <a:rPr lang="it-IT" sz="2000" dirty="0">
                <a:latin typeface="Avenir Next" panose="020B0503020202020204" pitchFamily="34" charset="0"/>
              </a:rPr>
              <a:t>Il fascismo</a:t>
            </a:r>
          </a:p>
        </p:txBody>
      </p:sp>
      <p:sp>
        <p:nvSpPr>
          <p:cNvPr id="11" name="CasellaDiTesto 10">
            <a:extLst>
              <a:ext uri="{FF2B5EF4-FFF2-40B4-BE49-F238E27FC236}">
                <a16:creationId xmlns:a16="http://schemas.microsoft.com/office/drawing/2014/main" id="{DFAF785E-4605-A74F-B29C-6983AB8E4F20}"/>
              </a:ext>
            </a:extLst>
          </p:cNvPr>
          <p:cNvSpPr txBox="1"/>
          <p:nvPr/>
        </p:nvSpPr>
        <p:spPr>
          <a:xfrm>
            <a:off x="0" y="441064"/>
            <a:ext cx="2381421"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Le leggi </a:t>
            </a:r>
            <a:r>
              <a:rPr lang="it-IT" dirty="0" err="1">
                <a:solidFill>
                  <a:srgbClr val="C00000"/>
                </a:solidFill>
                <a:latin typeface="Avenir Next" panose="020B0503020202020204" pitchFamily="34" charset="0"/>
              </a:rPr>
              <a:t>fascistissime</a:t>
            </a:r>
            <a:endParaRPr lang="it-IT" dirty="0">
              <a:solidFill>
                <a:srgbClr val="C00000"/>
              </a:solidFill>
              <a:latin typeface="Avenir Next" panose="020B0503020202020204" pitchFamily="34" charset="0"/>
            </a:endParaRPr>
          </a:p>
        </p:txBody>
      </p:sp>
    </p:spTree>
    <p:extLst>
      <p:ext uri="{BB962C8B-B14F-4D97-AF65-F5344CB8AC3E}">
        <p14:creationId xmlns:p14="http://schemas.microsoft.com/office/powerpoint/2010/main" val="4223694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ttangolo con angoli arrotondati 28">
            <a:extLst>
              <a:ext uri="{FF2B5EF4-FFF2-40B4-BE49-F238E27FC236}">
                <a16:creationId xmlns:a16="http://schemas.microsoft.com/office/drawing/2014/main" id="{DB3819DB-197E-D742-947C-747A07D3C6BC}"/>
              </a:ext>
            </a:extLst>
          </p:cNvPr>
          <p:cNvSpPr/>
          <p:nvPr/>
        </p:nvSpPr>
        <p:spPr>
          <a:xfrm>
            <a:off x="2696" y="358806"/>
            <a:ext cx="2311744" cy="120165"/>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 name="Connettore 2 2">
            <a:extLst>
              <a:ext uri="{FF2B5EF4-FFF2-40B4-BE49-F238E27FC236}">
                <a16:creationId xmlns:a16="http://schemas.microsoft.com/office/drawing/2014/main" id="{61CC693E-2BC6-45EB-BEA0-6D934343F726}"/>
              </a:ext>
            </a:extLst>
          </p:cNvPr>
          <p:cNvCxnSpPr>
            <a:cxnSpLocks/>
          </p:cNvCxnSpPr>
          <p:nvPr/>
        </p:nvCxnSpPr>
        <p:spPr>
          <a:xfrm>
            <a:off x="203200" y="4078641"/>
            <a:ext cx="11727543" cy="0"/>
          </a:xfrm>
          <a:prstGeom prst="straightConnector1">
            <a:avLst/>
          </a:prstGeom>
          <a:ln w="38100" cap="flat" cmpd="sng" algn="ctr">
            <a:solidFill>
              <a:schemeClr val="dk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Freccia a pentagono 10">
            <a:extLst>
              <a:ext uri="{FF2B5EF4-FFF2-40B4-BE49-F238E27FC236}">
                <a16:creationId xmlns:a16="http://schemas.microsoft.com/office/drawing/2014/main" id="{FD3060C0-526C-4319-A2CE-C6EA3FCDAC2D}"/>
              </a:ext>
            </a:extLst>
          </p:cNvPr>
          <p:cNvSpPr/>
          <p:nvPr/>
        </p:nvSpPr>
        <p:spPr>
          <a:xfrm rot="16200000">
            <a:off x="1116123" y="4221555"/>
            <a:ext cx="725715" cy="58054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1910</a:t>
            </a:r>
          </a:p>
        </p:txBody>
      </p:sp>
      <p:sp>
        <p:nvSpPr>
          <p:cNvPr id="12" name="Freccia a pentagono 11">
            <a:extLst>
              <a:ext uri="{FF2B5EF4-FFF2-40B4-BE49-F238E27FC236}">
                <a16:creationId xmlns:a16="http://schemas.microsoft.com/office/drawing/2014/main" id="{76A982BD-955D-4E87-9C38-E8D00CCB0081}"/>
              </a:ext>
            </a:extLst>
          </p:cNvPr>
          <p:cNvSpPr/>
          <p:nvPr/>
        </p:nvSpPr>
        <p:spPr>
          <a:xfrm rot="16200000">
            <a:off x="2241855" y="4221552"/>
            <a:ext cx="725715" cy="58054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1920</a:t>
            </a:r>
          </a:p>
        </p:txBody>
      </p:sp>
      <p:sp>
        <p:nvSpPr>
          <p:cNvPr id="13" name="Freccia a pentagono 12">
            <a:extLst>
              <a:ext uri="{FF2B5EF4-FFF2-40B4-BE49-F238E27FC236}">
                <a16:creationId xmlns:a16="http://schemas.microsoft.com/office/drawing/2014/main" id="{D1A83771-FCDA-4860-BFA8-6F5B37E1A4C0}"/>
              </a:ext>
            </a:extLst>
          </p:cNvPr>
          <p:cNvSpPr/>
          <p:nvPr/>
        </p:nvSpPr>
        <p:spPr>
          <a:xfrm rot="16200000">
            <a:off x="3367587" y="4221552"/>
            <a:ext cx="725715" cy="58054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1930</a:t>
            </a:r>
          </a:p>
        </p:txBody>
      </p:sp>
      <p:sp>
        <p:nvSpPr>
          <p:cNvPr id="14" name="Freccia a pentagono 13">
            <a:extLst>
              <a:ext uri="{FF2B5EF4-FFF2-40B4-BE49-F238E27FC236}">
                <a16:creationId xmlns:a16="http://schemas.microsoft.com/office/drawing/2014/main" id="{B0D4E565-28C4-4B8A-A2B4-D08BEE468AFC}"/>
              </a:ext>
            </a:extLst>
          </p:cNvPr>
          <p:cNvSpPr/>
          <p:nvPr/>
        </p:nvSpPr>
        <p:spPr>
          <a:xfrm rot="16200000">
            <a:off x="4493319" y="4221552"/>
            <a:ext cx="725715" cy="58054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1940</a:t>
            </a:r>
          </a:p>
        </p:txBody>
      </p:sp>
      <p:sp>
        <p:nvSpPr>
          <p:cNvPr id="15" name="Freccia a pentagono 14">
            <a:extLst>
              <a:ext uri="{FF2B5EF4-FFF2-40B4-BE49-F238E27FC236}">
                <a16:creationId xmlns:a16="http://schemas.microsoft.com/office/drawing/2014/main" id="{4E7D6DF4-847D-4310-B6B4-8A0AD5474701}"/>
              </a:ext>
            </a:extLst>
          </p:cNvPr>
          <p:cNvSpPr/>
          <p:nvPr/>
        </p:nvSpPr>
        <p:spPr>
          <a:xfrm rot="16200000">
            <a:off x="5619051" y="4221553"/>
            <a:ext cx="725715" cy="58054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1950</a:t>
            </a:r>
          </a:p>
        </p:txBody>
      </p:sp>
      <p:sp>
        <p:nvSpPr>
          <p:cNvPr id="16" name="Freccia a pentagono 15">
            <a:extLst>
              <a:ext uri="{FF2B5EF4-FFF2-40B4-BE49-F238E27FC236}">
                <a16:creationId xmlns:a16="http://schemas.microsoft.com/office/drawing/2014/main" id="{53340B9F-2EF7-4C78-AD95-BA4E7A07CA2D}"/>
              </a:ext>
            </a:extLst>
          </p:cNvPr>
          <p:cNvSpPr/>
          <p:nvPr/>
        </p:nvSpPr>
        <p:spPr>
          <a:xfrm rot="16200000">
            <a:off x="6744783" y="4221553"/>
            <a:ext cx="725715" cy="58054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1960</a:t>
            </a:r>
          </a:p>
        </p:txBody>
      </p:sp>
      <p:sp>
        <p:nvSpPr>
          <p:cNvPr id="17" name="Freccia a pentagono 16">
            <a:extLst>
              <a:ext uri="{FF2B5EF4-FFF2-40B4-BE49-F238E27FC236}">
                <a16:creationId xmlns:a16="http://schemas.microsoft.com/office/drawing/2014/main" id="{10AD04CD-245F-440C-BD08-CEBF593A1070}"/>
              </a:ext>
            </a:extLst>
          </p:cNvPr>
          <p:cNvSpPr/>
          <p:nvPr/>
        </p:nvSpPr>
        <p:spPr>
          <a:xfrm rot="16200000">
            <a:off x="7870515" y="4221553"/>
            <a:ext cx="725715" cy="58054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1970</a:t>
            </a:r>
          </a:p>
        </p:txBody>
      </p:sp>
      <p:sp>
        <p:nvSpPr>
          <p:cNvPr id="18" name="Freccia a pentagono 17">
            <a:extLst>
              <a:ext uri="{FF2B5EF4-FFF2-40B4-BE49-F238E27FC236}">
                <a16:creationId xmlns:a16="http://schemas.microsoft.com/office/drawing/2014/main" id="{B5245B15-1898-491F-B624-84701D24B238}"/>
              </a:ext>
            </a:extLst>
          </p:cNvPr>
          <p:cNvSpPr/>
          <p:nvPr/>
        </p:nvSpPr>
        <p:spPr>
          <a:xfrm rot="16200000">
            <a:off x="8996247" y="4221553"/>
            <a:ext cx="725715" cy="58054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1980</a:t>
            </a:r>
          </a:p>
        </p:txBody>
      </p:sp>
      <p:sp>
        <p:nvSpPr>
          <p:cNvPr id="19" name="Freccia a pentagono 18">
            <a:extLst>
              <a:ext uri="{FF2B5EF4-FFF2-40B4-BE49-F238E27FC236}">
                <a16:creationId xmlns:a16="http://schemas.microsoft.com/office/drawing/2014/main" id="{F94CF1E4-3E56-4771-A31F-9F4EF6E21680}"/>
              </a:ext>
            </a:extLst>
          </p:cNvPr>
          <p:cNvSpPr/>
          <p:nvPr/>
        </p:nvSpPr>
        <p:spPr>
          <a:xfrm rot="16200000">
            <a:off x="10121979" y="4221554"/>
            <a:ext cx="725715" cy="58054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1990</a:t>
            </a:r>
          </a:p>
        </p:txBody>
      </p:sp>
      <p:sp>
        <p:nvSpPr>
          <p:cNvPr id="20" name="Freccia a pentagono 19">
            <a:extLst>
              <a:ext uri="{FF2B5EF4-FFF2-40B4-BE49-F238E27FC236}">
                <a16:creationId xmlns:a16="http://schemas.microsoft.com/office/drawing/2014/main" id="{906FE9FD-66E2-45CC-A6B5-60ACFF9E045D}"/>
              </a:ext>
            </a:extLst>
          </p:cNvPr>
          <p:cNvSpPr/>
          <p:nvPr/>
        </p:nvSpPr>
        <p:spPr>
          <a:xfrm rot="16200000">
            <a:off x="11247712" y="4221555"/>
            <a:ext cx="725715" cy="58054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2000</a:t>
            </a:r>
          </a:p>
        </p:txBody>
      </p:sp>
      <p:sp>
        <p:nvSpPr>
          <p:cNvPr id="21" name="Freccia a pentagono 20">
            <a:extLst>
              <a:ext uri="{FF2B5EF4-FFF2-40B4-BE49-F238E27FC236}">
                <a16:creationId xmlns:a16="http://schemas.microsoft.com/office/drawing/2014/main" id="{59596B2A-AB8D-4A01-8135-651BCAF91131}"/>
              </a:ext>
            </a:extLst>
          </p:cNvPr>
          <p:cNvSpPr/>
          <p:nvPr/>
        </p:nvSpPr>
        <p:spPr>
          <a:xfrm rot="16200000">
            <a:off x="-9609" y="4221555"/>
            <a:ext cx="725715" cy="58054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1900</a:t>
            </a:r>
          </a:p>
        </p:txBody>
      </p:sp>
      <p:sp>
        <p:nvSpPr>
          <p:cNvPr id="2" name="Rettangolo 1">
            <a:extLst>
              <a:ext uri="{FF2B5EF4-FFF2-40B4-BE49-F238E27FC236}">
                <a16:creationId xmlns:a16="http://schemas.microsoft.com/office/drawing/2014/main" id="{C03F94ED-2D24-4509-9FB0-D9547E9637CE}"/>
              </a:ext>
            </a:extLst>
          </p:cNvPr>
          <p:cNvSpPr/>
          <p:nvPr/>
        </p:nvSpPr>
        <p:spPr>
          <a:xfrm>
            <a:off x="2090162" y="6166176"/>
            <a:ext cx="8913131" cy="33610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it-IT" dirty="0"/>
              <a:t>1917-1992 &gt; il secolo breve</a:t>
            </a:r>
          </a:p>
        </p:txBody>
      </p:sp>
      <p:sp>
        <p:nvSpPr>
          <p:cNvPr id="5" name="Rettangolo 4">
            <a:extLst>
              <a:ext uri="{FF2B5EF4-FFF2-40B4-BE49-F238E27FC236}">
                <a16:creationId xmlns:a16="http://schemas.microsoft.com/office/drawing/2014/main" id="{FEC870B3-9943-4472-B26A-00FF41FF7A18}"/>
              </a:ext>
            </a:extLst>
          </p:cNvPr>
          <p:cNvSpPr/>
          <p:nvPr/>
        </p:nvSpPr>
        <p:spPr>
          <a:xfrm>
            <a:off x="1885680" y="4954177"/>
            <a:ext cx="3586206" cy="304675"/>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it-IT" dirty="0"/>
              <a:t>1914-1945 &gt; la guerra civile europea</a:t>
            </a:r>
          </a:p>
        </p:txBody>
      </p:sp>
      <p:sp>
        <p:nvSpPr>
          <p:cNvPr id="6" name="Rettangolo 5">
            <a:extLst>
              <a:ext uri="{FF2B5EF4-FFF2-40B4-BE49-F238E27FC236}">
                <a16:creationId xmlns:a16="http://schemas.microsoft.com/office/drawing/2014/main" id="{262AADEB-FF2D-491F-B8F0-8574BD535F5F}"/>
              </a:ext>
            </a:extLst>
          </p:cNvPr>
          <p:cNvSpPr/>
          <p:nvPr/>
        </p:nvSpPr>
        <p:spPr>
          <a:xfrm>
            <a:off x="5467668" y="5719356"/>
            <a:ext cx="5531407" cy="33610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it-IT" dirty="0"/>
              <a:t>1946-1992 &gt; guerra fredda</a:t>
            </a:r>
          </a:p>
        </p:txBody>
      </p:sp>
      <p:sp>
        <p:nvSpPr>
          <p:cNvPr id="23" name="Rettangolo 22">
            <a:extLst>
              <a:ext uri="{FF2B5EF4-FFF2-40B4-BE49-F238E27FC236}">
                <a16:creationId xmlns:a16="http://schemas.microsoft.com/office/drawing/2014/main" id="{09B97CFF-3271-494F-9545-1DC65B9AC598}"/>
              </a:ext>
            </a:extLst>
          </p:cNvPr>
          <p:cNvSpPr/>
          <p:nvPr/>
        </p:nvSpPr>
        <p:spPr>
          <a:xfrm>
            <a:off x="5406882" y="5258852"/>
            <a:ext cx="3258148" cy="38025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t-IT" dirty="0"/>
              <a:t>1945-1973 &gt;  l’età dell’oro</a:t>
            </a:r>
          </a:p>
        </p:txBody>
      </p:sp>
      <p:grpSp>
        <p:nvGrpSpPr>
          <p:cNvPr id="51" name="Gruppo 50">
            <a:extLst>
              <a:ext uri="{FF2B5EF4-FFF2-40B4-BE49-F238E27FC236}">
                <a16:creationId xmlns:a16="http://schemas.microsoft.com/office/drawing/2014/main" id="{5378A8B8-B733-4334-A5F4-9DAC3DC98579}"/>
              </a:ext>
            </a:extLst>
          </p:cNvPr>
          <p:cNvGrpSpPr/>
          <p:nvPr/>
        </p:nvGrpSpPr>
        <p:grpSpPr>
          <a:xfrm>
            <a:off x="230715" y="1221400"/>
            <a:ext cx="6999458" cy="923330"/>
            <a:chOff x="203200" y="478302"/>
            <a:chExt cx="6999458" cy="923330"/>
          </a:xfrm>
        </p:grpSpPr>
        <p:sp>
          <p:nvSpPr>
            <p:cNvPr id="41" name="CasellaDiTesto 40">
              <a:extLst>
                <a:ext uri="{FF2B5EF4-FFF2-40B4-BE49-F238E27FC236}">
                  <a16:creationId xmlns:a16="http://schemas.microsoft.com/office/drawing/2014/main" id="{BB2A246E-B07E-4938-BF69-67E6A2EB4B0C}"/>
                </a:ext>
              </a:extLst>
            </p:cNvPr>
            <p:cNvSpPr txBox="1"/>
            <p:nvPr/>
          </p:nvSpPr>
          <p:spPr>
            <a:xfrm>
              <a:off x="1188708" y="478302"/>
              <a:ext cx="6013950" cy="923330"/>
            </a:xfrm>
            <a:prstGeom prst="rect">
              <a:avLst/>
            </a:prstGeom>
            <a:noFill/>
            <a:ln>
              <a:noFill/>
              <a:extLst>
                <a:ext uri="{C807C97D-BFC1-408E-A445-0C87EB9F89A2}">
                  <ask:lineSketchStyleProps xmlns:ask="http://schemas.microsoft.com/office/drawing/2018/sketchyshapes" sd="3406367432">
                    <a:custGeom>
                      <a:avLst/>
                      <a:gdLst>
                        <a:gd name="connsiteX0" fmla="*/ 0 w 6013950"/>
                        <a:gd name="connsiteY0" fmla="*/ 0 h 923330"/>
                        <a:gd name="connsiteX1" fmla="*/ 366304 w 6013950"/>
                        <a:gd name="connsiteY1" fmla="*/ 0 h 923330"/>
                        <a:gd name="connsiteX2" fmla="*/ 852887 w 6013950"/>
                        <a:gd name="connsiteY2" fmla="*/ 0 h 923330"/>
                        <a:gd name="connsiteX3" fmla="*/ 1459750 w 6013950"/>
                        <a:gd name="connsiteY3" fmla="*/ 0 h 923330"/>
                        <a:gd name="connsiteX4" fmla="*/ 2066612 w 6013950"/>
                        <a:gd name="connsiteY4" fmla="*/ 0 h 923330"/>
                        <a:gd name="connsiteX5" fmla="*/ 2553195 w 6013950"/>
                        <a:gd name="connsiteY5" fmla="*/ 0 h 923330"/>
                        <a:gd name="connsiteX6" fmla="*/ 3160057 w 6013950"/>
                        <a:gd name="connsiteY6" fmla="*/ 0 h 923330"/>
                        <a:gd name="connsiteX7" fmla="*/ 3827059 w 6013950"/>
                        <a:gd name="connsiteY7" fmla="*/ 0 h 923330"/>
                        <a:gd name="connsiteX8" fmla="*/ 4433921 w 6013950"/>
                        <a:gd name="connsiteY8" fmla="*/ 0 h 923330"/>
                        <a:gd name="connsiteX9" fmla="*/ 4800226 w 6013950"/>
                        <a:gd name="connsiteY9" fmla="*/ 0 h 923330"/>
                        <a:gd name="connsiteX10" fmla="*/ 5166530 w 6013950"/>
                        <a:gd name="connsiteY10" fmla="*/ 0 h 923330"/>
                        <a:gd name="connsiteX11" fmla="*/ 5532834 w 6013950"/>
                        <a:gd name="connsiteY11" fmla="*/ 0 h 923330"/>
                        <a:gd name="connsiteX12" fmla="*/ 6013950 w 6013950"/>
                        <a:gd name="connsiteY12" fmla="*/ 0 h 923330"/>
                        <a:gd name="connsiteX13" fmla="*/ 6013950 w 6013950"/>
                        <a:gd name="connsiteY13" fmla="*/ 452432 h 923330"/>
                        <a:gd name="connsiteX14" fmla="*/ 6013950 w 6013950"/>
                        <a:gd name="connsiteY14" fmla="*/ 923330 h 923330"/>
                        <a:gd name="connsiteX15" fmla="*/ 5527367 w 6013950"/>
                        <a:gd name="connsiteY15" fmla="*/ 923330 h 923330"/>
                        <a:gd name="connsiteX16" fmla="*/ 4920505 w 6013950"/>
                        <a:gd name="connsiteY16" fmla="*/ 923330 h 923330"/>
                        <a:gd name="connsiteX17" fmla="*/ 4313642 w 6013950"/>
                        <a:gd name="connsiteY17" fmla="*/ 923330 h 923330"/>
                        <a:gd name="connsiteX18" fmla="*/ 3827059 w 6013950"/>
                        <a:gd name="connsiteY18" fmla="*/ 923330 h 923330"/>
                        <a:gd name="connsiteX19" fmla="*/ 3160057 w 6013950"/>
                        <a:gd name="connsiteY19" fmla="*/ 923330 h 923330"/>
                        <a:gd name="connsiteX20" fmla="*/ 2553195 w 6013950"/>
                        <a:gd name="connsiteY20" fmla="*/ 923330 h 923330"/>
                        <a:gd name="connsiteX21" fmla="*/ 1946333 w 6013950"/>
                        <a:gd name="connsiteY21" fmla="*/ 923330 h 923330"/>
                        <a:gd name="connsiteX22" fmla="*/ 1399610 w 6013950"/>
                        <a:gd name="connsiteY22" fmla="*/ 923330 h 923330"/>
                        <a:gd name="connsiteX23" fmla="*/ 792748 w 6013950"/>
                        <a:gd name="connsiteY23" fmla="*/ 923330 h 923330"/>
                        <a:gd name="connsiteX24" fmla="*/ 0 w 6013950"/>
                        <a:gd name="connsiteY24" fmla="*/ 923330 h 923330"/>
                        <a:gd name="connsiteX25" fmla="*/ 0 w 6013950"/>
                        <a:gd name="connsiteY25" fmla="*/ 480132 h 923330"/>
                        <a:gd name="connsiteX26" fmla="*/ 0 w 6013950"/>
                        <a:gd name="connsiteY26"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13950" h="923330" extrusionOk="0">
                          <a:moveTo>
                            <a:pt x="0" y="0"/>
                          </a:moveTo>
                          <a:cubicBezTo>
                            <a:pt x="76895" y="-26604"/>
                            <a:pt x="222068" y="21950"/>
                            <a:pt x="366304" y="0"/>
                          </a:cubicBezTo>
                          <a:cubicBezTo>
                            <a:pt x="510540" y="-21950"/>
                            <a:pt x="635457" y="14373"/>
                            <a:pt x="852887" y="0"/>
                          </a:cubicBezTo>
                          <a:cubicBezTo>
                            <a:pt x="1070317" y="-14373"/>
                            <a:pt x="1259789" y="4045"/>
                            <a:pt x="1459750" y="0"/>
                          </a:cubicBezTo>
                          <a:cubicBezTo>
                            <a:pt x="1659711" y="-4045"/>
                            <a:pt x="1939126" y="27110"/>
                            <a:pt x="2066612" y="0"/>
                          </a:cubicBezTo>
                          <a:cubicBezTo>
                            <a:pt x="2194098" y="-27110"/>
                            <a:pt x="2330473" y="15699"/>
                            <a:pt x="2553195" y="0"/>
                          </a:cubicBezTo>
                          <a:cubicBezTo>
                            <a:pt x="2775917" y="-15699"/>
                            <a:pt x="2969436" y="52212"/>
                            <a:pt x="3160057" y="0"/>
                          </a:cubicBezTo>
                          <a:cubicBezTo>
                            <a:pt x="3350678" y="-52212"/>
                            <a:pt x="3513221" y="18371"/>
                            <a:pt x="3827059" y="0"/>
                          </a:cubicBezTo>
                          <a:cubicBezTo>
                            <a:pt x="4140897" y="-18371"/>
                            <a:pt x="4138199" y="48439"/>
                            <a:pt x="4433921" y="0"/>
                          </a:cubicBezTo>
                          <a:cubicBezTo>
                            <a:pt x="4729643" y="-48439"/>
                            <a:pt x="4660222" y="1542"/>
                            <a:pt x="4800226" y="0"/>
                          </a:cubicBezTo>
                          <a:cubicBezTo>
                            <a:pt x="4940231" y="-1542"/>
                            <a:pt x="5063295" y="35971"/>
                            <a:pt x="5166530" y="0"/>
                          </a:cubicBezTo>
                          <a:cubicBezTo>
                            <a:pt x="5269765" y="-35971"/>
                            <a:pt x="5404068" y="14477"/>
                            <a:pt x="5532834" y="0"/>
                          </a:cubicBezTo>
                          <a:cubicBezTo>
                            <a:pt x="5661600" y="-14477"/>
                            <a:pt x="5814724" y="12731"/>
                            <a:pt x="6013950" y="0"/>
                          </a:cubicBezTo>
                          <a:cubicBezTo>
                            <a:pt x="6024133" y="136085"/>
                            <a:pt x="5977233" y="297992"/>
                            <a:pt x="6013950" y="452432"/>
                          </a:cubicBezTo>
                          <a:cubicBezTo>
                            <a:pt x="6050667" y="606872"/>
                            <a:pt x="5982413" y="711438"/>
                            <a:pt x="6013950" y="923330"/>
                          </a:cubicBezTo>
                          <a:cubicBezTo>
                            <a:pt x="5818761" y="978175"/>
                            <a:pt x="5676635" y="922220"/>
                            <a:pt x="5527367" y="923330"/>
                          </a:cubicBezTo>
                          <a:cubicBezTo>
                            <a:pt x="5378099" y="924440"/>
                            <a:pt x="5173868" y="880621"/>
                            <a:pt x="4920505" y="923330"/>
                          </a:cubicBezTo>
                          <a:cubicBezTo>
                            <a:pt x="4667142" y="966039"/>
                            <a:pt x="4467701" y="858096"/>
                            <a:pt x="4313642" y="923330"/>
                          </a:cubicBezTo>
                          <a:cubicBezTo>
                            <a:pt x="4159583" y="988564"/>
                            <a:pt x="4032928" y="874371"/>
                            <a:pt x="3827059" y="923330"/>
                          </a:cubicBezTo>
                          <a:cubicBezTo>
                            <a:pt x="3621190" y="972289"/>
                            <a:pt x="3451211" y="857811"/>
                            <a:pt x="3160057" y="923330"/>
                          </a:cubicBezTo>
                          <a:cubicBezTo>
                            <a:pt x="2868903" y="988849"/>
                            <a:pt x="2825943" y="922935"/>
                            <a:pt x="2553195" y="923330"/>
                          </a:cubicBezTo>
                          <a:cubicBezTo>
                            <a:pt x="2280447" y="923725"/>
                            <a:pt x="2112428" y="855938"/>
                            <a:pt x="1946333" y="923330"/>
                          </a:cubicBezTo>
                          <a:cubicBezTo>
                            <a:pt x="1780238" y="990722"/>
                            <a:pt x="1530137" y="890959"/>
                            <a:pt x="1399610" y="923330"/>
                          </a:cubicBezTo>
                          <a:cubicBezTo>
                            <a:pt x="1269083" y="955701"/>
                            <a:pt x="962947" y="885521"/>
                            <a:pt x="792748" y="923330"/>
                          </a:cubicBezTo>
                          <a:cubicBezTo>
                            <a:pt x="622549" y="961139"/>
                            <a:pt x="235694" y="871376"/>
                            <a:pt x="0" y="923330"/>
                          </a:cubicBezTo>
                          <a:cubicBezTo>
                            <a:pt x="-26302" y="805727"/>
                            <a:pt x="19659" y="647441"/>
                            <a:pt x="0" y="480132"/>
                          </a:cubicBezTo>
                          <a:cubicBezTo>
                            <a:pt x="-19659" y="312823"/>
                            <a:pt x="42717" y="222754"/>
                            <a:pt x="0" y="0"/>
                          </a:cubicBezTo>
                          <a:close/>
                        </a:path>
                      </a:pathLst>
                    </a:custGeom>
                    <ask:type>
                      <ask:lineSketchNone/>
                    </ask:type>
                  </ask:lineSketchStyleProps>
                </a:ext>
              </a:extLst>
            </a:ln>
          </p:spPr>
          <p:txBody>
            <a:bodyPr wrap="square" rtlCol="0">
              <a:spAutoFit/>
            </a:bodyPr>
            <a:lstStyle/>
            <a:p>
              <a:pPr algn="just"/>
              <a:r>
                <a:rPr lang="it-IT" dirty="0">
                  <a:latin typeface="Modern No. 20" panose="02070704070505020303" pitchFamily="18" charset="0"/>
                </a:rPr>
                <a:t>Una delle prime operazioni dello storico è quella di datare gli avvenimenti, ossia di </a:t>
              </a:r>
              <a:r>
                <a:rPr lang="it-IT" b="1" dirty="0">
                  <a:latin typeface="Modern No. 20" panose="02070704070505020303" pitchFamily="18" charset="0"/>
                </a:rPr>
                <a:t>collocarli nel tempo </a:t>
              </a:r>
              <a:r>
                <a:rPr lang="it-IT" dirty="0">
                  <a:latin typeface="Modern No. 20" panose="02070704070505020303" pitchFamily="18" charset="0"/>
                </a:rPr>
                <a:t>e di </a:t>
              </a:r>
              <a:r>
                <a:rPr lang="it-IT" b="1" dirty="0">
                  <a:latin typeface="Modern No. 20" panose="02070704070505020303" pitchFamily="18" charset="0"/>
                </a:rPr>
                <a:t>interpretarli in relazione ad altri in una sequenza elementare di prima e dopo</a:t>
              </a:r>
            </a:p>
          </p:txBody>
        </p:sp>
        <p:pic>
          <p:nvPicPr>
            <p:cNvPr id="43" name="Elemento grafico 42" descr="Libri">
              <a:extLst>
                <a:ext uri="{FF2B5EF4-FFF2-40B4-BE49-F238E27FC236}">
                  <a16:creationId xmlns:a16="http://schemas.microsoft.com/office/drawing/2014/main" id="{CECAEC3D-22E9-4DB7-8092-196152A11A5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3200" y="487232"/>
              <a:ext cx="914400" cy="914400"/>
            </a:xfrm>
            <a:prstGeom prst="rect">
              <a:avLst/>
            </a:prstGeom>
          </p:spPr>
        </p:pic>
        <p:cxnSp>
          <p:nvCxnSpPr>
            <p:cNvPr id="45" name="Connettore diritto 44">
              <a:extLst>
                <a:ext uri="{FF2B5EF4-FFF2-40B4-BE49-F238E27FC236}">
                  <a16:creationId xmlns:a16="http://schemas.microsoft.com/office/drawing/2014/main" id="{0DF2A73F-0F65-44CD-A0D7-51CFAA2EBDC8}"/>
                </a:ext>
              </a:extLst>
            </p:cNvPr>
            <p:cNvCxnSpPr/>
            <p:nvPr/>
          </p:nvCxnSpPr>
          <p:spPr>
            <a:xfrm>
              <a:off x="1188708" y="487232"/>
              <a:ext cx="0" cy="91440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grpSp>
      <p:grpSp>
        <p:nvGrpSpPr>
          <p:cNvPr id="50" name="Gruppo 49">
            <a:extLst>
              <a:ext uri="{FF2B5EF4-FFF2-40B4-BE49-F238E27FC236}">
                <a16:creationId xmlns:a16="http://schemas.microsoft.com/office/drawing/2014/main" id="{7B4B280A-322C-4AA4-8B44-5C8347F72BA9}"/>
              </a:ext>
            </a:extLst>
          </p:cNvPr>
          <p:cNvGrpSpPr/>
          <p:nvPr/>
        </p:nvGrpSpPr>
        <p:grpSpPr>
          <a:xfrm>
            <a:off x="1726382" y="2219178"/>
            <a:ext cx="9025123" cy="1477328"/>
            <a:chOff x="1536766" y="1471312"/>
            <a:chExt cx="9025123" cy="1477328"/>
          </a:xfrm>
        </p:grpSpPr>
        <p:sp>
          <p:nvSpPr>
            <p:cNvPr id="46" name="CasellaDiTesto 45">
              <a:extLst>
                <a:ext uri="{FF2B5EF4-FFF2-40B4-BE49-F238E27FC236}">
                  <a16:creationId xmlns:a16="http://schemas.microsoft.com/office/drawing/2014/main" id="{4819CEFC-F95B-4DFD-857B-A3BF0D511DB2}"/>
                </a:ext>
              </a:extLst>
            </p:cNvPr>
            <p:cNvSpPr txBox="1"/>
            <p:nvPr/>
          </p:nvSpPr>
          <p:spPr>
            <a:xfrm>
              <a:off x="1536766" y="1471312"/>
              <a:ext cx="8029259" cy="1477328"/>
            </a:xfrm>
            <a:prstGeom prst="rect">
              <a:avLst/>
            </a:prstGeom>
            <a:noFill/>
            <a:ln>
              <a:noFill/>
              <a:extLst>
                <a:ext uri="{C807C97D-BFC1-408E-A445-0C87EB9F89A2}">
                  <ask:lineSketchStyleProps xmlns:ask="http://schemas.microsoft.com/office/drawing/2018/sketchyshapes" sd="3406367432">
                    <a:custGeom>
                      <a:avLst/>
                      <a:gdLst>
                        <a:gd name="connsiteX0" fmla="*/ 0 w 6013950"/>
                        <a:gd name="connsiteY0" fmla="*/ 0 h 923330"/>
                        <a:gd name="connsiteX1" fmla="*/ 366304 w 6013950"/>
                        <a:gd name="connsiteY1" fmla="*/ 0 h 923330"/>
                        <a:gd name="connsiteX2" fmla="*/ 852887 w 6013950"/>
                        <a:gd name="connsiteY2" fmla="*/ 0 h 923330"/>
                        <a:gd name="connsiteX3" fmla="*/ 1459750 w 6013950"/>
                        <a:gd name="connsiteY3" fmla="*/ 0 h 923330"/>
                        <a:gd name="connsiteX4" fmla="*/ 2066612 w 6013950"/>
                        <a:gd name="connsiteY4" fmla="*/ 0 h 923330"/>
                        <a:gd name="connsiteX5" fmla="*/ 2553195 w 6013950"/>
                        <a:gd name="connsiteY5" fmla="*/ 0 h 923330"/>
                        <a:gd name="connsiteX6" fmla="*/ 3160057 w 6013950"/>
                        <a:gd name="connsiteY6" fmla="*/ 0 h 923330"/>
                        <a:gd name="connsiteX7" fmla="*/ 3827059 w 6013950"/>
                        <a:gd name="connsiteY7" fmla="*/ 0 h 923330"/>
                        <a:gd name="connsiteX8" fmla="*/ 4433921 w 6013950"/>
                        <a:gd name="connsiteY8" fmla="*/ 0 h 923330"/>
                        <a:gd name="connsiteX9" fmla="*/ 4800226 w 6013950"/>
                        <a:gd name="connsiteY9" fmla="*/ 0 h 923330"/>
                        <a:gd name="connsiteX10" fmla="*/ 5166530 w 6013950"/>
                        <a:gd name="connsiteY10" fmla="*/ 0 h 923330"/>
                        <a:gd name="connsiteX11" fmla="*/ 5532834 w 6013950"/>
                        <a:gd name="connsiteY11" fmla="*/ 0 h 923330"/>
                        <a:gd name="connsiteX12" fmla="*/ 6013950 w 6013950"/>
                        <a:gd name="connsiteY12" fmla="*/ 0 h 923330"/>
                        <a:gd name="connsiteX13" fmla="*/ 6013950 w 6013950"/>
                        <a:gd name="connsiteY13" fmla="*/ 452432 h 923330"/>
                        <a:gd name="connsiteX14" fmla="*/ 6013950 w 6013950"/>
                        <a:gd name="connsiteY14" fmla="*/ 923330 h 923330"/>
                        <a:gd name="connsiteX15" fmla="*/ 5527367 w 6013950"/>
                        <a:gd name="connsiteY15" fmla="*/ 923330 h 923330"/>
                        <a:gd name="connsiteX16" fmla="*/ 4920505 w 6013950"/>
                        <a:gd name="connsiteY16" fmla="*/ 923330 h 923330"/>
                        <a:gd name="connsiteX17" fmla="*/ 4313642 w 6013950"/>
                        <a:gd name="connsiteY17" fmla="*/ 923330 h 923330"/>
                        <a:gd name="connsiteX18" fmla="*/ 3827059 w 6013950"/>
                        <a:gd name="connsiteY18" fmla="*/ 923330 h 923330"/>
                        <a:gd name="connsiteX19" fmla="*/ 3160057 w 6013950"/>
                        <a:gd name="connsiteY19" fmla="*/ 923330 h 923330"/>
                        <a:gd name="connsiteX20" fmla="*/ 2553195 w 6013950"/>
                        <a:gd name="connsiteY20" fmla="*/ 923330 h 923330"/>
                        <a:gd name="connsiteX21" fmla="*/ 1946333 w 6013950"/>
                        <a:gd name="connsiteY21" fmla="*/ 923330 h 923330"/>
                        <a:gd name="connsiteX22" fmla="*/ 1399610 w 6013950"/>
                        <a:gd name="connsiteY22" fmla="*/ 923330 h 923330"/>
                        <a:gd name="connsiteX23" fmla="*/ 792748 w 6013950"/>
                        <a:gd name="connsiteY23" fmla="*/ 923330 h 923330"/>
                        <a:gd name="connsiteX24" fmla="*/ 0 w 6013950"/>
                        <a:gd name="connsiteY24" fmla="*/ 923330 h 923330"/>
                        <a:gd name="connsiteX25" fmla="*/ 0 w 6013950"/>
                        <a:gd name="connsiteY25" fmla="*/ 480132 h 923330"/>
                        <a:gd name="connsiteX26" fmla="*/ 0 w 6013950"/>
                        <a:gd name="connsiteY26"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13950" h="923330" extrusionOk="0">
                          <a:moveTo>
                            <a:pt x="0" y="0"/>
                          </a:moveTo>
                          <a:cubicBezTo>
                            <a:pt x="76895" y="-26604"/>
                            <a:pt x="222068" y="21950"/>
                            <a:pt x="366304" y="0"/>
                          </a:cubicBezTo>
                          <a:cubicBezTo>
                            <a:pt x="510540" y="-21950"/>
                            <a:pt x="635457" y="14373"/>
                            <a:pt x="852887" y="0"/>
                          </a:cubicBezTo>
                          <a:cubicBezTo>
                            <a:pt x="1070317" y="-14373"/>
                            <a:pt x="1259789" y="4045"/>
                            <a:pt x="1459750" y="0"/>
                          </a:cubicBezTo>
                          <a:cubicBezTo>
                            <a:pt x="1659711" y="-4045"/>
                            <a:pt x="1939126" y="27110"/>
                            <a:pt x="2066612" y="0"/>
                          </a:cubicBezTo>
                          <a:cubicBezTo>
                            <a:pt x="2194098" y="-27110"/>
                            <a:pt x="2330473" y="15699"/>
                            <a:pt x="2553195" y="0"/>
                          </a:cubicBezTo>
                          <a:cubicBezTo>
                            <a:pt x="2775917" y="-15699"/>
                            <a:pt x="2969436" y="52212"/>
                            <a:pt x="3160057" y="0"/>
                          </a:cubicBezTo>
                          <a:cubicBezTo>
                            <a:pt x="3350678" y="-52212"/>
                            <a:pt x="3513221" y="18371"/>
                            <a:pt x="3827059" y="0"/>
                          </a:cubicBezTo>
                          <a:cubicBezTo>
                            <a:pt x="4140897" y="-18371"/>
                            <a:pt x="4138199" y="48439"/>
                            <a:pt x="4433921" y="0"/>
                          </a:cubicBezTo>
                          <a:cubicBezTo>
                            <a:pt x="4729643" y="-48439"/>
                            <a:pt x="4660222" y="1542"/>
                            <a:pt x="4800226" y="0"/>
                          </a:cubicBezTo>
                          <a:cubicBezTo>
                            <a:pt x="4940231" y="-1542"/>
                            <a:pt x="5063295" y="35971"/>
                            <a:pt x="5166530" y="0"/>
                          </a:cubicBezTo>
                          <a:cubicBezTo>
                            <a:pt x="5269765" y="-35971"/>
                            <a:pt x="5404068" y="14477"/>
                            <a:pt x="5532834" y="0"/>
                          </a:cubicBezTo>
                          <a:cubicBezTo>
                            <a:pt x="5661600" y="-14477"/>
                            <a:pt x="5814724" y="12731"/>
                            <a:pt x="6013950" y="0"/>
                          </a:cubicBezTo>
                          <a:cubicBezTo>
                            <a:pt x="6024133" y="136085"/>
                            <a:pt x="5977233" y="297992"/>
                            <a:pt x="6013950" y="452432"/>
                          </a:cubicBezTo>
                          <a:cubicBezTo>
                            <a:pt x="6050667" y="606872"/>
                            <a:pt x="5982413" y="711438"/>
                            <a:pt x="6013950" y="923330"/>
                          </a:cubicBezTo>
                          <a:cubicBezTo>
                            <a:pt x="5818761" y="978175"/>
                            <a:pt x="5676635" y="922220"/>
                            <a:pt x="5527367" y="923330"/>
                          </a:cubicBezTo>
                          <a:cubicBezTo>
                            <a:pt x="5378099" y="924440"/>
                            <a:pt x="5173868" y="880621"/>
                            <a:pt x="4920505" y="923330"/>
                          </a:cubicBezTo>
                          <a:cubicBezTo>
                            <a:pt x="4667142" y="966039"/>
                            <a:pt x="4467701" y="858096"/>
                            <a:pt x="4313642" y="923330"/>
                          </a:cubicBezTo>
                          <a:cubicBezTo>
                            <a:pt x="4159583" y="988564"/>
                            <a:pt x="4032928" y="874371"/>
                            <a:pt x="3827059" y="923330"/>
                          </a:cubicBezTo>
                          <a:cubicBezTo>
                            <a:pt x="3621190" y="972289"/>
                            <a:pt x="3451211" y="857811"/>
                            <a:pt x="3160057" y="923330"/>
                          </a:cubicBezTo>
                          <a:cubicBezTo>
                            <a:pt x="2868903" y="988849"/>
                            <a:pt x="2825943" y="922935"/>
                            <a:pt x="2553195" y="923330"/>
                          </a:cubicBezTo>
                          <a:cubicBezTo>
                            <a:pt x="2280447" y="923725"/>
                            <a:pt x="2112428" y="855938"/>
                            <a:pt x="1946333" y="923330"/>
                          </a:cubicBezTo>
                          <a:cubicBezTo>
                            <a:pt x="1780238" y="990722"/>
                            <a:pt x="1530137" y="890959"/>
                            <a:pt x="1399610" y="923330"/>
                          </a:cubicBezTo>
                          <a:cubicBezTo>
                            <a:pt x="1269083" y="955701"/>
                            <a:pt x="962947" y="885521"/>
                            <a:pt x="792748" y="923330"/>
                          </a:cubicBezTo>
                          <a:cubicBezTo>
                            <a:pt x="622549" y="961139"/>
                            <a:pt x="235694" y="871376"/>
                            <a:pt x="0" y="923330"/>
                          </a:cubicBezTo>
                          <a:cubicBezTo>
                            <a:pt x="-26302" y="805727"/>
                            <a:pt x="19659" y="647441"/>
                            <a:pt x="0" y="480132"/>
                          </a:cubicBezTo>
                          <a:cubicBezTo>
                            <a:pt x="-19659" y="312823"/>
                            <a:pt x="42717" y="222754"/>
                            <a:pt x="0" y="0"/>
                          </a:cubicBezTo>
                          <a:close/>
                        </a:path>
                      </a:pathLst>
                    </a:custGeom>
                    <ask:type>
                      <ask:lineSketchNone/>
                    </ask:type>
                  </ask:lineSketchStyleProps>
                </a:ext>
              </a:extLst>
            </a:ln>
          </p:spPr>
          <p:txBody>
            <a:bodyPr wrap="square" rtlCol="0">
              <a:spAutoFit/>
            </a:bodyPr>
            <a:lstStyle/>
            <a:p>
              <a:pPr algn="just"/>
              <a:r>
                <a:rPr lang="it-IT" dirty="0">
                  <a:latin typeface="Modern No. 20" panose="02070704070505020303" pitchFamily="18" charset="0"/>
                </a:rPr>
                <a:t>Una delle operazioni preliminari del lavoro </a:t>
              </a:r>
              <a:r>
                <a:rPr lang="it-IT" b="1" dirty="0">
                  <a:latin typeface="Modern No. 20" panose="02070704070505020303" pitchFamily="18" charset="0"/>
                </a:rPr>
                <a:t>storiografico</a:t>
              </a:r>
              <a:r>
                <a:rPr lang="it-IT" dirty="0">
                  <a:latin typeface="Modern No. 20" panose="02070704070505020303" pitchFamily="18" charset="0"/>
                </a:rPr>
                <a:t> [è] la periodizzazione (…) [che] non riguarda solo le suddivisioni interne di un lungo arco temporale, ma investe in primo luogo le ragioni che permettono di individuare i caratteri fondamentali e specifici di ogni età, determinando anche un inizio, e quindi un punto di cesura che renda evidente un passaggio e giustifichi la denominazione di una nuova epoca storica</a:t>
              </a:r>
              <a:endParaRPr lang="it-IT" b="1" dirty="0">
                <a:latin typeface="Modern No. 20" panose="02070704070505020303" pitchFamily="18" charset="0"/>
              </a:endParaRPr>
            </a:p>
          </p:txBody>
        </p:sp>
        <p:pic>
          <p:nvPicPr>
            <p:cNvPr id="47" name="Elemento grafico 46" descr="Libri">
              <a:extLst>
                <a:ext uri="{FF2B5EF4-FFF2-40B4-BE49-F238E27FC236}">
                  <a16:creationId xmlns:a16="http://schemas.microsoft.com/office/drawing/2014/main" id="{75A00572-C2AB-4054-A55F-12FF55E16EE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47489" y="1752776"/>
              <a:ext cx="914400" cy="914400"/>
            </a:xfrm>
            <a:prstGeom prst="rect">
              <a:avLst/>
            </a:prstGeom>
          </p:spPr>
        </p:pic>
        <p:cxnSp>
          <p:nvCxnSpPr>
            <p:cNvPr id="48" name="Connettore diritto 47">
              <a:extLst>
                <a:ext uri="{FF2B5EF4-FFF2-40B4-BE49-F238E27FC236}">
                  <a16:creationId xmlns:a16="http://schemas.microsoft.com/office/drawing/2014/main" id="{B6D4734C-9D4F-49DF-9304-89C22FBCD41B}"/>
                </a:ext>
              </a:extLst>
            </p:cNvPr>
            <p:cNvCxnSpPr>
              <a:cxnSpLocks/>
            </p:cNvCxnSpPr>
            <p:nvPr/>
          </p:nvCxnSpPr>
          <p:spPr>
            <a:xfrm>
              <a:off x="9572440" y="1592784"/>
              <a:ext cx="0" cy="1234822"/>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grpSp>
      <p:sp>
        <p:nvSpPr>
          <p:cNvPr id="54" name="CasellaDiTesto 53">
            <a:extLst>
              <a:ext uri="{FF2B5EF4-FFF2-40B4-BE49-F238E27FC236}">
                <a16:creationId xmlns:a16="http://schemas.microsoft.com/office/drawing/2014/main" id="{0437A0BA-D617-4B80-B242-2B5AD88EE410}"/>
              </a:ext>
            </a:extLst>
          </p:cNvPr>
          <p:cNvSpPr txBox="1"/>
          <p:nvPr/>
        </p:nvSpPr>
        <p:spPr>
          <a:xfrm>
            <a:off x="433501" y="147749"/>
            <a:ext cx="1156086" cy="400110"/>
          </a:xfrm>
          <a:prstGeom prst="rect">
            <a:avLst/>
          </a:prstGeom>
          <a:noFill/>
        </p:spPr>
        <p:txBody>
          <a:bodyPr wrap="none" rtlCol="0">
            <a:spAutoFit/>
          </a:bodyPr>
          <a:lstStyle/>
          <a:p>
            <a:r>
              <a:rPr lang="it-IT" sz="2000" dirty="0">
                <a:latin typeface="Avenir Next" panose="020B0503020202020204" pitchFamily="34" charset="0"/>
              </a:rPr>
              <a:t>Il tempo</a:t>
            </a:r>
          </a:p>
        </p:txBody>
      </p:sp>
    </p:spTree>
    <p:extLst>
      <p:ext uri="{BB962C8B-B14F-4D97-AF65-F5344CB8AC3E}">
        <p14:creationId xmlns:p14="http://schemas.microsoft.com/office/powerpoint/2010/main" val="267617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1+#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ttangolo con angoli arrotondati 51">
            <a:extLst>
              <a:ext uri="{FF2B5EF4-FFF2-40B4-BE49-F238E27FC236}">
                <a16:creationId xmlns:a16="http://schemas.microsoft.com/office/drawing/2014/main" id="{5DDDE61D-FF89-8844-A928-8650F8050F19}"/>
              </a:ext>
            </a:extLst>
          </p:cNvPr>
          <p:cNvSpPr/>
          <p:nvPr/>
        </p:nvSpPr>
        <p:spPr>
          <a:xfrm>
            <a:off x="2696" y="358806"/>
            <a:ext cx="2311744" cy="120165"/>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 name="Connettore 2 2">
            <a:extLst>
              <a:ext uri="{FF2B5EF4-FFF2-40B4-BE49-F238E27FC236}">
                <a16:creationId xmlns:a16="http://schemas.microsoft.com/office/drawing/2014/main" id="{61CC693E-2BC6-45EB-BEA0-6D934343F726}"/>
              </a:ext>
            </a:extLst>
          </p:cNvPr>
          <p:cNvCxnSpPr>
            <a:cxnSpLocks/>
          </p:cNvCxnSpPr>
          <p:nvPr/>
        </p:nvCxnSpPr>
        <p:spPr>
          <a:xfrm>
            <a:off x="203200" y="4234381"/>
            <a:ext cx="11727543" cy="0"/>
          </a:xfrm>
          <a:prstGeom prst="straightConnector1">
            <a:avLst/>
          </a:prstGeom>
          <a:ln w="44450" cap="flat" cmpd="sng" algn="ctr">
            <a:solidFill>
              <a:schemeClr val="dk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 name="Freccia a pentagono 3">
            <a:extLst>
              <a:ext uri="{FF2B5EF4-FFF2-40B4-BE49-F238E27FC236}">
                <a16:creationId xmlns:a16="http://schemas.microsoft.com/office/drawing/2014/main" id="{D3E91C9B-CAAE-4CD2-9B4B-21D84F7D083A}"/>
              </a:ext>
            </a:extLst>
          </p:cNvPr>
          <p:cNvSpPr/>
          <p:nvPr/>
        </p:nvSpPr>
        <p:spPr>
          <a:xfrm rot="5400000">
            <a:off x="1696084" y="3778842"/>
            <a:ext cx="379191" cy="408963"/>
          </a:xfrm>
          <a:prstGeom prst="homePlate">
            <a:avLst/>
          </a:prstGeom>
          <a:solidFill>
            <a:srgbClr val="C00000"/>
          </a:solidFill>
        </p:spPr>
        <p:style>
          <a:lnRef idx="2">
            <a:schemeClr val="dk1"/>
          </a:lnRef>
          <a:fillRef idx="1">
            <a:schemeClr val="lt1"/>
          </a:fillRef>
          <a:effectRef idx="0">
            <a:schemeClr val="dk1"/>
          </a:effectRef>
          <a:fontRef idx="minor">
            <a:schemeClr val="dk1"/>
          </a:fontRef>
        </p:style>
        <p:txBody>
          <a:bodyPr vert="vert270" rtlCol="0" anchor="ctr"/>
          <a:lstStyle/>
          <a:p>
            <a:pPr algn="ctr"/>
            <a:r>
              <a:rPr lang="it-IT" sz="1050" dirty="0">
                <a:solidFill>
                  <a:schemeClr val="bg1">
                    <a:lumMod val="95000"/>
                  </a:schemeClr>
                </a:solidFill>
              </a:rPr>
              <a:t>1914</a:t>
            </a:r>
          </a:p>
        </p:txBody>
      </p:sp>
      <p:sp>
        <p:nvSpPr>
          <p:cNvPr id="7" name="Freccia a pentagono 6">
            <a:extLst>
              <a:ext uri="{FF2B5EF4-FFF2-40B4-BE49-F238E27FC236}">
                <a16:creationId xmlns:a16="http://schemas.microsoft.com/office/drawing/2014/main" id="{267671DD-7C07-46FA-A9A2-D5820484FB9C}"/>
              </a:ext>
            </a:extLst>
          </p:cNvPr>
          <p:cNvSpPr/>
          <p:nvPr/>
        </p:nvSpPr>
        <p:spPr>
          <a:xfrm rot="5400000">
            <a:off x="2329324" y="3778843"/>
            <a:ext cx="379191" cy="408963"/>
          </a:xfrm>
          <a:prstGeom prst="homePlate">
            <a:avLst/>
          </a:prstGeom>
          <a:solidFill>
            <a:srgbClr val="C00000"/>
          </a:solidFill>
        </p:spPr>
        <p:style>
          <a:lnRef idx="2">
            <a:schemeClr val="dk1"/>
          </a:lnRef>
          <a:fillRef idx="1">
            <a:schemeClr val="lt1"/>
          </a:fillRef>
          <a:effectRef idx="0">
            <a:schemeClr val="dk1"/>
          </a:effectRef>
          <a:fontRef idx="minor">
            <a:schemeClr val="dk1"/>
          </a:fontRef>
        </p:style>
        <p:txBody>
          <a:bodyPr vert="vert270" rtlCol="0" anchor="ctr"/>
          <a:lstStyle/>
          <a:p>
            <a:pPr algn="ctr"/>
            <a:r>
              <a:rPr lang="it-IT" sz="1050" dirty="0">
                <a:solidFill>
                  <a:schemeClr val="bg1">
                    <a:lumMod val="95000"/>
                  </a:schemeClr>
                </a:solidFill>
              </a:rPr>
              <a:t>1918</a:t>
            </a:r>
          </a:p>
        </p:txBody>
      </p:sp>
      <p:sp>
        <p:nvSpPr>
          <p:cNvPr id="8" name="Freccia a pentagono 7">
            <a:extLst>
              <a:ext uri="{FF2B5EF4-FFF2-40B4-BE49-F238E27FC236}">
                <a16:creationId xmlns:a16="http://schemas.microsoft.com/office/drawing/2014/main" id="{912B774A-9F4A-47B7-8533-72A8CD7A2161}"/>
              </a:ext>
            </a:extLst>
          </p:cNvPr>
          <p:cNvSpPr/>
          <p:nvPr/>
        </p:nvSpPr>
        <p:spPr>
          <a:xfrm rot="5400000">
            <a:off x="5329268" y="2505823"/>
            <a:ext cx="276798" cy="408963"/>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it-IT" sz="1050" dirty="0"/>
              <a:t>1945</a:t>
            </a:r>
          </a:p>
        </p:txBody>
      </p:sp>
      <p:sp>
        <p:nvSpPr>
          <p:cNvPr id="9" name="Freccia a pentagono 8">
            <a:extLst>
              <a:ext uri="{FF2B5EF4-FFF2-40B4-BE49-F238E27FC236}">
                <a16:creationId xmlns:a16="http://schemas.microsoft.com/office/drawing/2014/main" id="{F634B279-7372-4A11-BAE8-13374516CE0E}"/>
              </a:ext>
            </a:extLst>
          </p:cNvPr>
          <p:cNvSpPr/>
          <p:nvPr/>
        </p:nvSpPr>
        <p:spPr>
          <a:xfrm rot="5400000">
            <a:off x="2809278" y="2505822"/>
            <a:ext cx="276798" cy="408963"/>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it-IT" sz="1050" dirty="0"/>
              <a:t>1922</a:t>
            </a:r>
          </a:p>
        </p:txBody>
      </p:sp>
      <p:sp>
        <p:nvSpPr>
          <p:cNvPr id="10" name="Freccia a pentagono 9">
            <a:extLst>
              <a:ext uri="{FF2B5EF4-FFF2-40B4-BE49-F238E27FC236}">
                <a16:creationId xmlns:a16="http://schemas.microsoft.com/office/drawing/2014/main" id="{A93C90F0-9689-4ABB-A690-9EC0BAB056B8}"/>
              </a:ext>
            </a:extLst>
          </p:cNvPr>
          <p:cNvSpPr/>
          <p:nvPr/>
        </p:nvSpPr>
        <p:spPr>
          <a:xfrm rot="5400000">
            <a:off x="10657176" y="3013765"/>
            <a:ext cx="274833" cy="408963"/>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it-IT" sz="1050" dirty="0"/>
              <a:t>1992</a:t>
            </a:r>
          </a:p>
        </p:txBody>
      </p:sp>
      <p:sp>
        <p:nvSpPr>
          <p:cNvPr id="11" name="Freccia a pentagono 10">
            <a:extLst>
              <a:ext uri="{FF2B5EF4-FFF2-40B4-BE49-F238E27FC236}">
                <a16:creationId xmlns:a16="http://schemas.microsoft.com/office/drawing/2014/main" id="{FD3060C0-526C-4319-A2CE-C6EA3FCDAC2D}"/>
              </a:ext>
            </a:extLst>
          </p:cNvPr>
          <p:cNvSpPr/>
          <p:nvPr/>
        </p:nvSpPr>
        <p:spPr>
          <a:xfrm rot="16200000">
            <a:off x="1116123" y="4363236"/>
            <a:ext cx="725715" cy="58054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1910</a:t>
            </a:r>
          </a:p>
        </p:txBody>
      </p:sp>
      <p:sp>
        <p:nvSpPr>
          <p:cNvPr id="12" name="Freccia a pentagono 11">
            <a:extLst>
              <a:ext uri="{FF2B5EF4-FFF2-40B4-BE49-F238E27FC236}">
                <a16:creationId xmlns:a16="http://schemas.microsoft.com/office/drawing/2014/main" id="{76A982BD-955D-4E87-9C38-E8D00CCB0081}"/>
              </a:ext>
            </a:extLst>
          </p:cNvPr>
          <p:cNvSpPr/>
          <p:nvPr/>
        </p:nvSpPr>
        <p:spPr>
          <a:xfrm rot="16200000">
            <a:off x="2241855" y="4363233"/>
            <a:ext cx="725715" cy="58054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1920</a:t>
            </a:r>
          </a:p>
        </p:txBody>
      </p:sp>
      <p:sp>
        <p:nvSpPr>
          <p:cNvPr id="13" name="Freccia a pentagono 12">
            <a:extLst>
              <a:ext uri="{FF2B5EF4-FFF2-40B4-BE49-F238E27FC236}">
                <a16:creationId xmlns:a16="http://schemas.microsoft.com/office/drawing/2014/main" id="{D1A83771-FCDA-4860-BFA8-6F5B37E1A4C0}"/>
              </a:ext>
            </a:extLst>
          </p:cNvPr>
          <p:cNvSpPr/>
          <p:nvPr/>
        </p:nvSpPr>
        <p:spPr>
          <a:xfrm rot="16200000">
            <a:off x="3367587" y="4363233"/>
            <a:ext cx="725715" cy="58054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1930</a:t>
            </a:r>
          </a:p>
        </p:txBody>
      </p:sp>
      <p:sp>
        <p:nvSpPr>
          <p:cNvPr id="14" name="Freccia a pentagono 13">
            <a:extLst>
              <a:ext uri="{FF2B5EF4-FFF2-40B4-BE49-F238E27FC236}">
                <a16:creationId xmlns:a16="http://schemas.microsoft.com/office/drawing/2014/main" id="{B0D4E565-28C4-4B8A-A2B4-D08BEE468AFC}"/>
              </a:ext>
            </a:extLst>
          </p:cNvPr>
          <p:cNvSpPr/>
          <p:nvPr/>
        </p:nvSpPr>
        <p:spPr>
          <a:xfrm rot="16200000">
            <a:off x="4493319" y="4363233"/>
            <a:ext cx="725715" cy="58054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1940</a:t>
            </a:r>
          </a:p>
        </p:txBody>
      </p:sp>
      <p:sp>
        <p:nvSpPr>
          <p:cNvPr id="15" name="Freccia a pentagono 14">
            <a:extLst>
              <a:ext uri="{FF2B5EF4-FFF2-40B4-BE49-F238E27FC236}">
                <a16:creationId xmlns:a16="http://schemas.microsoft.com/office/drawing/2014/main" id="{4E7D6DF4-847D-4310-B6B4-8A0AD5474701}"/>
              </a:ext>
            </a:extLst>
          </p:cNvPr>
          <p:cNvSpPr/>
          <p:nvPr/>
        </p:nvSpPr>
        <p:spPr>
          <a:xfrm rot="16200000">
            <a:off x="5619051" y="4363234"/>
            <a:ext cx="725715" cy="58054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1950</a:t>
            </a:r>
          </a:p>
        </p:txBody>
      </p:sp>
      <p:sp>
        <p:nvSpPr>
          <p:cNvPr id="16" name="Freccia a pentagono 15">
            <a:extLst>
              <a:ext uri="{FF2B5EF4-FFF2-40B4-BE49-F238E27FC236}">
                <a16:creationId xmlns:a16="http://schemas.microsoft.com/office/drawing/2014/main" id="{53340B9F-2EF7-4C78-AD95-BA4E7A07CA2D}"/>
              </a:ext>
            </a:extLst>
          </p:cNvPr>
          <p:cNvSpPr/>
          <p:nvPr/>
        </p:nvSpPr>
        <p:spPr>
          <a:xfrm rot="16200000">
            <a:off x="6744783" y="4363234"/>
            <a:ext cx="725715" cy="58054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1960</a:t>
            </a:r>
          </a:p>
        </p:txBody>
      </p:sp>
      <p:sp>
        <p:nvSpPr>
          <p:cNvPr id="17" name="Freccia a pentagono 16">
            <a:extLst>
              <a:ext uri="{FF2B5EF4-FFF2-40B4-BE49-F238E27FC236}">
                <a16:creationId xmlns:a16="http://schemas.microsoft.com/office/drawing/2014/main" id="{10AD04CD-245F-440C-BD08-CEBF593A1070}"/>
              </a:ext>
            </a:extLst>
          </p:cNvPr>
          <p:cNvSpPr/>
          <p:nvPr/>
        </p:nvSpPr>
        <p:spPr>
          <a:xfrm rot="16200000">
            <a:off x="7870515" y="4363234"/>
            <a:ext cx="725715" cy="58054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1970</a:t>
            </a:r>
          </a:p>
        </p:txBody>
      </p:sp>
      <p:sp>
        <p:nvSpPr>
          <p:cNvPr id="18" name="Freccia a pentagono 17">
            <a:extLst>
              <a:ext uri="{FF2B5EF4-FFF2-40B4-BE49-F238E27FC236}">
                <a16:creationId xmlns:a16="http://schemas.microsoft.com/office/drawing/2014/main" id="{B5245B15-1898-491F-B624-84701D24B238}"/>
              </a:ext>
            </a:extLst>
          </p:cNvPr>
          <p:cNvSpPr/>
          <p:nvPr/>
        </p:nvSpPr>
        <p:spPr>
          <a:xfrm rot="16200000">
            <a:off x="8996247" y="4363234"/>
            <a:ext cx="725715" cy="58054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1980</a:t>
            </a:r>
          </a:p>
        </p:txBody>
      </p:sp>
      <p:sp>
        <p:nvSpPr>
          <p:cNvPr id="19" name="Freccia a pentagono 18">
            <a:extLst>
              <a:ext uri="{FF2B5EF4-FFF2-40B4-BE49-F238E27FC236}">
                <a16:creationId xmlns:a16="http://schemas.microsoft.com/office/drawing/2014/main" id="{F94CF1E4-3E56-4771-A31F-9F4EF6E21680}"/>
              </a:ext>
            </a:extLst>
          </p:cNvPr>
          <p:cNvSpPr/>
          <p:nvPr/>
        </p:nvSpPr>
        <p:spPr>
          <a:xfrm rot="16200000">
            <a:off x="10121979" y="4363235"/>
            <a:ext cx="725715" cy="58054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1990</a:t>
            </a:r>
          </a:p>
        </p:txBody>
      </p:sp>
      <p:sp>
        <p:nvSpPr>
          <p:cNvPr id="20" name="Freccia a pentagono 19">
            <a:extLst>
              <a:ext uri="{FF2B5EF4-FFF2-40B4-BE49-F238E27FC236}">
                <a16:creationId xmlns:a16="http://schemas.microsoft.com/office/drawing/2014/main" id="{906FE9FD-66E2-45CC-A6B5-60ACFF9E045D}"/>
              </a:ext>
            </a:extLst>
          </p:cNvPr>
          <p:cNvSpPr/>
          <p:nvPr/>
        </p:nvSpPr>
        <p:spPr>
          <a:xfrm rot="16200000">
            <a:off x="11247712" y="4363236"/>
            <a:ext cx="725715" cy="58054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2000</a:t>
            </a:r>
          </a:p>
        </p:txBody>
      </p:sp>
      <p:sp>
        <p:nvSpPr>
          <p:cNvPr id="21" name="Freccia a pentagono 20">
            <a:extLst>
              <a:ext uri="{FF2B5EF4-FFF2-40B4-BE49-F238E27FC236}">
                <a16:creationId xmlns:a16="http://schemas.microsoft.com/office/drawing/2014/main" id="{59596B2A-AB8D-4A01-8135-651BCAF91131}"/>
              </a:ext>
            </a:extLst>
          </p:cNvPr>
          <p:cNvSpPr/>
          <p:nvPr/>
        </p:nvSpPr>
        <p:spPr>
          <a:xfrm rot="16200000">
            <a:off x="-9609" y="4363236"/>
            <a:ext cx="725715" cy="58054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1900</a:t>
            </a:r>
          </a:p>
        </p:txBody>
      </p:sp>
      <p:sp>
        <p:nvSpPr>
          <p:cNvPr id="22" name="Freccia a pentagono 21">
            <a:extLst>
              <a:ext uri="{FF2B5EF4-FFF2-40B4-BE49-F238E27FC236}">
                <a16:creationId xmlns:a16="http://schemas.microsoft.com/office/drawing/2014/main" id="{63D78342-EA89-447D-8276-67A1F356D860}"/>
              </a:ext>
            </a:extLst>
          </p:cNvPr>
          <p:cNvSpPr/>
          <p:nvPr/>
        </p:nvSpPr>
        <p:spPr>
          <a:xfrm rot="5400000">
            <a:off x="2178601" y="3012184"/>
            <a:ext cx="271673" cy="408963"/>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it-IT" sz="1050" dirty="0"/>
              <a:t>1917</a:t>
            </a:r>
          </a:p>
        </p:txBody>
      </p:sp>
      <p:sp>
        <p:nvSpPr>
          <p:cNvPr id="2" name="Rettangolo 1">
            <a:extLst>
              <a:ext uri="{FF2B5EF4-FFF2-40B4-BE49-F238E27FC236}">
                <a16:creationId xmlns:a16="http://schemas.microsoft.com/office/drawing/2014/main" id="{C03F94ED-2D24-4509-9FB0-D9547E9637CE}"/>
              </a:ext>
            </a:extLst>
          </p:cNvPr>
          <p:cNvSpPr/>
          <p:nvPr/>
        </p:nvSpPr>
        <p:spPr>
          <a:xfrm>
            <a:off x="2090162" y="6293789"/>
            <a:ext cx="8913131" cy="33610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it-IT" dirty="0"/>
              <a:t>1917-1992 &gt; il secolo breve</a:t>
            </a:r>
          </a:p>
        </p:txBody>
      </p:sp>
      <p:sp>
        <p:nvSpPr>
          <p:cNvPr id="5" name="Rettangolo 4">
            <a:extLst>
              <a:ext uri="{FF2B5EF4-FFF2-40B4-BE49-F238E27FC236}">
                <a16:creationId xmlns:a16="http://schemas.microsoft.com/office/drawing/2014/main" id="{FEC870B3-9943-4472-B26A-00FF41FF7A18}"/>
              </a:ext>
            </a:extLst>
          </p:cNvPr>
          <p:cNvSpPr/>
          <p:nvPr/>
        </p:nvSpPr>
        <p:spPr>
          <a:xfrm>
            <a:off x="1885680" y="5109922"/>
            <a:ext cx="3586206" cy="304675"/>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it-IT" dirty="0"/>
              <a:t>1914-1945 &gt; la guerra civile europea</a:t>
            </a:r>
          </a:p>
        </p:txBody>
      </p:sp>
      <p:sp>
        <p:nvSpPr>
          <p:cNvPr id="6" name="Rettangolo 5">
            <a:extLst>
              <a:ext uri="{FF2B5EF4-FFF2-40B4-BE49-F238E27FC236}">
                <a16:creationId xmlns:a16="http://schemas.microsoft.com/office/drawing/2014/main" id="{262AADEB-FF2D-491F-B8F0-8574BD535F5F}"/>
              </a:ext>
            </a:extLst>
          </p:cNvPr>
          <p:cNvSpPr/>
          <p:nvPr/>
        </p:nvSpPr>
        <p:spPr>
          <a:xfrm>
            <a:off x="5467668" y="5875101"/>
            <a:ext cx="5531407" cy="33610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it-IT" dirty="0"/>
              <a:t>1946-1992 &gt; guerra fredda</a:t>
            </a:r>
          </a:p>
        </p:txBody>
      </p:sp>
      <p:sp>
        <p:nvSpPr>
          <p:cNvPr id="23" name="Rettangolo 22">
            <a:extLst>
              <a:ext uri="{FF2B5EF4-FFF2-40B4-BE49-F238E27FC236}">
                <a16:creationId xmlns:a16="http://schemas.microsoft.com/office/drawing/2014/main" id="{09B97CFF-3271-494F-9545-1DC65B9AC598}"/>
              </a:ext>
            </a:extLst>
          </p:cNvPr>
          <p:cNvSpPr/>
          <p:nvPr/>
        </p:nvSpPr>
        <p:spPr>
          <a:xfrm>
            <a:off x="5406882" y="5414597"/>
            <a:ext cx="3258148" cy="38025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t-IT" dirty="0"/>
              <a:t>1945-1973 &gt;  l’età dell’oro</a:t>
            </a:r>
          </a:p>
        </p:txBody>
      </p:sp>
      <p:sp>
        <p:nvSpPr>
          <p:cNvPr id="24" name="Rettangolo 23">
            <a:extLst>
              <a:ext uri="{FF2B5EF4-FFF2-40B4-BE49-F238E27FC236}">
                <a16:creationId xmlns:a16="http://schemas.microsoft.com/office/drawing/2014/main" id="{864E89DB-A093-48E6-BD74-2430F951DEF2}"/>
              </a:ext>
            </a:extLst>
          </p:cNvPr>
          <p:cNvSpPr/>
          <p:nvPr/>
        </p:nvSpPr>
        <p:spPr>
          <a:xfrm>
            <a:off x="1694260" y="3384830"/>
            <a:ext cx="1042204" cy="379192"/>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sz="1200" dirty="0"/>
              <a:t>I guerra mondiale</a:t>
            </a:r>
          </a:p>
        </p:txBody>
      </p:sp>
      <p:sp>
        <p:nvSpPr>
          <p:cNvPr id="26" name="Rettangolo 25">
            <a:extLst>
              <a:ext uri="{FF2B5EF4-FFF2-40B4-BE49-F238E27FC236}">
                <a16:creationId xmlns:a16="http://schemas.microsoft.com/office/drawing/2014/main" id="{F5DD671E-CD77-46A8-B249-7A77FB794967}"/>
              </a:ext>
            </a:extLst>
          </p:cNvPr>
          <p:cNvSpPr/>
          <p:nvPr/>
        </p:nvSpPr>
        <p:spPr>
          <a:xfrm>
            <a:off x="2756586" y="2365869"/>
            <a:ext cx="2928954" cy="1825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200" dirty="0"/>
              <a:t>fascismo</a:t>
            </a:r>
          </a:p>
        </p:txBody>
      </p:sp>
      <p:sp>
        <p:nvSpPr>
          <p:cNvPr id="27" name="Rettangolo 26">
            <a:extLst>
              <a:ext uri="{FF2B5EF4-FFF2-40B4-BE49-F238E27FC236}">
                <a16:creationId xmlns:a16="http://schemas.microsoft.com/office/drawing/2014/main" id="{52053C5C-691E-4A7C-998D-6014B7616180}"/>
              </a:ext>
            </a:extLst>
          </p:cNvPr>
          <p:cNvSpPr/>
          <p:nvPr/>
        </p:nvSpPr>
        <p:spPr>
          <a:xfrm>
            <a:off x="2109956" y="2900379"/>
            <a:ext cx="8889119" cy="17096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1200" dirty="0"/>
              <a:t>Rivoluzione russa e URSS</a:t>
            </a:r>
          </a:p>
        </p:txBody>
      </p:sp>
      <p:sp>
        <p:nvSpPr>
          <p:cNvPr id="28" name="Freccia a pentagono 27">
            <a:extLst>
              <a:ext uri="{FF2B5EF4-FFF2-40B4-BE49-F238E27FC236}">
                <a16:creationId xmlns:a16="http://schemas.microsoft.com/office/drawing/2014/main" id="{00142FA6-7D72-4414-8510-8280A2BC3189}"/>
              </a:ext>
            </a:extLst>
          </p:cNvPr>
          <p:cNvSpPr/>
          <p:nvPr/>
        </p:nvSpPr>
        <p:spPr>
          <a:xfrm rot="5400000">
            <a:off x="4673153" y="3727364"/>
            <a:ext cx="379191" cy="408963"/>
          </a:xfrm>
          <a:prstGeom prst="homePlate">
            <a:avLst/>
          </a:prstGeom>
          <a:solidFill>
            <a:srgbClr val="C00000"/>
          </a:solidFill>
        </p:spPr>
        <p:style>
          <a:lnRef idx="2">
            <a:schemeClr val="dk1"/>
          </a:lnRef>
          <a:fillRef idx="1">
            <a:schemeClr val="lt1"/>
          </a:fillRef>
          <a:effectRef idx="0">
            <a:schemeClr val="dk1"/>
          </a:effectRef>
          <a:fontRef idx="minor">
            <a:schemeClr val="dk1"/>
          </a:fontRef>
        </p:style>
        <p:txBody>
          <a:bodyPr vert="vert270" rtlCol="0" anchor="ctr"/>
          <a:lstStyle/>
          <a:p>
            <a:pPr algn="ctr"/>
            <a:r>
              <a:rPr lang="it-IT" sz="1050" dirty="0">
                <a:solidFill>
                  <a:schemeClr val="bg1">
                    <a:lumMod val="95000"/>
                  </a:schemeClr>
                </a:solidFill>
              </a:rPr>
              <a:t>1940</a:t>
            </a:r>
          </a:p>
        </p:txBody>
      </p:sp>
      <p:sp>
        <p:nvSpPr>
          <p:cNvPr id="29" name="Freccia a pentagono 28">
            <a:extLst>
              <a:ext uri="{FF2B5EF4-FFF2-40B4-BE49-F238E27FC236}">
                <a16:creationId xmlns:a16="http://schemas.microsoft.com/office/drawing/2014/main" id="{8FA9EB96-D3B4-4470-8A62-3D2B6CD1F467}"/>
              </a:ext>
            </a:extLst>
          </p:cNvPr>
          <p:cNvSpPr/>
          <p:nvPr/>
        </p:nvSpPr>
        <p:spPr>
          <a:xfrm rot="5400000">
            <a:off x="5288351" y="3727364"/>
            <a:ext cx="379191" cy="408963"/>
          </a:xfrm>
          <a:prstGeom prst="homePlate">
            <a:avLst/>
          </a:prstGeom>
          <a:solidFill>
            <a:srgbClr val="C00000"/>
          </a:solidFill>
        </p:spPr>
        <p:style>
          <a:lnRef idx="2">
            <a:schemeClr val="dk1"/>
          </a:lnRef>
          <a:fillRef idx="1">
            <a:schemeClr val="lt1"/>
          </a:fillRef>
          <a:effectRef idx="0">
            <a:schemeClr val="dk1"/>
          </a:effectRef>
          <a:fontRef idx="minor">
            <a:schemeClr val="dk1"/>
          </a:fontRef>
        </p:style>
        <p:txBody>
          <a:bodyPr vert="vert270" rtlCol="0" anchor="ctr"/>
          <a:lstStyle/>
          <a:p>
            <a:pPr algn="ctr"/>
            <a:r>
              <a:rPr lang="it-IT" sz="1050" dirty="0">
                <a:solidFill>
                  <a:schemeClr val="bg1">
                    <a:lumMod val="95000"/>
                  </a:schemeClr>
                </a:solidFill>
              </a:rPr>
              <a:t>1945</a:t>
            </a:r>
          </a:p>
        </p:txBody>
      </p:sp>
      <p:sp>
        <p:nvSpPr>
          <p:cNvPr id="30" name="Rettangolo 29">
            <a:extLst>
              <a:ext uri="{FF2B5EF4-FFF2-40B4-BE49-F238E27FC236}">
                <a16:creationId xmlns:a16="http://schemas.microsoft.com/office/drawing/2014/main" id="{E41E2F26-27A4-48C1-90BD-1348E0262117}"/>
              </a:ext>
            </a:extLst>
          </p:cNvPr>
          <p:cNvSpPr/>
          <p:nvPr/>
        </p:nvSpPr>
        <p:spPr>
          <a:xfrm>
            <a:off x="4649284" y="3331732"/>
            <a:ext cx="1020456" cy="379192"/>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sz="1200" dirty="0"/>
              <a:t>II guerra mondiale</a:t>
            </a:r>
          </a:p>
        </p:txBody>
      </p:sp>
      <p:sp>
        <p:nvSpPr>
          <p:cNvPr id="31" name="Freccia a pentagono 30">
            <a:extLst>
              <a:ext uri="{FF2B5EF4-FFF2-40B4-BE49-F238E27FC236}">
                <a16:creationId xmlns:a16="http://schemas.microsoft.com/office/drawing/2014/main" id="{3F82E63C-2196-4393-9FE5-FDE01EBF4D6D}"/>
              </a:ext>
            </a:extLst>
          </p:cNvPr>
          <p:cNvSpPr/>
          <p:nvPr/>
        </p:nvSpPr>
        <p:spPr>
          <a:xfrm rot="5400000">
            <a:off x="5339548" y="1993046"/>
            <a:ext cx="276798" cy="408963"/>
          </a:xfrm>
          <a:prstGeom prst="homePlate">
            <a:avLst/>
          </a:prstGeom>
          <a:solidFill>
            <a:schemeClr val="tx1">
              <a:lumMod val="75000"/>
              <a:lumOff val="25000"/>
            </a:schemeClr>
          </a:solidFill>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it-IT" sz="1050" dirty="0"/>
              <a:t>1945</a:t>
            </a:r>
          </a:p>
        </p:txBody>
      </p:sp>
      <p:sp>
        <p:nvSpPr>
          <p:cNvPr id="32" name="Freccia a pentagono 31">
            <a:extLst>
              <a:ext uri="{FF2B5EF4-FFF2-40B4-BE49-F238E27FC236}">
                <a16:creationId xmlns:a16="http://schemas.microsoft.com/office/drawing/2014/main" id="{19C62050-4BF2-44C9-8B2D-3971865620B0}"/>
              </a:ext>
            </a:extLst>
          </p:cNvPr>
          <p:cNvSpPr/>
          <p:nvPr/>
        </p:nvSpPr>
        <p:spPr>
          <a:xfrm rot="5400000">
            <a:off x="3998745" y="1977332"/>
            <a:ext cx="276798" cy="408963"/>
          </a:xfrm>
          <a:prstGeom prst="homePlate">
            <a:avLst/>
          </a:prstGeom>
          <a:solidFill>
            <a:schemeClr val="tx1">
              <a:lumMod val="75000"/>
              <a:lumOff val="25000"/>
            </a:schemeClr>
          </a:solidFill>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it-IT" sz="1050" dirty="0"/>
              <a:t>1933</a:t>
            </a:r>
          </a:p>
        </p:txBody>
      </p:sp>
      <p:sp>
        <p:nvSpPr>
          <p:cNvPr id="33" name="Rettangolo 32">
            <a:extLst>
              <a:ext uri="{FF2B5EF4-FFF2-40B4-BE49-F238E27FC236}">
                <a16:creationId xmlns:a16="http://schemas.microsoft.com/office/drawing/2014/main" id="{94C6F65E-CE16-4A79-9A34-91EA1BEA0B13}"/>
              </a:ext>
            </a:extLst>
          </p:cNvPr>
          <p:cNvSpPr/>
          <p:nvPr/>
        </p:nvSpPr>
        <p:spPr>
          <a:xfrm>
            <a:off x="3932662" y="1842378"/>
            <a:ext cx="1758974" cy="182595"/>
          </a:xfrm>
          <a:prstGeom prst="rect">
            <a:avLst/>
          </a:prstGeom>
          <a:solidFill>
            <a:schemeClr val="tx1">
              <a:lumMod val="75000"/>
              <a:lumOff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200" dirty="0"/>
              <a:t>III Reich</a:t>
            </a:r>
          </a:p>
        </p:txBody>
      </p:sp>
      <p:sp>
        <p:nvSpPr>
          <p:cNvPr id="34" name="Freccia a pentagono 33">
            <a:extLst>
              <a:ext uri="{FF2B5EF4-FFF2-40B4-BE49-F238E27FC236}">
                <a16:creationId xmlns:a16="http://schemas.microsoft.com/office/drawing/2014/main" id="{45862CFF-B1DF-4F75-9AC3-D28395E88A05}"/>
              </a:ext>
            </a:extLst>
          </p:cNvPr>
          <p:cNvSpPr/>
          <p:nvPr/>
        </p:nvSpPr>
        <p:spPr>
          <a:xfrm rot="5400000">
            <a:off x="3989538" y="1449043"/>
            <a:ext cx="276798" cy="408963"/>
          </a:xfrm>
          <a:prstGeom prst="homePlate">
            <a:avLst/>
          </a:prstGeom>
          <a:solidFill>
            <a:schemeClr val="accent4">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it-IT" sz="1050" dirty="0"/>
              <a:t>1933</a:t>
            </a:r>
          </a:p>
        </p:txBody>
      </p:sp>
      <p:sp>
        <p:nvSpPr>
          <p:cNvPr id="35" name="Freccia a pentagono 34">
            <a:extLst>
              <a:ext uri="{FF2B5EF4-FFF2-40B4-BE49-F238E27FC236}">
                <a16:creationId xmlns:a16="http://schemas.microsoft.com/office/drawing/2014/main" id="{E08F43B4-C8FF-4B22-8A95-85CA79D5FC6D}"/>
              </a:ext>
            </a:extLst>
          </p:cNvPr>
          <p:cNvSpPr/>
          <p:nvPr/>
        </p:nvSpPr>
        <p:spPr>
          <a:xfrm rot="5400000">
            <a:off x="2277871" y="1444090"/>
            <a:ext cx="276798" cy="408963"/>
          </a:xfrm>
          <a:prstGeom prst="homePlate">
            <a:avLst/>
          </a:prstGeom>
          <a:solidFill>
            <a:schemeClr val="accent4">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it-IT" sz="1050" dirty="0"/>
              <a:t>1918</a:t>
            </a:r>
          </a:p>
        </p:txBody>
      </p:sp>
      <p:sp>
        <p:nvSpPr>
          <p:cNvPr id="36" name="Rettangolo 35">
            <a:extLst>
              <a:ext uri="{FF2B5EF4-FFF2-40B4-BE49-F238E27FC236}">
                <a16:creationId xmlns:a16="http://schemas.microsoft.com/office/drawing/2014/main" id="{E66FF662-F749-4DE3-99BF-738989F0F082}"/>
              </a:ext>
            </a:extLst>
          </p:cNvPr>
          <p:cNvSpPr/>
          <p:nvPr/>
        </p:nvSpPr>
        <p:spPr>
          <a:xfrm>
            <a:off x="2211788" y="1298375"/>
            <a:ext cx="2129838" cy="188356"/>
          </a:xfrm>
          <a:prstGeom prst="rect">
            <a:avLst/>
          </a:prstGeom>
          <a:solidFill>
            <a:schemeClr val="accent4">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200" dirty="0"/>
              <a:t>Repubblica di Weimar</a:t>
            </a:r>
          </a:p>
        </p:txBody>
      </p:sp>
      <p:sp>
        <p:nvSpPr>
          <p:cNvPr id="37" name="Freccia a pentagono 36">
            <a:extLst>
              <a:ext uri="{FF2B5EF4-FFF2-40B4-BE49-F238E27FC236}">
                <a16:creationId xmlns:a16="http://schemas.microsoft.com/office/drawing/2014/main" id="{BA01F031-62D2-4616-B5AF-5D3606F198FB}"/>
              </a:ext>
            </a:extLst>
          </p:cNvPr>
          <p:cNvSpPr/>
          <p:nvPr/>
        </p:nvSpPr>
        <p:spPr>
          <a:xfrm rot="5400000">
            <a:off x="4710299" y="919225"/>
            <a:ext cx="276798" cy="408963"/>
          </a:xfrm>
          <a:prstGeom prst="homePlate">
            <a:avLst/>
          </a:prstGeom>
          <a:solidFill>
            <a:schemeClr val="tx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it-IT" sz="1050" dirty="0"/>
              <a:t>1941</a:t>
            </a:r>
          </a:p>
        </p:txBody>
      </p:sp>
      <p:sp>
        <p:nvSpPr>
          <p:cNvPr id="38" name="Freccia a pentagono 37">
            <a:extLst>
              <a:ext uri="{FF2B5EF4-FFF2-40B4-BE49-F238E27FC236}">
                <a16:creationId xmlns:a16="http://schemas.microsoft.com/office/drawing/2014/main" id="{C1AFEE3B-761F-4EA9-BCEE-4F1BC048A873}"/>
              </a:ext>
            </a:extLst>
          </p:cNvPr>
          <p:cNvSpPr/>
          <p:nvPr/>
        </p:nvSpPr>
        <p:spPr>
          <a:xfrm rot="5400000">
            <a:off x="3466932" y="901017"/>
            <a:ext cx="276798" cy="408963"/>
          </a:xfrm>
          <a:prstGeom prst="homePlate">
            <a:avLst/>
          </a:prstGeom>
          <a:solidFill>
            <a:schemeClr val="tx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it-IT" sz="1050" dirty="0"/>
              <a:t>1929</a:t>
            </a:r>
          </a:p>
        </p:txBody>
      </p:sp>
      <p:sp>
        <p:nvSpPr>
          <p:cNvPr id="39" name="Rettangolo 38">
            <a:extLst>
              <a:ext uri="{FF2B5EF4-FFF2-40B4-BE49-F238E27FC236}">
                <a16:creationId xmlns:a16="http://schemas.microsoft.com/office/drawing/2014/main" id="{81953CD0-0D07-4035-98F6-9D294CD24558}"/>
              </a:ext>
            </a:extLst>
          </p:cNvPr>
          <p:cNvSpPr/>
          <p:nvPr/>
        </p:nvSpPr>
        <p:spPr>
          <a:xfrm>
            <a:off x="3400849" y="754371"/>
            <a:ext cx="1652332" cy="194287"/>
          </a:xfrm>
          <a:prstGeom prst="rect">
            <a:avLst/>
          </a:prstGeom>
          <a:solidFill>
            <a:schemeClr val="tx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900" dirty="0"/>
              <a:t>Grande depressione / new </a:t>
            </a:r>
            <a:r>
              <a:rPr lang="it-IT" sz="900" dirty="0" err="1"/>
              <a:t>deal</a:t>
            </a:r>
            <a:endParaRPr lang="it-IT" sz="900" dirty="0"/>
          </a:p>
        </p:txBody>
      </p:sp>
      <p:sp>
        <p:nvSpPr>
          <p:cNvPr id="40" name="Freccia a pentagono 39">
            <a:extLst>
              <a:ext uri="{FF2B5EF4-FFF2-40B4-BE49-F238E27FC236}">
                <a16:creationId xmlns:a16="http://schemas.microsoft.com/office/drawing/2014/main" id="{9BACA370-4490-4786-8F7D-3CC294B1D996}"/>
              </a:ext>
            </a:extLst>
          </p:cNvPr>
          <p:cNvSpPr/>
          <p:nvPr/>
        </p:nvSpPr>
        <p:spPr>
          <a:xfrm rot="5400000">
            <a:off x="3999063" y="915643"/>
            <a:ext cx="276798" cy="408963"/>
          </a:xfrm>
          <a:prstGeom prst="homePlate">
            <a:avLst/>
          </a:prstGeom>
          <a:solidFill>
            <a:schemeClr val="tx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it-IT" sz="1050" dirty="0"/>
              <a:t>1933</a:t>
            </a:r>
          </a:p>
        </p:txBody>
      </p:sp>
      <p:sp>
        <p:nvSpPr>
          <p:cNvPr id="42" name="Freccia a pentagono 41">
            <a:extLst>
              <a:ext uri="{FF2B5EF4-FFF2-40B4-BE49-F238E27FC236}">
                <a16:creationId xmlns:a16="http://schemas.microsoft.com/office/drawing/2014/main" id="{AFFBB17A-EABF-45AA-8C5E-E722CD0D03F0}"/>
              </a:ext>
            </a:extLst>
          </p:cNvPr>
          <p:cNvSpPr/>
          <p:nvPr/>
        </p:nvSpPr>
        <p:spPr>
          <a:xfrm rot="5400000">
            <a:off x="5355623" y="1483138"/>
            <a:ext cx="276798" cy="408963"/>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it-IT" sz="1050" dirty="0"/>
              <a:t>1945</a:t>
            </a:r>
          </a:p>
        </p:txBody>
      </p:sp>
      <p:sp>
        <p:nvSpPr>
          <p:cNvPr id="43" name="Rettangolo 42">
            <a:extLst>
              <a:ext uri="{FF2B5EF4-FFF2-40B4-BE49-F238E27FC236}">
                <a16:creationId xmlns:a16="http://schemas.microsoft.com/office/drawing/2014/main" id="{8B46D4D5-F658-4032-9FA9-CBA01475131E}"/>
              </a:ext>
            </a:extLst>
          </p:cNvPr>
          <p:cNvSpPr/>
          <p:nvPr/>
        </p:nvSpPr>
        <p:spPr>
          <a:xfrm>
            <a:off x="5292992" y="1363064"/>
            <a:ext cx="5922532" cy="17096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200" dirty="0"/>
              <a:t>Italia repubblicana</a:t>
            </a:r>
          </a:p>
        </p:txBody>
      </p:sp>
      <p:sp>
        <p:nvSpPr>
          <p:cNvPr id="25" name="Triangolo isoscele 24">
            <a:extLst>
              <a:ext uri="{FF2B5EF4-FFF2-40B4-BE49-F238E27FC236}">
                <a16:creationId xmlns:a16="http://schemas.microsoft.com/office/drawing/2014/main" id="{8612BE87-931F-4C03-BFDF-3F3030C352B7}"/>
              </a:ext>
            </a:extLst>
          </p:cNvPr>
          <p:cNvSpPr/>
          <p:nvPr/>
        </p:nvSpPr>
        <p:spPr>
          <a:xfrm rot="5400000">
            <a:off x="11153063" y="1343620"/>
            <a:ext cx="334777" cy="209856"/>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44" name="Freccia a pentagono 43">
            <a:extLst>
              <a:ext uri="{FF2B5EF4-FFF2-40B4-BE49-F238E27FC236}">
                <a16:creationId xmlns:a16="http://schemas.microsoft.com/office/drawing/2014/main" id="{4002F002-3C6F-44EE-A605-E5342C2C21D0}"/>
              </a:ext>
            </a:extLst>
          </p:cNvPr>
          <p:cNvSpPr/>
          <p:nvPr/>
        </p:nvSpPr>
        <p:spPr>
          <a:xfrm rot="5400000">
            <a:off x="9842476" y="3779887"/>
            <a:ext cx="276798" cy="408963"/>
          </a:xfrm>
          <a:prstGeom prst="homePlate">
            <a:avLst/>
          </a:prstGeom>
          <a:solidFill>
            <a:schemeClr val="accent4">
              <a:lumMod val="50000"/>
            </a:schemeClr>
          </a:solidFill>
          <a:ln>
            <a:solidFill>
              <a:schemeClr val="accent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it-IT" sz="1050" dirty="0"/>
              <a:t>1979</a:t>
            </a:r>
          </a:p>
        </p:txBody>
      </p:sp>
      <p:sp>
        <p:nvSpPr>
          <p:cNvPr id="45" name="Freccia a pentagono 44">
            <a:extLst>
              <a:ext uri="{FF2B5EF4-FFF2-40B4-BE49-F238E27FC236}">
                <a16:creationId xmlns:a16="http://schemas.microsoft.com/office/drawing/2014/main" id="{991E3E43-F6FA-4211-BBC9-988CAAFC80C6}"/>
              </a:ext>
            </a:extLst>
          </p:cNvPr>
          <p:cNvSpPr/>
          <p:nvPr/>
        </p:nvSpPr>
        <p:spPr>
          <a:xfrm rot="5400000">
            <a:off x="8501673" y="3784051"/>
            <a:ext cx="276798" cy="408963"/>
          </a:xfrm>
          <a:prstGeom prst="homePlate">
            <a:avLst/>
          </a:prstGeom>
          <a:solidFill>
            <a:schemeClr val="accent4">
              <a:lumMod val="50000"/>
            </a:schemeClr>
          </a:solidFill>
          <a:ln>
            <a:solidFill>
              <a:schemeClr val="accent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it-IT" sz="1050" dirty="0"/>
              <a:t>1973</a:t>
            </a:r>
          </a:p>
        </p:txBody>
      </p:sp>
      <p:sp>
        <p:nvSpPr>
          <p:cNvPr id="46" name="Rettangolo 45">
            <a:extLst>
              <a:ext uri="{FF2B5EF4-FFF2-40B4-BE49-F238E27FC236}">
                <a16:creationId xmlns:a16="http://schemas.microsoft.com/office/drawing/2014/main" id="{EA588793-887A-452A-A13F-1201A188343A}"/>
              </a:ext>
            </a:extLst>
          </p:cNvPr>
          <p:cNvSpPr/>
          <p:nvPr/>
        </p:nvSpPr>
        <p:spPr>
          <a:xfrm>
            <a:off x="8435590" y="3629219"/>
            <a:ext cx="1758974" cy="182595"/>
          </a:xfrm>
          <a:prstGeom prst="rect">
            <a:avLst/>
          </a:prstGeom>
          <a:solidFill>
            <a:schemeClr val="accent4">
              <a:lumMod val="50000"/>
            </a:schemeClr>
          </a:solidFill>
          <a:ln>
            <a:solidFill>
              <a:schemeClr val="accent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050" dirty="0"/>
              <a:t>Crisi petrolifera/ stagflazione</a:t>
            </a:r>
          </a:p>
        </p:txBody>
      </p:sp>
      <p:sp>
        <p:nvSpPr>
          <p:cNvPr id="51" name="CasellaDiTesto 50">
            <a:extLst>
              <a:ext uri="{FF2B5EF4-FFF2-40B4-BE49-F238E27FC236}">
                <a16:creationId xmlns:a16="http://schemas.microsoft.com/office/drawing/2014/main" id="{E2518B5D-D1DF-654E-B05D-EDA4596705A7}"/>
              </a:ext>
            </a:extLst>
          </p:cNvPr>
          <p:cNvSpPr txBox="1"/>
          <p:nvPr/>
        </p:nvSpPr>
        <p:spPr>
          <a:xfrm>
            <a:off x="183781" y="158751"/>
            <a:ext cx="1949573" cy="400110"/>
          </a:xfrm>
          <a:prstGeom prst="rect">
            <a:avLst/>
          </a:prstGeom>
          <a:noFill/>
        </p:spPr>
        <p:txBody>
          <a:bodyPr wrap="none" rtlCol="0">
            <a:spAutoFit/>
          </a:bodyPr>
          <a:lstStyle/>
          <a:p>
            <a:r>
              <a:rPr lang="it-IT" sz="2000" dirty="0">
                <a:latin typeface="Avenir Next" panose="020B0503020202020204" pitchFamily="34" charset="0"/>
              </a:rPr>
              <a:t>periodizzazioni</a:t>
            </a:r>
          </a:p>
        </p:txBody>
      </p:sp>
    </p:spTree>
    <p:extLst>
      <p:ext uri="{BB962C8B-B14F-4D97-AF65-F5344CB8AC3E}">
        <p14:creationId xmlns:p14="http://schemas.microsoft.com/office/powerpoint/2010/main" val="1290771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con angoli arrotondati 9">
            <a:extLst>
              <a:ext uri="{FF2B5EF4-FFF2-40B4-BE49-F238E27FC236}">
                <a16:creationId xmlns:a16="http://schemas.microsoft.com/office/drawing/2014/main" id="{3956D4D0-96EA-B045-9ECD-5604FB92CBF9}"/>
              </a:ext>
            </a:extLst>
          </p:cNvPr>
          <p:cNvSpPr/>
          <p:nvPr/>
        </p:nvSpPr>
        <p:spPr>
          <a:xfrm>
            <a:off x="2696" y="358805"/>
            <a:ext cx="4036184"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4" name="Segnaposto contenuto 3">
            <a:extLst>
              <a:ext uri="{FF2B5EF4-FFF2-40B4-BE49-F238E27FC236}">
                <a16:creationId xmlns:a16="http://schemas.microsoft.com/office/drawing/2014/main" id="{1B81F021-BF4C-4BF8-B85E-DC5C0BAE4D5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628059" y="706578"/>
            <a:ext cx="7316298" cy="5444844"/>
          </a:xfrm>
          <a:prstGeom prst="rect">
            <a:avLst/>
          </a:prstGeom>
        </p:spPr>
      </p:pic>
      <p:sp>
        <p:nvSpPr>
          <p:cNvPr id="45" name="Rettangolo 44">
            <a:extLst>
              <a:ext uri="{FF2B5EF4-FFF2-40B4-BE49-F238E27FC236}">
                <a16:creationId xmlns:a16="http://schemas.microsoft.com/office/drawing/2014/main" id="{968B2BCC-B290-43DE-8870-AB567471395A}"/>
              </a:ext>
            </a:extLst>
          </p:cNvPr>
          <p:cNvSpPr/>
          <p:nvPr/>
        </p:nvSpPr>
        <p:spPr>
          <a:xfrm>
            <a:off x="411307" y="1768371"/>
            <a:ext cx="4036186" cy="2031325"/>
          </a:xfrm>
          <a:prstGeom prst="rect">
            <a:avLst/>
          </a:prstGeom>
        </p:spPr>
        <p:txBody>
          <a:bodyPr wrap="square">
            <a:spAutoFit/>
          </a:bodyPr>
          <a:lstStyle/>
          <a:p>
            <a:r>
              <a:rPr lang="it-IT" altLang="it-IT" dirty="0"/>
              <a:t>Dopo le tensioni nei Balcani degli anni ‘70 dell’800, il </a:t>
            </a:r>
            <a:r>
              <a:rPr lang="it-IT" altLang="it-IT" b="1" dirty="0"/>
              <a:t>Congresso di Berlino del 1878</a:t>
            </a:r>
            <a:r>
              <a:rPr lang="it-IT" altLang="it-IT" dirty="0"/>
              <a:t> stabilisce:</a:t>
            </a:r>
          </a:p>
          <a:p>
            <a:pPr>
              <a:buFont typeface="Arial" pitchFamily="34" charset="0"/>
              <a:buChar char="•"/>
            </a:pPr>
            <a:r>
              <a:rPr lang="it-IT" altLang="it-IT" dirty="0"/>
              <a:t>  l’ indipendenza di Serbia , Montenegro, Romania e del  Principato di Bulgaria.</a:t>
            </a:r>
          </a:p>
          <a:p>
            <a:pPr>
              <a:buFont typeface="Arial" pitchFamily="34" charset="0"/>
              <a:buChar char="•"/>
            </a:pPr>
            <a:r>
              <a:rPr lang="it-IT" altLang="it-IT" dirty="0"/>
              <a:t>  la Bosnia-Erzegovina  è un protettorato dell’</a:t>
            </a:r>
            <a:r>
              <a:rPr lang="it-IT" altLang="it-IT" dirty="0" err="1"/>
              <a:t>Austria-Ungheria</a:t>
            </a:r>
            <a:endParaRPr lang="it-IT" altLang="it-IT" dirty="0"/>
          </a:p>
        </p:txBody>
      </p:sp>
      <p:sp>
        <p:nvSpPr>
          <p:cNvPr id="46" name="Segnaposto contenuto 2">
            <a:extLst>
              <a:ext uri="{FF2B5EF4-FFF2-40B4-BE49-F238E27FC236}">
                <a16:creationId xmlns:a16="http://schemas.microsoft.com/office/drawing/2014/main" id="{F67C8C9F-455C-4C87-8643-C1B53EFF6036}"/>
              </a:ext>
            </a:extLst>
          </p:cNvPr>
          <p:cNvSpPr txBox="1">
            <a:spLocks/>
          </p:cNvSpPr>
          <p:nvPr/>
        </p:nvSpPr>
        <p:spPr>
          <a:xfrm>
            <a:off x="230741" y="3984362"/>
            <a:ext cx="4036185" cy="114300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altLang="it-IT" b="1" i="0" u="none" strike="noStrike" kern="1200" cap="none" spc="0" normalizeH="0" baseline="0" noProof="0" dirty="0">
                <a:ln>
                  <a:noFill/>
                </a:ln>
                <a:solidFill>
                  <a:schemeClr val="tx1"/>
                </a:solidFill>
                <a:effectLst/>
                <a:uLnTx/>
                <a:uFillTx/>
                <a:latin typeface="+mn-lt"/>
                <a:ea typeface="+mn-ea"/>
                <a:cs typeface="+mn-cs"/>
              </a:rPr>
              <a:t>1908</a:t>
            </a:r>
            <a:r>
              <a:rPr kumimoji="0" lang="it-IT" altLang="it-IT" b="0" i="0" u="none" strike="noStrike" kern="1200" cap="none" spc="0" normalizeH="0" baseline="0" noProof="0" dirty="0">
                <a:ln>
                  <a:noFill/>
                </a:ln>
                <a:solidFill>
                  <a:schemeClr val="tx1"/>
                </a:solidFill>
                <a:effectLst/>
                <a:uLnTx/>
                <a:uFillTx/>
                <a:latin typeface="+mn-lt"/>
                <a:ea typeface="+mn-ea"/>
                <a:cs typeface="+mn-cs"/>
              </a:rPr>
              <a:t>: L’Austria-Ungheria annette la Bosnia-Erzegovina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altLang="it-IT" b="1" dirty="0"/>
              <a:t>1911-12</a:t>
            </a:r>
            <a:r>
              <a:rPr lang="it-IT" altLang="it-IT" dirty="0"/>
              <a:t>: guerra </a:t>
            </a:r>
            <a:r>
              <a:rPr lang="it-IT" altLang="it-IT" dirty="0" err="1"/>
              <a:t>italo-turca</a:t>
            </a:r>
            <a:r>
              <a:rPr lang="it-IT" altLang="it-IT" dirty="0"/>
              <a:t> (guerra di Libia)</a:t>
            </a:r>
            <a:endParaRPr kumimoji="0" lang="it-IT" altLang="it-IT"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altLang="it-IT" b="1" i="0" u="none" strike="noStrike" kern="1200" cap="none" spc="0" normalizeH="0" baseline="0" noProof="0" dirty="0">
                <a:ln>
                  <a:noFill/>
                </a:ln>
                <a:solidFill>
                  <a:schemeClr val="tx1"/>
                </a:solidFill>
                <a:effectLst/>
                <a:uLnTx/>
                <a:uFillTx/>
                <a:latin typeface="+mn-lt"/>
                <a:ea typeface="+mn-ea"/>
                <a:cs typeface="+mn-cs"/>
              </a:rPr>
              <a:t>1912-13</a:t>
            </a:r>
            <a:r>
              <a:rPr kumimoji="0" lang="it-IT" altLang="it-IT" b="0" i="0" u="none" strike="noStrike" kern="1200" cap="none" spc="0" normalizeH="0" baseline="0" noProof="0" dirty="0">
                <a:ln>
                  <a:noFill/>
                </a:ln>
                <a:solidFill>
                  <a:schemeClr val="tx1"/>
                </a:solidFill>
                <a:effectLst/>
                <a:uLnTx/>
                <a:uFillTx/>
                <a:latin typeface="+mn-lt"/>
                <a:ea typeface="+mn-ea"/>
                <a:cs typeface="+mn-cs"/>
              </a:rPr>
              <a:t>: guerre balcaniche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t-IT" altLang="it-IT"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7" name="CasellaDiTesto 46">
            <a:extLst>
              <a:ext uri="{FF2B5EF4-FFF2-40B4-BE49-F238E27FC236}">
                <a16:creationId xmlns:a16="http://schemas.microsoft.com/office/drawing/2014/main" id="{5A6A16CE-55A1-4DAD-8A4C-8F6047CF8868}"/>
              </a:ext>
            </a:extLst>
          </p:cNvPr>
          <p:cNvSpPr txBox="1"/>
          <p:nvPr/>
        </p:nvSpPr>
        <p:spPr>
          <a:xfrm>
            <a:off x="1146691" y="413447"/>
            <a:ext cx="2791149"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La situazione geopolitica</a:t>
            </a:r>
          </a:p>
        </p:txBody>
      </p:sp>
      <p:sp>
        <p:nvSpPr>
          <p:cNvPr id="9" name="CasellaDiTesto 8">
            <a:extLst>
              <a:ext uri="{FF2B5EF4-FFF2-40B4-BE49-F238E27FC236}">
                <a16:creationId xmlns:a16="http://schemas.microsoft.com/office/drawing/2014/main" id="{7906E129-9C3E-2840-80B2-173F473DAC04}"/>
              </a:ext>
            </a:extLst>
          </p:cNvPr>
          <p:cNvSpPr txBox="1"/>
          <p:nvPr/>
        </p:nvSpPr>
        <p:spPr>
          <a:xfrm>
            <a:off x="433501" y="147749"/>
            <a:ext cx="3186129" cy="400110"/>
          </a:xfrm>
          <a:prstGeom prst="rect">
            <a:avLst/>
          </a:prstGeom>
          <a:noFill/>
        </p:spPr>
        <p:txBody>
          <a:bodyPr wrap="none" rtlCol="0">
            <a:spAutoFit/>
          </a:bodyPr>
          <a:lstStyle/>
          <a:p>
            <a:r>
              <a:rPr lang="it-IT" sz="2000" dirty="0">
                <a:latin typeface="Avenir Next" panose="020B0503020202020204" pitchFamily="34" charset="0"/>
              </a:rPr>
              <a:t>La Prima guerra mondiale</a:t>
            </a:r>
          </a:p>
        </p:txBody>
      </p:sp>
    </p:spTree>
    <p:extLst>
      <p:ext uri="{BB962C8B-B14F-4D97-AF65-F5344CB8AC3E}">
        <p14:creationId xmlns:p14="http://schemas.microsoft.com/office/powerpoint/2010/main" val="1058477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con angoli arrotondati 16">
            <a:extLst>
              <a:ext uri="{FF2B5EF4-FFF2-40B4-BE49-F238E27FC236}">
                <a16:creationId xmlns:a16="http://schemas.microsoft.com/office/drawing/2014/main" id="{2FF7D62A-034D-F246-AC0D-895BF779B72F}"/>
              </a:ext>
            </a:extLst>
          </p:cNvPr>
          <p:cNvSpPr/>
          <p:nvPr/>
        </p:nvSpPr>
        <p:spPr>
          <a:xfrm>
            <a:off x="2696" y="358805"/>
            <a:ext cx="4036184"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Rettangolo 11">
            <a:extLst>
              <a:ext uri="{FF2B5EF4-FFF2-40B4-BE49-F238E27FC236}">
                <a16:creationId xmlns:a16="http://schemas.microsoft.com/office/drawing/2014/main" id="{3E5D8FC1-5033-4FF0-AE8B-AEC75AE1454A}"/>
              </a:ext>
            </a:extLst>
          </p:cNvPr>
          <p:cNvSpPr/>
          <p:nvPr/>
        </p:nvSpPr>
        <p:spPr>
          <a:xfrm>
            <a:off x="122605" y="3621024"/>
            <a:ext cx="4300504" cy="2286000"/>
          </a:xfrm>
          <a:prstGeom prst="rect">
            <a:avLst/>
          </a:prstGeom>
          <a:solidFill>
            <a:schemeClr val="bg1">
              <a:lumMod val="75000"/>
            </a:schemeClr>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descr="330px_Europe_1914.jpg">
            <a:extLst>
              <a:ext uri="{FF2B5EF4-FFF2-40B4-BE49-F238E27FC236}">
                <a16:creationId xmlns:a16="http://schemas.microsoft.com/office/drawing/2014/main" id="{50A4B830-59DA-44BF-ACC2-F42481F71044}"/>
              </a:ext>
            </a:extLst>
          </p:cNvPr>
          <p:cNvPicPr>
            <a:picLocks noChangeAspect="1"/>
          </p:cNvPicPr>
          <p:nvPr/>
        </p:nvPicPr>
        <p:blipFill>
          <a:blip r:embed="rId2"/>
          <a:stretch>
            <a:fillRect/>
          </a:stretch>
        </p:blipFill>
        <p:spPr>
          <a:xfrm>
            <a:off x="4525005" y="746297"/>
            <a:ext cx="7599254" cy="5457646"/>
          </a:xfrm>
          <a:prstGeom prst="rect">
            <a:avLst/>
          </a:prstGeom>
        </p:spPr>
      </p:pic>
      <p:cxnSp>
        <p:nvCxnSpPr>
          <p:cNvPr id="9" name="Connettore 1 13">
            <a:extLst>
              <a:ext uri="{FF2B5EF4-FFF2-40B4-BE49-F238E27FC236}">
                <a16:creationId xmlns:a16="http://schemas.microsoft.com/office/drawing/2014/main" id="{EF6276B8-E19A-4401-8329-22B19D74DFA2}"/>
              </a:ext>
            </a:extLst>
          </p:cNvPr>
          <p:cNvCxnSpPr>
            <a:cxnSpLocks/>
          </p:cNvCxnSpPr>
          <p:nvPr/>
        </p:nvCxnSpPr>
        <p:spPr>
          <a:xfrm flipH="1">
            <a:off x="607718" y="2267712"/>
            <a:ext cx="301752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9962E1FF-D58C-46CB-B106-7A4E1BA1F674}"/>
              </a:ext>
            </a:extLst>
          </p:cNvPr>
          <p:cNvSpPr txBox="1"/>
          <p:nvPr/>
        </p:nvSpPr>
        <p:spPr>
          <a:xfrm>
            <a:off x="433501" y="1306998"/>
            <a:ext cx="3571900" cy="830997"/>
          </a:xfrm>
          <a:prstGeom prst="rect">
            <a:avLst/>
          </a:prstGeom>
          <a:noFill/>
        </p:spPr>
        <p:txBody>
          <a:bodyPr wrap="square" rtlCol="0">
            <a:spAutoFit/>
          </a:bodyPr>
          <a:lstStyle/>
          <a:p>
            <a:pPr algn="ctr"/>
            <a:r>
              <a:rPr lang="it-IT" sz="2400" b="1" dirty="0"/>
              <a:t>1882: Triplice Alleanza</a:t>
            </a:r>
          </a:p>
          <a:p>
            <a:r>
              <a:rPr lang="it-IT" sz="2400" dirty="0"/>
              <a:t>Germania – Austria – Italia </a:t>
            </a:r>
          </a:p>
        </p:txBody>
      </p:sp>
      <p:sp>
        <p:nvSpPr>
          <p:cNvPr id="11" name="CasellaDiTesto 10">
            <a:extLst>
              <a:ext uri="{FF2B5EF4-FFF2-40B4-BE49-F238E27FC236}">
                <a16:creationId xmlns:a16="http://schemas.microsoft.com/office/drawing/2014/main" id="{E1E855CF-70D2-4FB0-81E0-58B45D0BFE77}"/>
              </a:ext>
            </a:extLst>
          </p:cNvPr>
          <p:cNvSpPr txBox="1"/>
          <p:nvPr/>
        </p:nvSpPr>
        <p:spPr>
          <a:xfrm>
            <a:off x="326360" y="2405980"/>
            <a:ext cx="3786182" cy="830997"/>
          </a:xfrm>
          <a:prstGeom prst="rect">
            <a:avLst/>
          </a:prstGeom>
          <a:noFill/>
        </p:spPr>
        <p:txBody>
          <a:bodyPr wrap="square" rtlCol="0">
            <a:spAutoFit/>
          </a:bodyPr>
          <a:lstStyle/>
          <a:p>
            <a:pPr algn="ctr"/>
            <a:r>
              <a:rPr lang="it-IT" sz="2400" b="1" dirty="0"/>
              <a:t>1907: Triplice Intesa</a:t>
            </a:r>
          </a:p>
          <a:p>
            <a:r>
              <a:rPr lang="it-IT" sz="2400" dirty="0"/>
              <a:t>Inghilterra – Francia – Russia</a:t>
            </a:r>
          </a:p>
        </p:txBody>
      </p:sp>
      <p:sp>
        <p:nvSpPr>
          <p:cNvPr id="15" name="CasellaDiTesto 14">
            <a:extLst>
              <a:ext uri="{FF2B5EF4-FFF2-40B4-BE49-F238E27FC236}">
                <a16:creationId xmlns:a16="http://schemas.microsoft.com/office/drawing/2014/main" id="{4EF28D84-C787-4584-94A0-999649381374}"/>
              </a:ext>
            </a:extLst>
          </p:cNvPr>
          <p:cNvSpPr txBox="1"/>
          <p:nvPr/>
        </p:nvSpPr>
        <p:spPr>
          <a:xfrm>
            <a:off x="122605" y="3742730"/>
            <a:ext cx="4300504" cy="2031325"/>
          </a:xfrm>
          <a:prstGeom prst="rect">
            <a:avLst/>
          </a:prstGeom>
          <a:noFill/>
        </p:spPr>
        <p:txBody>
          <a:bodyPr wrap="square" rtlCol="0">
            <a:spAutoFit/>
          </a:bodyPr>
          <a:lstStyle/>
          <a:p>
            <a:pPr marL="285750" indent="-285750">
              <a:buFont typeface="Arial" panose="020B0604020202020204" pitchFamily="34" charset="0"/>
              <a:buChar char="•"/>
            </a:pPr>
            <a:r>
              <a:rPr lang="it-IT" dirty="0"/>
              <a:t>Inghilterra vs Germania (controllo dei mari)</a:t>
            </a:r>
          </a:p>
          <a:p>
            <a:pPr marL="285750" indent="-285750">
              <a:buFont typeface="Arial" panose="020B0604020202020204" pitchFamily="34" charset="0"/>
              <a:buChar char="•"/>
            </a:pPr>
            <a:r>
              <a:rPr lang="it-IT" dirty="0"/>
              <a:t>Francia vs Germania (equilibrio europeo)</a:t>
            </a:r>
          </a:p>
          <a:p>
            <a:pPr marL="285750" indent="-285750">
              <a:buFont typeface="Arial" panose="020B0604020202020204" pitchFamily="34" charset="0"/>
              <a:buChar char="•"/>
            </a:pPr>
            <a:r>
              <a:rPr lang="it-IT" dirty="0"/>
              <a:t>Italia vs Austria-Ungheria (terre irridente)</a:t>
            </a:r>
          </a:p>
          <a:p>
            <a:pPr marL="285750" indent="-285750">
              <a:buFont typeface="Arial" panose="020B0604020202020204" pitchFamily="34" charset="0"/>
              <a:buChar char="•"/>
            </a:pPr>
            <a:r>
              <a:rPr lang="it-IT" dirty="0"/>
              <a:t>Austria-Ungheria vs Russia (questione serba)</a:t>
            </a:r>
          </a:p>
        </p:txBody>
      </p:sp>
      <p:sp>
        <p:nvSpPr>
          <p:cNvPr id="13" name="CasellaDiTesto 12">
            <a:extLst>
              <a:ext uri="{FF2B5EF4-FFF2-40B4-BE49-F238E27FC236}">
                <a16:creationId xmlns:a16="http://schemas.microsoft.com/office/drawing/2014/main" id="{46FF575F-1FCC-2644-8C10-BF641983C9AB}"/>
              </a:ext>
            </a:extLst>
          </p:cNvPr>
          <p:cNvSpPr txBox="1"/>
          <p:nvPr/>
        </p:nvSpPr>
        <p:spPr>
          <a:xfrm>
            <a:off x="1146691" y="413447"/>
            <a:ext cx="2658100"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Il sistema delle alleanze</a:t>
            </a:r>
          </a:p>
        </p:txBody>
      </p:sp>
      <p:sp>
        <p:nvSpPr>
          <p:cNvPr id="16" name="CasellaDiTesto 15">
            <a:extLst>
              <a:ext uri="{FF2B5EF4-FFF2-40B4-BE49-F238E27FC236}">
                <a16:creationId xmlns:a16="http://schemas.microsoft.com/office/drawing/2014/main" id="{201AFBB1-08C7-044B-B8DE-028A9F3EE820}"/>
              </a:ext>
            </a:extLst>
          </p:cNvPr>
          <p:cNvSpPr txBox="1"/>
          <p:nvPr/>
        </p:nvSpPr>
        <p:spPr>
          <a:xfrm>
            <a:off x="433501" y="147749"/>
            <a:ext cx="3186129" cy="400110"/>
          </a:xfrm>
          <a:prstGeom prst="rect">
            <a:avLst/>
          </a:prstGeom>
          <a:noFill/>
        </p:spPr>
        <p:txBody>
          <a:bodyPr wrap="none" rtlCol="0">
            <a:spAutoFit/>
          </a:bodyPr>
          <a:lstStyle/>
          <a:p>
            <a:r>
              <a:rPr lang="it-IT" sz="2000" dirty="0">
                <a:latin typeface="Avenir Next" panose="020B0503020202020204" pitchFamily="34" charset="0"/>
              </a:rPr>
              <a:t>La Prima guerra mondiale</a:t>
            </a:r>
          </a:p>
        </p:txBody>
      </p:sp>
    </p:spTree>
    <p:extLst>
      <p:ext uri="{BB962C8B-B14F-4D97-AF65-F5344CB8AC3E}">
        <p14:creationId xmlns:p14="http://schemas.microsoft.com/office/powerpoint/2010/main" val="2886084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allout 1 32">
            <a:extLst>
              <a:ext uri="{FF2B5EF4-FFF2-40B4-BE49-F238E27FC236}">
                <a16:creationId xmlns:a16="http://schemas.microsoft.com/office/drawing/2014/main" id="{F732AA20-8379-4B90-91DC-2DFB845EEF73}"/>
              </a:ext>
            </a:extLst>
          </p:cNvPr>
          <p:cNvSpPr/>
          <p:nvPr/>
        </p:nvSpPr>
        <p:spPr>
          <a:xfrm>
            <a:off x="4496627" y="2108548"/>
            <a:ext cx="1428760" cy="1071570"/>
          </a:xfrm>
          <a:prstGeom prst="borderCallout1">
            <a:avLst>
              <a:gd name="adj1" fmla="val 99352"/>
              <a:gd name="adj2" fmla="val 49617"/>
              <a:gd name="adj3" fmla="val 129222"/>
              <a:gd name="adj4" fmla="val 49606"/>
            </a:avLst>
          </a:prstGeom>
          <a:solidFill>
            <a:schemeClr val="bg1"/>
          </a:solidFill>
          <a:ln w="508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dirty="0">
                <a:solidFill>
                  <a:schemeClr val="tx1"/>
                </a:solidFill>
              </a:rPr>
              <a:t>Guerra di manovra che a Occidente si trasforma in guerra di posizione</a:t>
            </a:r>
          </a:p>
        </p:txBody>
      </p:sp>
      <p:sp>
        <p:nvSpPr>
          <p:cNvPr id="35" name="Callout 1 33">
            <a:extLst>
              <a:ext uri="{FF2B5EF4-FFF2-40B4-BE49-F238E27FC236}">
                <a16:creationId xmlns:a16="http://schemas.microsoft.com/office/drawing/2014/main" id="{517F3D63-6E01-4D91-9670-BAE61F4EC702}"/>
              </a:ext>
            </a:extLst>
          </p:cNvPr>
          <p:cNvSpPr/>
          <p:nvPr/>
        </p:nvSpPr>
        <p:spPr>
          <a:xfrm>
            <a:off x="5486370" y="4193407"/>
            <a:ext cx="1428760" cy="1214446"/>
          </a:xfrm>
          <a:prstGeom prst="borderCallout1">
            <a:avLst>
              <a:gd name="adj1" fmla="val -31434"/>
              <a:gd name="adj2" fmla="val 49406"/>
              <a:gd name="adj3" fmla="val -1961"/>
              <a:gd name="adj4" fmla="val 49606"/>
            </a:avLst>
          </a:prstGeom>
          <a:solidFill>
            <a:schemeClr val="bg1"/>
          </a:solidFill>
          <a:ln w="508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it-IT" sz="1200" dirty="0">
                <a:solidFill>
                  <a:schemeClr val="tx1"/>
                </a:solidFill>
              </a:rPr>
              <a:t> Guerra di trincea improvvisata</a:t>
            </a:r>
          </a:p>
          <a:p>
            <a:pPr>
              <a:buFont typeface="Arial" pitchFamily="34" charset="0"/>
              <a:buChar char="•"/>
            </a:pPr>
            <a:r>
              <a:rPr lang="it-IT" sz="1200" dirty="0">
                <a:solidFill>
                  <a:schemeClr val="tx1"/>
                </a:solidFill>
              </a:rPr>
              <a:t>Fronte interno: primi segnali di economia di guerra centralizzata</a:t>
            </a:r>
          </a:p>
        </p:txBody>
      </p:sp>
      <p:sp>
        <p:nvSpPr>
          <p:cNvPr id="36" name="Callout 1 34">
            <a:extLst>
              <a:ext uri="{FF2B5EF4-FFF2-40B4-BE49-F238E27FC236}">
                <a16:creationId xmlns:a16="http://schemas.microsoft.com/office/drawing/2014/main" id="{B8CAE4A9-3FD5-4902-9A7F-2FFA7AA1FB25}"/>
              </a:ext>
            </a:extLst>
          </p:cNvPr>
          <p:cNvSpPr/>
          <p:nvPr/>
        </p:nvSpPr>
        <p:spPr>
          <a:xfrm>
            <a:off x="6533104" y="2076809"/>
            <a:ext cx="1428760" cy="1071570"/>
          </a:xfrm>
          <a:prstGeom prst="borderCallout1">
            <a:avLst>
              <a:gd name="adj1" fmla="val 99352"/>
              <a:gd name="adj2" fmla="val 49617"/>
              <a:gd name="adj3" fmla="val 129222"/>
              <a:gd name="adj4" fmla="val 49606"/>
            </a:avLst>
          </a:prstGeom>
          <a:solidFill>
            <a:schemeClr val="bg1"/>
          </a:solid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it-IT" sz="1200" dirty="0">
                <a:solidFill>
                  <a:schemeClr val="tx1"/>
                </a:solidFill>
              </a:rPr>
              <a:t> Inizia la guerra di logoramento, per terra e per mare</a:t>
            </a:r>
          </a:p>
          <a:p>
            <a:pPr>
              <a:buFont typeface="Arial" pitchFamily="34" charset="0"/>
              <a:buChar char="•"/>
            </a:pPr>
            <a:r>
              <a:rPr lang="it-IT" sz="1200" dirty="0">
                <a:solidFill>
                  <a:schemeClr val="tx1"/>
                </a:solidFill>
              </a:rPr>
              <a:t> fronte interno: guerra totale</a:t>
            </a:r>
          </a:p>
        </p:txBody>
      </p:sp>
      <p:sp>
        <p:nvSpPr>
          <p:cNvPr id="37" name="Callout 1 35">
            <a:extLst>
              <a:ext uri="{FF2B5EF4-FFF2-40B4-BE49-F238E27FC236}">
                <a16:creationId xmlns:a16="http://schemas.microsoft.com/office/drawing/2014/main" id="{C5BF568E-A14F-49BE-8BE5-C6AB75910415}"/>
              </a:ext>
            </a:extLst>
          </p:cNvPr>
          <p:cNvSpPr/>
          <p:nvPr/>
        </p:nvSpPr>
        <p:spPr>
          <a:xfrm>
            <a:off x="7509493" y="4215440"/>
            <a:ext cx="1428760" cy="1214446"/>
          </a:xfrm>
          <a:prstGeom prst="borderCallout1">
            <a:avLst>
              <a:gd name="adj1" fmla="val -31434"/>
              <a:gd name="adj2" fmla="val 49406"/>
              <a:gd name="adj3" fmla="val -1961"/>
              <a:gd name="adj4" fmla="val 49606"/>
            </a:avLst>
          </a:prstGeom>
          <a:solidFill>
            <a:schemeClr val="bg1"/>
          </a:solid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it-IT" sz="1200" dirty="0">
                <a:solidFill>
                  <a:schemeClr val="tx1"/>
                </a:solidFill>
              </a:rPr>
              <a:t> pochi risultati sul campo</a:t>
            </a:r>
          </a:p>
          <a:p>
            <a:pPr>
              <a:buFont typeface="Arial" pitchFamily="34" charset="0"/>
              <a:buChar char="•"/>
            </a:pPr>
            <a:r>
              <a:rPr lang="it-IT" sz="1200" dirty="0">
                <a:solidFill>
                  <a:schemeClr val="tx1"/>
                </a:solidFill>
              </a:rPr>
              <a:t>Fronte interno: rivoluzione o disperazione</a:t>
            </a:r>
          </a:p>
        </p:txBody>
      </p:sp>
      <p:sp>
        <p:nvSpPr>
          <p:cNvPr id="38" name="Callout 1 36">
            <a:extLst>
              <a:ext uri="{FF2B5EF4-FFF2-40B4-BE49-F238E27FC236}">
                <a16:creationId xmlns:a16="http://schemas.microsoft.com/office/drawing/2014/main" id="{3EFB542A-EB25-4998-9B82-08972471F000}"/>
              </a:ext>
            </a:extLst>
          </p:cNvPr>
          <p:cNvSpPr/>
          <p:nvPr/>
        </p:nvSpPr>
        <p:spPr>
          <a:xfrm>
            <a:off x="8456882" y="2090855"/>
            <a:ext cx="1428760" cy="1071570"/>
          </a:xfrm>
          <a:prstGeom prst="borderCallout1">
            <a:avLst>
              <a:gd name="adj1" fmla="val 99352"/>
              <a:gd name="adj2" fmla="val 49617"/>
              <a:gd name="adj3" fmla="val 129222"/>
              <a:gd name="adj4" fmla="val 49606"/>
            </a:avLst>
          </a:prstGeom>
          <a:solidFill>
            <a:schemeClr val="bg1"/>
          </a:solidFill>
          <a:ln w="508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it-IT" sz="1200" dirty="0">
                <a:solidFill>
                  <a:schemeClr val="tx1"/>
                </a:solidFill>
              </a:rPr>
              <a:t> i fronti tornano a muoversi</a:t>
            </a:r>
          </a:p>
          <a:p>
            <a:pPr>
              <a:buFont typeface="Arial" pitchFamily="34" charset="0"/>
              <a:buChar char="•"/>
            </a:pPr>
            <a:r>
              <a:rPr lang="it-IT" sz="1200" dirty="0">
                <a:solidFill>
                  <a:schemeClr val="tx1"/>
                </a:solidFill>
              </a:rPr>
              <a:t> fronte interno: sull’orlo del caos</a:t>
            </a:r>
          </a:p>
        </p:txBody>
      </p:sp>
      <p:sp>
        <p:nvSpPr>
          <p:cNvPr id="39" name="Callout 1 37">
            <a:extLst>
              <a:ext uri="{FF2B5EF4-FFF2-40B4-BE49-F238E27FC236}">
                <a16:creationId xmlns:a16="http://schemas.microsoft.com/office/drawing/2014/main" id="{BD32306B-A112-4DED-8008-08566E8147DA}"/>
              </a:ext>
            </a:extLst>
          </p:cNvPr>
          <p:cNvSpPr/>
          <p:nvPr/>
        </p:nvSpPr>
        <p:spPr>
          <a:xfrm>
            <a:off x="7795245" y="5665466"/>
            <a:ext cx="1857388" cy="785818"/>
          </a:xfrm>
          <a:prstGeom prst="borderCallout1">
            <a:avLst>
              <a:gd name="adj1" fmla="val -32852"/>
              <a:gd name="adj2" fmla="val 42138"/>
              <a:gd name="adj3" fmla="val 1065"/>
              <a:gd name="adj4" fmla="val 41629"/>
            </a:avLst>
          </a:prstGeom>
          <a:solidFill>
            <a:schemeClr val="bg1"/>
          </a:solidFill>
          <a:ln w="50800">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it-IT" sz="1200" dirty="0">
                <a:solidFill>
                  <a:schemeClr val="tx1"/>
                </a:solidFill>
              </a:rPr>
              <a:t> Rivoluzione russa</a:t>
            </a:r>
          </a:p>
          <a:p>
            <a:pPr>
              <a:buFont typeface="Arial" pitchFamily="34" charset="0"/>
              <a:buChar char="•"/>
            </a:pPr>
            <a:r>
              <a:rPr lang="it-IT" sz="1200" dirty="0">
                <a:solidFill>
                  <a:schemeClr val="tx1"/>
                </a:solidFill>
              </a:rPr>
              <a:t>Caporetto</a:t>
            </a:r>
          </a:p>
          <a:p>
            <a:pPr>
              <a:buFont typeface="Arial" pitchFamily="34" charset="0"/>
              <a:buChar char="•"/>
            </a:pPr>
            <a:r>
              <a:rPr lang="it-IT" sz="1200" dirty="0">
                <a:solidFill>
                  <a:schemeClr val="tx1"/>
                </a:solidFill>
              </a:rPr>
              <a:t> Gli Stati Uniti entrano in guerra</a:t>
            </a:r>
          </a:p>
        </p:txBody>
      </p:sp>
      <p:sp>
        <p:nvSpPr>
          <p:cNvPr id="40" name="Callout 1 38">
            <a:extLst>
              <a:ext uri="{FF2B5EF4-FFF2-40B4-BE49-F238E27FC236}">
                <a16:creationId xmlns:a16="http://schemas.microsoft.com/office/drawing/2014/main" id="{60D5B639-ED5E-410F-92CA-F3B406632314}"/>
              </a:ext>
            </a:extLst>
          </p:cNvPr>
          <p:cNvSpPr/>
          <p:nvPr/>
        </p:nvSpPr>
        <p:spPr>
          <a:xfrm>
            <a:off x="4496627" y="575708"/>
            <a:ext cx="1428760" cy="571504"/>
          </a:xfrm>
          <a:prstGeom prst="borderCallout1">
            <a:avLst>
              <a:gd name="adj1" fmla="val 99352"/>
              <a:gd name="adj2" fmla="val 49617"/>
              <a:gd name="adj3" fmla="val 259683"/>
              <a:gd name="adj4" fmla="val 50591"/>
            </a:avLst>
          </a:prstGeom>
          <a:solidFill>
            <a:schemeClr val="bg1"/>
          </a:solidFill>
          <a:ln w="50800">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it-IT" sz="1200" dirty="0">
                <a:solidFill>
                  <a:schemeClr val="tx1"/>
                </a:solidFill>
              </a:rPr>
              <a:t>I tedeschi bloccati sulla Marna</a:t>
            </a:r>
          </a:p>
          <a:p>
            <a:pPr>
              <a:buFont typeface="Arial" pitchFamily="34" charset="0"/>
              <a:buChar char="•"/>
            </a:pPr>
            <a:r>
              <a:rPr lang="it-IT" sz="1200" dirty="0">
                <a:solidFill>
                  <a:schemeClr val="tx1"/>
                </a:solidFill>
              </a:rPr>
              <a:t>Assedio di </a:t>
            </a:r>
            <a:r>
              <a:rPr lang="it-IT" sz="1200" dirty="0" err="1">
                <a:solidFill>
                  <a:schemeClr val="tx1"/>
                </a:solidFill>
              </a:rPr>
              <a:t>Verdun</a:t>
            </a:r>
            <a:endParaRPr lang="it-IT" sz="1200" dirty="0">
              <a:solidFill>
                <a:schemeClr val="tx1"/>
              </a:solidFill>
            </a:endParaRPr>
          </a:p>
        </p:txBody>
      </p:sp>
      <p:sp>
        <p:nvSpPr>
          <p:cNvPr id="41" name="Callout 1 39">
            <a:extLst>
              <a:ext uri="{FF2B5EF4-FFF2-40B4-BE49-F238E27FC236}">
                <a16:creationId xmlns:a16="http://schemas.microsoft.com/office/drawing/2014/main" id="{BBD93BD4-30CF-46F3-B65D-09204CEF80BE}"/>
              </a:ext>
            </a:extLst>
          </p:cNvPr>
          <p:cNvSpPr/>
          <p:nvPr/>
        </p:nvSpPr>
        <p:spPr>
          <a:xfrm>
            <a:off x="5057742" y="5622167"/>
            <a:ext cx="2152664" cy="642942"/>
          </a:xfrm>
          <a:prstGeom prst="borderCallout1">
            <a:avLst>
              <a:gd name="adj1" fmla="val -31434"/>
              <a:gd name="adj2" fmla="val 49406"/>
              <a:gd name="adj3" fmla="val -1961"/>
              <a:gd name="adj4" fmla="val 49606"/>
            </a:avLst>
          </a:prstGeom>
          <a:solidFill>
            <a:schemeClr val="bg1"/>
          </a:solidFill>
          <a:ln w="5080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it-IT" sz="1200" dirty="0">
                <a:solidFill>
                  <a:schemeClr val="tx1"/>
                </a:solidFill>
              </a:rPr>
              <a:t> gas asfissianti a </a:t>
            </a:r>
            <a:r>
              <a:rPr lang="it-IT" sz="1200" dirty="0" err="1">
                <a:solidFill>
                  <a:schemeClr val="tx1"/>
                </a:solidFill>
              </a:rPr>
              <a:t>Ypres</a:t>
            </a:r>
            <a:endParaRPr lang="it-IT" sz="1200" dirty="0">
              <a:solidFill>
                <a:schemeClr val="tx1"/>
              </a:solidFill>
            </a:endParaRPr>
          </a:p>
          <a:p>
            <a:pPr>
              <a:buFont typeface="Arial" pitchFamily="34" charset="0"/>
              <a:buChar char="•"/>
            </a:pPr>
            <a:r>
              <a:rPr lang="it-IT" sz="1200" dirty="0">
                <a:solidFill>
                  <a:schemeClr val="tx1"/>
                </a:solidFill>
              </a:rPr>
              <a:t> l’Italia entra in guerra</a:t>
            </a:r>
          </a:p>
          <a:p>
            <a:pPr>
              <a:buFont typeface="Arial" pitchFamily="34" charset="0"/>
              <a:buChar char="•"/>
            </a:pPr>
            <a:r>
              <a:rPr lang="it-IT" sz="1200" dirty="0">
                <a:solidFill>
                  <a:schemeClr val="tx1"/>
                </a:solidFill>
              </a:rPr>
              <a:t> affondamento del Lusitania</a:t>
            </a:r>
          </a:p>
        </p:txBody>
      </p:sp>
      <p:sp>
        <p:nvSpPr>
          <p:cNvPr id="42" name="Callout 1 40">
            <a:extLst>
              <a:ext uri="{FF2B5EF4-FFF2-40B4-BE49-F238E27FC236}">
                <a16:creationId xmlns:a16="http://schemas.microsoft.com/office/drawing/2014/main" id="{273863DB-6CBC-496E-B779-4C3E8A545169}"/>
              </a:ext>
            </a:extLst>
          </p:cNvPr>
          <p:cNvSpPr/>
          <p:nvPr/>
        </p:nvSpPr>
        <p:spPr>
          <a:xfrm>
            <a:off x="6237465" y="1367117"/>
            <a:ext cx="1990740" cy="530856"/>
          </a:xfrm>
          <a:prstGeom prst="borderCallout1">
            <a:avLst>
              <a:gd name="adj1" fmla="val 99352"/>
              <a:gd name="adj2" fmla="val 49617"/>
              <a:gd name="adj3" fmla="val 129222"/>
              <a:gd name="adj4" fmla="val 49606"/>
            </a:avLst>
          </a:prstGeom>
          <a:solidFill>
            <a:schemeClr val="bg1"/>
          </a:solidFill>
          <a:ln w="50800">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it-IT" sz="1200" dirty="0">
                <a:solidFill>
                  <a:schemeClr val="tx1"/>
                </a:solidFill>
              </a:rPr>
              <a:t> battaglia di </a:t>
            </a:r>
            <a:r>
              <a:rPr lang="it-IT" sz="1200" dirty="0" err="1">
                <a:solidFill>
                  <a:schemeClr val="tx1"/>
                </a:solidFill>
              </a:rPr>
              <a:t>Verdun</a:t>
            </a:r>
            <a:endParaRPr lang="it-IT" sz="1200" dirty="0">
              <a:solidFill>
                <a:schemeClr val="tx1"/>
              </a:solidFill>
            </a:endParaRPr>
          </a:p>
          <a:p>
            <a:pPr>
              <a:buFont typeface="Arial" pitchFamily="34" charset="0"/>
              <a:buChar char="•"/>
            </a:pPr>
            <a:r>
              <a:rPr lang="it-IT" sz="1200" dirty="0">
                <a:solidFill>
                  <a:schemeClr val="tx1"/>
                </a:solidFill>
              </a:rPr>
              <a:t> battaglia delle Somme</a:t>
            </a:r>
          </a:p>
        </p:txBody>
      </p:sp>
      <p:sp>
        <p:nvSpPr>
          <p:cNvPr id="43" name="Callout 1 41">
            <a:extLst>
              <a:ext uri="{FF2B5EF4-FFF2-40B4-BE49-F238E27FC236}">
                <a16:creationId xmlns:a16="http://schemas.microsoft.com/office/drawing/2014/main" id="{7CBCBDAA-4066-4A73-882D-84C2CEABFCBC}"/>
              </a:ext>
            </a:extLst>
          </p:cNvPr>
          <p:cNvSpPr/>
          <p:nvPr/>
        </p:nvSpPr>
        <p:spPr>
          <a:xfrm>
            <a:off x="10281122" y="1405605"/>
            <a:ext cx="1713526" cy="1643074"/>
          </a:xfrm>
          <a:prstGeom prst="borderCallout1">
            <a:avLst>
              <a:gd name="adj1" fmla="val 74606"/>
              <a:gd name="adj2" fmla="val 283"/>
              <a:gd name="adj3" fmla="val 74113"/>
              <a:gd name="adj4" fmla="val -20716"/>
            </a:avLst>
          </a:prstGeom>
          <a:solidFill>
            <a:schemeClr val="bg1"/>
          </a:solidFill>
          <a:ln w="5080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it-IT" sz="1200" dirty="0">
                <a:solidFill>
                  <a:schemeClr val="tx1"/>
                </a:solidFill>
              </a:rPr>
              <a:t> battaglia del Piave</a:t>
            </a:r>
          </a:p>
          <a:p>
            <a:pPr>
              <a:buFont typeface="Arial" pitchFamily="34" charset="0"/>
              <a:buChar char="•"/>
            </a:pPr>
            <a:r>
              <a:rPr lang="it-IT" sz="1200" dirty="0">
                <a:solidFill>
                  <a:schemeClr val="tx1"/>
                </a:solidFill>
              </a:rPr>
              <a:t> Pace di </a:t>
            </a:r>
            <a:r>
              <a:rPr lang="it-IT" sz="1200" dirty="0" err="1">
                <a:solidFill>
                  <a:schemeClr val="tx1"/>
                </a:solidFill>
              </a:rPr>
              <a:t>Brest-Litovsk</a:t>
            </a:r>
            <a:endParaRPr lang="it-IT" sz="1200" dirty="0">
              <a:solidFill>
                <a:schemeClr val="tx1"/>
              </a:solidFill>
            </a:endParaRPr>
          </a:p>
          <a:p>
            <a:pPr>
              <a:buFont typeface="Arial" pitchFamily="34" charset="0"/>
              <a:buChar char="•"/>
            </a:pPr>
            <a:r>
              <a:rPr lang="it-IT" sz="1200" dirty="0">
                <a:solidFill>
                  <a:schemeClr val="tx1"/>
                </a:solidFill>
              </a:rPr>
              <a:t> tumulti rivoluzionari in Austria Ungheria e Germania</a:t>
            </a:r>
          </a:p>
          <a:p>
            <a:pPr>
              <a:buFont typeface="Arial" pitchFamily="34" charset="0"/>
              <a:buChar char="•"/>
            </a:pPr>
            <a:r>
              <a:rPr lang="it-IT" sz="1200" dirty="0">
                <a:solidFill>
                  <a:schemeClr val="tx1"/>
                </a:solidFill>
              </a:rPr>
              <a:t> 14 punti di Wilson</a:t>
            </a:r>
          </a:p>
        </p:txBody>
      </p:sp>
      <p:cxnSp>
        <p:nvCxnSpPr>
          <p:cNvPr id="46" name="Connettore 2 45">
            <a:extLst>
              <a:ext uri="{FF2B5EF4-FFF2-40B4-BE49-F238E27FC236}">
                <a16:creationId xmlns:a16="http://schemas.microsoft.com/office/drawing/2014/main" id="{2ECE6372-BF49-438E-B8E8-4634CB223E63}"/>
              </a:ext>
            </a:extLst>
          </p:cNvPr>
          <p:cNvCxnSpPr>
            <a:cxnSpLocks/>
          </p:cNvCxnSpPr>
          <p:nvPr/>
        </p:nvCxnSpPr>
        <p:spPr>
          <a:xfrm>
            <a:off x="387886" y="3644465"/>
            <a:ext cx="11423486" cy="0"/>
          </a:xfrm>
          <a:prstGeom prst="straightConnector1">
            <a:avLst/>
          </a:prstGeom>
          <a:ln w="76200" cap="flat" cmpd="sng" algn="ctr">
            <a:solidFill>
              <a:schemeClr val="dk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7" name="Rettangolo con angoli arrotondati 46">
            <a:extLst>
              <a:ext uri="{FF2B5EF4-FFF2-40B4-BE49-F238E27FC236}">
                <a16:creationId xmlns:a16="http://schemas.microsoft.com/office/drawing/2014/main" id="{8885F60D-8C36-4CAF-80CD-BDD080FDB043}"/>
              </a:ext>
            </a:extLst>
          </p:cNvPr>
          <p:cNvSpPr/>
          <p:nvPr/>
        </p:nvSpPr>
        <p:spPr>
          <a:xfrm>
            <a:off x="860622" y="3459799"/>
            <a:ext cx="789676" cy="369332"/>
          </a:xfrm>
          <a:prstGeom prst="roundRect">
            <a:avLst>
              <a:gd name="adj" fmla="val 287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1910</a:t>
            </a:r>
          </a:p>
        </p:txBody>
      </p:sp>
      <p:sp>
        <p:nvSpPr>
          <p:cNvPr id="49" name="Rettangolo con angoli arrotondati 48">
            <a:extLst>
              <a:ext uri="{FF2B5EF4-FFF2-40B4-BE49-F238E27FC236}">
                <a16:creationId xmlns:a16="http://schemas.microsoft.com/office/drawing/2014/main" id="{40A9A480-B742-4FDF-8B24-C53635DA7E03}"/>
              </a:ext>
            </a:extLst>
          </p:cNvPr>
          <p:cNvSpPr/>
          <p:nvPr/>
        </p:nvSpPr>
        <p:spPr>
          <a:xfrm>
            <a:off x="10700492" y="3459799"/>
            <a:ext cx="845948" cy="369332"/>
          </a:xfrm>
          <a:prstGeom prst="roundRect">
            <a:avLst>
              <a:gd name="adj" fmla="val 287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1920</a:t>
            </a:r>
          </a:p>
        </p:txBody>
      </p:sp>
      <p:sp>
        <p:nvSpPr>
          <p:cNvPr id="50" name="Rettangolo con angoli arrotondati 49">
            <a:extLst>
              <a:ext uri="{FF2B5EF4-FFF2-40B4-BE49-F238E27FC236}">
                <a16:creationId xmlns:a16="http://schemas.microsoft.com/office/drawing/2014/main" id="{81A5CBC3-0D83-40B0-B3B6-37E70D6B0623}"/>
              </a:ext>
            </a:extLst>
          </p:cNvPr>
          <p:cNvSpPr/>
          <p:nvPr/>
        </p:nvSpPr>
        <p:spPr>
          <a:xfrm>
            <a:off x="4761828" y="3459799"/>
            <a:ext cx="893384" cy="369332"/>
          </a:xfrm>
          <a:prstGeom prst="roundRect">
            <a:avLst>
              <a:gd name="adj" fmla="val 28783"/>
            </a:avLst>
          </a:prstGeom>
          <a:solidFill>
            <a:schemeClr val="bg2">
              <a:lumMod val="9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tx1"/>
                </a:solidFill>
              </a:rPr>
              <a:t>1914</a:t>
            </a:r>
          </a:p>
        </p:txBody>
      </p:sp>
      <p:sp>
        <p:nvSpPr>
          <p:cNvPr id="51" name="Rettangolo con angoli arrotondati 50">
            <a:extLst>
              <a:ext uri="{FF2B5EF4-FFF2-40B4-BE49-F238E27FC236}">
                <a16:creationId xmlns:a16="http://schemas.microsoft.com/office/drawing/2014/main" id="{BEBB2211-B568-47E2-AFB7-93149115740E}"/>
              </a:ext>
            </a:extLst>
          </p:cNvPr>
          <p:cNvSpPr/>
          <p:nvPr/>
        </p:nvSpPr>
        <p:spPr>
          <a:xfrm>
            <a:off x="5767614" y="3459799"/>
            <a:ext cx="893384" cy="369332"/>
          </a:xfrm>
          <a:prstGeom prst="roundRect">
            <a:avLst>
              <a:gd name="adj" fmla="val 28783"/>
            </a:avLst>
          </a:prstGeom>
          <a:solidFill>
            <a:schemeClr val="bg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tx1"/>
                </a:solidFill>
              </a:rPr>
              <a:t>1915</a:t>
            </a:r>
          </a:p>
        </p:txBody>
      </p:sp>
      <p:sp>
        <p:nvSpPr>
          <p:cNvPr id="52" name="Rettangolo con angoli arrotondati 51">
            <a:extLst>
              <a:ext uri="{FF2B5EF4-FFF2-40B4-BE49-F238E27FC236}">
                <a16:creationId xmlns:a16="http://schemas.microsoft.com/office/drawing/2014/main" id="{A8D083F7-D756-4C8C-A136-F35677643C89}"/>
              </a:ext>
            </a:extLst>
          </p:cNvPr>
          <p:cNvSpPr/>
          <p:nvPr/>
        </p:nvSpPr>
        <p:spPr>
          <a:xfrm>
            <a:off x="6774541" y="3459799"/>
            <a:ext cx="893384" cy="369332"/>
          </a:xfrm>
          <a:prstGeom prst="roundRect">
            <a:avLst>
              <a:gd name="adj" fmla="val 28783"/>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bg2"/>
                </a:solidFill>
              </a:rPr>
              <a:t>1916</a:t>
            </a:r>
          </a:p>
        </p:txBody>
      </p:sp>
      <p:sp>
        <p:nvSpPr>
          <p:cNvPr id="53" name="Rettangolo con angoli arrotondati 52">
            <a:extLst>
              <a:ext uri="{FF2B5EF4-FFF2-40B4-BE49-F238E27FC236}">
                <a16:creationId xmlns:a16="http://schemas.microsoft.com/office/drawing/2014/main" id="{B85D3CDA-EC1B-4E5C-8079-DFA6F00FEAFD}"/>
              </a:ext>
            </a:extLst>
          </p:cNvPr>
          <p:cNvSpPr/>
          <p:nvPr/>
        </p:nvSpPr>
        <p:spPr>
          <a:xfrm>
            <a:off x="7731160" y="3459799"/>
            <a:ext cx="893384" cy="369332"/>
          </a:xfrm>
          <a:prstGeom prst="roundRect">
            <a:avLst>
              <a:gd name="adj" fmla="val 28783"/>
            </a:avLst>
          </a:prstGeom>
          <a:solidFill>
            <a:schemeClr val="tx1">
              <a:lumMod val="65000"/>
              <a:lumOff val="3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bg2"/>
                </a:solidFill>
              </a:rPr>
              <a:t>1917</a:t>
            </a:r>
          </a:p>
        </p:txBody>
      </p:sp>
      <p:sp>
        <p:nvSpPr>
          <p:cNvPr id="54" name="Rettangolo con angoli arrotondati 53">
            <a:extLst>
              <a:ext uri="{FF2B5EF4-FFF2-40B4-BE49-F238E27FC236}">
                <a16:creationId xmlns:a16="http://schemas.microsoft.com/office/drawing/2014/main" id="{AC90ADA2-D6ED-472A-9496-16048B7E4F0A}"/>
              </a:ext>
            </a:extLst>
          </p:cNvPr>
          <p:cNvSpPr/>
          <p:nvPr/>
        </p:nvSpPr>
        <p:spPr>
          <a:xfrm>
            <a:off x="8688827" y="3459799"/>
            <a:ext cx="893384" cy="369332"/>
          </a:xfrm>
          <a:prstGeom prst="roundRect">
            <a:avLst>
              <a:gd name="adj" fmla="val 28783"/>
            </a:avLst>
          </a:prstGeom>
          <a:solidFill>
            <a:schemeClr val="tx1">
              <a:lumMod val="75000"/>
              <a:lumOff val="2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bg2"/>
                </a:solidFill>
              </a:rPr>
              <a:t>1918</a:t>
            </a:r>
          </a:p>
        </p:txBody>
      </p:sp>
      <p:grpSp>
        <p:nvGrpSpPr>
          <p:cNvPr id="16" name="Gruppo 15">
            <a:extLst>
              <a:ext uri="{FF2B5EF4-FFF2-40B4-BE49-F238E27FC236}">
                <a16:creationId xmlns:a16="http://schemas.microsoft.com/office/drawing/2014/main" id="{BE9D674D-415F-4B11-B351-ABC1757F28C0}"/>
              </a:ext>
            </a:extLst>
          </p:cNvPr>
          <p:cNvGrpSpPr/>
          <p:nvPr/>
        </p:nvGrpSpPr>
        <p:grpSpPr>
          <a:xfrm>
            <a:off x="1991591" y="3829131"/>
            <a:ext cx="3093438" cy="3022263"/>
            <a:chOff x="1991591" y="3829131"/>
            <a:chExt cx="3093438" cy="3022263"/>
          </a:xfrm>
        </p:grpSpPr>
        <p:pic>
          <p:nvPicPr>
            <p:cNvPr id="45" name="Immagine 44" descr="sarajevo1914.jpg">
              <a:extLst>
                <a:ext uri="{FF2B5EF4-FFF2-40B4-BE49-F238E27FC236}">
                  <a16:creationId xmlns:a16="http://schemas.microsoft.com/office/drawing/2014/main" id="{35B906AE-1632-4C59-90EC-251F5784A5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591" y="3829131"/>
              <a:ext cx="2004423" cy="2733810"/>
            </a:xfrm>
            <a:prstGeom prst="rect">
              <a:avLst/>
            </a:prstGeom>
          </p:spPr>
        </p:pic>
        <p:sp>
          <p:nvSpPr>
            <p:cNvPr id="4" name="CasellaDiTesto 3">
              <a:extLst>
                <a:ext uri="{FF2B5EF4-FFF2-40B4-BE49-F238E27FC236}">
                  <a16:creationId xmlns:a16="http://schemas.microsoft.com/office/drawing/2014/main" id="{E73510A2-2A20-4CDF-9C4D-57616249A99C}"/>
                </a:ext>
              </a:extLst>
            </p:cNvPr>
            <p:cNvSpPr txBox="1"/>
            <p:nvPr/>
          </p:nvSpPr>
          <p:spPr>
            <a:xfrm>
              <a:off x="2094357" y="6451284"/>
              <a:ext cx="1798890" cy="400110"/>
            </a:xfrm>
            <a:prstGeom prst="rect">
              <a:avLst/>
            </a:prstGeom>
            <a:noFill/>
          </p:spPr>
          <p:txBody>
            <a:bodyPr wrap="none" rtlCol="0">
              <a:spAutoFit/>
            </a:bodyPr>
            <a:lstStyle/>
            <a:p>
              <a:r>
                <a:rPr lang="it-IT" sz="2000" b="1" dirty="0"/>
                <a:t>28 giugno 1914</a:t>
              </a:r>
            </a:p>
          </p:txBody>
        </p:sp>
        <p:cxnSp>
          <p:nvCxnSpPr>
            <p:cNvPr id="13" name="Connettore diritto 12">
              <a:extLst>
                <a:ext uri="{FF2B5EF4-FFF2-40B4-BE49-F238E27FC236}">
                  <a16:creationId xmlns:a16="http://schemas.microsoft.com/office/drawing/2014/main" id="{3741FED2-B22B-4727-AD4E-5CCB0B4A718E}"/>
                </a:ext>
              </a:extLst>
            </p:cNvPr>
            <p:cNvCxnSpPr/>
            <p:nvPr/>
          </p:nvCxnSpPr>
          <p:spPr>
            <a:xfrm>
              <a:off x="5057742" y="3829131"/>
              <a:ext cx="0" cy="1207326"/>
            </a:xfrm>
            <a:prstGeom prst="line">
              <a:avLst/>
            </a:prstGeom>
            <a:ln w="3810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Connettore diritto 54">
              <a:extLst>
                <a:ext uri="{FF2B5EF4-FFF2-40B4-BE49-F238E27FC236}">
                  <a16:creationId xmlns:a16="http://schemas.microsoft.com/office/drawing/2014/main" id="{5D99F024-D3D4-4376-8BA7-CF6D7F28ED87}"/>
                </a:ext>
              </a:extLst>
            </p:cNvPr>
            <p:cNvCxnSpPr>
              <a:cxnSpLocks/>
            </p:cNvCxnSpPr>
            <p:nvPr/>
          </p:nvCxnSpPr>
          <p:spPr>
            <a:xfrm flipH="1" flipV="1">
              <a:off x="3935965" y="5035241"/>
              <a:ext cx="1149064" cy="7120"/>
            </a:xfrm>
            <a:prstGeom prst="line">
              <a:avLst/>
            </a:prstGeom>
            <a:ln w="3810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8" name="Rettangolo con angoli arrotondati 27">
            <a:extLst>
              <a:ext uri="{FF2B5EF4-FFF2-40B4-BE49-F238E27FC236}">
                <a16:creationId xmlns:a16="http://schemas.microsoft.com/office/drawing/2014/main" id="{9E1F116C-4654-A04F-BC54-93E34EB3296D}"/>
              </a:ext>
            </a:extLst>
          </p:cNvPr>
          <p:cNvSpPr/>
          <p:nvPr/>
        </p:nvSpPr>
        <p:spPr>
          <a:xfrm>
            <a:off x="2696" y="358805"/>
            <a:ext cx="4036184"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9" name="CasellaDiTesto 28">
            <a:extLst>
              <a:ext uri="{FF2B5EF4-FFF2-40B4-BE49-F238E27FC236}">
                <a16:creationId xmlns:a16="http://schemas.microsoft.com/office/drawing/2014/main" id="{433EFC16-7BF3-3C48-B0EF-CBC656CA07EB}"/>
              </a:ext>
            </a:extLst>
          </p:cNvPr>
          <p:cNvSpPr txBox="1"/>
          <p:nvPr/>
        </p:nvSpPr>
        <p:spPr>
          <a:xfrm>
            <a:off x="1991591" y="430805"/>
            <a:ext cx="2149435"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Le fasi del conflitto</a:t>
            </a:r>
          </a:p>
        </p:txBody>
      </p:sp>
      <p:sp>
        <p:nvSpPr>
          <p:cNvPr id="30" name="CasellaDiTesto 29">
            <a:extLst>
              <a:ext uri="{FF2B5EF4-FFF2-40B4-BE49-F238E27FC236}">
                <a16:creationId xmlns:a16="http://schemas.microsoft.com/office/drawing/2014/main" id="{170B68A0-6F5D-E948-B6CF-7D68144CB7F4}"/>
              </a:ext>
            </a:extLst>
          </p:cNvPr>
          <p:cNvSpPr txBox="1"/>
          <p:nvPr/>
        </p:nvSpPr>
        <p:spPr>
          <a:xfrm>
            <a:off x="433501" y="147749"/>
            <a:ext cx="3186129" cy="400110"/>
          </a:xfrm>
          <a:prstGeom prst="rect">
            <a:avLst/>
          </a:prstGeom>
          <a:noFill/>
        </p:spPr>
        <p:txBody>
          <a:bodyPr wrap="none" rtlCol="0">
            <a:spAutoFit/>
          </a:bodyPr>
          <a:lstStyle/>
          <a:p>
            <a:r>
              <a:rPr lang="it-IT" sz="2000" dirty="0">
                <a:latin typeface="Avenir Next" panose="020B0503020202020204" pitchFamily="34" charset="0"/>
              </a:rPr>
              <a:t>La Prima guerra mondiale</a:t>
            </a:r>
          </a:p>
        </p:txBody>
      </p:sp>
    </p:spTree>
    <p:extLst>
      <p:ext uri="{BB962C8B-B14F-4D97-AF65-F5344CB8AC3E}">
        <p14:creationId xmlns:p14="http://schemas.microsoft.com/office/powerpoint/2010/main" val="16203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2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20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20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20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20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20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20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20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20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mortai.jpg">
            <a:extLst>
              <a:ext uri="{FF2B5EF4-FFF2-40B4-BE49-F238E27FC236}">
                <a16:creationId xmlns:a16="http://schemas.microsoft.com/office/drawing/2014/main" id="{85446831-8728-42CD-A8A9-AA00475133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5661" y="887263"/>
            <a:ext cx="2074608" cy="129814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CasellaDiTesto 5">
            <a:extLst>
              <a:ext uri="{FF2B5EF4-FFF2-40B4-BE49-F238E27FC236}">
                <a16:creationId xmlns:a16="http://schemas.microsoft.com/office/drawing/2014/main" id="{5B4D69AE-A9FA-403D-AC3D-2709C6CBC68F}"/>
              </a:ext>
            </a:extLst>
          </p:cNvPr>
          <p:cNvSpPr txBox="1"/>
          <p:nvPr/>
        </p:nvSpPr>
        <p:spPr>
          <a:xfrm>
            <a:off x="1109212" y="1385712"/>
            <a:ext cx="1438214" cy="461665"/>
          </a:xfrm>
          <a:prstGeom prst="rect">
            <a:avLst/>
          </a:prstGeom>
          <a:noFill/>
        </p:spPr>
        <p:txBody>
          <a:bodyPr wrap="none" rtlCol="0">
            <a:spAutoFit/>
          </a:bodyPr>
          <a:lstStyle/>
          <a:p>
            <a:r>
              <a:rPr lang="it-IT" sz="2400" dirty="0">
                <a:latin typeface="Source Sans Pro Black" panose="020B0803030403020204" pitchFamily="34" charset="0"/>
                <a:ea typeface="Source Sans Pro Black" panose="020B0803030403020204" pitchFamily="34" charset="0"/>
                <a:cs typeface="Aharoni" panose="02010803020104030203" pitchFamily="2" charset="-79"/>
              </a:rPr>
              <a:t>moderna</a:t>
            </a:r>
          </a:p>
        </p:txBody>
      </p:sp>
      <p:cxnSp>
        <p:nvCxnSpPr>
          <p:cNvPr id="7" name="Connettore 1 13">
            <a:extLst>
              <a:ext uri="{FF2B5EF4-FFF2-40B4-BE49-F238E27FC236}">
                <a16:creationId xmlns:a16="http://schemas.microsoft.com/office/drawing/2014/main" id="{9CC55750-D4E8-4518-B4F1-71118042850A}"/>
              </a:ext>
            </a:extLst>
          </p:cNvPr>
          <p:cNvCxnSpPr>
            <a:cxnSpLocks/>
          </p:cNvCxnSpPr>
          <p:nvPr/>
        </p:nvCxnSpPr>
        <p:spPr>
          <a:xfrm>
            <a:off x="2547426" y="1305504"/>
            <a:ext cx="0" cy="64008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Immagine 9" descr="fane mauzan.jpg">
            <a:extLst>
              <a:ext uri="{FF2B5EF4-FFF2-40B4-BE49-F238E27FC236}">
                <a16:creationId xmlns:a16="http://schemas.microsoft.com/office/drawing/2014/main" id="{23C2F1BF-8333-4A0B-B014-5270FB1B5FB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539433">
            <a:off x="4983434" y="274164"/>
            <a:ext cx="1491041" cy="2268974"/>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Immagine 10" descr="ww1-recruitment-propaganda-poster-in-1914-uk.jpg">
            <a:extLst>
              <a:ext uri="{FF2B5EF4-FFF2-40B4-BE49-F238E27FC236}">
                <a16:creationId xmlns:a16="http://schemas.microsoft.com/office/drawing/2014/main" id="{6AD2C1B7-C5FD-443B-9FCE-7583BF3F6E76}"/>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258868">
            <a:off x="6613192" y="768026"/>
            <a:ext cx="2257891" cy="1536620"/>
          </a:xfrm>
          <a:prstGeom prst="rect">
            <a:avLst/>
          </a:prstGeom>
          <a:solidFill>
            <a:schemeClr val="bg1">
              <a:lumMod val="95000"/>
            </a:scheme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12" name="Connettore 1 13">
            <a:extLst>
              <a:ext uri="{FF2B5EF4-FFF2-40B4-BE49-F238E27FC236}">
                <a16:creationId xmlns:a16="http://schemas.microsoft.com/office/drawing/2014/main" id="{09C730C0-22B2-4170-936B-5D726DE6E02D}"/>
              </a:ext>
            </a:extLst>
          </p:cNvPr>
          <p:cNvCxnSpPr>
            <a:cxnSpLocks/>
          </p:cNvCxnSpPr>
          <p:nvPr/>
        </p:nvCxnSpPr>
        <p:spPr>
          <a:xfrm>
            <a:off x="9155490" y="760374"/>
            <a:ext cx="0" cy="142503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E9243ADA-8C38-468E-A2D3-EF1764E50779}"/>
              </a:ext>
            </a:extLst>
          </p:cNvPr>
          <p:cNvSpPr txBox="1"/>
          <p:nvPr/>
        </p:nvSpPr>
        <p:spPr>
          <a:xfrm>
            <a:off x="9172104" y="872726"/>
            <a:ext cx="3019896" cy="1200329"/>
          </a:xfrm>
          <a:prstGeom prst="rect">
            <a:avLst/>
          </a:prstGeom>
          <a:noFill/>
        </p:spPr>
        <p:txBody>
          <a:bodyPr wrap="square" rtlCol="0">
            <a:spAutoFit/>
          </a:bodyPr>
          <a:lstStyle/>
          <a:p>
            <a:pPr>
              <a:buFont typeface="Arial" pitchFamily="34" charset="0"/>
              <a:buChar char="•"/>
            </a:pPr>
            <a:r>
              <a:rPr lang="it-IT" dirty="0"/>
              <a:t>Da cittadini a soldati</a:t>
            </a:r>
          </a:p>
          <a:p>
            <a:pPr>
              <a:buFont typeface="Arial" pitchFamily="34" charset="0"/>
              <a:buChar char="•"/>
            </a:pPr>
            <a:r>
              <a:rPr lang="it-IT" dirty="0"/>
              <a:t> le armi</a:t>
            </a:r>
          </a:p>
          <a:p>
            <a:pPr>
              <a:buFont typeface="Arial" pitchFamily="34" charset="0"/>
              <a:buChar char="•"/>
            </a:pPr>
            <a:r>
              <a:rPr lang="it-IT" dirty="0"/>
              <a:t>Propaganda e mass media</a:t>
            </a:r>
          </a:p>
          <a:p>
            <a:pPr>
              <a:buFont typeface="Arial" pitchFamily="34" charset="0"/>
              <a:buChar char="•"/>
            </a:pPr>
            <a:r>
              <a:rPr lang="it-IT" dirty="0"/>
              <a:t>Difficoltà di rappresentazione</a:t>
            </a:r>
          </a:p>
        </p:txBody>
      </p:sp>
      <p:sp>
        <p:nvSpPr>
          <p:cNvPr id="16" name="CasellaDiTesto 15">
            <a:extLst>
              <a:ext uri="{FF2B5EF4-FFF2-40B4-BE49-F238E27FC236}">
                <a16:creationId xmlns:a16="http://schemas.microsoft.com/office/drawing/2014/main" id="{E1EB2599-42E7-4AE8-A3FA-837DB2A7F3CA}"/>
              </a:ext>
            </a:extLst>
          </p:cNvPr>
          <p:cNvSpPr txBox="1"/>
          <p:nvPr/>
        </p:nvSpPr>
        <p:spPr>
          <a:xfrm>
            <a:off x="201586" y="3504349"/>
            <a:ext cx="1388522" cy="461665"/>
          </a:xfrm>
          <a:prstGeom prst="rect">
            <a:avLst/>
          </a:prstGeom>
          <a:noFill/>
        </p:spPr>
        <p:txBody>
          <a:bodyPr wrap="none" rtlCol="0">
            <a:spAutoFit/>
          </a:bodyPr>
          <a:lstStyle/>
          <a:p>
            <a:r>
              <a:rPr lang="it-IT" sz="2400" dirty="0">
                <a:latin typeface="Source Sans Pro Black" panose="020B0803030403020204" pitchFamily="34" charset="0"/>
                <a:ea typeface="Source Sans Pro Black" panose="020B0803030403020204" pitchFamily="34" charset="0"/>
                <a:cs typeface="Aharoni" panose="02010803020104030203" pitchFamily="2" charset="-79"/>
              </a:rPr>
              <a:t>di massa</a:t>
            </a:r>
          </a:p>
        </p:txBody>
      </p:sp>
      <p:pic>
        <p:nvPicPr>
          <p:cNvPr id="17" name="Immagine 16" descr="Ansaldo.jpg">
            <a:extLst>
              <a:ext uri="{FF2B5EF4-FFF2-40B4-BE49-F238E27FC236}">
                <a16:creationId xmlns:a16="http://schemas.microsoft.com/office/drawing/2014/main" id="{D9E5730B-642C-4A25-996B-2066033939C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58590" y="2757873"/>
            <a:ext cx="2729423" cy="1855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magine 17" descr="croci.jpeg">
            <a:extLst>
              <a:ext uri="{FF2B5EF4-FFF2-40B4-BE49-F238E27FC236}">
                <a16:creationId xmlns:a16="http://schemas.microsoft.com/office/drawing/2014/main" id="{74CD7D35-2F5D-402C-B940-5FB84FD26E1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36305" y="2945754"/>
            <a:ext cx="3157713" cy="15788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9" name="Connettore 1 13">
            <a:extLst>
              <a:ext uri="{FF2B5EF4-FFF2-40B4-BE49-F238E27FC236}">
                <a16:creationId xmlns:a16="http://schemas.microsoft.com/office/drawing/2014/main" id="{999C500D-DE79-40B0-B703-7BD6B2D4A1E2}"/>
              </a:ext>
            </a:extLst>
          </p:cNvPr>
          <p:cNvCxnSpPr>
            <a:cxnSpLocks/>
          </p:cNvCxnSpPr>
          <p:nvPr/>
        </p:nvCxnSpPr>
        <p:spPr>
          <a:xfrm>
            <a:off x="1590108" y="2945754"/>
            <a:ext cx="0" cy="157885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5D9793E9-326D-4067-AFD1-C3490355A2E9}"/>
              </a:ext>
            </a:extLst>
          </p:cNvPr>
          <p:cNvSpPr txBox="1"/>
          <p:nvPr/>
        </p:nvSpPr>
        <p:spPr>
          <a:xfrm>
            <a:off x="9578576" y="3779231"/>
            <a:ext cx="1705916" cy="461665"/>
          </a:xfrm>
          <a:prstGeom prst="rect">
            <a:avLst/>
          </a:prstGeom>
          <a:noFill/>
        </p:spPr>
        <p:txBody>
          <a:bodyPr wrap="none" rtlCol="0">
            <a:spAutoFit/>
          </a:bodyPr>
          <a:lstStyle/>
          <a:p>
            <a:r>
              <a:rPr lang="it-IT" sz="2400" dirty="0">
                <a:latin typeface="Source Sans Pro Black" panose="020B0803030403020204" pitchFamily="34" charset="0"/>
                <a:ea typeface="Source Sans Pro Black" panose="020B0803030403020204" pitchFamily="34" charset="0"/>
                <a:cs typeface="Aharoni" panose="02010803020104030203" pitchFamily="2" charset="-79"/>
              </a:rPr>
              <a:t>industriale</a:t>
            </a:r>
          </a:p>
        </p:txBody>
      </p:sp>
      <p:cxnSp>
        <p:nvCxnSpPr>
          <p:cNvPr id="25" name="Connettore 1 13">
            <a:extLst>
              <a:ext uri="{FF2B5EF4-FFF2-40B4-BE49-F238E27FC236}">
                <a16:creationId xmlns:a16="http://schemas.microsoft.com/office/drawing/2014/main" id="{C768BA04-ABA3-4C36-B806-DBA71E3BF3DF}"/>
              </a:ext>
            </a:extLst>
          </p:cNvPr>
          <p:cNvCxnSpPr>
            <a:cxnSpLocks/>
          </p:cNvCxnSpPr>
          <p:nvPr/>
        </p:nvCxnSpPr>
        <p:spPr>
          <a:xfrm>
            <a:off x="9536098" y="2989803"/>
            <a:ext cx="0" cy="157885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26" name="Immagine 25" descr="trincea.jpg">
            <a:extLst>
              <a:ext uri="{FF2B5EF4-FFF2-40B4-BE49-F238E27FC236}">
                <a16:creationId xmlns:a16="http://schemas.microsoft.com/office/drawing/2014/main" id="{C1C02360-0774-48C8-9447-15F56916294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36305" y="4879853"/>
            <a:ext cx="3134335" cy="1762903"/>
          </a:xfrm>
          <a:prstGeom prst="rect">
            <a:avLst/>
          </a:prstGeom>
        </p:spPr>
      </p:pic>
      <p:sp>
        <p:nvSpPr>
          <p:cNvPr id="27" name="CasellaDiTesto 26">
            <a:extLst>
              <a:ext uri="{FF2B5EF4-FFF2-40B4-BE49-F238E27FC236}">
                <a16:creationId xmlns:a16="http://schemas.microsoft.com/office/drawing/2014/main" id="{8427FA43-2755-426C-A623-E5E60D508211}"/>
              </a:ext>
            </a:extLst>
          </p:cNvPr>
          <p:cNvSpPr txBox="1"/>
          <p:nvPr/>
        </p:nvSpPr>
        <p:spPr>
          <a:xfrm>
            <a:off x="143878" y="5530471"/>
            <a:ext cx="1503938" cy="461665"/>
          </a:xfrm>
          <a:prstGeom prst="rect">
            <a:avLst/>
          </a:prstGeom>
          <a:noFill/>
        </p:spPr>
        <p:txBody>
          <a:bodyPr wrap="none" rtlCol="0">
            <a:spAutoFit/>
          </a:bodyPr>
          <a:lstStyle/>
          <a:p>
            <a:r>
              <a:rPr lang="it-IT" sz="2400" dirty="0">
                <a:latin typeface="Source Sans Pro Black" panose="020B0803030403020204" pitchFamily="34" charset="0"/>
                <a:ea typeface="Source Sans Pro Black" panose="020B0803030403020204" pitchFamily="34" charset="0"/>
                <a:cs typeface="Aharoni" panose="02010803020104030203" pitchFamily="2" charset="-79"/>
              </a:rPr>
              <a:t>di trincea</a:t>
            </a:r>
          </a:p>
        </p:txBody>
      </p:sp>
      <p:cxnSp>
        <p:nvCxnSpPr>
          <p:cNvPr id="28" name="Connettore 1 13">
            <a:extLst>
              <a:ext uri="{FF2B5EF4-FFF2-40B4-BE49-F238E27FC236}">
                <a16:creationId xmlns:a16="http://schemas.microsoft.com/office/drawing/2014/main" id="{4BCE7522-197A-4C58-A735-1A61C7D1942C}"/>
              </a:ext>
            </a:extLst>
          </p:cNvPr>
          <p:cNvCxnSpPr>
            <a:cxnSpLocks/>
          </p:cNvCxnSpPr>
          <p:nvPr/>
        </p:nvCxnSpPr>
        <p:spPr>
          <a:xfrm>
            <a:off x="1647816" y="4971874"/>
            <a:ext cx="0" cy="157885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CasellaDiTesto 28">
            <a:extLst>
              <a:ext uri="{FF2B5EF4-FFF2-40B4-BE49-F238E27FC236}">
                <a16:creationId xmlns:a16="http://schemas.microsoft.com/office/drawing/2014/main" id="{249F5CEF-D3F0-498F-9330-4880FC2FDA18}"/>
              </a:ext>
            </a:extLst>
          </p:cNvPr>
          <p:cNvSpPr txBox="1"/>
          <p:nvPr/>
        </p:nvSpPr>
        <p:spPr>
          <a:xfrm>
            <a:off x="9536098" y="3317566"/>
            <a:ext cx="1790875" cy="461665"/>
          </a:xfrm>
          <a:prstGeom prst="rect">
            <a:avLst/>
          </a:prstGeom>
          <a:noFill/>
        </p:spPr>
        <p:txBody>
          <a:bodyPr wrap="none" rtlCol="0">
            <a:spAutoFit/>
          </a:bodyPr>
          <a:lstStyle/>
          <a:p>
            <a:r>
              <a:rPr lang="it-IT" sz="2400" dirty="0">
                <a:latin typeface="Source Sans Pro Black" panose="020B0803030403020204" pitchFamily="34" charset="0"/>
                <a:ea typeface="Source Sans Pro Black" panose="020B0803030403020204" pitchFamily="34" charset="0"/>
                <a:cs typeface="Aharoni" panose="02010803020104030203" pitchFamily="2" charset="-79"/>
              </a:rPr>
              <a:t>di materiali</a:t>
            </a:r>
          </a:p>
        </p:txBody>
      </p:sp>
      <p:pic>
        <p:nvPicPr>
          <p:cNvPr id="30" name="Immagine 29" descr="armenian deportees_walking.jpg">
            <a:extLst>
              <a:ext uri="{FF2B5EF4-FFF2-40B4-BE49-F238E27FC236}">
                <a16:creationId xmlns:a16="http://schemas.microsoft.com/office/drawing/2014/main" id="{01810210-F975-4101-9572-4F55C246E61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94168" y="4869513"/>
            <a:ext cx="2593845" cy="1783577"/>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1" name="CasellaDiTesto 30">
            <a:extLst>
              <a:ext uri="{FF2B5EF4-FFF2-40B4-BE49-F238E27FC236}">
                <a16:creationId xmlns:a16="http://schemas.microsoft.com/office/drawing/2014/main" id="{8488B059-5013-42A0-AA25-029EED45997A}"/>
              </a:ext>
            </a:extLst>
          </p:cNvPr>
          <p:cNvSpPr txBox="1"/>
          <p:nvPr/>
        </p:nvSpPr>
        <p:spPr>
          <a:xfrm>
            <a:off x="9644508" y="5523609"/>
            <a:ext cx="2547492" cy="461665"/>
          </a:xfrm>
          <a:prstGeom prst="rect">
            <a:avLst/>
          </a:prstGeom>
          <a:noFill/>
        </p:spPr>
        <p:txBody>
          <a:bodyPr wrap="none" rtlCol="0">
            <a:spAutoFit/>
          </a:bodyPr>
          <a:lstStyle/>
          <a:p>
            <a:r>
              <a:rPr lang="it-IT" sz="2400" dirty="0">
                <a:latin typeface="Source Sans Pro Black" panose="020B0803030403020204" pitchFamily="34" charset="0"/>
                <a:ea typeface="Source Sans Pro Black" panose="020B0803030403020204" pitchFamily="34" charset="0"/>
                <a:cs typeface="Aharoni" panose="02010803020104030203" pitchFamily="2" charset="-79"/>
              </a:rPr>
              <a:t>la guerra ai civili</a:t>
            </a:r>
          </a:p>
        </p:txBody>
      </p:sp>
      <p:cxnSp>
        <p:nvCxnSpPr>
          <p:cNvPr id="32" name="Connettore 1 13">
            <a:extLst>
              <a:ext uri="{FF2B5EF4-FFF2-40B4-BE49-F238E27FC236}">
                <a16:creationId xmlns:a16="http://schemas.microsoft.com/office/drawing/2014/main" id="{3856A2E3-2657-41D9-B3A3-04B6157260A2}"/>
              </a:ext>
            </a:extLst>
          </p:cNvPr>
          <p:cNvCxnSpPr>
            <a:cxnSpLocks/>
          </p:cNvCxnSpPr>
          <p:nvPr/>
        </p:nvCxnSpPr>
        <p:spPr>
          <a:xfrm>
            <a:off x="9621057" y="5251170"/>
            <a:ext cx="3" cy="102026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Rettangolo con angoli arrotondati 32">
            <a:extLst>
              <a:ext uri="{FF2B5EF4-FFF2-40B4-BE49-F238E27FC236}">
                <a16:creationId xmlns:a16="http://schemas.microsoft.com/office/drawing/2014/main" id="{D37075DC-8702-E344-BACD-4B12A7699D30}"/>
              </a:ext>
            </a:extLst>
          </p:cNvPr>
          <p:cNvSpPr/>
          <p:nvPr/>
        </p:nvSpPr>
        <p:spPr>
          <a:xfrm>
            <a:off x="2696" y="358805"/>
            <a:ext cx="4036184"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4" name="CasellaDiTesto 33">
            <a:extLst>
              <a:ext uri="{FF2B5EF4-FFF2-40B4-BE49-F238E27FC236}">
                <a16:creationId xmlns:a16="http://schemas.microsoft.com/office/drawing/2014/main" id="{D4FDB42E-241E-8541-96A9-B94A405D81C0}"/>
              </a:ext>
            </a:extLst>
          </p:cNvPr>
          <p:cNvSpPr txBox="1"/>
          <p:nvPr/>
        </p:nvSpPr>
        <p:spPr>
          <a:xfrm>
            <a:off x="2115353" y="436087"/>
            <a:ext cx="1962332"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Le caratteristiche</a:t>
            </a:r>
          </a:p>
        </p:txBody>
      </p:sp>
      <p:sp>
        <p:nvSpPr>
          <p:cNvPr id="35" name="CasellaDiTesto 34">
            <a:extLst>
              <a:ext uri="{FF2B5EF4-FFF2-40B4-BE49-F238E27FC236}">
                <a16:creationId xmlns:a16="http://schemas.microsoft.com/office/drawing/2014/main" id="{46402F67-9B7B-9743-A823-78E1961DED56}"/>
              </a:ext>
            </a:extLst>
          </p:cNvPr>
          <p:cNvSpPr txBox="1"/>
          <p:nvPr/>
        </p:nvSpPr>
        <p:spPr>
          <a:xfrm>
            <a:off x="433501" y="147749"/>
            <a:ext cx="3186129" cy="400110"/>
          </a:xfrm>
          <a:prstGeom prst="rect">
            <a:avLst/>
          </a:prstGeom>
          <a:noFill/>
        </p:spPr>
        <p:txBody>
          <a:bodyPr wrap="none" rtlCol="0">
            <a:spAutoFit/>
          </a:bodyPr>
          <a:lstStyle/>
          <a:p>
            <a:r>
              <a:rPr lang="it-IT" sz="2000" dirty="0">
                <a:latin typeface="Avenir Next" panose="020B0503020202020204" pitchFamily="34" charset="0"/>
              </a:rPr>
              <a:t>La Prima guerra mondiale</a:t>
            </a:r>
          </a:p>
        </p:txBody>
      </p:sp>
    </p:spTree>
    <p:extLst>
      <p:ext uri="{BB962C8B-B14F-4D97-AF65-F5344CB8AC3E}">
        <p14:creationId xmlns:p14="http://schemas.microsoft.com/office/powerpoint/2010/main" val="312436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p:bldP spid="27" grpId="0"/>
      <p:bldP spid="29"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o 16">
            <a:extLst>
              <a:ext uri="{FF2B5EF4-FFF2-40B4-BE49-F238E27FC236}">
                <a16:creationId xmlns:a16="http://schemas.microsoft.com/office/drawing/2014/main" id="{7D8A019D-14A5-4B08-8B39-F24769E24819}"/>
              </a:ext>
            </a:extLst>
          </p:cNvPr>
          <p:cNvGrpSpPr/>
          <p:nvPr/>
        </p:nvGrpSpPr>
        <p:grpSpPr>
          <a:xfrm>
            <a:off x="164592" y="907170"/>
            <a:ext cx="4864600" cy="3882947"/>
            <a:chOff x="164592" y="907170"/>
            <a:chExt cx="4864600" cy="3882947"/>
          </a:xfrm>
        </p:grpSpPr>
        <p:pic>
          <p:nvPicPr>
            <p:cNvPr id="5" name="Immagine 4" descr="Corteggiamento_italia.jpg">
              <a:extLst>
                <a:ext uri="{FF2B5EF4-FFF2-40B4-BE49-F238E27FC236}">
                  <a16:creationId xmlns:a16="http://schemas.microsoft.com/office/drawing/2014/main" id="{23D5BA77-121F-4F99-9E94-8F59B10B2FDA}"/>
                </a:ext>
              </a:extLst>
            </p:cNvPr>
            <p:cNvPicPr>
              <a:picLocks noChangeAspect="1"/>
            </p:cNvPicPr>
            <p:nvPr/>
          </p:nvPicPr>
          <p:blipFill>
            <a:blip r:embed="rId2"/>
            <a:stretch>
              <a:fillRect/>
            </a:stretch>
          </p:blipFill>
          <p:spPr>
            <a:xfrm>
              <a:off x="303268" y="907170"/>
              <a:ext cx="4561331" cy="2812821"/>
            </a:xfrm>
            <a:prstGeom prst="rect">
              <a:avLst/>
            </a:prstGeom>
            <a:ln w="50800" cap="sq">
              <a:solidFill>
                <a:srgbClr val="000000"/>
              </a:solidFill>
              <a:miter lim="800000"/>
            </a:ln>
            <a:effectLst>
              <a:outerShdw blurRad="57150" dist="50800" dir="2700000" algn="tl" rotWithShape="0">
                <a:srgbClr val="000000">
                  <a:alpha val="40000"/>
                </a:srgbClr>
              </a:outerShdw>
            </a:effectLst>
          </p:spPr>
        </p:pic>
        <p:sp>
          <p:nvSpPr>
            <p:cNvPr id="6" name="Rettangolo 5">
              <a:extLst>
                <a:ext uri="{FF2B5EF4-FFF2-40B4-BE49-F238E27FC236}">
                  <a16:creationId xmlns:a16="http://schemas.microsoft.com/office/drawing/2014/main" id="{283F038C-52BF-4E27-A901-1640CF59DBED}"/>
                </a:ext>
              </a:extLst>
            </p:cNvPr>
            <p:cNvSpPr/>
            <p:nvPr/>
          </p:nvSpPr>
          <p:spPr>
            <a:xfrm>
              <a:off x="164592" y="3866787"/>
              <a:ext cx="4864600" cy="923330"/>
            </a:xfrm>
            <a:prstGeom prst="rect">
              <a:avLst/>
            </a:prstGeom>
            <a:solidFill>
              <a:schemeClr val="tx2">
                <a:lumMod val="75000"/>
              </a:schemeClr>
            </a:solidFill>
          </p:spPr>
          <p:txBody>
            <a:bodyPr wrap="square">
              <a:spAutoFit/>
            </a:bodyPr>
            <a:lstStyle/>
            <a:p>
              <a:pPr algn="just"/>
              <a:r>
                <a:rPr lang="it-IT" dirty="0">
                  <a:solidFill>
                    <a:schemeClr val="bg1">
                      <a:lumMod val="95000"/>
                    </a:schemeClr>
                  </a:solidFill>
                </a:rPr>
                <a:t>Nel 1914 l’Italia non entra in guerra al fianco dei paesi della Triplice Alleanza: il patto è difensivo e il governo  liberale sceglie la neutralità </a:t>
              </a:r>
            </a:p>
          </p:txBody>
        </p:sp>
      </p:grpSp>
      <p:grpSp>
        <p:nvGrpSpPr>
          <p:cNvPr id="16" name="Gruppo 15">
            <a:extLst>
              <a:ext uri="{FF2B5EF4-FFF2-40B4-BE49-F238E27FC236}">
                <a16:creationId xmlns:a16="http://schemas.microsoft.com/office/drawing/2014/main" id="{1C18B910-3BD9-40F2-AA73-9745E29F5CFE}"/>
              </a:ext>
            </a:extLst>
          </p:cNvPr>
          <p:cNvGrpSpPr/>
          <p:nvPr/>
        </p:nvGrpSpPr>
        <p:grpSpPr>
          <a:xfrm>
            <a:off x="1051015" y="5163642"/>
            <a:ext cx="3065835" cy="1301530"/>
            <a:chOff x="7406640" y="945040"/>
            <a:chExt cx="3065835" cy="1301530"/>
          </a:xfrm>
        </p:grpSpPr>
        <p:cxnSp>
          <p:nvCxnSpPr>
            <p:cNvPr id="7" name="Connettore 1 13">
              <a:extLst>
                <a:ext uri="{FF2B5EF4-FFF2-40B4-BE49-F238E27FC236}">
                  <a16:creationId xmlns:a16="http://schemas.microsoft.com/office/drawing/2014/main" id="{B70AB297-E285-491A-B07A-6232BFE534EF}"/>
                </a:ext>
              </a:extLst>
            </p:cNvPr>
            <p:cNvCxnSpPr>
              <a:cxnSpLocks/>
            </p:cNvCxnSpPr>
            <p:nvPr/>
          </p:nvCxnSpPr>
          <p:spPr>
            <a:xfrm>
              <a:off x="8832156" y="945040"/>
              <a:ext cx="0" cy="130153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590A243D-B8B5-47A7-9365-6A2080931564}"/>
                </a:ext>
              </a:extLst>
            </p:cNvPr>
            <p:cNvSpPr txBox="1"/>
            <p:nvPr/>
          </p:nvSpPr>
          <p:spPr>
            <a:xfrm>
              <a:off x="7406640" y="945040"/>
              <a:ext cx="1284326" cy="369332"/>
            </a:xfrm>
            <a:prstGeom prst="rect">
              <a:avLst/>
            </a:prstGeom>
            <a:noFill/>
          </p:spPr>
          <p:txBody>
            <a:bodyPr wrap="none" rtlCol="0">
              <a:spAutoFit/>
            </a:bodyPr>
            <a:lstStyle/>
            <a:p>
              <a:r>
                <a:rPr lang="it-IT" dirty="0">
                  <a:latin typeface="Source Sans Pro Black" panose="020B0803030403020204" pitchFamily="34" charset="0"/>
                  <a:ea typeface="Source Sans Pro Black" panose="020B0803030403020204" pitchFamily="34" charset="0"/>
                </a:rPr>
                <a:t>neutralisti</a:t>
              </a:r>
            </a:p>
          </p:txBody>
        </p:sp>
        <p:sp>
          <p:nvSpPr>
            <p:cNvPr id="10" name="CasellaDiTesto 9">
              <a:extLst>
                <a:ext uri="{FF2B5EF4-FFF2-40B4-BE49-F238E27FC236}">
                  <a16:creationId xmlns:a16="http://schemas.microsoft.com/office/drawing/2014/main" id="{85CE322E-D510-4F33-84F0-C54BDB997BF3}"/>
                </a:ext>
              </a:extLst>
            </p:cNvPr>
            <p:cNvSpPr txBox="1"/>
            <p:nvPr/>
          </p:nvSpPr>
          <p:spPr>
            <a:xfrm>
              <a:off x="8973347" y="945040"/>
              <a:ext cx="1499128" cy="369332"/>
            </a:xfrm>
            <a:prstGeom prst="rect">
              <a:avLst/>
            </a:prstGeom>
            <a:noFill/>
          </p:spPr>
          <p:txBody>
            <a:bodyPr wrap="none" rtlCol="0">
              <a:spAutoFit/>
            </a:bodyPr>
            <a:lstStyle/>
            <a:p>
              <a:r>
                <a:rPr lang="it-IT" dirty="0">
                  <a:latin typeface="Source Sans Pro Black" panose="020B0803030403020204" pitchFamily="34" charset="0"/>
                  <a:ea typeface="Source Sans Pro Black" panose="020B0803030403020204" pitchFamily="34" charset="0"/>
                </a:rPr>
                <a:t>interventisti</a:t>
              </a:r>
            </a:p>
          </p:txBody>
        </p:sp>
        <p:sp>
          <p:nvSpPr>
            <p:cNvPr id="12" name="CasellaDiTesto 11">
              <a:extLst>
                <a:ext uri="{FF2B5EF4-FFF2-40B4-BE49-F238E27FC236}">
                  <a16:creationId xmlns:a16="http://schemas.microsoft.com/office/drawing/2014/main" id="{DA352C68-91C1-4AB4-981B-D8DF156E04EA}"/>
                </a:ext>
              </a:extLst>
            </p:cNvPr>
            <p:cNvSpPr txBox="1"/>
            <p:nvPr/>
          </p:nvSpPr>
          <p:spPr>
            <a:xfrm>
              <a:off x="9067347" y="1314372"/>
              <a:ext cx="1311128" cy="923330"/>
            </a:xfrm>
            <a:prstGeom prst="rect">
              <a:avLst/>
            </a:prstGeom>
            <a:noFill/>
          </p:spPr>
          <p:txBody>
            <a:bodyPr wrap="none" rtlCol="0">
              <a:spAutoFit/>
            </a:bodyPr>
            <a:lstStyle/>
            <a:p>
              <a:pPr algn="ctr"/>
              <a:r>
                <a:rPr lang="it-IT" dirty="0"/>
                <a:t>Liberali</a:t>
              </a:r>
            </a:p>
            <a:p>
              <a:pPr algn="ctr"/>
              <a:r>
                <a:rPr lang="it-IT" dirty="0"/>
                <a:t>Democratici</a:t>
              </a:r>
            </a:p>
            <a:p>
              <a:pPr algn="ctr"/>
              <a:r>
                <a:rPr lang="it-IT" dirty="0"/>
                <a:t>Nazionalisti</a:t>
              </a:r>
            </a:p>
          </p:txBody>
        </p:sp>
        <p:sp>
          <p:nvSpPr>
            <p:cNvPr id="13" name="CasellaDiTesto 12">
              <a:extLst>
                <a:ext uri="{FF2B5EF4-FFF2-40B4-BE49-F238E27FC236}">
                  <a16:creationId xmlns:a16="http://schemas.microsoft.com/office/drawing/2014/main" id="{7591A325-34ED-4660-9B04-6B064203C688}"/>
                </a:ext>
              </a:extLst>
            </p:cNvPr>
            <p:cNvSpPr txBox="1"/>
            <p:nvPr/>
          </p:nvSpPr>
          <p:spPr>
            <a:xfrm>
              <a:off x="7550589" y="1314372"/>
              <a:ext cx="996427" cy="923330"/>
            </a:xfrm>
            <a:prstGeom prst="rect">
              <a:avLst/>
            </a:prstGeom>
            <a:noFill/>
          </p:spPr>
          <p:txBody>
            <a:bodyPr wrap="none" rtlCol="0">
              <a:spAutoFit/>
            </a:bodyPr>
            <a:lstStyle/>
            <a:p>
              <a:pPr algn="ctr"/>
              <a:r>
                <a:rPr lang="it-IT" dirty="0"/>
                <a:t>Liberali</a:t>
              </a:r>
            </a:p>
            <a:p>
              <a:pPr algn="ctr"/>
              <a:r>
                <a:rPr lang="it-IT" dirty="0"/>
                <a:t>Socialisti</a:t>
              </a:r>
            </a:p>
            <a:p>
              <a:pPr algn="ctr"/>
              <a:r>
                <a:rPr lang="it-IT" dirty="0"/>
                <a:t>Cattolici</a:t>
              </a:r>
            </a:p>
          </p:txBody>
        </p:sp>
      </p:grpSp>
      <p:grpSp>
        <p:nvGrpSpPr>
          <p:cNvPr id="23" name="Gruppo 22">
            <a:extLst>
              <a:ext uri="{FF2B5EF4-FFF2-40B4-BE49-F238E27FC236}">
                <a16:creationId xmlns:a16="http://schemas.microsoft.com/office/drawing/2014/main" id="{95064F88-3E72-413D-B6D4-18A042338B2E}"/>
              </a:ext>
            </a:extLst>
          </p:cNvPr>
          <p:cNvGrpSpPr/>
          <p:nvPr/>
        </p:nvGrpSpPr>
        <p:grpSpPr>
          <a:xfrm>
            <a:off x="5316947" y="659034"/>
            <a:ext cx="6571785" cy="4131083"/>
            <a:chOff x="5316947" y="659034"/>
            <a:chExt cx="6571785" cy="4131083"/>
          </a:xfrm>
        </p:grpSpPr>
        <p:sp>
          <p:nvSpPr>
            <p:cNvPr id="18" name="Segnaposto contenuto 2">
              <a:extLst>
                <a:ext uri="{FF2B5EF4-FFF2-40B4-BE49-F238E27FC236}">
                  <a16:creationId xmlns:a16="http://schemas.microsoft.com/office/drawing/2014/main" id="{BBEDA4E9-FEFD-48EE-AF6F-8B3880C996F2}"/>
                </a:ext>
              </a:extLst>
            </p:cNvPr>
            <p:cNvSpPr txBox="1">
              <a:spLocks/>
            </p:cNvSpPr>
            <p:nvPr/>
          </p:nvSpPr>
          <p:spPr>
            <a:xfrm>
              <a:off x="8496460" y="668751"/>
              <a:ext cx="3196183" cy="733768"/>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a:lstStyle/>
            <a:p>
              <a:pPr marR="0" lvl="0" algn="l" defTabSz="914400" rtl="0" eaLnBrk="1" fontAlgn="auto" latinLnBrk="0" hangingPunct="1">
                <a:lnSpc>
                  <a:spcPct val="100000"/>
                </a:lnSpc>
                <a:spcBef>
                  <a:spcPct val="20000"/>
                </a:spcBef>
                <a:spcAft>
                  <a:spcPts val="0"/>
                </a:spcAft>
                <a:buClrTx/>
                <a:buSzTx/>
                <a:tabLst/>
                <a:defRPr/>
              </a:pPr>
              <a:r>
                <a:rPr kumimoji="0" lang="it-IT" altLang="it-IT" b="0" i="0" u="none" strike="noStrike" kern="1200" cap="none" spc="0" normalizeH="0" baseline="0" noProof="0" dirty="0">
                  <a:ln>
                    <a:noFill/>
                  </a:ln>
                  <a:solidFill>
                    <a:schemeClr val="tx1"/>
                  </a:solidFill>
                  <a:effectLst/>
                  <a:uLnTx/>
                  <a:uFillTx/>
                  <a:latin typeface="+mn-lt"/>
                  <a:ea typeface="+mn-ea"/>
                  <a:cs typeface="+mn-cs"/>
                </a:rPr>
                <a:t>Accordo segreto &gt; </a:t>
              </a:r>
            </a:p>
            <a:p>
              <a:pPr marR="0" lvl="0" algn="l" defTabSz="914400" rtl="0" eaLnBrk="1" fontAlgn="auto" latinLnBrk="0" hangingPunct="1">
                <a:lnSpc>
                  <a:spcPct val="100000"/>
                </a:lnSpc>
                <a:spcBef>
                  <a:spcPct val="20000"/>
                </a:spcBef>
                <a:spcAft>
                  <a:spcPts val="0"/>
                </a:spcAft>
                <a:buClrTx/>
                <a:buSzTx/>
                <a:tabLst/>
                <a:defRPr/>
              </a:pPr>
              <a:r>
                <a:rPr kumimoji="0" lang="it-IT" altLang="it-IT" b="0" i="0" u="none" strike="noStrike" kern="1200" cap="none" spc="0" normalizeH="0" baseline="0" noProof="0" dirty="0">
                  <a:ln>
                    <a:noFill/>
                  </a:ln>
                  <a:solidFill>
                    <a:schemeClr val="tx1"/>
                  </a:solidFill>
                  <a:effectLst/>
                  <a:uLnTx/>
                  <a:uFillTx/>
                  <a:latin typeface="+mn-lt"/>
                  <a:ea typeface="+mn-ea"/>
                  <a:cs typeface="+mn-cs"/>
                </a:rPr>
                <a:t>Patto di Londra (26 aprile 1915)</a:t>
              </a:r>
            </a:p>
          </p:txBody>
        </p:sp>
        <p:pic>
          <p:nvPicPr>
            <p:cNvPr id="19" name="Immagine 18" descr="domenica del corriere_ingresso in guerra.jpg">
              <a:extLst>
                <a:ext uri="{FF2B5EF4-FFF2-40B4-BE49-F238E27FC236}">
                  <a16:creationId xmlns:a16="http://schemas.microsoft.com/office/drawing/2014/main" id="{3E0FED71-666F-4CDD-8976-6639C7EB62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6947" y="659034"/>
              <a:ext cx="2891758" cy="4131083"/>
            </a:xfrm>
            <a:prstGeom prst="rect">
              <a:avLst/>
            </a:prstGeom>
            <a:effectLst>
              <a:outerShdw blurRad="50800" dist="38100" dir="2700000" algn="tl" rotWithShape="0">
                <a:prstClr val="black">
                  <a:alpha val="40000"/>
                </a:prstClr>
              </a:outerShdw>
            </a:effectLst>
          </p:spPr>
        </p:pic>
        <p:sp>
          <p:nvSpPr>
            <p:cNvPr id="20" name="CasellaDiTesto 19">
              <a:extLst>
                <a:ext uri="{FF2B5EF4-FFF2-40B4-BE49-F238E27FC236}">
                  <a16:creationId xmlns:a16="http://schemas.microsoft.com/office/drawing/2014/main" id="{1F6565D5-27DC-4B64-B9E5-5F5948188ACE}"/>
                </a:ext>
              </a:extLst>
            </p:cNvPr>
            <p:cNvSpPr txBox="1"/>
            <p:nvPr/>
          </p:nvSpPr>
          <p:spPr>
            <a:xfrm>
              <a:off x="8496460" y="1496908"/>
              <a:ext cx="3392272" cy="3293209"/>
            </a:xfrm>
            <a:prstGeom prst="rect">
              <a:avLst/>
            </a:prstGeom>
            <a:solidFill>
              <a:schemeClr val="tx1">
                <a:lumMod val="65000"/>
                <a:lumOff val="35000"/>
              </a:schemeClr>
            </a:solidFill>
            <a:ln>
              <a:solidFill>
                <a:schemeClr val="tx1">
                  <a:lumMod val="65000"/>
                  <a:lumOff val="35000"/>
                </a:schemeClr>
              </a:solidFill>
            </a:ln>
          </p:spPr>
          <p:txBody>
            <a:bodyPr wrap="square" rtlCol="0">
              <a:spAutoFit/>
            </a:bodyPr>
            <a:lstStyle/>
            <a:p>
              <a:r>
                <a:rPr lang="it-IT" sz="1600" dirty="0">
                  <a:solidFill>
                    <a:schemeClr val="bg1"/>
                  </a:solidFill>
                </a:rPr>
                <a:t>Le promesse territoriali:</a:t>
              </a:r>
            </a:p>
            <a:p>
              <a:pPr marL="285750" indent="-285750">
                <a:buFont typeface="Arial" panose="020B0604020202020204" pitchFamily="34" charset="0"/>
                <a:buChar char="•"/>
              </a:pPr>
              <a:r>
                <a:rPr lang="it-IT" sz="1600" dirty="0">
                  <a:solidFill>
                    <a:schemeClr val="bg1"/>
                  </a:solidFill>
                </a:rPr>
                <a:t>Trentino e Alto Adige (fino al Brennero)</a:t>
              </a:r>
            </a:p>
            <a:p>
              <a:pPr marL="285750" indent="-285750">
                <a:buFont typeface="Arial" panose="020B0604020202020204" pitchFamily="34" charset="0"/>
                <a:buChar char="•"/>
              </a:pPr>
              <a:r>
                <a:rPr lang="it-IT" sz="1600" dirty="0">
                  <a:solidFill>
                    <a:schemeClr val="bg1"/>
                  </a:solidFill>
                </a:rPr>
                <a:t>Venezia Giulia, inclusa Trieste</a:t>
              </a:r>
            </a:p>
            <a:p>
              <a:pPr marL="285750" indent="-285750">
                <a:buFont typeface="Arial" panose="020B0604020202020204" pitchFamily="34" charset="0"/>
                <a:buChar char="•"/>
              </a:pPr>
              <a:r>
                <a:rPr lang="it-IT" sz="1600" dirty="0">
                  <a:solidFill>
                    <a:schemeClr val="bg1"/>
                  </a:solidFill>
                </a:rPr>
                <a:t>Istria, ad esclusione di Fiume</a:t>
              </a:r>
            </a:p>
            <a:p>
              <a:pPr marL="285750" indent="-285750">
                <a:buFont typeface="Arial" panose="020B0604020202020204" pitchFamily="34" charset="0"/>
                <a:buChar char="•"/>
              </a:pPr>
              <a:r>
                <a:rPr lang="it-IT" sz="1600" dirty="0">
                  <a:solidFill>
                    <a:schemeClr val="bg1"/>
                  </a:solidFill>
                </a:rPr>
                <a:t>Una parte della Dalmazia</a:t>
              </a:r>
            </a:p>
            <a:p>
              <a:pPr marL="285750" indent="-285750">
                <a:buFont typeface="Arial" panose="020B0604020202020204" pitchFamily="34" charset="0"/>
                <a:buChar char="•"/>
              </a:pPr>
              <a:r>
                <a:rPr lang="it-IT" sz="1600" dirty="0">
                  <a:solidFill>
                    <a:schemeClr val="bg1"/>
                  </a:solidFill>
                </a:rPr>
                <a:t>Protettorato in Albania e controllo del porto di Valona</a:t>
              </a:r>
            </a:p>
            <a:p>
              <a:pPr marL="285750" indent="-285750">
                <a:buFont typeface="Arial" panose="020B0604020202020204" pitchFamily="34" charset="0"/>
                <a:buChar char="•"/>
              </a:pPr>
              <a:r>
                <a:rPr lang="it-IT" sz="1600" dirty="0">
                  <a:solidFill>
                    <a:schemeClr val="bg1"/>
                  </a:solidFill>
                </a:rPr>
                <a:t>Dodecaneso (già occupato nella guerra italo-turca)</a:t>
              </a:r>
            </a:p>
            <a:p>
              <a:pPr marL="285750" indent="-285750">
                <a:buFont typeface="Arial" panose="020B0604020202020204" pitchFamily="34" charset="0"/>
                <a:buChar char="•"/>
              </a:pPr>
              <a:r>
                <a:rPr lang="it-IT" sz="1600" dirty="0">
                  <a:solidFill>
                    <a:schemeClr val="bg1"/>
                  </a:solidFill>
                </a:rPr>
                <a:t>Una zona mineraria in Turchia</a:t>
              </a:r>
            </a:p>
            <a:p>
              <a:pPr marL="285750" indent="-285750">
                <a:buFont typeface="Arial" panose="020B0604020202020204" pitchFamily="34" charset="0"/>
                <a:buChar char="•"/>
              </a:pPr>
              <a:r>
                <a:rPr lang="it-IT" sz="1600" dirty="0">
                  <a:solidFill>
                    <a:schemeClr val="bg1"/>
                  </a:solidFill>
                </a:rPr>
                <a:t>Parti non specificate delle colonie tedesche</a:t>
              </a:r>
            </a:p>
          </p:txBody>
        </p:sp>
      </p:grpSp>
      <p:grpSp>
        <p:nvGrpSpPr>
          <p:cNvPr id="24" name="Gruppo 23">
            <a:extLst>
              <a:ext uri="{FF2B5EF4-FFF2-40B4-BE49-F238E27FC236}">
                <a16:creationId xmlns:a16="http://schemas.microsoft.com/office/drawing/2014/main" id="{6F036811-5634-4407-891B-91B837E883F7}"/>
              </a:ext>
            </a:extLst>
          </p:cNvPr>
          <p:cNvGrpSpPr/>
          <p:nvPr/>
        </p:nvGrpSpPr>
        <p:grpSpPr>
          <a:xfrm>
            <a:off x="4677756" y="5118715"/>
            <a:ext cx="7473737" cy="1356055"/>
            <a:chOff x="4677756" y="5118715"/>
            <a:chExt cx="7473737" cy="1356055"/>
          </a:xfrm>
        </p:grpSpPr>
        <p:sp>
          <p:nvSpPr>
            <p:cNvPr id="22" name="Rettangolo 21">
              <a:extLst>
                <a:ext uri="{FF2B5EF4-FFF2-40B4-BE49-F238E27FC236}">
                  <a16:creationId xmlns:a16="http://schemas.microsoft.com/office/drawing/2014/main" id="{53CFBEDA-4889-4EDB-B5C1-B96BF11F9B5E}"/>
                </a:ext>
              </a:extLst>
            </p:cNvPr>
            <p:cNvSpPr/>
            <p:nvPr/>
          </p:nvSpPr>
          <p:spPr>
            <a:xfrm>
              <a:off x="8037609" y="5163642"/>
              <a:ext cx="4113884" cy="1311128"/>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spcBef>
                  <a:spcPct val="20000"/>
                </a:spcBef>
                <a:buFont typeface="Arial" pitchFamily="34" charset="0"/>
                <a:buChar char="•"/>
                <a:defRPr/>
              </a:pPr>
              <a:r>
                <a:rPr lang="it-IT" altLang="it-IT" dirty="0"/>
                <a:t>Voto del parlamento per pieni poteri al governo</a:t>
              </a:r>
            </a:p>
            <a:p>
              <a:pPr marL="342900" lvl="0" indent="-342900">
                <a:spcBef>
                  <a:spcPct val="20000"/>
                </a:spcBef>
                <a:buFont typeface="Arial" pitchFamily="34" charset="0"/>
                <a:buChar char="•"/>
                <a:defRPr/>
              </a:pPr>
              <a:r>
                <a:rPr lang="it-IT" altLang="it-IT" dirty="0"/>
                <a:t>Socialisti: ne’ aderire ne’ sabotare</a:t>
              </a:r>
            </a:p>
            <a:p>
              <a:pPr marL="342900" lvl="0" indent="-342900">
                <a:spcBef>
                  <a:spcPct val="20000"/>
                </a:spcBef>
                <a:buFont typeface="Arial" pitchFamily="34" charset="0"/>
                <a:buChar char="•"/>
                <a:defRPr/>
              </a:pPr>
              <a:r>
                <a:rPr lang="it-IT" altLang="it-IT" dirty="0"/>
                <a:t>24 maggio 1915 &gt; inizio ostilità</a:t>
              </a:r>
            </a:p>
          </p:txBody>
        </p:sp>
        <p:pic>
          <p:nvPicPr>
            <p:cNvPr id="21" name="Immagine 20" descr="24maggio1915.jpg">
              <a:extLst>
                <a:ext uri="{FF2B5EF4-FFF2-40B4-BE49-F238E27FC236}">
                  <a16:creationId xmlns:a16="http://schemas.microsoft.com/office/drawing/2014/main" id="{7018C047-4559-462A-9FEB-E1765D9176D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21248112">
              <a:off x="4677756" y="5118715"/>
              <a:ext cx="3627069" cy="1340445"/>
            </a:xfrm>
            <a:prstGeom prst="rect">
              <a:avLst/>
            </a:prstGeom>
            <a:effectLst>
              <a:outerShdw blurRad="50800" dist="38100" dir="5400000" algn="t" rotWithShape="0">
                <a:prstClr val="black">
                  <a:alpha val="40000"/>
                </a:prstClr>
              </a:outerShdw>
            </a:effectLst>
          </p:spPr>
        </p:pic>
      </p:grpSp>
      <p:sp>
        <p:nvSpPr>
          <p:cNvPr id="25" name="Rettangolo con angoli arrotondati 24">
            <a:extLst>
              <a:ext uri="{FF2B5EF4-FFF2-40B4-BE49-F238E27FC236}">
                <a16:creationId xmlns:a16="http://schemas.microsoft.com/office/drawing/2014/main" id="{1EB8979D-C121-9A4E-A8C8-CA5387D6DCB1}"/>
              </a:ext>
            </a:extLst>
          </p:cNvPr>
          <p:cNvSpPr/>
          <p:nvPr/>
        </p:nvSpPr>
        <p:spPr>
          <a:xfrm>
            <a:off x="2696" y="358805"/>
            <a:ext cx="4036184"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6" name="CasellaDiTesto 25">
            <a:extLst>
              <a:ext uri="{FF2B5EF4-FFF2-40B4-BE49-F238E27FC236}">
                <a16:creationId xmlns:a16="http://schemas.microsoft.com/office/drawing/2014/main" id="{B014802E-0B36-0546-81A9-824B24C17173}"/>
              </a:ext>
            </a:extLst>
          </p:cNvPr>
          <p:cNvSpPr txBox="1"/>
          <p:nvPr/>
        </p:nvSpPr>
        <p:spPr>
          <a:xfrm>
            <a:off x="3191147" y="430805"/>
            <a:ext cx="831703"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L’Italia</a:t>
            </a:r>
          </a:p>
        </p:txBody>
      </p:sp>
      <p:sp>
        <p:nvSpPr>
          <p:cNvPr id="27" name="CasellaDiTesto 26">
            <a:extLst>
              <a:ext uri="{FF2B5EF4-FFF2-40B4-BE49-F238E27FC236}">
                <a16:creationId xmlns:a16="http://schemas.microsoft.com/office/drawing/2014/main" id="{19066A41-4ED0-1F44-8F7B-6ACE750AB572}"/>
              </a:ext>
            </a:extLst>
          </p:cNvPr>
          <p:cNvSpPr txBox="1"/>
          <p:nvPr/>
        </p:nvSpPr>
        <p:spPr>
          <a:xfrm>
            <a:off x="433501" y="147749"/>
            <a:ext cx="3186129" cy="400110"/>
          </a:xfrm>
          <a:prstGeom prst="rect">
            <a:avLst/>
          </a:prstGeom>
          <a:noFill/>
        </p:spPr>
        <p:txBody>
          <a:bodyPr wrap="none" rtlCol="0">
            <a:spAutoFit/>
          </a:bodyPr>
          <a:lstStyle/>
          <a:p>
            <a:r>
              <a:rPr lang="it-IT" sz="2000" dirty="0">
                <a:latin typeface="Avenir Next" panose="020B0503020202020204" pitchFamily="34" charset="0"/>
              </a:rPr>
              <a:t>La Prima guerra mondiale</a:t>
            </a:r>
          </a:p>
        </p:txBody>
      </p:sp>
    </p:spTree>
    <p:extLst>
      <p:ext uri="{BB962C8B-B14F-4D97-AF65-F5344CB8AC3E}">
        <p14:creationId xmlns:p14="http://schemas.microsoft.com/office/powerpoint/2010/main" val="109173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16"/>
                                        </p:tgtEl>
                                      </p:cBhvr>
                                    </p:animEffect>
                                    <p:set>
                                      <p:cBhvr>
                                        <p:cTn id="14" dur="1" fill="hold">
                                          <p:stCondLst>
                                            <p:cond delay="499"/>
                                          </p:stCondLst>
                                        </p:cTn>
                                        <p:tgtEl>
                                          <p:spTgt spid="16"/>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par>
                                <p:cTn id="18" presetID="47"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3"/>
                                        </p:tgtEl>
                                      </p:cBhvr>
                                    </p:animEffect>
                                    <p:set>
                                      <p:cBhvr>
                                        <p:cTn id="27" dur="1" fill="hold">
                                          <p:stCondLst>
                                            <p:cond delay="499"/>
                                          </p:stCondLst>
                                        </p:cTn>
                                        <p:tgtEl>
                                          <p:spTgt spid="23"/>
                                        </p:tgtEl>
                                        <p:attrNameLst>
                                          <p:attrName>style.visibility</p:attrName>
                                        </p:attrNameLst>
                                      </p:cBhvr>
                                      <p:to>
                                        <p:strVal val="hidden"/>
                                      </p:to>
                                    </p:set>
                                  </p:childTnLst>
                                </p:cTn>
                              </p:par>
                              <p:par>
                                <p:cTn id="28" presetID="2" presetClass="entr" presetSubtype="8"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0-#ppt_w/2"/>
                                          </p:val>
                                        </p:tav>
                                        <p:tav tm="100000">
                                          <p:val>
                                            <p:strVal val="#ppt_x"/>
                                          </p:val>
                                        </p:tav>
                                      </p:tavLst>
                                    </p:anim>
                                    <p:anim calcmode="lin" valueType="num">
                                      <p:cBhvr additive="base">
                                        <p:cTn id="31"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1539</TotalTime>
  <Words>3641</Words>
  <Application>Microsoft Macintosh PowerPoint</Application>
  <PresentationFormat>Widescreen</PresentationFormat>
  <Paragraphs>491</Paragraphs>
  <Slides>29</Slides>
  <Notes>2</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29</vt:i4>
      </vt:variant>
    </vt:vector>
  </HeadingPairs>
  <TitlesOfParts>
    <vt:vector size="38" baseType="lpstr">
      <vt:lpstr>Arial</vt:lpstr>
      <vt:lpstr>Avenir Next</vt:lpstr>
      <vt:lpstr>Avenir Next Medium</vt:lpstr>
      <vt:lpstr>Avenir Next Ultra Light</vt:lpstr>
      <vt:lpstr>Calibri</vt:lpstr>
      <vt:lpstr>Calibri Light</vt:lpstr>
      <vt:lpstr>Modern No. 20</vt:lpstr>
      <vt:lpstr>Source Sans Pro Black</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Andrea Sangiovanni</dc:creator>
  <cp:lastModifiedBy>Andrea Sangiovanni</cp:lastModifiedBy>
  <cp:revision>76</cp:revision>
  <dcterms:created xsi:type="dcterms:W3CDTF">2020-02-15T08:18:35Z</dcterms:created>
  <dcterms:modified xsi:type="dcterms:W3CDTF">2021-11-03T11:33:46Z</dcterms:modified>
</cp:coreProperties>
</file>