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83" r:id="rId2"/>
    <p:sldId id="285" r:id="rId3"/>
    <p:sldId id="284" r:id="rId4"/>
    <p:sldId id="330" r:id="rId5"/>
    <p:sldId id="273" r:id="rId6"/>
    <p:sldId id="311" r:id="rId7"/>
    <p:sldId id="300" r:id="rId8"/>
    <p:sldId id="307" r:id="rId9"/>
    <p:sldId id="312" r:id="rId10"/>
    <p:sldId id="338" r:id="rId11"/>
    <p:sldId id="337" r:id="rId12"/>
    <p:sldId id="309" r:id="rId13"/>
    <p:sldId id="295" r:id="rId14"/>
    <p:sldId id="333" r:id="rId15"/>
    <p:sldId id="328" r:id="rId16"/>
    <p:sldId id="335" r:id="rId17"/>
    <p:sldId id="286" r:id="rId18"/>
    <p:sldId id="339" r:id="rId19"/>
    <p:sldId id="326" r:id="rId20"/>
    <p:sldId id="340" r:id="rId21"/>
    <p:sldId id="341" r:id="rId22"/>
    <p:sldId id="345" r:id="rId23"/>
    <p:sldId id="342" r:id="rId24"/>
    <p:sldId id="343" r:id="rId25"/>
    <p:sldId id="344" r:id="rId26"/>
    <p:sldId id="346" r:id="rId27"/>
    <p:sldId id="347" r:id="rId28"/>
    <p:sldId id="348" r:id="rId29"/>
    <p:sldId id="352" r:id="rId30"/>
    <p:sldId id="349" r:id="rId31"/>
    <p:sldId id="350" r:id="rId32"/>
    <p:sldId id="351" r:id="rId3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AC9F4D-8FD0-0741-B49F-EF98DCAB56C2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D983970-DBD9-D945-A685-82C8A857D0F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5179" y="6011406"/>
            <a:ext cx="8968821" cy="84659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tx1"/>
                </a:solidFill>
              </a:rPr>
              <a:t>Istituita con il Trattato di Maastricht (sull’UE)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738" y="252687"/>
            <a:ext cx="9103262" cy="1470025"/>
          </a:xfrm>
        </p:spPr>
        <p:txBody>
          <a:bodyPr/>
          <a:lstStyle/>
          <a:p>
            <a:r>
              <a:rPr lang="it-IT" dirty="0"/>
              <a:t>LA CITTADINANZA EUROPEA</a:t>
            </a:r>
          </a:p>
        </p:txBody>
      </p:sp>
      <p:pic>
        <p:nvPicPr>
          <p:cNvPr id="7" name="Immagine 6" descr="cittadinanza sfond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384" y="1722712"/>
            <a:ext cx="6136754" cy="40574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17" y="599800"/>
            <a:ext cx="8229600" cy="55263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4400" b="1" dirty="0"/>
          </a:p>
          <a:p>
            <a:pPr algn="ctr">
              <a:buNone/>
            </a:pPr>
            <a:r>
              <a:rPr lang="it-IT" sz="4800" b="1" dirty="0"/>
              <a:t>ATTRIBUZIONE </a:t>
            </a:r>
          </a:p>
          <a:p>
            <a:pPr algn="ctr">
              <a:buNone/>
            </a:pPr>
            <a:r>
              <a:rPr lang="it-IT" sz="4800" b="1" dirty="0"/>
              <a:t>DELLA </a:t>
            </a:r>
          </a:p>
          <a:p>
            <a:pPr algn="ctr">
              <a:buNone/>
            </a:pPr>
            <a:r>
              <a:rPr lang="it-IT" sz="4800" b="1" dirty="0"/>
              <a:t>CITTADINANZA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0932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it-IT" dirty="0"/>
              <a:t>Il Sig. Micheletti possiede la </a:t>
            </a:r>
            <a:r>
              <a:rPr lang="it-IT" b="1" dirty="0"/>
              <a:t>doppia cittadinanza italiana e argentina</a:t>
            </a:r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 marL="0" algn="just">
              <a:spcBef>
                <a:spcPts val="0"/>
              </a:spcBef>
              <a:buNone/>
            </a:pPr>
            <a:r>
              <a:rPr lang="it-IT" dirty="0"/>
              <a:t>Il Ministero spagnolo riconosce al Sig. Micheletti il titolo di odontoiatra ottenuto in Argentina e in seguito la tessera provvisoria di residente comunitario</a:t>
            </a:r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 marL="0" algn="just">
              <a:spcBef>
                <a:spcPts val="0"/>
              </a:spcBef>
              <a:buNone/>
            </a:pPr>
            <a:r>
              <a:rPr lang="it-IT" b="1" dirty="0"/>
              <a:t>Il Sig. Micheletti chiede di potersi stabilire in Spagna come odontoiatra</a:t>
            </a:r>
            <a:r>
              <a:rPr lang="it-IT" dirty="0"/>
              <a:t>.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it-IT" dirty="0"/>
              <a:t>	richiesta respinta:</a:t>
            </a:r>
          </a:p>
          <a:p>
            <a:pPr>
              <a:buNone/>
            </a:pPr>
            <a:r>
              <a:rPr lang="it-IT" dirty="0"/>
              <a:t>sull'art. 9 del Codice civile spagnolo ai cui sensi, in caso di doppia cittadinanza, che non sia quella spagnola, </a:t>
            </a:r>
            <a:r>
              <a:rPr lang="it-IT" u="sng" dirty="0"/>
              <a:t>deve prevalere quella corrispondente alla residenza abituale dell'interessato prima del suo arrivo in Spagna, ossia, nel caso di specie, la cittadinanza argentina.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/>
              <a:t>CGUE C-396/90 Micheletti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073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29134"/>
            <a:ext cx="8229600" cy="5297029"/>
          </a:xfrm>
        </p:spPr>
        <p:txBody>
          <a:bodyPr>
            <a:normAutofit fontScale="85000"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it-IT" dirty="0"/>
              <a:t>Punto  10</a:t>
            </a:r>
          </a:p>
          <a:p>
            <a:pPr marL="0" algn="just">
              <a:spcBef>
                <a:spcPts val="0"/>
              </a:spcBef>
              <a:buNone/>
            </a:pPr>
            <a:r>
              <a:rPr lang="it-IT" dirty="0"/>
              <a:t>“La determinazione dei modi di acquisto e di perdita della cittadinanza rientra, </a:t>
            </a:r>
            <a:r>
              <a:rPr lang="it-IT" i="1" dirty="0"/>
              <a:t>in conformità al diritto internazional</a:t>
            </a:r>
            <a:r>
              <a:rPr lang="it-IT" dirty="0"/>
              <a:t>e, </a:t>
            </a:r>
            <a:r>
              <a:rPr lang="it-IT" b="1" i="1" dirty="0"/>
              <a:t>nella competenza di ciascuno Stato membro</a:t>
            </a:r>
            <a:r>
              <a:rPr lang="it-IT" dirty="0"/>
              <a:t>, competenza che deve essere esercitata nel </a:t>
            </a:r>
            <a:r>
              <a:rPr lang="it-IT" b="1" i="1" dirty="0"/>
              <a:t>rispetto del diritto comunitario</a:t>
            </a:r>
            <a:r>
              <a:rPr lang="it-IT" sz="3600" dirty="0"/>
              <a:t>”. </a:t>
            </a:r>
          </a:p>
          <a:p>
            <a:pPr marL="0" algn="just">
              <a:spcBef>
                <a:spcPts val="0"/>
              </a:spcBef>
              <a:buNone/>
            </a:pPr>
            <a:endParaRPr lang="it-IT" sz="3600" dirty="0"/>
          </a:p>
          <a:p>
            <a:pPr marL="0" algn="just">
              <a:spcBef>
                <a:spcPts val="0"/>
              </a:spcBef>
              <a:buNone/>
            </a:pPr>
            <a:r>
              <a:rPr lang="it-IT" sz="3600" b="1" dirty="0"/>
              <a:t>Non spetta</a:t>
            </a:r>
            <a:r>
              <a:rPr lang="it-IT" sz="3600" dirty="0"/>
              <a:t>, invece, alla legislazione di uno Stato membro </a:t>
            </a:r>
            <a:r>
              <a:rPr lang="it-IT" sz="3600" b="1" dirty="0"/>
              <a:t>limitare gli effetti dell'attribuzione della cittadinanza di un altro Stato membro</a:t>
            </a:r>
            <a:r>
              <a:rPr lang="it-IT" sz="3600" dirty="0"/>
              <a:t>, pretendendo un requisito ulteriore per il riconoscimento di tale cittadinanza </a:t>
            </a:r>
            <a:r>
              <a:rPr lang="it-IT" sz="3600" b="1" dirty="0"/>
              <a:t>al fine dell'esercizio delle libertà fondamentali previste dal Trattato</a:t>
            </a:r>
            <a:r>
              <a:rPr lang="it-IT" sz="3600" dirty="0"/>
              <a:t>.</a:t>
            </a:r>
          </a:p>
          <a:p>
            <a:pPr marL="0" algn="just">
              <a:spcBef>
                <a:spcPts val="0"/>
              </a:spcBef>
              <a:buNone/>
            </a:pPr>
            <a:endParaRPr lang="it-IT" sz="3600" dirty="0"/>
          </a:p>
          <a:p>
            <a:pPr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it-IT" dirty="0"/>
              <a:t>2013: emendato il Malta </a:t>
            </a:r>
            <a:r>
              <a:rPr lang="it-IT" dirty="0" err="1"/>
              <a:t>Citizenship</a:t>
            </a:r>
            <a:r>
              <a:rPr lang="it-IT" dirty="0"/>
              <a:t> </a:t>
            </a:r>
            <a:r>
              <a:rPr lang="it-IT" dirty="0" err="1"/>
              <a:t>Act</a:t>
            </a:r>
            <a:r>
              <a:rPr lang="it-IT" dirty="0"/>
              <a:t>:</a:t>
            </a:r>
          </a:p>
          <a:p>
            <a:pPr marL="0" algn="just">
              <a:spcBef>
                <a:spcPts val="0"/>
              </a:spcBef>
              <a:buNone/>
            </a:pPr>
            <a:r>
              <a:rPr lang="it-IT" dirty="0"/>
              <a:t>concessione della cittadinanza per naturalizzazione a coloro che </a:t>
            </a:r>
            <a:r>
              <a:rPr lang="it-IT" b="1" dirty="0"/>
              <a:t>aderiscono a un programma di investimenti finalizzato al sostegno dell’economia pubblica con un versamento di 650,000 euro</a:t>
            </a:r>
            <a:r>
              <a:rPr lang="it-IT" dirty="0"/>
              <a:t> più </a:t>
            </a:r>
            <a:r>
              <a:rPr lang="it-IT" b="1" dirty="0"/>
              <a:t>acquisto di obbligazioni quinquennali per investimenti</a:t>
            </a:r>
            <a:r>
              <a:rPr lang="it-IT" dirty="0"/>
              <a:t> su mercati mobiliari e immobiliari locali.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it-IT" dirty="0"/>
              <a:t>Contributi agevolati di minor entità per </a:t>
            </a:r>
            <a:r>
              <a:rPr lang="it-IT" b="1" dirty="0"/>
              <a:t>familiari di investitore </a:t>
            </a:r>
            <a:r>
              <a:rPr lang="it-IT" dirty="0"/>
              <a:t>che intendessero acquistare la cittadinanza.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caso di Malta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70364"/>
            <a:ext cx="8229600" cy="5455799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it-IT" dirty="0"/>
              <a:t>Requisiti minimi richiesti: </a:t>
            </a:r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 marL="0" algn="just">
              <a:spcBef>
                <a:spcPts val="0"/>
              </a:spcBef>
            </a:pPr>
            <a:r>
              <a:rPr lang="it-IT" dirty="0"/>
              <a:t>non essere stati imputati davanti alla Corte penale internazionale</a:t>
            </a:r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 marL="0" algn="just">
              <a:spcBef>
                <a:spcPts val="0"/>
              </a:spcBef>
            </a:pPr>
            <a:r>
              <a:rPr lang="it-IT" dirty="0"/>
              <a:t>Non essere iscritti nei registri dell’</a:t>
            </a:r>
            <a:r>
              <a:rPr lang="it-IT" dirty="0" err="1"/>
              <a:t>Interpol</a:t>
            </a:r>
            <a:endParaRPr lang="it-IT" dirty="0"/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 marL="0" algn="just">
              <a:spcBef>
                <a:spcPts val="0"/>
              </a:spcBef>
            </a:pPr>
            <a:r>
              <a:rPr lang="it-IT" dirty="0"/>
              <a:t>Non aver avuto procedimenti penali per altri reati particolarmente gravi o puniti con un periodo di reclusione superiore ad un anno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05646"/>
            <a:ext cx="8229600" cy="54205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600" dirty="0"/>
              <a:t>     Il principio di leale cooperazione </a:t>
            </a:r>
          </a:p>
          <a:p>
            <a:pPr algn="ctr">
              <a:buNone/>
            </a:pPr>
            <a:r>
              <a:rPr lang="it-IT" sz="3600" dirty="0"/>
              <a:t>     art. </a:t>
            </a:r>
            <a:r>
              <a:rPr lang="it-IT" sz="3600" dirty="0" err="1"/>
              <a:t>4</a:t>
            </a:r>
            <a:r>
              <a:rPr lang="it-IT" sz="3600" dirty="0"/>
              <a:t>, par. </a:t>
            </a:r>
            <a:r>
              <a:rPr lang="it-IT" sz="3600" dirty="0" err="1"/>
              <a:t>3</a:t>
            </a:r>
            <a:r>
              <a:rPr lang="it-IT" sz="3600" dirty="0"/>
              <a:t> TUE</a:t>
            </a:r>
          </a:p>
          <a:p>
            <a:pPr algn="ctr">
              <a:buNone/>
            </a:pPr>
            <a:endParaRPr lang="it-IT" sz="3600" dirty="0"/>
          </a:p>
          <a:p>
            <a:pPr algn="ctr">
              <a:buNone/>
            </a:pPr>
            <a:r>
              <a:rPr lang="it-IT" sz="3600" dirty="0"/>
              <a:t>“In virtù del principio di leale cooperazione, l'Unione e gli Stati membri si rispettano e si assistono reciprocamente nell'adempimento dei compiti derivanti dai trattati.”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76212"/>
            <a:ext cx="8229600" cy="5349952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it-IT" dirty="0"/>
              <a:t> </a:t>
            </a:r>
            <a:r>
              <a:rPr lang="it-IT" sz="3600" dirty="0"/>
              <a:t>Osservazione:</a:t>
            </a:r>
          </a:p>
          <a:p>
            <a:pPr marL="0" algn="just">
              <a:spcBef>
                <a:spcPts val="0"/>
              </a:spcBef>
              <a:buNone/>
            </a:pPr>
            <a:r>
              <a:rPr lang="it-IT" sz="3600" dirty="0"/>
              <a:t> in materia di cittadinanza il principio comporta il </a:t>
            </a:r>
            <a:r>
              <a:rPr lang="it-IT" sz="3600" b="1" dirty="0"/>
              <a:t>dovere degli Stati membri di consultare e informare l’Unione europea prima di adottare provvedimenti di concessione o revoca della cittadinanza che possano avere effetti nell’ambito dell’UE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17" y="599800"/>
            <a:ext cx="8229600" cy="55263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4400" b="1" dirty="0"/>
          </a:p>
          <a:p>
            <a:pPr algn="ctr">
              <a:buNone/>
            </a:pPr>
            <a:r>
              <a:rPr lang="it-IT" sz="4800" b="1" dirty="0"/>
              <a:t>REVOCA </a:t>
            </a:r>
          </a:p>
          <a:p>
            <a:pPr algn="ctr">
              <a:buNone/>
            </a:pPr>
            <a:r>
              <a:rPr lang="it-IT" sz="4800" b="1" dirty="0"/>
              <a:t>DELLA </a:t>
            </a:r>
          </a:p>
          <a:p>
            <a:pPr algn="ctr">
              <a:buNone/>
            </a:pPr>
            <a:r>
              <a:rPr lang="it-IT" sz="4800" b="1" dirty="0"/>
              <a:t>CITTADINANZA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Cittadino austriaco</a:t>
            </a:r>
          </a:p>
          <a:p>
            <a:r>
              <a:rPr lang="it-IT" dirty="0"/>
              <a:t>trasferisce il proprio domicilio in Germania nel 1995, nel 1999 acquista per naturalizzazione la cittadinanza tedesca </a:t>
            </a:r>
            <a:r>
              <a:rPr lang="it-IT" dirty="0">
                <a:latin typeface="Calibri"/>
                <a:cs typeface="Calibri"/>
              </a:rPr>
              <a:t>→ perde la cittadinanza austriaca</a:t>
            </a:r>
          </a:p>
          <a:p>
            <a:r>
              <a:rPr lang="it-IT" dirty="0"/>
              <a:t>1999: revocata la naturalizzazione </a:t>
            </a:r>
            <a:r>
              <a:rPr lang="it-IT" dirty="0" err="1"/>
              <a:t>perchè</a:t>
            </a:r>
            <a:r>
              <a:rPr lang="it-IT" dirty="0"/>
              <a:t> emerge che cittadinanza tedesca conseguita fraudolentemente </a:t>
            </a:r>
          </a:p>
          <a:p>
            <a:pPr marL="0" indent="0" algn="ctr">
              <a:buNone/>
            </a:pPr>
            <a:r>
              <a:rPr lang="it-IT" dirty="0">
                <a:latin typeface="Calibri"/>
                <a:cs typeface="Calibri"/>
              </a:rPr>
              <a:t>↓</a:t>
            </a:r>
          </a:p>
          <a:p>
            <a:pPr marL="0" indent="0" algn="ctr">
              <a:buNone/>
            </a:pPr>
            <a:r>
              <a:rPr lang="it-IT" dirty="0" err="1">
                <a:latin typeface="Calibri"/>
                <a:cs typeface="Calibri"/>
              </a:rPr>
              <a:t>Rottmann</a:t>
            </a:r>
            <a:r>
              <a:rPr lang="it-IT" dirty="0">
                <a:latin typeface="Calibri"/>
                <a:cs typeface="Calibri"/>
              </a:rPr>
              <a:t> diviene apolide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>
                <a:latin typeface="Calibri"/>
                <a:cs typeface="Calibri"/>
              </a:rPr>
              <a:t>↓</a:t>
            </a:r>
          </a:p>
          <a:p>
            <a:pPr marL="0" indent="0" algn="ctr">
              <a:buNone/>
            </a:pPr>
            <a:r>
              <a:rPr lang="it-IT" dirty="0" err="1">
                <a:latin typeface="Calibri"/>
                <a:cs typeface="Calibri"/>
              </a:rPr>
              <a:t>Rottmann</a:t>
            </a:r>
            <a:r>
              <a:rPr lang="it-IT" dirty="0">
                <a:latin typeface="Calibri"/>
                <a:cs typeface="Calibri"/>
              </a:rPr>
              <a:t> perde la cittadinanza europea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C-135/08 </a:t>
            </a:r>
            <a:r>
              <a:rPr lang="it-IT" dirty="0" err="1"/>
              <a:t>Rottmann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3891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29134"/>
            <a:ext cx="8229600" cy="569750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it-IT" dirty="0"/>
          </a:p>
          <a:p>
            <a:pPr marL="0" algn="just">
              <a:spcBef>
                <a:spcPts val="0"/>
              </a:spcBef>
              <a:buNone/>
            </a:pPr>
            <a:r>
              <a:rPr lang="it-IT" dirty="0"/>
              <a:t>NON si tratta di </a:t>
            </a:r>
            <a:r>
              <a:rPr lang="it-IT" b="1" dirty="0"/>
              <a:t>situazione puramente interna</a:t>
            </a:r>
            <a:endParaRPr lang="it-IT" dirty="0"/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 marL="0" algn="just">
              <a:spcBef>
                <a:spcPts val="0"/>
              </a:spcBef>
              <a:buNone/>
            </a:pPr>
            <a:r>
              <a:rPr lang="it-IT" dirty="0"/>
              <a:t>Spetta al </a:t>
            </a:r>
            <a:r>
              <a:rPr lang="it-IT" u="sng" dirty="0"/>
              <a:t>giudice del rinvio </a:t>
            </a:r>
            <a:r>
              <a:rPr lang="it-IT" dirty="0"/>
              <a:t>verificare se la decisione di revoca in questione nella causa principale rispetti il </a:t>
            </a:r>
            <a:r>
              <a:rPr lang="it-IT" b="1" dirty="0"/>
              <a:t>principio di proporzionalità </a:t>
            </a:r>
            <a:r>
              <a:rPr lang="it-IT" dirty="0"/>
              <a:t>per quanto riguarda le conseguenze che essa determina sulla situazione dell’interessato in rapporto al diritto dell’Unione.</a:t>
            </a:r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 marL="0" algn="just">
              <a:spcBef>
                <a:spcPts val="0"/>
              </a:spcBef>
              <a:buNone/>
            </a:pPr>
            <a:r>
              <a:rPr lang="it-IT" b="1" dirty="0"/>
              <a:t>CRITERI</a:t>
            </a:r>
            <a:r>
              <a:rPr lang="it-IT" dirty="0"/>
              <a:t>:</a:t>
            </a:r>
          </a:p>
          <a:p>
            <a:pPr marL="0" indent="0" algn="just">
              <a:spcBef>
                <a:spcPts val="0"/>
              </a:spcBef>
              <a:buAutoNum type="arabicParenR"/>
            </a:pPr>
            <a:r>
              <a:rPr lang="it-IT" sz="2800" dirty="0"/>
              <a:t>gravità dell’infrazione commessa dall’interessato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800" dirty="0"/>
              <a:t>2) tempo trascorso tra la decisione di naturalizzazione e la decisione di revoca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800" dirty="0"/>
              <a:t>3)possibilità per l’interessato di  recuperare la propria cittadinanza d’origine</a:t>
            </a:r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46776"/>
            <a:ext cx="8229600" cy="5279387"/>
          </a:xfrm>
        </p:spPr>
        <p:txBody>
          <a:bodyPr/>
          <a:lstStyle/>
          <a:p>
            <a:pPr>
              <a:buNone/>
            </a:pPr>
            <a:r>
              <a:rPr lang="it-IT" dirty="0"/>
              <a:t>   </a:t>
            </a:r>
            <a:r>
              <a:rPr lang="it-IT" b="1" dirty="0"/>
              <a:t>ART.  9  TRATTATO UE</a:t>
            </a:r>
          </a:p>
          <a:p>
            <a:pPr>
              <a:buNone/>
            </a:pPr>
            <a:endParaRPr lang="it-IT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it-IT" dirty="0"/>
              <a:t>È cittadino dell'Unione chiunque abbia la cittadinanza di uno Stato membro. La cittadinanza dell'Unione si aggiunge alla cittadinanza nazionale e non la sostituisce.</a:t>
            </a:r>
            <a:endParaRPr lang="it-IT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17" y="599800"/>
            <a:ext cx="8229600" cy="55263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4400" b="1" dirty="0"/>
          </a:p>
          <a:p>
            <a:pPr algn="ctr">
              <a:buNone/>
            </a:pPr>
            <a:r>
              <a:rPr lang="it-IT" sz="4800" b="1" dirty="0"/>
              <a:t>DIRITTI </a:t>
            </a:r>
          </a:p>
          <a:p>
            <a:pPr algn="ctr">
              <a:buNone/>
            </a:pPr>
            <a:r>
              <a:rPr lang="it-IT" sz="4800" b="1" dirty="0"/>
              <a:t>COLLEGATI</a:t>
            </a:r>
          </a:p>
          <a:p>
            <a:pPr algn="ctr">
              <a:buNone/>
            </a:pPr>
            <a:r>
              <a:rPr lang="it-IT" sz="4800" b="1" dirty="0"/>
              <a:t>ALLA CITTADINANZA </a:t>
            </a:r>
          </a:p>
          <a:p>
            <a:pPr algn="ctr">
              <a:buNone/>
            </a:pPr>
            <a:r>
              <a:rPr lang="it-IT" sz="4800" b="1" dirty="0"/>
              <a:t>EUROPEA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7420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266738"/>
            <a:ext cx="8229600" cy="5268286"/>
          </a:xfrm>
        </p:spPr>
        <p:txBody>
          <a:bodyPr>
            <a:normAutofit/>
          </a:bodyPr>
          <a:lstStyle/>
          <a:p>
            <a:r>
              <a:rPr lang="it-IT" dirty="0"/>
              <a:t>Circolare e soggiornare liberamente nel territorio degli Stati membri</a:t>
            </a:r>
          </a:p>
          <a:p>
            <a:r>
              <a:rPr lang="it-IT" dirty="0"/>
              <a:t>Diritto di voto e di eleggibilità alle elezioni del PE e alle elezioni comunali nel luogo di residenza</a:t>
            </a:r>
          </a:p>
          <a:p>
            <a:r>
              <a:rPr lang="it-IT" dirty="0"/>
              <a:t>Tutela delle autorità diplomatiche in territorio di Stato terzo in cui lo Stato di cittadinanza non è rappresentato</a:t>
            </a:r>
          </a:p>
          <a:p>
            <a:r>
              <a:rPr lang="it-IT" dirty="0"/>
              <a:t>Petizioni al PE, ricorso al Mediatore europeo, rivolgersi alle istituzioni e agli organi consultivi in una delle lingue dei trattati e di ricevere risposta</a:t>
            </a:r>
          </a:p>
          <a:p>
            <a:pPr marL="0" indent="0">
              <a:buNone/>
            </a:pPr>
            <a:r>
              <a:rPr lang="it-IT" dirty="0">
                <a:solidFill>
                  <a:srgbClr val="C00000"/>
                </a:solidFill>
              </a:rPr>
              <a:t>Nota bene: i diritti della Carta sono per </a:t>
            </a:r>
            <a:r>
              <a:rPr lang="it-IT" u="sng" dirty="0">
                <a:solidFill>
                  <a:srgbClr val="C00000"/>
                </a:solidFill>
              </a:rPr>
              <a:t>tutti!</a:t>
            </a:r>
            <a:endParaRPr lang="it-IT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C00000"/>
                </a:solidFill>
              </a:rPr>
              <a:t>Solo il </a:t>
            </a:r>
            <a:r>
              <a:rPr lang="it-IT" dirty="0" err="1">
                <a:solidFill>
                  <a:srgbClr val="C00000"/>
                </a:solidFill>
              </a:rPr>
              <a:t>Tit</a:t>
            </a:r>
            <a:r>
              <a:rPr lang="it-IT" dirty="0">
                <a:solidFill>
                  <a:srgbClr val="C00000"/>
                </a:solidFill>
              </a:rPr>
              <a:t>. V è dedicato a «Cittadinanza» + art. 21, par.2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2668"/>
          </a:xfrm>
        </p:spPr>
        <p:txBody>
          <a:bodyPr/>
          <a:lstStyle/>
          <a:p>
            <a:r>
              <a:rPr lang="it-IT" dirty="0"/>
              <a:t>Art. 20 TFUE</a:t>
            </a:r>
          </a:p>
        </p:txBody>
      </p:sp>
    </p:spTree>
    <p:extLst>
      <p:ext uri="{BB962C8B-B14F-4D97-AF65-F5344CB8AC3E}">
        <p14:creationId xmlns:p14="http://schemas.microsoft.com/office/powerpoint/2010/main" val="3407051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626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(v. anche presentazione su libera prestazione dei servizi e trattamento dei lavoratori distaccati, da cui emerge che  nell’UE c’è spazio per c.d. </a:t>
            </a:r>
            <a:r>
              <a:rPr lang="it-IT" i="1" dirty="0"/>
              <a:t>dumping sociale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motivazione: </a:t>
            </a:r>
            <a:r>
              <a:rPr lang="it-IT" u="sng" dirty="0"/>
              <a:t>principio di attribuzione</a:t>
            </a:r>
          </a:p>
          <a:p>
            <a:pPr marL="0" indent="0" algn="ctr">
              <a:buNone/>
            </a:pPr>
            <a:r>
              <a:rPr lang="it-IT" dirty="0">
                <a:latin typeface="Calibri"/>
                <a:cs typeface="Calibri"/>
              </a:rPr>
              <a:t>↓</a:t>
            </a:r>
          </a:p>
          <a:p>
            <a:pPr algn="just"/>
            <a:r>
              <a:rPr lang="it-IT" dirty="0">
                <a:latin typeface="Calibri"/>
                <a:cs typeface="Calibri"/>
              </a:rPr>
              <a:t>Nel settore della politica sociale, l’UE ha competenze di sostegno </a:t>
            </a:r>
          </a:p>
          <a:p>
            <a:pPr algn="just"/>
            <a:r>
              <a:rPr lang="it-IT" dirty="0">
                <a:latin typeface="Calibri"/>
                <a:cs typeface="Calibri"/>
              </a:rPr>
              <a:t>Esse non compromettono la facoltà degli SM di definire i principi fondamentali del loro sistema di sicurezza sociale e non devono incidere sul suo equilibrio finanziario</a:t>
            </a:r>
          </a:p>
          <a:p>
            <a:pPr marL="0" indent="0" algn="ctr">
              <a:buNone/>
            </a:pPr>
            <a:r>
              <a:rPr lang="it-IT" dirty="0">
                <a:latin typeface="Calibri"/>
                <a:cs typeface="Calibri"/>
              </a:rPr>
              <a:t>(art. 153 TFUE) 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Grandi assenti sono i diritti sociali!</a:t>
            </a:r>
          </a:p>
        </p:txBody>
      </p:sp>
    </p:spTree>
    <p:extLst>
      <p:ext uri="{BB962C8B-B14F-4D97-AF65-F5344CB8AC3E}">
        <p14:creationId xmlns:p14="http://schemas.microsoft.com/office/powerpoint/2010/main" val="559118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17" y="599800"/>
            <a:ext cx="8229600" cy="55263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4400" b="1" dirty="0"/>
          </a:p>
          <a:p>
            <a:pPr algn="ctr">
              <a:buNone/>
            </a:pPr>
            <a:r>
              <a:rPr lang="it-IT" sz="4800" b="1" dirty="0"/>
              <a:t>Direttiva 2004/38</a:t>
            </a:r>
          </a:p>
          <a:p>
            <a:pPr algn="ctr">
              <a:buNone/>
            </a:pPr>
            <a:r>
              <a:rPr lang="it-IT" sz="4800" b="1" dirty="0"/>
              <a:t>Libera circolazione dei cittadini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3982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Breve (</a:t>
            </a:r>
            <a:r>
              <a:rPr lang="it-IT" dirty="0" err="1"/>
              <a:t>max</a:t>
            </a:r>
            <a:r>
              <a:rPr lang="it-IT" dirty="0"/>
              <a:t> 3 mesi) – art. 6</a:t>
            </a:r>
          </a:p>
          <a:p>
            <a:endParaRPr lang="it-IT" dirty="0"/>
          </a:p>
          <a:p>
            <a:r>
              <a:rPr lang="it-IT" dirty="0"/>
              <a:t>Lungo e senza scadenza – art. 7</a:t>
            </a:r>
          </a:p>
          <a:p>
            <a:endParaRPr lang="it-IT" dirty="0"/>
          </a:p>
          <a:p>
            <a:r>
              <a:rPr lang="it-IT" dirty="0"/>
              <a:t>Residenza permanente – art. 16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Tipologie di soggiorno</a:t>
            </a:r>
          </a:p>
        </p:txBody>
      </p:sp>
    </p:spTree>
    <p:extLst>
      <p:ext uri="{BB962C8B-B14F-4D97-AF65-F5344CB8AC3E}">
        <p14:creationId xmlns:p14="http://schemas.microsoft.com/office/powerpoint/2010/main" val="2548473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11024"/>
          </a:xfrm>
        </p:spPr>
        <p:txBody>
          <a:bodyPr>
            <a:normAutofit/>
          </a:bodyPr>
          <a:lstStyle/>
          <a:p>
            <a:r>
              <a:rPr lang="it-IT" dirty="0"/>
              <a:t>Cittadini economicamente attivi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dirty="0"/>
              <a:t>lavoratori subordinati, lavoratori autonomi</a:t>
            </a:r>
          </a:p>
          <a:p>
            <a:pPr marL="365760" lvl="1" indent="0">
              <a:buNone/>
            </a:pPr>
            <a:r>
              <a:rPr lang="it-IT" dirty="0">
                <a:solidFill>
                  <a:srgbClr val="FF0000"/>
                </a:solidFill>
              </a:rPr>
              <a:t>Nessun requisito oltre il lavoro</a:t>
            </a:r>
          </a:p>
          <a:p>
            <a:pPr marL="365760" lvl="1" indent="0">
              <a:buNone/>
            </a:pPr>
            <a:r>
              <a:rPr lang="it-IT" dirty="0">
                <a:solidFill>
                  <a:srgbClr val="FF0000"/>
                </a:solidFill>
              </a:rPr>
              <a:t>	</a:t>
            </a:r>
            <a:r>
              <a:rPr lang="it-IT" dirty="0">
                <a:solidFill>
                  <a:schemeClr val="tx1"/>
                </a:solidFill>
              </a:rPr>
              <a:t>(diritto di cercare lavoro)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Cittadini economicamente inattivi</a:t>
            </a:r>
          </a:p>
          <a:p>
            <a:pPr lvl="1"/>
            <a:r>
              <a:rPr lang="it-IT" dirty="0"/>
              <a:t>Studenti</a:t>
            </a:r>
          </a:p>
          <a:p>
            <a:pPr marL="365760" lvl="1" indent="0">
              <a:buNone/>
            </a:pPr>
            <a:r>
              <a:rPr lang="it-IT" dirty="0">
                <a:solidFill>
                  <a:srgbClr val="FF0000"/>
                </a:solidFill>
              </a:rPr>
              <a:t>Assicurazione malattia + risorse sufficienti per non divenire onere per il sistema di assistenza sociale </a:t>
            </a:r>
            <a:r>
              <a:rPr lang="it-IT" dirty="0" err="1">
                <a:solidFill>
                  <a:srgbClr val="FF0000"/>
                </a:solidFill>
              </a:rPr>
              <a:t>S.ospite</a:t>
            </a:r>
            <a:endParaRPr lang="it-IT" dirty="0">
              <a:solidFill>
                <a:srgbClr val="FF0000"/>
              </a:solidFill>
            </a:endParaRPr>
          </a:p>
          <a:p>
            <a:pPr lvl="1"/>
            <a:r>
              <a:rPr lang="it-IT" dirty="0"/>
              <a:t>Pienamente inattivi</a:t>
            </a:r>
          </a:p>
          <a:p>
            <a:pPr marL="365760" lvl="1" indent="0">
              <a:buNone/>
            </a:pPr>
            <a:r>
              <a:rPr lang="it-IT" dirty="0">
                <a:solidFill>
                  <a:srgbClr val="FF0000"/>
                </a:solidFill>
              </a:rPr>
              <a:t>Assicurazione malattia + risorse sufficienti per non divenire onere per il sistema di assistenza sociale </a:t>
            </a:r>
            <a:r>
              <a:rPr lang="it-IT" dirty="0" err="1">
                <a:solidFill>
                  <a:srgbClr val="FF0000"/>
                </a:solidFill>
              </a:rPr>
              <a:t>S.ospite</a:t>
            </a:r>
            <a:endParaRPr lang="it-IT" dirty="0">
              <a:solidFill>
                <a:srgbClr val="FF0000"/>
              </a:solidFill>
            </a:endParaRPr>
          </a:p>
          <a:p>
            <a:pPr lvl="1"/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Soggiorno lungo (art. 7)</a:t>
            </a:r>
          </a:p>
        </p:txBody>
      </p:sp>
    </p:spTree>
    <p:extLst>
      <p:ext uri="{BB962C8B-B14F-4D97-AF65-F5344CB8AC3E}">
        <p14:creationId xmlns:p14="http://schemas.microsoft.com/office/powerpoint/2010/main" val="2997002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8" y="705646"/>
            <a:ext cx="8229600" cy="59300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600" dirty="0"/>
              <a:t>     </a:t>
            </a:r>
            <a:r>
              <a:rPr lang="it-IT" sz="3600" dirty="0">
                <a:solidFill>
                  <a:srgbClr val="C00000"/>
                </a:solidFill>
                <a:latin typeface="Bradley Hand ITC" panose="03070402050302030203" pitchFamily="66" charset="0"/>
              </a:rPr>
              <a:t>Che cosa significa esattamente «risorse economiche sufficienti a non divenire onere per sistema di assistenza sociale di Stato ospite»?</a:t>
            </a:r>
          </a:p>
          <a:p>
            <a:pPr algn="just"/>
            <a:r>
              <a:rPr lang="it-IT" sz="2800" dirty="0"/>
              <a:t>Divieto di controlli sistematici (art. 14, par. 2)</a:t>
            </a:r>
          </a:p>
          <a:p>
            <a:pPr algn="just"/>
            <a:r>
              <a:rPr lang="it-IT" sz="2800" dirty="0"/>
              <a:t>Divieto di stabilire tetti o standard</a:t>
            </a:r>
          </a:p>
          <a:p>
            <a:pPr algn="just"/>
            <a:r>
              <a:rPr lang="it-IT" sz="2800" dirty="0"/>
              <a:t>Qualunque tipo di fonte</a:t>
            </a:r>
          </a:p>
          <a:p>
            <a:pPr algn="just"/>
            <a:r>
              <a:rPr lang="it-IT" sz="2800" dirty="0"/>
              <a:t>Non c’è automatismo tra chiedere un sussidio ed essere privi di risorse sufficienti (art. 14, par 3) ma le situazioni vanno valutate individualmente……tuttavia causa C-333/13 </a:t>
            </a:r>
            <a:r>
              <a:rPr lang="it-IT" sz="2800" i="1" dirty="0" err="1"/>
              <a:t>Dano</a:t>
            </a:r>
            <a:endParaRPr lang="it-IT" sz="28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48638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Presupposti</a:t>
            </a:r>
          </a:p>
          <a:p>
            <a:r>
              <a:rPr lang="it-IT" dirty="0"/>
              <a:t>Soggiorno legale (CGUE: art. 7 Direttiva)</a:t>
            </a:r>
          </a:p>
          <a:p>
            <a:r>
              <a:rPr lang="it-IT" dirty="0"/>
              <a:t>Soggiorno continuativo (NB: assenze)</a:t>
            </a:r>
          </a:p>
          <a:p>
            <a:r>
              <a:rPr lang="it-IT" dirty="0"/>
              <a:t>Almeno 5 anni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Il diritto al soggiorno permanente può essere perso (assenze durata superiore a 2 anni consecutivi)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Soggiorno permanente</a:t>
            </a:r>
          </a:p>
        </p:txBody>
      </p:sp>
    </p:spTree>
    <p:extLst>
      <p:ext uri="{BB962C8B-B14F-4D97-AF65-F5344CB8AC3E}">
        <p14:creationId xmlns:p14="http://schemas.microsoft.com/office/powerpoint/2010/main" val="2369867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r>
              <a:rPr lang="it-IT" dirty="0"/>
              <a:t>Coniuge/partner di unione registrata</a:t>
            </a:r>
          </a:p>
          <a:p>
            <a:r>
              <a:rPr lang="it-IT" dirty="0"/>
              <a:t>Figli propri o di coniuge/partner se minori di 21 o dipendenti</a:t>
            </a:r>
          </a:p>
          <a:p>
            <a:r>
              <a:rPr lang="it-IT" dirty="0"/>
              <a:t>Ascendenti propri o di coniuge/partner se dipendenti</a:t>
            </a:r>
          </a:p>
          <a:p>
            <a:r>
              <a:rPr lang="it-IT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C-200/02 Zhou &amp; Chen: ascendente di cittadina UE minore, se suo/a accudente principale</a:t>
            </a:r>
          </a:p>
          <a:p>
            <a:endParaRPr lang="it-IT" b="1" dirty="0">
              <a:solidFill>
                <a:srgbClr val="0070C0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it-IT" dirty="0"/>
              <a:t>Condizioni: accompagnano il cittadino UE nel soggiorno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	se cittadino UE inattivo: le risorse devono essere sufficienti anche per familiari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Residenza permanente del familiare: 5 anni assieme al cittadino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Familiari del cittadino con diritto </a:t>
            </a:r>
            <a:r>
              <a:rPr lang="it-IT"/>
              <a:t>di soggiorno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46918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3171217"/>
            <a:ext cx="8229600" cy="2850204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Sentenza capostipite: </a:t>
            </a:r>
            <a:r>
              <a:rPr lang="it-IT" i="1" dirty="0" err="1" smtClean="0"/>
              <a:t>Ruiz</a:t>
            </a:r>
            <a:r>
              <a:rPr lang="it-IT" i="1" dirty="0" smtClean="0"/>
              <a:t> Zambrano</a:t>
            </a:r>
            <a:r>
              <a:rPr lang="it-IT" dirty="0" smtClean="0"/>
              <a:t>, 2017, C-133/15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La condizione di doversi forzatamente allontanare da territorio dell’Unione inficia la possibilità di godere realmente dei diritti  attribuiti dallo status di cittadino dell’UE</a:t>
            </a:r>
            <a:endParaRPr lang="it-IT" b="1" dirty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2571346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Inoltre (da CGUE)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il diritto del cittadino europeo di vivere in uno Stato membro dell’UE (incluso il proprio)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8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0358"/>
            <a:ext cx="8229600" cy="58058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/>
              <a:t>ART. 20 TFUE</a:t>
            </a:r>
          </a:p>
          <a:p>
            <a:pPr algn="ctr"/>
            <a:endParaRPr lang="it-IT" dirty="0"/>
          </a:p>
          <a:p>
            <a:pPr algn="just"/>
            <a:endParaRPr lang="it-IT" dirty="0"/>
          </a:p>
          <a:p>
            <a:pPr algn="just">
              <a:buNone/>
            </a:pPr>
            <a:r>
              <a:rPr lang="it-IT" dirty="0"/>
              <a:t> “È istituita una cittadinanza dell’Unione. </a:t>
            </a:r>
            <a:r>
              <a:rPr lang="it-IT" u="sng" dirty="0"/>
              <a:t>È cittadino dell’Unione chiunque abbia la cittadinanza di uno Stato membro</a:t>
            </a:r>
            <a:r>
              <a:rPr lang="it-IT" dirty="0"/>
              <a:t>. La cittadinanza dell’Unione si aggiunge alla cittadinanza nazionale e non sostituisce quest’ultima.”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marL="365760" lvl="1" indent="0">
              <a:buNone/>
            </a:pPr>
            <a:r>
              <a:rPr lang="it-IT" dirty="0"/>
              <a:t>Art. 24, par. 1</a:t>
            </a:r>
          </a:p>
          <a:p>
            <a:pPr marL="365760" lvl="1" indent="0">
              <a:buNone/>
            </a:pPr>
            <a:endParaRPr lang="it-IT" dirty="0"/>
          </a:p>
          <a:p>
            <a:pPr marL="365760" lvl="1" indent="0">
              <a:buNone/>
            </a:pPr>
            <a:r>
              <a:rPr lang="it-IT" dirty="0"/>
              <a:t>Art. 24, par. 2: </a:t>
            </a:r>
            <a:r>
              <a:rPr lang="it-IT" u="sng" dirty="0"/>
              <a:t>2 deroghe relative all’assistenza sociale</a:t>
            </a:r>
            <a:endParaRPr lang="it-IT" dirty="0"/>
          </a:p>
          <a:p>
            <a:pPr marL="365760" lvl="1" indent="0">
              <a:buNone/>
            </a:pPr>
            <a:endParaRPr lang="it-IT" dirty="0"/>
          </a:p>
          <a:p>
            <a:pPr marL="822960" lvl="1" indent="-457200">
              <a:buAutoNum type="arabicParenR"/>
            </a:pPr>
            <a:r>
              <a:rPr lang="it-IT" dirty="0"/>
              <a:t>Soggiorni brevi</a:t>
            </a:r>
          </a:p>
          <a:p>
            <a:pPr marL="822960" lvl="1" indent="-457200">
              <a:buAutoNum type="arabicParenR"/>
            </a:pPr>
            <a:r>
              <a:rPr lang="it-IT" dirty="0"/>
              <a:t>Chi soggiorna per cercare lavoro</a:t>
            </a:r>
          </a:p>
          <a:p>
            <a:pPr marL="822960" lvl="1" indent="-457200">
              <a:buAutoNum type="arabicParenR"/>
            </a:pPr>
            <a:endParaRPr lang="it-IT" dirty="0"/>
          </a:p>
          <a:p>
            <a:pPr marL="365760" lvl="1" indent="0">
              <a:buNone/>
            </a:pPr>
            <a:r>
              <a:rPr lang="it-IT" dirty="0"/>
              <a:t>Inoltre: No aiuti di mantenimento agli studi (borse, prestiti) per studenti che risiedano come tali</a:t>
            </a:r>
          </a:p>
          <a:p>
            <a:pPr marL="822960" lvl="1" indent="-457200">
              <a:buAutoNum type="arabicParenR"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Diritto alla parità di trattamento per tutti coloro con diritto di residenza</a:t>
            </a:r>
          </a:p>
        </p:txBody>
      </p:sp>
    </p:spTree>
    <p:extLst>
      <p:ext uri="{BB962C8B-B14F-4D97-AF65-F5344CB8AC3E}">
        <p14:creationId xmlns:p14="http://schemas.microsoft.com/office/powerpoint/2010/main" val="11122956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spc="350" dirty="0">
                <a:solidFill>
                  <a:schemeClr val="bg1"/>
                </a:solidFill>
                <a:latin typeface="Bahnschrift" panose="020B0502040204020203" pitchFamily="34" charset="0"/>
              </a:rPr>
              <a:t>Deroghe (1)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  <a:latin typeface="Bahnschrift" panose="020B0502040204020203" pitchFamily="34" charset="0"/>
              </a:rPr>
              <a:t>Ordine pubblico, sicurezza pubblica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Direttiva 2004/38 – art. 28</a:t>
            </a:r>
          </a:p>
          <a:p>
            <a:pPr marL="457200" lvl="1" indent="0">
              <a:buNone/>
            </a:pPr>
            <a:r>
              <a:rPr lang="it-IT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Tutela crescente a integrazione crescente </a:t>
            </a:r>
            <a:r>
              <a:rPr lang="it-IT" sz="2400" b="1" dirty="0">
                <a:solidFill>
                  <a:srgbClr val="0070C0"/>
                </a:solidFill>
                <a:latin typeface="Calibri"/>
                <a:cs typeface="Calibri"/>
              </a:rPr>
              <a:t>→ più si è integrati nello Stato ospite, più si è tutelati contro l’allontanamento = maggiore è il pericolo che si deve rappresentare ai fini dell’espulsione</a:t>
            </a:r>
            <a:endParaRPr lang="it-IT" sz="2400" b="1" u="sng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it-IT" sz="2400" dirty="0">
                <a:solidFill>
                  <a:srgbClr val="259746"/>
                </a:solidFill>
                <a:cs typeface="Calibri"/>
              </a:rPr>
              <a:t>durata residenza, età, salute, situazione economica e familiare, integrazione sociale e culturale, legami con Stato di origine → </a:t>
            </a:r>
            <a:r>
              <a:rPr lang="it-IT" sz="2400" dirty="0">
                <a:solidFill>
                  <a:srgbClr val="259746"/>
                </a:solidFill>
                <a:latin typeface="Bahnschrift" panose="020B0502040204020203" pitchFamily="34" charset="0"/>
              </a:rPr>
              <a:t>minaccia «ordinaria» per ordine pubblico/pubblica sicurezza</a:t>
            </a:r>
            <a:endParaRPr lang="it-IT" sz="2400" dirty="0">
              <a:solidFill>
                <a:srgbClr val="259746"/>
              </a:solidFill>
              <a:latin typeface="Calibri"/>
              <a:cs typeface="Calibri"/>
            </a:endParaRPr>
          </a:p>
          <a:p>
            <a:pPr>
              <a:buFont typeface="Arial" charset="0"/>
              <a:buChar char="•"/>
            </a:pPr>
            <a:r>
              <a:rPr lang="it-IT" sz="2400" dirty="0">
                <a:solidFill>
                  <a:srgbClr val="259746"/>
                </a:solidFill>
                <a:cs typeface="Calibri"/>
              </a:rPr>
              <a:t>Residenza permanente → </a:t>
            </a:r>
            <a:r>
              <a:rPr lang="it-IT" sz="2600" b="1" dirty="0">
                <a:solidFill>
                  <a:srgbClr val="259746"/>
                </a:solidFill>
                <a:cs typeface="Calibri"/>
              </a:rPr>
              <a:t>Seria minaccia per ordine pubblico/ pubblica sicurezza</a:t>
            </a:r>
          </a:p>
          <a:p>
            <a:pPr>
              <a:buFont typeface="Arial" charset="0"/>
              <a:buChar char="•"/>
            </a:pPr>
            <a:r>
              <a:rPr lang="it-IT" sz="2600" dirty="0">
                <a:solidFill>
                  <a:srgbClr val="259746"/>
                </a:solidFill>
                <a:latin typeface="Bahnschrift" panose="020B0502040204020203" pitchFamily="34" charset="0"/>
                <a:cs typeface="Calibri"/>
              </a:rPr>
              <a:t>Cittadini residenti da almeno 10 anni + Cittadini minori </a:t>
            </a:r>
            <a:r>
              <a:rPr lang="it-IT" sz="2400" dirty="0">
                <a:solidFill>
                  <a:srgbClr val="259746"/>
                </a:solidFill>
                <a:cs typeface="Calibri"/>
              </a:rPr>
              <a:t>→ </a:t>
            </a:r>
            <a:r>
              <a:rPr lang="it-IT" sz="2600" b="1" dirty="0">
                <a:solidFill>
                  <a:srgbClr val="259746"/>
                </a:solidFill>
                <a:cs typeface="Calibri"/>
              </a:rPr>
              <a:t>Motivi imperativi di pubblica sicurezza</a:t>
            </a:r>
            <a:endParaRPr lang="it-IT" sz="26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3234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spc="350" dirty="0">
                <a:solidFill>
                  <a:schemeClr val="bg1"/>
                </a:solidFill>
                <a:latin typeface="Bahnschrift" panose="020B0502040204020203" pitchFamily="34" charset="0"/>
              </a:rPr>
              <a:t>Deroghe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bg1"/>
                </a:solidFill>
                <a:latin typeface="Bahnschrift" panose="020B0502040204020203" pitchFamily="34" charset="0"/>
              </a:rPr>
              <a:t>Sanità pubblica</a:t>
            </a:r>
            <a:endParaRPr lang="it-IT" b="1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457200" lvl="1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Direttiva 2004/38 – art. 29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Le sole malattie che possono giustificare misure restrittive della libera circolazione dei lavoratori sono quelle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	con potenziale epidemico (OMS)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Altre malattie infettive o parassitarie contagiose, </a:t>
            </a:r>
            <a:r>
              <a:rPr lang="it-IT" b="1" u="sng" dirty="0">
                <a:solidFill>
                  <a:srgbClr val="0070C0"/>
                </a:solidFill>
                <a:latin typeface="Bahnschrift" panose="020B0502040204020203" pitchFamily="34" charset="0"/>
              </a:rPr>
              <a:t>se oggetto di protezione anche per cittadini di Stato ospite</a:t>
            </a:r>
          </a:p>
          <a:p>
            <a:pPr marL="457200" lvl="1" indent="0">
              <a:buNone/>
            </a:pPr>
            <a:endParaRPr lang="it-IT" b="1" dirty="0">
              <a:solidFill>
                <a:srgbClr val="259746"/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3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0357"/>
            <a:ext cx="8229600" cy="5805807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endParaRPr lang="it-IT" sz="3600" dirty="0"/>
          </a:p>
          <a:p>
            <a:pPr marL="0" algn="ctr">
              <a:spcBef>
                <a:spcPts val="0"/>
              </a:spcBef>
              <a:buNone/>
            </a:pPr>
            <a:r>
              <a:rPr lang="it-IT" sz="3600" dirty="0"/>
              <a:t>      Cittadinanza europea deriva </a:t>
            </a:r>
          </a:p>
          <a:p>
            <a:pPr marL="0" algn="ctr">
              <a:spcBef>
                <a:spcPts val="0"/>
              </a:spcBef>
              <a:buNone/>
            </a:pPr>
            <a:r>
              <a:rPr lang="it-IT" sz="3600" dirty="0"/>
              <a:t>automaticamente </a:t>
            </a:r>
          </a:p>
          <a:p>
            <a:pPr marL="0" algn="just">
              <a:spcBef>
                <a:spcPts val="0"/>
              </a:spcBef>
              <a:buNone/>
            </a:pPr>
            <a:endParaRPr lang="it-IT" sz="3600" dirty="0"/>
          </a:p>
          <a:p>
            <a:pPr marL="0" algn="just">
              <a:spcBef>
                <a:spcPts val="0"/>
              </a:spcBef>
              <a:buNone/>
            </a:pPr>
            <a:endParaRPr lang="it-IT" sz="3600" dirty="0"/>
          </a:p>
          <a:p>
            <a:pPr marL="0" algn="just">
              <a:spcBef>
                <a:spcPts val="0"/>
              </a:spcBef>
              <a:buNone/>
            </a:pPr>
            <a:endParaRPr lang="it-IT" sz="3600" dirty="0"/>
          </a:p>
          <a:p>
            <a:pPr marL="0" algn="ctr">
              <a:spcBef>
                <a:spcPts val="0"/>
              </a:spcBef>
              <a:buNone/>
            </a:pPr>
            <a:r>
              <a:rPr lang="it-IT" sz="3600" dirty="0"/>
              <a:t>dal possesso della cittadinanza di uno Stato membro</a:t>
            </a:r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4" name="Freccia giù 3"/>
          <p:cNvSpPr/>
          <p:nvPr/>
        </p:nvSpPr>
        <p:spPr>
          <a:xfrm>
            <a:off x="4308737" y="2456869"/>
            <a:ext cx="484632" cy="66086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0132" y="355600"/>
            <a:ext cx="870373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dirty="0"/>
          </a:p>
          <a:p>
            <a:pPr algn="ctr"/>
            <a:endParaRPr lang="it-IT" sz="2800" dirty="0"/>
          </a:p>
          <a:p>
            <a:pPr algn="ctr"/>
            <a:r>
              <a:rPr lang="it-IT" sz="3200" dirty="0"/>
              <a:t> </a:t>
            </a:r>
            <a:r>
              <a:rPr lang="it-IT" sz="3200" u="sng" dirty="0"/>
              <a:t>Dichiarazione n. 2 annessa al Trattato di Maastricht</a:t>
            </a:r>
            <a:endParaRPr lang="it-IT" sz="3200" dirty="0"/>
          </a:p>
          <a:p>
            <a:endParaRPr lang="it-IT" sz="3200" dirty="0"/>
          </a:p>
          <a:p>
            <a:pPr algn="just"/>
            <a:r>
              <a:rPr lang="it-IT" sz="3200" dirty="0"/>
              <a:t>“Ogniqualvolta nel Trattato </a:t>
            </a:r>
            <a:r>
              <a:rPr lang="it-IT" sz="3200" dirty="0" err="1"/>
              <a:t>…</a:t>
            </a:r>
            <a:r>
              <a:rPr lang="it-IT" sz="3200" dirty="0"/>
              <a:t> si faccia riferimento a cittadini degli Stati membri, la questione se una persona abbia la nazionalità di questo o quello Stato membro </a:t>
            </a:r>
            <a:r>
              <a:rPr lang="it-IT" sz="3200" b="1" i="1" dirty="0"/>
              <a:t>sarà definita in riferimento al diritto nazionale dello Stato membro interessato</a:t>
            </a:r>
            <a:r>
              <a:rPr lang="it-IT" sz="3200" dirty="0"/>
              <a:t>”.</a:t>
            </a:r>
          </a:p>
          <a:p>
            <a:pPr>
              <a:buFont typeface="Arial"/>
              <a:buChar char="•"/>
            </a:pPr>
            <a:endParaRPr lang="it-IT" sz="2800" dirty="0"/>
          </a:p>
          <a:p>
            <a:r>
              <a:rPr lang="it-IT" sz="2800" dirty="0"/>
              <a:t>     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0358"/>
            <a:ext cx="8229600" cy="5805806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3600" dirty="0"/>
          </a:p>
          <a:p>
            <a:pPr algn="ctr">
              <a:buNone/>
            </a:pPr>
            <a:r>
              <a:rPr lang="it-IT" sz="3600" dirty="0"/>
              <a:t> </a:t>
            </a:r>
            <a:r>
              <a:rPr lang="it-IT" sz="3600" u="sng" dirty="0"/>
              <a:t>Consiglio Europeo di Edimburgo 11-12 dicembre del 1992</a:t>
            </a:r>
            <a:r>
              <a:rPr lang="it-IT" sz="3600" dirty="0"/>
              <a:t>:</a:t>
            </a:r>
          </a:p>
          <a:p>
            <a:pPr algn="ctr">
              <a:buNone/>
            </a:pPr>
            <a:endParaRPr lang="it-IT" sz="3600" dirty="0"/>
          </a:p>
          <a:p>
            <a:pPr algn="just"/>
            <a:r>
              <a:rPr lang="it-IT" dirty="0"/>
              <a:t>“Le disposizioni della Parte Seconda del Trattato (Maastricht) riguardanti la cittadinanza dell’Unione conferiscono ai cittadini degli Stati membri diritti e tutela complementari </a:t>
            </a:r>
            <a:r>
              <a:rPr lang="it-IT" dirty="0" err="1"/>
              <a:t>…</a:t>
            </a:r>
            <a:r>
              <a:rPr lang="it-IT" dirty="0"/>
              <a:t> la questione se una persona abbia la cittadinanza di uno Stato membro </a:t>
            </a:r>
            <a:r>
              <a:rPr lang="it-IT" b="1" i="1" dirty="0"/>
              <a:t>è definita esclusivamente in riferimento al diritto nazionale dello Stato membro interessato</a:t>
            </a:r>
            <a:r>
              <a:rPr lang="it-IT" dirty="0"/>
              <a:t>”  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/>
              <a:t>Criteri che operano automaticamente</a:t>
            </a:r>
          </a:p>
          <a:p>
            <a:pPr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 err="1"/>
              <a:t>Ius</a:t>
            </a:r>
            <a:r>
              <a:rPr lang="it-IT" dirty="0"/>
              <a:t> </a:t>
            </a:r>
            <a:r>
              <a:rPr lang="it-IT" dirty="0" err="1"/>
              <a:t>sanguinis</a:t>
            </a:r>
            <a:endParaRPr lang="it-IT" dirty="0"/>
          </a:p>
          <a:p>
            <a:pPr>
              <a:buFontTx/>
              <a:buChar char="-"/>
            </a:pPr>
            <a:r>
              <a:rPr lang="it-IT" dirty="0" err="1"/>
              <a:t>Ius</a:t>
            </a:r>
            <a:r>
              <a:rPr lang="it-IT" dirty="0"/>
              <a:t> soli</a:t>
            </a:r>
          </a:p>
          <a:p>
            <a:pPr>
              <a:buFontTx/>
              <a:buChar char="-"/>
            </a:pPr>
            <a:r>
              <a:rPr lang="it-IT" dirty="0" err="1"/>
              <a:t>Iuris</a:t>
            </a:r>
            <a:r>
              <a:rPr lang="it-IT" dirty="0"/>
              <a:t> </a:t>
            </a:r>
            <a:r>
              <a:rPr lang="it-IT" dirty="0" err="1"/>
              <a:t>communicatio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Beneficio di legge</a:t>
            </a:r>
          </a:p>
          <a:p>
            <a:pPr>
              <a:buNone/>
            </a:pPr>
            <a:endParaRPr lang="it-IT" dirty="0"/>
          </a:p>
          <a:p>
            <a:pPr marL="0" algn="just">
              <a:spcBef>
                <a:spcPts val="0"/>
              </a:spcBef>
              <a:buNone/>
            </a:pPr>
            <a:r>
              <a:rPr lang="it-IT" b="1" dirty="0"/>
              <a:t>Criteri che operano in base a una valutazione discrezionale dello Stato</a:t>
            </a:r>
          </a:p>
          <a:p>
            <a:pPr marL="0" algn="just">
              <a:spcBef>
                <a:spcPts val="0"/>
              </a:spcBef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dirty="0"/>
              <a:t>Naturalizzazione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34892"/>
            <a:ext cx="8229600" cy="1182745"/>
          </a:xfrm>
        </p:spPr>
        <p:txBody>
          <a:bodyPr>
            <a:normAutofit fontScale="90000"/>
          </a:bodyPr>
          <a:lstStyle/>
          <a:p>
            <a:r>
              <a:rPr lang="it-IT" dirty="0"/>
              <a:t>I modi di acquisto della cittadinanza negli Stati membri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  <a:buNone/>
            </a:pPr>
            <a:endParaRPr lang="it-IT" b="1" dirty="0"/>
          </a:p>
          <a:p>
            <a:pPr marL="0" algn="just">
              <a:spcBef>
                <a:spcPts val="0"/>
              </a:spcBef>
              <a:buNone/>
            </a:pPr>
            <a:endParaRPr lang="it-IT" b="1" dirty="0"/>
          </a:p>
          <a:p>
            <a:pPr marL="0" algn="just">
              <a:spcBef>
                <a:spcPts val="0"/>
              </a:spcBef>
              <a:buNone/>
            </a:pPr>
            <a:r>
              <a:rPr lang="it-IT" b="1" dirty="0"/>
              <a:t>In Italia l’attribuzione della cittadinanza è disciplinata dalla Legge </a:t>
            </a:r>
            <a:r>
              <a:rPr lang="it-IT" b="1" dirty="0" err="1"/>
              <a:t>5</a:t>
            </a:r>
            <a:r>
              <a:rPr lang="it-IT" b="1" dirty="0"/>
              <a:t> febbraio 1992, n. 91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58570"/>
            <a:ext cx="8229600" cy="536759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it-IT" dirty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4000" dirty="0"/>
              <a:t>Dal diritto UE derivano TUTTAVIA limiti al potere degli Stati membri di </a:t>
            </a:r>
            <a:r>
              <a:rPr lang="it-IT" sz="4000" u="sng" dirty="0"/>
              <a:t>attribuire</a:t>
            </a:r>
            <a:r>
              <a:rPr lang="it-IT" sz="4000" dirty="0"/>
              <a:t> o </a:t>
            </a:r>
            <a:r>
              <a:rPr lang="it-IT" sz="4000" u="sng" dirty="0"/>
              <a:t>revocare </a:t>
            </a:r>
            <a:r>
              <a:rPr lang="it-IT" sz="4000" dirty="0"/>
              <a:t>la cittadinanza?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4000" dirty="0"/>
          </a:p>
          <a:p>
            <a:pPr marL="0" indent="0" algn="just">
              <a:spcBef>
                <a:spcPts val="0"/>
              </a:spcBef>
              <a:buNone/>
            </a:pPr>
            <a:endParaRPr lang="it-IT" sz="4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8686798" y="274638"/>
            <a:ext cx="45719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5296</TotalTime>
  <Words>1362</Words>
  <Application>Microsoft Office PowerPoint</Application>
  <PresentationFormat>Presentazione su schermo (4:3)</PresentationFormat>
  <Paragraphs>186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Carta</vt:lpstr>
      <vt:lpstr>LA CITTADINANZA EUROPEA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 modi di acquisto della cittadinanza negli Stati membri</vt:lpstr>
      <vt:lpstr>Presentazione standard di PowerPoint</vt:lpstr>
      <vt:lpstr>Presentazione standard di PowerPoint</vt:lpstr>
      <vt:lpstr>Presentazione standard di PowerPoint</vt:lpstr>
      <vt:lpstr>CGUE C-396/90 Micheletti</vt:lpstr>
      <vt:lpstr>Presentazione standard di PowerPoint</vt:lpstr>
      <vt:lpstr>Il caso di Malta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C-135/08 Rottmann</vt:lpstr>
      <vt:lpstr>Presentazione standard di PowerPoint</vt:lpstr>
      <vt:lpstr>Presentazione standard di PowerPoint</vt:lpstr>
      <vt:lpstr>Art. 20 TFUE</vt:lpstr>
      <vt:lpstr>Grandi assenti sono i diritti sociali!</vt:lpstr>
      <vt:lpstr>Presentazione standard di PowerPoint</vt:lpstr>
      <vt:lpstr>Tipologie di soggiorno</vt:lpstr>
      <vt:lpstr>Soggiorno lungo (art. 7)</vt:lpstr>
      <vt:lpstr>Presentazione standard di PowerPoint</vt:lpstr>
      <vt:lpstr>Soggiorno permanente</vt:lpstr>
      <vt:lpstr>Familiari del cittadino con diritto di soggiorno</vt:lpstr>
      <vt:lpstr>Inoltre (da CGUE) il diritto del cittadino europeo di vivere in uno Stato membro dell’UE (incluso il proprio)</vt:lpstr>
      <vt:lpstr>Diritto alla parità di trattamento per tutti coloro con diritto di residenza</vt:lpstr>
      <vt:lpstr>Deroghe (1)</vt:lpstr>
      <vt:lpstr>Deroghe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chiara cipolletti</dc:creator>
  <cp:lastModifiedBy>Emanuela Pistoia</cp:lastModifiedBy>
  <cp:revision>48</cp:revision>
  <dcterms:created xsi:type="dcterms:W3CDTF">2015-05-11T21:07:43Z</dcterms:created>
  <dcterms:modified xsi:type="dcterms:W3CDTF">2021-10-28T12:03:00Z</dcterms:modified>
</cp:coreProperties>
</file>