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3" r:id="rId5"/>
    <p:sldId id="264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3"/>
  </p:normalViewPr>
  <p:slideViewPr>
    <p:cSldViewPr snapToGrid="0">
      <p:cViewPr varScale="1">
        <p:scale>
          <a:sx n="101" d="100"/>
          <a:sy n="101" d="100"/>
        </p:scale>
        <p:origin x="10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CD7217-6E55-4B06-A0CD-35459CB094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A38C649-A9C5-4EB8-B595-32E9C33723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C8DD9F1-F07D-4B27-BC7E-63181EF71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12E2-AE6B-4A95-A288-C41072A4689C}" type="datetimeFigureOut">
              <a:rPr lang="it-IT" smtClean="0"/>
              <a:t>02/10/23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EEE8A87-2A8A-4191-9AD3-60B2488CC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6B18997-002D-40D8-B6F3-A80FFB539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ABE01-7B64-4C90-ABBE-88162DBDC3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3445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148288-A5DF-4DFF-88E7-59469EF44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0A0E9A7-E23C-4EA7-BB41-D3AE96EC2A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196490B-82DA-4EB2-89A1-6BEA87DF3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12E2-AE6B-4A95-A288-C41072A4689C}" type="datetimeFigureOut">
              <a:rPr lang="it-IT" smtClean="0"/>
              <a:t>02/10/23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07750D8-7609-4243-AF27-208DA1071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B2771D3-11E9-4786-B3EE-A0274AC1B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ABE01-7B64-4C90-ABBE-88162DBDC3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8565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9588973-CC50-4F96-A69D-9C77DC4453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4803751-7A3D-401C-82FA-21F438B33E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9FD8544-1B11-4680-B40E-E01D894D4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12E2-AE6B-4A95-A288-C41072A4689C}" type="datetimeFigureOut">
              <a:rPr lang="it-IT" smtClean="0"/>
              <a:t>02/10/23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9CE1917-A2DA-4506-9AD7-AFB560967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5BEF21E-0272-4707-B3C0-997DEA01A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ABE01-7B64-4C90-ABBE-88162DBDC3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0112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29EE57-C621-4380-87DF-CE01C6F57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E97C00B-BCF0-476B-BB9C-A99A5F315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DF6E3F7-67C4-436E-B4A4-236DE5A74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12E2-AE6B-4A95-A288-C41072A4689C}" type="datetimeFigureOut">
              <a:rPr lang="it-IT" smtClean="0"/>
              <a:t>02/10/23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6E5A85A-257E-4B16-B611-F88869F79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A0EB63F-40B4-4177-AFEE-F1C55607D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ABE01-7B64-4C90-ABBE-88162DBDC3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3979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D94085-EBA9-4412-B160-68ED32310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294CD27-310D-44F6-BCCD-209C62B638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4D256A4-978B-487C-B8E3-53FBE57ED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12E2-AE6B-4A95-A288-C41072A4689C}" type="datetimeFigureOut">
              <a:rPr lang="it-IT" smtClean="0"/>
              <a:t>02/10/23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4833B6C-862F-4BEA-9298-34B4BE98F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D717C72-68E6-49C2-A574-8DB915C95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ABE01-7B64-4C90-ABBE-88162DBDC3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562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AD6189-EFBF-4C07-9883-C7C71DBE2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D6566F4-2164-4066-AAF8-D4AED71594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86B062F-CCD9-4741-AC15-C2A17A825F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EA69A80-0CCF-4F0A-A125-CA033857A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12E2-AE6B-4A95-A288-C41072A4689C}" type="datetimeFigureOut">
              <a:rPr lang="it-IT" smtClean="0"/>
              <a:t>02/10/23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F4F5E15-7E4A-4F0E-A60E-8C295FE0B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C779A8B-6052-4709-A574-CE20393E3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ABE01-7B64-4C90-ABBE-88162DBDC3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044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12E183-5241-4EB4-BD5C-08DD85C9D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58DFBBE-4257-496E-B4A8-54C55F1DDA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9A696D9-E6B2-461B-AA3F-F546EFD521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7E046B9-4F07-41E5-BD2C-469B9E72C8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5AE009B-67F6-4A17-AE3F-0B992E0752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CF7D155-1601-442D-9BF9-627454C0E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12E2-AE6B-4A95-A288-C41072A4689C}" type="datetimeFigureOut">
              <a:rPr lang="it-IT" smtClean="0"/>
              <a:t>02/10/23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726E496-86D5-4B14-B4B4-74BE047D1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DBC336A-A5F5-4C59-BFB1-A034008FC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ABE01-7B64-4C90-ABBE-88162DBDC3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2813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A41E33-4CFA-4812-8E16-B4D4AD471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12A8CBD-F1A8-40E3-8FC0-2C3586935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12E2-AE6B-4A95-A288-C41072A4689C}" type="datetimeFigureOut">
              <a:rPr lang="it-IT" smtClean="0"/>
              <a:t>02/10/23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656DFE4-F7D2-47CA-821D-9539A95D5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3F4A681-FDEA-49D5-AA3C-CA03AB521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ABE01-7B64-4C90-ABBE-88162DBDC3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2151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B919594-79C9-4C15-9FCC-8DE5A27C4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12E2-AE6B-4A95-A288-C41072A4689C}" type="datetimeFigureOut">
              <a:rPr lang="it-IT" smtClean="0"/>
              <a:t>02/10/23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1CE14FF-0FD9-48DF-9060-BE0629A2F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0BE5418-D40A-40D6-96E0-8D633693F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ABE01-7B64-4C90-ABBE-88162DBDC3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8850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0D63C5-1E70-4482-95FC-BAA3A6D7D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78714C9-81A1-4C40-B1AA-411D99678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6D7ADF8-0C32-449D-B965-C41A1051FE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8F059E9-B584-409E-B4D7-E91D945A5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12E2-AE6B-4A95-A288-C41072A4689C}" type="datetimeFigureOut">
              <a:rPr lang="it-IT" smtClean="0"/>
              <a:t>02/10/23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326E447-8A61-4188-B4B6-B434B54EA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9DE60D4-0C7B-4C4A-81A6-9F5C9B6C7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ABE01-7B64-4C90-ABBE-88162DBDC3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3131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75D629-2A98-49B8-B175-234AA4B6E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8910AE8-EF27-4936-8BEF-861FACEAB7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360BE41-23A9-411C-89D1-D13BC815C9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CBC3A4D-3542-45E4-A06F-1A1A47B09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E12E2-AE6B-4A95-A288-C41072A4689C}" type="datetimeFigureOut">
              <a:rPr lang="it-IT" smtClean="0"/>
              <a:t>02/10/23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29CE398-CEF0-48D9-8D2E-383DA5B11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FC197C8-04C8-49ED-9E77-40EAD1B8E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ABE01-7B64-4C90-ABBE-88162DBDC3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8673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C59DDDC-9BB8-47EF-A8CB-E4BC13681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16B7E95-6109-4A03-909F-BCD7963B1C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21840B3-D914-44FD-9587-6F3CE8F6A0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E12E2-AE6B-4A95-A288-C41072A4689C}" type="datetimeFigureOut">
              <a:rPr lang="it-IT" smtClean="0"/>
              <a:t>02/10/23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A690B27-B604-4CF6-AAD0-1C208D59FD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72D85D3-A39A-4570-92AD-8412AEE2BD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ABE01-7B64-4C90-ABBE-88162DBDC3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3265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B7D13EE7-BF29-4AFF-BDAB-2D326AC8E9CE}"/>
              </a:ext>
            </a:extLst>
          </p:cNvPr>
          <p:cNvSpPr txBox="1"/>
          <p:nvPr/>
        </p:nvSpPr>
        <p:spPr>
          <a:xfrm>
            <a:off x="1167619" y="590842"/>
            <a:ext cx="544931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b="1" dirty="0">
                <a:solidFill>
                  <a:srgbClr val="FF0000"/>
                </a:solidFill>
              </a:rPr>
              <a:t>CHIMICA ANALITICA</a:t>
            </a:r>
          </a:p>
          <a:p>
            <a:endParaRPr lang="it-IT" sz="4000" b="1" dirty="0"/>
          </a:p>
          <a:p>
            <a:r>
              <a:rPr lang="it-IT" sz="4000" b="1" dirty="0"/>
              <a:t>Prof. Michele DEL CARLO</a:t>
            </a:r>
          </a:p>
        </p:txBody>
      </p:sp>
    </p:spTree>
    <p:extLst>
      <p:ext uri="{BB962C8B-B14F-4D97-AF65-F5344CB8AC3E}">
        <p14:creationId xmlns:p14="http://schemas.microsoft.com/office/powerpoint/2010/main" val="3443873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BBE50B00-5773-4116-8FAE-FC053A8B9B46}"/>
              </a:ext>
            </a:extLst>
          </p:cNvPr>
          <p:cNvSpPr txBox="1"/>
          <p:nvPr/>
        </p:nvSpPr>
        <p:spPr>
          <a:xfrm>
            <a:off x="633083" y="576777"/>
            <a:ext cx="10925833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800" b="1" dirty="0"/>
              <a:t>3 esercitazioni di Laboratorio</a:t>
            </a:r>
          </a:p>
          <a:p>
            <a:endParaRPr lang="it-IT" sz="2400" b="1" dirty="0"/>
          </a:p>
          <a:p>
            <a:r>
              <a:rPr lang="it-IT" sz="2400" b="1" dirty="0">
                <a:solidFill>
                  <a:srgbClr val="FF0000"/>
                </a:solidFill>
              </a:rPr>
              <a:t>19 ottobre</a:t>
            </a:r>
          </a:p>
          <a:p>
            <a:pPr algn="just"/>
            <a:r>
              <a:rPr lang="it-IT" sz="2400" b="1" dirty="0"/>
              <a:t>1. UTILIZZO DELLA BILANCIA ANALITICA, PESATA, UTILIZZO DELLE PIPETTE E DELLA VETRERIA, CALCOLI PER LA PREPARAZIONE DELLE SOLUZIONI A CONCENTRAZIONE NOTA, REALIZZAZIONE DI UNA CURVA DI CALIBRAZIONE</a:t>
            </a:r>
          </a:p>
          <a:p>
            <a:pPr algn="just"/>
            <a:endParaRPr lang="it-IT" sz="2400" b="1" dirty="0"/>
          </a:p>
          <a:p>
            <a:pPr algn="just"/>
            <a:r>
              <a:rPr lang="it-IT" sz="2400" b="1" dirty="0">
                <a:solidFill>
                  <a:srgbClr val="FF0000"/>
                </a:solidFill>
              </a:rPr>
              <a:t>9 novembre</a:t>
            </a:r>
          </a:p>
          <a:p>
            <a:pPr algn="just"/>
            <a:r>
              <a:rPr lang="it-IT" sz="2400" b="1" dirty="0"/>
              <a:t>2. TITOLAZIONE ACIDO BASE (ACIDO ACETICO IN ACETO COMMERCIALE)</a:t>
            </a:r>
          </a:p>
          <a:p>
            <a:pPr algn="just"/>
            <a:endParaRPr lang="it-IT" sz="2400" b="1" dirty="0"/>
          </a:p>
          <a:p>
            <a:pPr algn="just"/>
            <a:r>
              <a:rPr lang="it-IT" sz="2400" b="1" dirty="0">
                <a:solidFill>
                  <a:srgbClr val="FF0000"/>
                </a:solidFill>
              </a:rPr>
              <a:t>23 novembre</a:t>
            </a:r>
          </a:p>
          <a:p>
            <a:pPr algn="just"/>
            <a:r>
              <a:rPr lang="it-IT" sz="2400" b="1" dirty="0"/>
              <a:t>3. </a:t>
            </a:r>
            <a:r>
              <a:rPr lang="it-IT" sz="2400" b="1" cap="all" dirty="0"/>
              <a:t>Preparazione soluzione standard di acido gallico, diluizioni seriali, calibrazione con spettrofotometro, calcolo concentrazione incognita in un campione.</a:t>
            </a:r>
          </a:p>
        </p:txBody>
      </p:sp>
    </p:spTree>
    <p:extLst>
      <p:ext uri="{BB962C8B-B14F-4D97-AF65-F5344CB8AC3E}">
        <p14:creationId xmlns:p14="http://schemas.microsoft.com/office/powerpoint/2010/main" val="1940987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5226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E5E908D-CB2B-DB02-0742-AD0BA24E0656}"/>
              </a:ext>
            </a:extLst>
          </p:cNvPr>
          <p:cNvSpPr txBox="1"/>
          <p:nvPr/>
        </p:nvSpPr>
        <p:spPr>
          <a:xfrm>
            <a:off x="2133600" y="0"/>
            <a:ext cx="10058400" cy="6786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it-IT" sz="1500" b="0" i="0" u="none" strike="noStrike" dirty="0">
              <a:solidFill>
                <a:srgbClr val="282828"/>
              </a:solidFill>
              <a:effectLst/>
              <a:latin typeface="Open Sans" panose="020F0502020204030204" pitchFamily="34" charset="0"/>
            </a:endParaRPr>
          </a:p>
          <a:p>
            <a:r>
              <a:rPr lang="it-IT" sz="1500" b="0" i="0" u="none" strike="noStrike" dirty="0">
                <a:solidFill>
                  <a:srgbClr val="282828"/>
                </a:solidFill>
                <a:effectLst/>
                <a:latin typeface="Open Sans" panose="020F0502020204030204" pitchFamily="34" charset="0"/>
              </a:rPr>
              <a:t>Introduzione alla Chimica Analitica, ruolo della Chimica Analitica, il procedimento analitico nelle analisi alimentari, campi di applicazione.</a:t>
            </a:r>
          </a:p>
          <a:p>
            <a:br>
              <a:rPr lang="it-IT" sz="1500" dirty="0"/>
            </a:br>
            <a:r>
              <a:rPr lang="it-IT" sz="1500" b="1" dirty="0"/>
              <a:t>UNITA’ DIDATTICA 1</a:t>
            </a:r>
          </a:p>
          <a:p>
            <a:r>
              <a:rPr lang="it-IT" sz="1500" b="0" i="0" u="none" strike="noStrike" dirty="0">
                <a:solidFill>
                  <a:srgbClr val="282828"/>
                </a:solidFill>
                <a:effectLst/>
                <a:latin typeface="Open Sans" panose="020B0606030504020204" pitchFamily="34" charset="0"/>
              </a:rPr>
              <a:t>Espressione del dato analitico. L’errore, l’errore casuale, l’errore sistematico, esattezza, incertezza e precisione, cifre significative, minimi quadrati lineari, rette di calibrazione, calibrazione interna, calibrazione esterna, aggiunta standard singola e multipla, standard interno. Test di significatività, scarto di un risultato (</a:t>
            </a:r>
            <a:r>
              <a:rPr lang="it-IT" sz="1500" b="0" i="0" u="none" strike="noStrike" dirty="0" err="1">
                <a:solidFill>
                  <a:srgbClr val="282828"/>
                </a:solidFill>
                <a:effectLst/>
                <a:latin typeface="Open Sans" panose="020B0606030504020204" pitchFamily="34" charset="0"/>
              </a:rPr>
              <a:t>outlier</a:t>
            </a:r>
            <a:r>
              <a:rPr lang="it-IT" sz="1500" b="0" i="0" u="none" strike="noStrike" dirty="0">
                <a:solidFill>
                  <a:srgbClr val="282828"/>
                </a:solidFill>
                <a:effectLst/>
                <a:latin typeface="Open Sans" panose="020B0606030504020204" pitchFamily="34" charset="0"/>
              </a:rPr>
              <a:t>)</a:t>
            </a:r>
            <a:br>
              <a:rPr lang="it-IT" sz="1500" dirty="0"/>
            </a:br>
            <a:r>
              <a:rPr lang="it-IT" sz="1500" b="0" i="0" u="none" strike="noStrike" dirty="0">
                <a:solidFill>
                  <a:srgbClr val="282828"/>
                </a:solidFill>
                <a:effectLst/>
                <a:latin typeface="Open Sans" panose="020B0606030504020204" pitchFamily="34" charset="0"/>
              </a:rPr>
              <a:t>Analisi Volumetrica- richiami sulle soluzioni e le unità di misura che esprimono la concentrazione, basi delle analisi volumetriche, titolazioni acido base, titolazioni redox, titolazioni </a:t>
            </a:r>
            <a:r>
              <a:rPr lang="it-IT" sz="1500" b="0" i="0" u="none" strike="noStrike" dirty="0" err="1">
                <a:solidFill>
                  <a:srgbClr val="282828"/>
                </a:solidFill>
                <a:effectLst/>
                <a:latin typeface="Open Sans" panose="020B0606030504020204" pitchFamily="34" charset="0"/>
              </a:rPr>
              <a:t>complessometriche</a:t>
            </a:r>
            <a:r>
              <a:rPr lang="it-IT" sz="1500" b="0" i="0" u="none" strike="noStrike" dirty="0">
                <a:solidFill>
                  <a:srgbClr val="282828"/>
                </a:solidFill>
                <a:effectLst/>
                <a:latin typeface="Open Sans" panose="020B0606030504020204" pitchFamily="34" charset="0"/>
              </a:rPr>
              <a:t>, scelta e uso dell’indicatore, individuazione del punto finale di titolazione.</a:t>
            </a:r>
            <a:br>
              <a:rPr lang="it-IT" sz="1500" dirty="0"/>
            </a:br>
            <a:endParaRPr lang="it-IT" sz="1500" dirty="0"/>
          </a:p>
          <a:p>
            <a:r>
              <a:rPr lang="it-IT" sz="1500" b="1" dirty="0"/>
              <a:t>UNITA’ DIDATTICA 2</a:t>
            </a:r>
            <a:br>
              <a:rPr lang="it-IT" sz="1500" dirty="0"/>
            </a:br>
            <a:r>
              <a:rPr lang="it-IT" sz="1500" b="0" i="0" u="none" strike="noStrike" dirty="0" err="1">
                <a:solidFill>
                  <a:srgbClr val="282828"/>
                </a:solidFill>
                <a:effectLst/>
                <a:latin typeface="Open Sans" panose="020B0606030504020204" pitchFamily="34" charset="0"/>
              </a:rPr>
              <a:t>Potenziometria</a:t>
            </a:r>
            <a:r>
              <a:rPr lang="it-IT" sz="1500" b="0" i="0" u="none" strike="noStrike" dirty="0">
                <a:solidFill>
                  <a:srgbClr val="282828"/>
                </a:solidFill>
                <a:effectLst/>
                <a:latin typeface="Open Sans" panose="020B0606030504020204" pitchFamily="34" charset="0"/>
              </a:rPr>
              <a:t>. Dalla cella galvanica alla cella potenziometrica, potenziale di cella, potenziale di membrana, potenziale di giunzione, elettrodi di riferimento, elettrodi indicatori, elettrodi </a:t>
            </a:r>
            <a:r>
              <a:rPr lang="it-IT" sz="1500" b="0" i="0" u="none" strike="noStrike" dirty="0" err="1">
                <a:solidFill>
                  <a:srgbClr val="282828"/>
                </a:solidFill>
                <a:effectLst/>
                <a:latin typeface="Open Sans" panose="020B0606030504020204" pitchFamily="34" charset="0"/>
              </a:rPr>
              <a:t>iono</a:t>
            </a:r>
            <a:r>
              <a:rPr lang="it-IT" sz="1500" b="0" i="0" u="none" strike="noStrike" dirty="0">
                <a:solidFill>
                  <a:srgbClr val="282828"/>
                </a:solidFill>
                <a:effectLst/>
                <a:latin typeface="Open Sans" panose="020B0606030504020204" pitchFamily="34" charset="0"/>
              </a:rPr>
              <a:t>-selettivi per ioni, classificazione degli elettrodi indicatori, l’elettrodo: a vetro: struttura e teoria del meccanismo di funzionamento, elettrodo a pH combinato, misure di pH, procedura di calibrazione, errore acido e errore alcalino. </a:t>
            </a:r>
            <a:br>
              <a:rPr lang="it-IT" sz="1500" dirty="0"/>
            </a:br>
            <a:endParaRPr lang="it-IT" sz="1500" dirty="0"/>
          </a:p>
          <a:p>
            <a:r>
              <a:rPr lang="it-IT" sz="1500" b="1" dirty="0"/>
              <a:t>UNITA’ DIDATTICA 3</a:t>
            </a:r>
            <a:br>
              <a:rPr lang="it-IT" sz="1500" dirty="0"/>
            </a:br>
            <a:r>
              <a:rPr lang="it-IT" sz="1500" b="0" i="0" u="none" strike="noStrike" dirty="0">
                <a:solidFill>
                  <a:srgbClr val="282828"/>
                </a:solidFill>
                <a:effectLst/>
                <a:latin typeface="Open Sans" panose="020B0606030504020204" pitchFamily="34" charset="0"/>
              </a:rPr>
              <a:t>Spettroscopia molecolare. Spettroscopia di emissione e di assorbimento, a assorbanza e trasmittanza, spettrofotometria UV/VIS, transizioni elettroniche, legge di Beer, applicazioni della spettrofotometria UV/VIS, lo spettrofotometro, sorgenti di radiazioni, reticoli, monocromatori e </a:t>
            </a:r>
            <a:r>
              <a:rPr lang="it-IT" sz="1500" b="0" i="0" u="none" strike="noStrike" dirty="0" err="1">
                <a:solidFill>
                  <a:srgbClr val="282828"/>
                </a:solidFill>
                <a:effectLst/>
                <a:latin typeface="Open Sans" panose="020B0606030504020204" pitchFamily="34" charset="0"/>
              </a:rPr>
              <a:t>policromatori</a:t>
            </a:r>
            <a:r>
              <a:rPr lang="it-IT" sz="1500" b="0" i="0" u="none" strike="noStrike" dirty="0">
                <a:solidFill>
                  <a:srgbClr val="282828"/>
                </a:solidFill>
                <a:effectLst/>
                <a:latin typeface="Open Sans" panose="020B0606030504020204" pitchFamily="34" charset="0"/>
              </a:rPr>
              <a:t>, filtri, rivelatori, il fotomoltiplicatore, l’errore spettrofotometrico, spettrofotometria IR, transizioni vibrazionali e rotazionali, sorgenti IR, cuvette IR, applicazioni della spettroscopia IR,. Spettroscopia di fluorescenza molecolare, il fenomeno della fluorescenza, caratteristiche analitiche della fluorescenza, lo </a:t>
            </a:r>
            <a:r>
              <a:rPr lang="it-IT" sz="1500" b="0" i="0" u="none" strike="noStrike" dirty="0" err="1">
                <a:solidFill>
                  <a:srgbClr val="282828"/>
                </a:solidFill>
                <a:effectLst/>
                <a:latin typeface="Open Sans" panose="020B0606030504020204" pitchFamily="34" charset="0"/>
              </a:rPr>
              <a:t>spettrofluorimetro</a:t>
            </a:r>
            <a:r>
              <a:rPr lang="it-IT" sz="1500" b="0" i="0" u="none" strike="noStrike" dirty="0">
                <a:solidFill>
                  <a:srgbClr val="282828"/>
                </a:solidFill>
                <a:effectLst/>
                <a:latin typeface="Open Sans" panose="020B0606030504020204" pitchFamily="34" charset="0"/>
              </a:rPr>
              <a:t>, rapporto tra struttura delle molecole e fluorescenza, rendimento quantico.</a:t>
            </a:r>
            <a:br>
              <a:rPr lang="it-IT" sz="1500" dirty="0"/>
            </a:br>
            <a:r>
              <a:rPr lang="it-IT" sz="1500" b="0" i="0" u="none" strike="noStrike" dirty="0">
                <a:solidFill>
                  <a:srgbClr val="282828"/>
                </a:solidFill>
                <a:effectLst/>
                <a:latin typeface="Open Sans" panose="020B0606030504020204" pitchFamily="34" charset="0"/>
              </a:rPr>
              <a:t>Spettroscopia atomica. Transizioni elettroniche atomiche e spettri a righe, livelli di eccitazione e temperatura, spettroscopia di assorbimento atomico, lampade a catodo cavo, caratteristiche analitiche e strumentazione, spettroscopia di emissione a plasma, sorgenti di plasma, strumentazione.</a:t>
            </a:r>
            <a:endParaRPr lang="it-IT" sz="1500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68D8708-FB1E-D897-2020-8CCC10F8599A}"/>
              </a:ext>
            </a:extLst>
          </p:cNvPr>
          <p:cNvSpPr txBox="1"/>
          <p:nvPr/>
        </p:nvSpPr>
        <p:spPr>
          <a:xfrm>
            <a:off x="803578" y="474345"/>
            <a:ext cx="4064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200" dirty="0">
                <a:solidFill>
                  <a:schemeClr val="bg1"/>
                </a:solidFill>
              </a:rPr>
              <a:t>PROGRAMMA</a:t>
            </a:r>
          </a:p>
        </p:txBody>
      </p:sp>
    </p:spTree>
    <p:extLst>
      <p:ext uri="{BB962C8B-B14F-4D97-AF65-F5344CB8AC3E}">
        <p14:creationId xmlns:p14="http://schemas.microsoft.com/office/powerpoint/2010/main" val="1028051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5E327630-95D4-48BA-B9C2-92F14A89F174}"/>
              </a:ext>
            </a:extLst>
          </p:cNvPr>
          <p:cNvSpPr txBox="1"/>
          <p:nvPr/>
        </p:nvSpPr>
        <p:spPr>
          <a:xfrm>
            <a:off x="2350103" y="104700"/>
            <a:ext cx="749179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000" dirty="0"/>
              <a:t>MODALITA’ PER IL SUPERAMENTO DELL’ESAME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235B374-1374-46E6-A30B-CF1F839D3BDC}"/>
              </a:ext>
            </a:extLst>
          </p:cNvPr>
          <p:cNvSpPr txBox="1"/>
          <p:nvPr/>
        </p:nvSpPr>
        <p:spPr>
          <a:xfrm>
            <a:off x="581539" y="658698"/>
            <a:ext cx="10588209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b="1" dirty="0"/>
              <a:t>PROPEDEUTICITA’ , è necessario </a:t>
            </a:r>
            <a:r>
              <a:rPr lang="it-IT" sz="2400" b="1" u="sng" dirty="0"/>
              <a:t>aver superato l’esame </a:t>
            </a:r>
            <a:r>
              <a:rPr lang="it-IT" sz="2400" b="1" dirty="0"/>
              <a:t>«FONDAMENTI DI CHIMICA» </a:t>
            </a:r>
            <a:r>
              <a:rPr lang="it-IT" sz="2400" b="1" u="sng" dirty="0"/>
              <a:t>per poter sostenere l’esame </a:t>
            </a:r>
            <a:r>
              <a:rPr lang="it-IT" sz="2400" b="1" dirty="0"/>
              <a:t>di «CHIMICA ANALITICA» </a:t>
            </a:r>
          </a:p>
          <a:p>
            <a:endParaRPr lang="it-IT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b="1" dirty="0"/>
              <a:t>PROVE IN ITINERE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b="1" dirty="0"/>
              <a:t>	1-  ESPRESSIONE DEL DATO – TITOLAZIONI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b="1" dirty="0"/>
              <a:t>	2- AMPEROMETRIA – VOLTAMMETRIA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b="1" dirty="0"/>
              <a:t>	3- SPETTROSCOPIA MOLECOLARE – SPETTROSCOPIA ATOMICA</a:t>
            </a:r>
          </a:p>
          <a:p>
            <a:endParaRPr lang="it-IT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b="1" dirty="0"/>
              <a:t>LE PROVE IN ITINERE SERVONO COME ESONERO DI PARTI DEL PROGRAMMA PER </a:t>
            </a:r>
            <a:r>
              <a:rPr lang="it-IT" sz="2400" b="1" u="sng" dirty="0"/>
              <a:t>L’ESAME ORALE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b="1" dirty="0"/>
              <a:t>ESERCITAZIONI: PARTECIPARE ALLE ESERCITAZIONI E CONSEGNARE LE RELAZIONI</a:t>
            </a:r>
          </a:p>
          <a:p>
            <a:endParaRPr lang="it-IT" sz="2400" b="1" dirty="0"/>
          </a:p>
          <a:p>
            <a:pPr algn="ctr"/>
            <a:r>
              <a:rPr lang="it-IT" sz="4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STUDIARE</a:t>
            </a:r>
          </a:p>
        </p:txBody>
      </p:sp>
    </p:spTree>
    <p:extLst>
      <p:ext uri="{BB962C8B-B14F-4D97-AF65-F5344CB8AC3E}">
        <p14:creationId xmlns:p14="http://schemas.microsoft.com/office/powerpoint/2010/main" val="3841378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1F7C0B57-CFE2-2384-16C1-86D42267C418}"/>
              </a:ext>
            </a:extLst>
          </p:cNvPr>
          <p:cNvSpPr txBox="1"/>
          <p:nvPr/>
        </p:nvSpPr>
        <p:spPr>
          <a:xfrm>
            <a:off x="495300" y="702439"/>
            <a:ext cx="10185400" cy="50937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2500" dirty="0"/>
              <a:t>Lo studente è invitato sin dalla lezione introduttiva a preparare l'esame dell'insegnamento utilizzando il seguente testo:</a:t>
            </a:r>
          </a:p>
          <a:p>
            <a:pPr algn="just"/>
            <a:br>
              <a:rPr lang="it-IT" sz="2500" dirty="0"/>
            </a:br>
            <a:br>
              <a:rPr lang="it-IT" sz="2500" dirty="0"/>
            </a:br>
            <a:r>
              <a:rPr lang="it-IT" sz="2500" b="1" dirty="0"/>
              <a:t>Fondamenti di Chimica Analitica di </a:t>
            </a:r>
            <a:r>
              <a:rPr lang="it-IT" sz="2500" b="1" dirty="0" err="1"/>
              <a:t>Skoog</a:t>
            </a:r>
            <a:r>
              <a:rPr lang="it-IT" sz="2500" b="1" dirty="0"/>
              <a:t> e West</a:t>
            </a:r>
          </a:p>
          <a:p>
            <a:pPr algn="just"/>
            <a:r>
              <a:rPr lang="it-IT" sz="2500" b="1" dirty="0"/>
              <a:t>di </a:t>
            </a:r>
            <a:r>
              <a:rPr lang="it-IT" sz="2500" b="1" dirty="0" err="1"/>
              <a:t>Skoog</a:t>
            </a:r>
            <a:r>
              <a:rPr lang="it-IT" sz="2500" b="1" dirty="0"/>
              <a:t> - West - Holler - </a:t>
            </a:r>
            <a:r>
              <a:rPr lang="it-IT" sz="2500" b="1" dirty="0" err="1"/>
              <a:t>Grouch</a:t>
            </a:r>
            <a:r>
              <a:rPr lang="it-IT" sz="2500" b="1" dirty="0"/>
              <a:t> • 2015, EDISES, NAPOLI</a:t>
            </a:r>
          </a:p>
          <a:p>
            <a:pPr algn="just"/>
            <a:br>
              <a:rPr lang="it-IT" sz="2500" dirty="0"/>
            </a:br>
            <a:br>
              <a:rPr lang="it-IT" sz="2500" dirty="0"/>
            </a:br>
            <a:r>
              <a:rPr lang="it-IT" sz="2500" dirty="0"/>
              <a:t>Lo studente ha inoltre a disposizione sulla piattaforma e-learning il materiale utilizzato per lo svolgimento delle lezioni. </a:t>
            </a:r>
          </a:p>
          <a:p>
            <a:pPr algn="just"/>
            <a:endParaRPr lang="it-IT" sz="2500" dirty="0"/>
          </a:p>
          <a:p>
            <a:pPr algn="just"/>
            <a:r>
              <a:rPr lang="it-IT" sz="2500" dirty="0"/>
              <a:t>E' a disposizione un database di domande per esercitarsi allo svolgimento delle prove intermedie</a:t>
            </a:r>
            <a:r>
              <a:rPr lang="it-IT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1090713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D2608D27-9EF4-43BB-8FA3-A605A2B281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292" y="222665"/>
            <a:ext cx="10474862" cy="6405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897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EEEDC183-ADF0-4127-9B42-F5A19974E5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6603" y="228852"/>
            <a:ext cx="10311619" cy="6400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14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3B38F77B-76A1-4A2E-B190-AB8DD6FDE4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425" y="208411"/>
            <a:ext cx="10597149" cy="6441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198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12F10EAF-7E7E-450C-A1B4-0B426BB19B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465" y="225883"/>
            <a:ext cx="11373070" cy="6406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6133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593</Words>
  <Application>Microsoft Macintosh PowerPoint</Application>
  <PresentationFormat>Widescreen</PresentationFormat>
  <Paragraphs>40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Open Sans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Michele Del Carlo</dc:creator>
  <cp:lastModifiedBy>giorgia lancia</cp:lastModifiedBy>
  <cp:revision>9</cp:revision>
  <dcterms:created xsi:type="dcterms:W3CDTF">2019-09-23T08:53:15Z</dcterms:created>
  <dcterms:modified xsi:type="dcterms:W3CDTF">2023-10-02T05:38:11Z</dcterms:modified>
</cp:coreProperties>
</file>