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8"/>
  </p:notesMasterIdLst>
  <p:sldIdLst>
    <p:sldId id="381" r:id="rId2"/>
    <p:sldId id="416" r:id="rId3"/>
    <p:sldId id="415" r:id="rId4"/>
    <p:sldId id="339" r:id="rId5"/>
    <p:sldId id="357" r:id="rId6"/>
    <p:sldId id="417" r:id="rId7"/>
    <p:sldId id="418" r:id="rId8"/>
    <p:sldId id="267" r:id="rId9"/>
    <p:sldId id="358" r:id="rId10"/>
    <p:sldId id="419" r:id="rId11"/>
    <p:sldId id="268" r:id="rId12"/>
    <p:sldId id="420" r:id="rId13"/>
    <p:sldId id="421" r:id="rId14"/>
    <p:sldId id="422" r:id="rId15"/>
    <p:sldId id="349" r:id="rId16"/>
    <p:sldId id="396" r:id="rId17"/>
    <p:sldId id="423" r:id="rId18"/>
    <p:sldId id="397" r:id="rId19"/>
    <p:sldId id="425" r:id="rId20"/>
    <p:sldId id="426" r:id="rId21"/>
    <p:sldId id="424" r:id="rId22"/>
    <p:sldId id="427" r:id="rId23"/>
    <p:sldId id="450" r:id="rId24"/>
    <p:sldId id="428" r:id="rId25"/>
    <p:sldId id="429" r:id="rId26"/>
    <p:sldId id="430" r:id="rId27"/>
    <p:sldId id="431" r:id="rId28"/>
    <p:sldId id="432" r:id="rId29"/>
    <p:sldId id="433" r:id="rId30"/>
    <p:sldId id="434" r:id="rId31"/>
    <p:sldId id="435" r:id="rId32"/>
    <p:sldId id="436" r:id="rId33"/>
    <p:sldId id="437" r:id="rId34"/>
    <p:sldId id="438" r:id="rId35"/>
    <p:sldId id="439" r:id="rId36"/>
    <p:sldId id="440" r:id="rId37"/>
    <p:sldId id="441" r:id="rId38"/>
    <p:sldId id="442" r:id="rId39"/>
    <p:sldId id="443" r:id="rId40"/>
    <p:sldId id="444" r:id="rId41"/>
    <p:sldId id="445" r:id="rId42"/>
    <p:sldId id="446" r:id="rId43"/>
    <p:sldId id="448" r:id="rId44"/>
    <p:sldId id="447" r:id="rId45"/>
    <p:sldId id="449" r:id="rId46"/>
    <p:sldId id="451" r:id="rId47"/>
  </p:sldIdLst>
  <p:sldSz cx="9144000" cy="6858000" type="screen4x3"/>
  <p:notesSz cx="6858000" cy="9144000"/>
  <p:custShowLst>
    <p:custShow name="longobardi" id="0">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D4D4D"/>
    <a:srgbClr val="336600"/>
    <a:srgbClr val="00660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p:cViewPr varScale="1">
        <p:scale>
          <a:sx n="91" d="100"/>
          <a:sy n="91" d="100"/>
        </p:scale>
        <p:origin x="-104" y="-108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pitchFamily="18" charset="0"/>
                <a:ea typeface="+mn-ea"/>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268FF8C3-A989-F44F-B2E3-9BC3C06D0F87}" type="datetimeFigureOut">
              <a:rPr lang="it-IT"/>
              <a:pPr>
                <a:defRPr/>
              </a:pPr>
              <a:t>23/03/22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pitchFamily="18" charset="0"/>
                <a:ea typeface="+mn-ea"/>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9C8EFACE-E2DC-2C4A-868F-6986359E0F7C}" type="slidenum">
              <a:rPr lang="it-IT"/>
              <a:pPr>
                <a:defRPr/>
              </a:pPr>
              <a:t>‹n.›</a:t>
            </a:fld>
            <a:endParaRPr lang="it-IT"/>
          </a:p>
        </p:txBody>
      </p:sp>
    </p:spTree>
    <p:extLst>
      <p:ext uri="{BB962C8B-B14F-4D97-AF65-F5344CB8AC3E}">
        <p14:creationId xmlns:p14="http://schemas.microsoft.com/office/powerpoint/2010/main" val="80972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9C8EFACE-E2DC-2C4A-868F-6986359E0F7C}" type="slidenum">
              <a:rPr lang="it-IT" smtClean="0"/>
              <a:pPr>
                <a:defRPr/>
              </a:pPr>
              <a:t>21</a:t>
            </a:fld>
            <a:endParaRPr lang="it-IT"/>
          </a:p>
        </p:txBody>
      </p:sp>
    </p:spTree>
    <p:extLst>
      <p:ext uri="{BB962C8B-B14F-4D97-AF65-F5344CB8AC3E}">
        <p14:creationId xmlns:p14="http://schemas.microsoft.com/office/powerpoint/2010/main" val="300948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9C8EFACE-E2DC-2C4A-868F-6986359E0F7C}" type="slidenum">
              <a:rPr lang="it-IT" smtClean="0"/>
              <a:pPr>
                <a:defRPr/>
              </a:pPr>
              <a:t>29</a:t>
            </a:fld>
            <a:endParaRPr lang="it-IT"/>
          </a:p>
        </p:txBody>
      </p:sp>
    </p:spTree>
    <p:extLst>
      <p:ext uri="{BB962C8B-B14F-4D97-AF65-F5344CB8AC3E}">
        <p14:creationId xmlns:p14="http://schemas.microsoft.com/office/powerpoint/2010/main" val="3215933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it-IT"/>
              <a:t>Fare clic per modificare stile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a:p>
        </p:txBody>
      </p:sp>
      <p:sp>
        <p:nvSpPr>
          <p:cNvPr id="4" name="Date Placeholder 3"/>
          <p:cNvSpPr>
            <a:spLocks noGrp="1"/>
          </p:cNvSpPr>
          <p:nvPr>
            <p:ph type="dt" sz="half" idx="10"/>
          </p:nvPr>
        </p:nvSpPr>
        <p:spPr>
          <a:xfrm>
            <a:off x="457200" y="6300788"/>
            <a:ext cx="1984375" cy="273050"/>
          </a:xfrm>
        </p:spPr>
        <p:txBody>
          <a:bodyPr/>
          <a:lstStyle>
            <a:lvl1pPr marL="0" algn="l" defTabSz="914400" rtl="0" eaLnBrk="1" latinLnBrk="0" hangingPunct="1">
              <a:defRPr sz="1100" kern="1200">
                <a:solidFill>
                  <a:schemeClr val="tx1"/>
                </a:solidFill>
                <a:latin typeface="Rockwell" pitchFamily="18" charset="0"/>
                <a:ea typeface="+mn-ea"/>
                <a:cs typeface="+mn-cs"/>
              </a:defRPr>
            </a:lvl1pPr>
          </a:lstStyle>
          <a:p>
            <a:pPr>
              <a:defRPr/>
            </a:pPr>
            <a:endParaRPr lang="en-US"/>
          </a:p>
        </p:txBody>
      </p:sp>
      <p:sp>
        <p:nvSpPr>
          <p:cNvPr id="5" name="Footer Placeholder 4"/>
          <p:cNvSpPr>
            <a:spLocks noGrp="1"/>
          </p:cNvSpPr>
          <p:nvPr>
            <p:ph type="ftr" sz="quarter" idx="11"/>
          </p:nvPr>
        </p:nvSpPr>
        <p:spPr>
          <a:xfrm>
            <a:off x="3959225" y="6300788"/>
            <a:ext cx="3813175" cy="273050"/>
          </a:xfrm>
        </p:spPr>
        <p:txBody>
          <a:bodyPr/>
          <a:lstStyle>
            <a:lvl1pPr marL="0" algn="l" defTabSz="914400" rtl="0" eaLnBrk="1" latinLnBrk="0" hangingPunct="1">
              <a:defRPr sz="1100" kern="1200">
                <a:solidFill>
                  <a:schemeClr val="tx1"/>
                </a:solidFill>
                <a:latin typeface="Rockwell" pitchFamily="18" charset="0"/>
                <a:ea typeface="+mn-ea"/>
                <a:cs typeface="+mn-cs"/>
              </a:defRPr>
            </a:lvl1pPr>
          </a:lstStyle>
          <a:p>
            <a:pPr>
              <a:defRPr/>
            </a:pPr>
            <a:endParaRPr lang="en-US"/>
          </a:p>
        </p:txBody>
      </p:sp>
      <p:sp>
        <p:nvSpPr>
          <p:cNvPr id="6" name="Slide Number Placeholder 5"/>
          <p:cNvSpPr>
            <a:spLocks noGrp="1"/>
          </p:cNvSpPr>
          <p:nvPr>
            <p:ph type="sldNum" sz="quarter" idx="12"/>
          </p:nvPr>
        </p:nvSpPr>
        <p:spPr>
          <a:xfrm>
            <a:off x="8275638" y="6300788"/>
            <a:ext cx="685800" cy="273050"/>
          </a:xfrm>
        </p:spPr>
        <p:txBody>
          <a:bodyPr/>
          <a:lstStyle>
            <a:lvl1pPr marL="0" algn="r" defTabSz="914400" rtl="0" eaLnBrk="1" latinLnBrk="0" hangingPunct="1">
              <a:defRPr sz="1100" kern="1200">
                <a:solidFill>
                  <a:schemeClr val="tx1"/>
                </a:solidFill>
                <a:latin typeface="Rockwell" pitchFamily="18" charset="0"/>
                <a:ea typeface="+mn-ea"/>
                <a:cs typeface="+mn-cs"/>
              </a:defRPr>
            </a:lvl1pPr>
          </a:lstStyle>
          <a:p>
            <a:pPr>
              <a:defRPr/>
            </a:pPr>
            <a:fld id="{F1DB9673-F222-0043-BF7A-95AC24BA810E}" type="slidenum">
              <a:rPr lang="en-US"/>
              <a:pPr>
                <a:defRPr/>
              </a:pPr>
              <a:t>‹n.›</a:t>
            </a:fld>
            <a:endParaRPr lang="en-US"/>
          </a:p>
        </p:txBody>
      </p:sp>
    </p:spTree>
    <p:extLst>
      <p:ext uri="{BB962C8B-B14F-4D97-AF65-F5344CB8AC3E}">
        <p14:creationId xmlns:p14="http://schemas.microsoft.com/office/powerpoint/2010/main" val="36634427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6" name="Date Placeholder 3"/>
          <p:cNvSpPr>
            <a:spLocks noGrp="1"/>
          </p:cNvSpPr>
          <p:nvPr>
            <p:ph type="dt" sz="half" idx="16"/>
          </p:nvPr>
        </p:nvSpPr>
        <p:spPr/>
        <p:txBody>
          <a:bodyPr/>
          <a:lstStyle>
            <a:lvl1pPr>
              <a:defRPr/>
            </a:lvl1pPr>
          </a:lstStyle>
          <a:p>
            <a:pPr>
              <a:defRPr/>
            </a:pPr>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
        <p:nvSpPr>
          <p:cNvPr id="8" name="Slide Number Placeholder 5"/>
          <p:cNvSpPr>
            <a:spLocks noGrp="1"/>
          </p:cNvSpPr>
          <p:nvPr>
            <p:ph type="sldNum" sz="quarter" idx="18"/>
          </p:nvPr>
        </p:nvSpPr>
        <p:spPr/>
        <p:txBody>
          <a:bodyPr/>
          <a:lstStyle>
            <a:lvl1pPr>
              <a:defRPr/>
            </a:lvl1pPr>
          </a:lstStyle>
          <a:p>
            <a:pPr>
              <a:defRPr/>
            </a:pPr>
            <a:fld id="{035AF2A5-C0DE-0940-917D-F5CD54E0A617}" type="slidenum">
              <a:rPr lang="en-US"/>
              <a:pPr>
                <a:defRPr/>
              </a:pPr>
              <a:t>‹n.›</a:t>
            </a:fld>
            <a:endParaRPr lang="en-US"/>
          </a:p>
        </p:txBody>
      </p:sp>
    </p:spTree>
    <p:extLst>
      <p:ext uri="{BB962C8B-B14F-4D97-AF65-F5344CB8AC3E}">
        <p14:creationId xmlns:p14="http://schemas.microsoft.com/office/powerpoint/2010/main" val="233841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7" name="Date Placeholder 3"/>
          <p:cNvSpPr>
            <a:spLocks noGrp="1"/>
          </p:cNvSpPr>
          <p:nvPr>
            <p:ph type="dt" sz="half" idx="16"/>
          </p:nvPr>
        </p:nvSpPr>
        <p:spPr/>
        <p:txBody>
          <a:bodyPr/>
          <a:lstStyle>
            <a:lvl1pPr>
              <a:defRPr/>
            </a:lvl1pPr>
          </a:lstStyle>
          <a:p>
            <a:pPr>
              <a:defRPr/>
            </a:pPr>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0" name="Slide Number Placeholder 5"/>
          <p:cNvSpPr>
            <a:spLocks noGrp="1"/>
          </p:cNvSpPr>
          <p:nvPr>
            <p:ph type="sldNum" sz="quarter" idx="18"/>
          </p:nvPr>
        </p:nvSpPr>
        <p:spPr/>
        <p:txBody>
          <a:bodyPr/>
          <a:lstStyle>
            <a:lvl1pPr>
              <a:defRPr/>
            </a:lvl1pPr>
          </a:lstStyle>
          <a:p>
            <a:pPr>
              <a:defRPr/>
            </a:pPr>
            <a:fld id="{B56D76F1-E690-0744-8994-D8888D78A22D}" type="slidenum">
              <a:rPr lang="en-US"/>
              <a:pPr>
                <a:defRPr/>
              </a:pPr>
              <a:t>‹n.›</a:t>
            </a:fld>
            <a:endParaRPr lang="en-US"/>
          </a:p>
        </p:txBody>
      </p:sp>
    </p:spTree>
    <p:extLst>
      <p:ext uri="{BB962C8B-B14F-4D97-AF65-F5344CB8AC3E}">
        <p14:creationId xmlns:p14="http://schemas.microsoft.com/office/powerpoint/2010/main" val="2585774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6228CD1-4DDE-9C4D-B3A0-A5E6797C3FE0}" type="slidenum">
              <a:rPr lang="en-US"/>
              <a:pPr>
                <a:defRPr/>
              </a:pPr>
              <a:t>‹n.›</a:t>
            </a:fld>
            <a:endParaRPr lang="en-US"/>
          </a:p>
        </p:txBody>
      </p:sp>
    </p:spTree>
    <p:extLst>
      <p:ext uri="{BB962C8B-B14F-4D97-AF65-F5344CB8AC3E}">
        <p14:creationId xmlns:p14="http://schemas.microsoft.com/office/powerpoint/2010/main" val="798306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8F5A5ED-FF30-EF4A-82B9-D3FFFE255304}" type="slidenum">
              <a:rPr lang="en-US"/>
              <a:pPr>
                <a:defRPr/>
              </a:pPr>
              <a:t>‹n.›</a:t>
            </a:fld>
            <a:endParaRPr lang="en-US"/>
          </a:p>
        </p:txBody>
      </p:sp>
    </p:spTree>
    <p:extLst>
      <p:ext uri="{BB962C8B-B14F-4D97-AF65-F5344CB8AC3E}">
        <p14:creationId xmlns:p14="http://schemas.microsoft.com/office/powerpoint/2010/main" val="2116121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it-IT"/>
              <a:t>Fare clic per modificare stile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277FBF-219C-A24D-B671-FC9770DA456B}" type="slidenum">
              <a:rPr lang="en-US"/>
              <a:pPr>
                <a:defRPr/>
              </a:pPr>
              <a:t>‹n.›</a:t>
            </a:fld>
            <a:endParaRPr lang="en-US"/>
          </a:p>
        </p:txBody>
      </p:sp>
    </p:spTree>
    <p:extLst>
      <p:ext uri="{BB962C8B-B14F-4D97-AF65-F5344CB8AC3E}">
        <p14:creationId xmlns:p14="http://schemas.microsoft.com/office/powerpoint/2010/main" val="344387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grpSp>
        <p:nvGrpSpPr>
          <p:cNvPr id="5" name="Group 7"/>
          <p:cNvGrpSpPr>
            <a:grpSpLocks/>
          </p:cNvGrpSpPr>
          <p:nvPr/>
        </p:nvGrpSpPr>
        <p:grpSpPr bwMode="auto">
          <a:xfrm rot="-178369">
            <a:off x="628650" y="506413"/>
            <a:ext cx="3851275" cy="5514975"/>
            <a:chOff x="1524000" y="381000"/>
            <a:chExt cx="3657600" cy="4737978"/>
          </a:xfrm>
        </p:grpSpPr>
        <p:sp>
          <p:nvSpPr>
            <p:cNvPr id="6" name="Rectangle 9"/>
            <p:cNvSpPr/>
            <p:nvPr userDrawn="1"/>
          </p:nvSpPr>
          <p:spPr>
            <a:xfrm>
              <a:off x="1519875" y="380797"/>
              <a:ext cx="3657600" cy="472434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it-IT"/>
              <a:t>Fare clic per modificare stile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rtlCol="0">
            <a:normAutofit/>
          </a:bodyPr>
          <a:lstStyle>
            <a:lvl1pPr>
              <a:buNone/>
              <a:defRPr/>
            </a:lvl1pPr>
          </a:lstStyle>
          <a:p>
            <a:pPr lvl="0"/>
            <a:r>
              <a:rPr lang="it-IT" noProof="0"/>
              <a:t>Trascinare l'immagine su un segnaposto o fare clic sull'icona per aggiungerla</a:t>
            </a:r>
            <a:endParaRPr noProof="0"/>
          </a:p>
        </p:txBody>
      </p:sp>
      <p:sp>
        <p:nvSpPr>
          <p:cNvPr id="8" name="Date Placeholder 4"/>
          <p:cNvSpPr>
            <a:spLocks noGrp="1"/>
          </p:cNvSpPr>
          <p:nvPr>
            <p:ph type="dt" sz="half" idx="15"/>
          </p:nvPr>
        </p:nvSpPr>
        <p:spPr/>
        <p:txBody>
          <a:bodyPr/>
          <a:lstStyle>
            <a:lvl1pPr>
              <a:defRPr/>
            </a:lvl1pPr>
          </a:lstStyle>
          <a:p>
            <a:pPr>
              <a:defRPr/>
            </a:pPr>
            <a:endParaRPr lang="en-US"/>
          </a:p>
        </p:txBody>
      </p:sp>
      <p:sp>
        <p:nvSpPr>
          <p:cNvPr id="9" name="Footer Placeholder 5"/>
          <p:cNvSpPr>
            <a:spLocks noGrp="1"/>
          </p:cNvSpPr>
          <p:nvPr>
            <p:ph type="ftr" sz="quarter" idx="16"/>
          </p:nvPr>
        </p:nvSpPr>
        <p:spPr/>
        <p:txBody>
          <a:bodyPr/>
          <a:lstStyle>
            <a:lvl1pPr>
              <a:defRPr/>
            </a:lvl1pPr>
          </a:lstStyle>
          <a:p>
            <a:pPr>
              <a:defRPr/>
            </a:pPr>
            <a:endParaRPr lang="en-US"/>
          </a:p>
        </p:txBody>
      </p:sp>
      <p:sp>
        <p:nvSpPr>
          <p:cNvPr id="10" name="Slide Number Placeholder 6"/>
          <p:cNvSpPr>
            <a:spLocks noGrp="1"/>
          </p:cNvSpPr>
          <p:nvPr>
            <p:ph type="sldNum" sz="quarter" idx="17"/>
          </p:nvPr>
        </p:nvSpPr>
        <p:spPr/>
        <p:txBody>
          <a:bodyPr/>
          <a:lstStyle>
            <a:lvl1pPr>
              <a:defRPr/>
            </a:lvl1pPr>
          </a:lstStyle>
          <a:p>
            <a:pPr>
              <a:defRPr/>
            </a:pPr>
            <a:fld id="{7F5A833F-FC30-4F4D-8751-784041F6E6E7}" type="slidenum">
              <a:rPr lang="en-US"/>
              <a:pPr>
                <a:defRPr/>
              </a:pPr>
              <a:t>‹n.›</a:t>
            </a:fld>
            <a:endParaRPr lang="en-US"/>
          </a:p>
        </p:txBody>
      </p:sp>
    </p:spTree>
    <p:extLst>
      <p:ext uri="{BB962C8B-B14F-4D97-AF65-F5344CB8AC3E}">
        <p14:creationId xmlns:p14="http://schemas.microsoft.com/office/powerpoint/2010/main" val="2361869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magini con didascalia">
    <p:spTree>
      <p:nvGrpSpPr>
        <p:cNvPr id="1" name=""/>
        <p:cNvGrpSpPr/>
        <p:nvPr/>
      </p:nvGrpSpPr>
      <p:grpSpPr>
        <a:xfrm>
          <a:off x="0" y="0"/>
          <a:ext cx="0" cy="0"/>
          <a:chOff x="0" y="0"/>
          <a:chExt cx="0" cy="0"/>
        </a:xfrm>
      </p:grpSpPr>
      <p:grpSp>
        <p:nvGrpSpPr>
          <p:cNvPr id="6" name="Group 13"/>
          <p:cNvGrpSpPr>
            <a:grpSpLocks/>
          </p:cNvGrpSpPr>
          <p:nvPr/>
        </p:nvGrpSpPr>
        <p:grpSpPr bwMode="auto">
          <a:xfrm rot="-385649">
            <a:off x="312738" y="3521075"/>
            <a:ext cx="4089400" cy="3025775"/>
            <a:chOff x="1524000" y="381000"/>
            <a:chExt cx="3657600" cy="4737978"/>
          </a:xfrm>
        </p:grpSpPr>
        <p:sp>
          <p:nvSpPr>
            <p:cNvPr id="7" name="Rectangle 14"/>
            <p:cNvSpPr/>
            <p:nvPr userDrawn="1"/>
          </p:nvSpPr>
          <p:spPr>
            <a:xfrm>
              <a:off x="1520164" y="38020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grpSp>
        <p:nvGrpSpPr>
          <p:cNvPr id="9" name="Group 9"/>
          <p:cNvGrpSpPr>
            <a:grpSpLocks/>
          </p:cNvGrpSpPr>
          <p:nvPr/>
        </p:nvGrpSpPr>
        <p:grpSpPr bwMode="auto">
          <a:xfrm rot="232774">
            <a:off x="169863" y="241300"/>
            <a:ext cx="4087812" cy="3025775"/>
            <a:chOff x="1524000" y="381000"/>
            <a:chExt cx="3657600" cy="4737978"/>
          </a:xfrm>
        </p:grpSpPr>
        <p:sp>
          <p:nvSpPr>
            <p:cNvPr id="10" name="Rectangle 10"/>
            <p:cNvSpPr/>
            <p:nvPr userDrawn="1"/>
          </p:nvSpPr>
          <p:spPr>
            <a:xfrm>
              <a:off x="1523760" y="38101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it-IT" noProof="0"/>
              <a:t>Trascinare l'immagine su un segnaposto o fare clic sull'icona per aggiungerla</a:t>
            </a:r>
            <a:endParaRPr noProof="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it-IT" noProof="0"/>
              <a:t>Trascinare l'immagine su un segnaposto o fare clic sull'icona per aggiungerla</a:t>
            </a:r>
            <a:endParaRPr noProof="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it-IT"/>
              <a:t>Fare clic per modificare stile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2" name="Date Placeholder 4"/>
          <p:cNvSpPr>
            <a:spLocks noGrp="1"/>
          </p:cNvSpPr>
          <p:nvPr>
            <p:ph type="dt" sz="half" idx="17"/>
          </p:nvPr>
        </p:nvSpPr>
        <p:spPr/>
        <p:txBody>
          <a:bodyPr/>
          <a:lstStyle>
            <a:lvl1pPr>
              <a:defRPr/>
            </a:lvl1pPr>
          </a:lstStyle>
          <a:p>
            <a:pPr>
              <a:defRPr/>
            </a:pPr>
            <a:endParaRPr lang="en-US"/>
          </a:p>
        </p:txBody>
      </p:sp>
      <p:sp>
        <p:nvSpPr>
          <p:cNvPr id="14" name="Footer Placeholder 5"/>
          <p:cNvSpPr>
            <a:spLocks noGrp="1"/>
          </p:cNvSpPr>
          <p:nvPr>
            <p:ph type="ftr" sz="quarter" idx="18"/>
          </p:nvPr>
        </p:nvSpPr>
        <p:spPr/>
        <p:txBody>
          <a:bodyPr/>
          <a:lstStyle>
            <a:lvl1pPr>
              <a:defRPr/>
            </a:lvl1pPr>
          </a:lstStyle>
          <a:p>
            <a:pPr>
              <a:defRPr/>
            </a:pPr>
            <a:endParaRPr lang="en-US"/>
          </a:p>
        </p:txBody>
      </p:sp>
      <p:sp>
        <p:nvSpPr>
          <p:cNvPr id="15" name="Slide Number Placeholder 6"/>
          <p:cNvSpPr>
            <a:spLocks noGrp="1"/>
          </p:cNvSpPr>
          <p:nvPr>
            <p:ph type="sldNum" sz="quarter" idx="19"/>
          </p:nvPr>
        </p:nvSpPr>
        <p:spPr/>
        <p:txBody>
          <a:bodyPr/>
          <a:lstStyle>
            <a:lvl1pPr>
              <a:defRPr/>
            </a:lvl1pPr>
          </a:lstStyle>
          <a:p>
            <a:pPr>
              <a:defRPr/>
            </a:pPr>
            <a:fld id="{87A584A3-AAB6-AB41-9552-7731E75ADB39}" type="slidenum">
              <a:rPr lang="en-US"/>
              <a:pPr>
                <a:defRPr/>
              </a:pPr>
              <a:t>‹n.›</a:t>
            </a:fld>
            <a:endParaRPr lang="en-US"/>
          </a:p>
        </p:txBody>
      </p:sp>
    </p:spTree>
    <p:extLst>
      <p:ext uri="{BB962C8B-B14F-4D97-AF65-F5344CB8AC3E}">
        <p14:creationId xmlns:p14="http://schemas.microsoft.com/office/powerpoint/2010/main" val="3328998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magine sopra didascalia">
    <p:spTree>
      <p:nvGrpSpPr>
        <p:cNvPr id="1" name=""/>
        <p:cNvGrpSpPr/>
        <p:nvPr/>
      </p:nvGrpSpPr>
      <p:grpSpPr>
        <a:xfrm>
          <a:off x="0" y="0"/>
          <a:ext cx="0" cy="0"/>
          <a:chOff x="0" y="0"/>
          <a:chExt cx="0" cy="0"/>
        </a:xfrm>
      </p:grpSpPr>
      <p:grpSp>
        <p:nvGrpSpPr>
          <p:cNvPr id="5" name="Group 8"/>
          <p:cNvGrpSpPr>
            <a:grpSpLocks/>
          </p:cNvGrpSpPr>
          <p:nvPr/>
        </p:nvGrpSpPr>
        <p:grpSpPr bwMode="auto">
          <a:xfrm rot="232774">
            <a:off x="2058988" y="379413"/>
            <a:ext cx="5032375" cy="3443287"/>
            <a:chOff x="1524000" y="381000"/>
            <a:chExt cx="3657600" cy="4737978"/>
          </a:xfrm>
        </p:grpSpPr>
        <p:sp>
          <p:nvSpPr>
            <p:cNvPr id="6" name="Rectangle 9"/>
            <p:cNvSpPr/>
            <p:nvPr userDrawn="1"/>
          </p:nvSpPr>
          <p:spPr>
            <a:xfrm>
              <a:off x="1523766" y="381015"/>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it-IT"/>
              <a:t>Fare clic per modificare stile</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it-IT" noProof="0"/>
              <a:t>Trascinare l'immagine su un segnaposto o fare clic sull'icona per aggiungerla</a:t>
            </a:r>
            <a:endParaRPr noProof="0"/>
          </a:p>
        </p:txBody>
      </p:sp>
      <p:sp>
        <p:nvSpPr>
          <p:cNvPr id="8" name="Date Placeholder 4"/>
          <p:cNvSpPr>
            <a:spLocks noGrp="1"/>
          </p:cNvSpPr>
          <p:nvPr>
            <p:ph type="dt" sz="half" idx="16"/>
          </p:nvPr>
        </p:nvSpPr>
        <p:spPr/>
        <p:txBody>
          <a:bodyPr/>
          <a:lstStyle>
            <a:lvl1pPr>
              <a:defRPr/>
            </a:lvl1pPr>
          </a:lstStyle>
          <a:p>
            <a:pPr>
              <a:defRPr/>
            </a:pPr>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03054F34-5779-D142-ACEF-1D0DADA608BB}" type="slidenum">
              <a:rPr lang="en-US"/>
              <a:pPr>
                <a:defRPr/>
              </a:pPr>
              <a:t>‹n.›</a:t>
            </a:fld>
            <a:endParaRPr lang="en-US"/>
          </a:p>
        </p:txBody>
      </p:sp>
    </p:spTree>
    <p:extLst>
      <p:ext uri="{BB962C8B-B14F-4D97-AF65-F5344CB8AC3E}">
        <p14:creationId xmlns:p14="http://schemas.microsoft.com/office/powerpoint/2010/main" val="4010495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magini sopra didascalia">
    <p:spTree>
      <p:nvGrpSpPr>
        <p:cNvPr id="1" name=""/>
        <p:cNvGrpSpPr/>
        <p:nvPr/>
      </p:nvGrpSpPr>
      <p:grpSpPr>
        <a:xfrm>
          <a:off x="0" y="0"/>
          <a:ext cx="0" cy="0"/>
          <a:chOff x="0" y="0"/>
          <a:chExt cx="0" cy="0"/>
        </a:xfrm>
      </p:grpSpPr>
      <p:grpSp>
        <p:nvGrpSpPr>
          <p:cNvPr id="6" name="Group 13"/>
          <p:cNvGrpSpPr>
            <a:grpSpLocks/>
          </p:cNvGrpSpPr>
          <p:nvPr/>
        </p:nvGrpSpPr>
        <p:grpSpPr bwMode="auto">
          <a:xfrm rot="-180000">
            <a:off x="114300" y="115888"/>
            <a:ext cx="3968750" cy="3705225"/>
            <a:chOff x="1524000" y="381000"/>
            <a:chExt cx="3657600" cy="4737978"/>
          </a:xfrm>
        </p:grpSpPr>
        <p:sp>
          <p:nvSpPr>
            <p:cNvPr id="7" name="Rectangle 14"/>
            <p:cNvSpPr/>
            <p:nvPr userDrawn="1"/>
          </p:nvSpPr>
          <p:spPr>
            <a:xfrm>
              <a:off x="1519885" y="380691"/>
              <a:ext cx="3657600" cy="47237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grpSp>
        <p:nvGrpSpPr>
          <p:cNvPr id="9" name="Group 9"/>
          <p:cNvGrpSpPr>
            <a:grpSpLocks/>
          </p:cNvGrpSpPr>
          <p:nvPr/>
        </p:nvGrpSpPr>
        <p:grpSpPr bwMode="auto">
          <a:xfrm rot="360000">
            <a:off x="4165600" y="323850"/>
            <a:ext cx="4792663" cy="3443288"/>
            <a:chOff x="1524000" y="381000"/>
            <a:chExt cx="3657600" cy="4737978"/>
          </a:xfrm>
        </p:grpSpPr>
        <p:sp>
          <p:nvSpPr>
            <p:cNvPr id="10" name="Rectangle 10"/>
            <p:cNvSpPr/>
            <p:nvPr userDrawn="1"/>
          </p:nvSpPr>
          <p:spPr>
            <a:xfrm>
              <a:off x="1523620" y="381036"/>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it-IT"/>
              <a:t>Fare clic per modificare stile</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it-IT" noProof="0"/>
              <a:t>Trascinare l'immagine su un segnaposto o fare clic sull'icona per aggiungerla</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it-IT" noProof="0"/>
              <a:t>Trascinare l'immagine su un segnaposto o fare clic sull'icona per aggiungerla</a:t>
            </a:r>
            <a:endParaRPr noProof="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2" name="Date Placeholder 4"/>
          <p:cNvSpPr>
            <a:spLocks noGrp="1"/>
          </p:cNvSpPr>
          <p:nvPr>
            <p:ph type="dt" sz="half" idx="18"/>
          </p:nvPr>
        </p:nvSpPr>
        <p:spPr/>
        <p:txBody>
          <a:bodyPr/>
          <a:lstStyle>
            <a:lvl1pPr>
              <a:defRPr/>
            </a:lvl1pPr>
          </a:lstStyle>
          <a:p>
            <a:pPr>
              <a:defRPr/>
            </a:pPr>
            <a:endParaRPr lang="en-US"/>
          </a:p>
        </p:txBody>
      </p:sp>
      <p:sp>
        <p:nvSpPr>
          <p:cNvPr id="14" name="Footer Placeholder 5"/>
          <p:cNvSpPr>
            <a:spLocks noGrp="1"/>
          </p:cNvSpPr>
          <p:nvPr>
            <p:ph type="ftr" sz="quarter" idx="19"/>
          </p:nvPr>
        </p:nvSpPr>
        <p:spPr/>
        <p:txBody>
          <a:bodyPr/>
          <a:lstStyle>
            <a:lvl1pPr>
              <a:defRPr/>
            </a:lvl1pPr>
          </a:lstStyle>
          <a:p>
            <a:pPr>
              <a:defRPr/>
            </a:pPr>
            <a:endParaRPr lang="en-US"/>
          </a:p>
        </p:txBody>
      </p:sp>
      <p:sp>
        <p:nvSpPr>
          <p:cNvPr id="15" name="Slide Number Placeholder 6"/>
          <p:cNvSpPr>
            <a:spLocks noGrp="1"/>
          </p:cNvSpPr>
          <p:nvPr>
            <p:ph type="sldNum" sz="quarter" idx="20"/>
          </p:nvPr>
        </p:nvSpPr>
        <p:spPr/>
        <p:txBody>
          <a:bodyPr/>
          <a:lstStyle>
            <a:lvl1pPr>
              <a:defRPr/>
            </a:lvl1pPr>
          </a:lstStyle>
          <a:p>
            <a:pPr>
              <a:defRPr/>
            </a:pPr>
            <a:fld id="{73BDCAB1-5F45-CB49-9708-D19E02C6EAE4}" type="slidenum">
              <a:rPr lang="en-US"/>
              <a:pPr>
                <a:defRPr/>
              </a:pPr>
              <a:t>‹n.›</a:t>
            </a:fld>
            <a:endParaRPr lang="en-US"/>
          </a:p>
        </p:txBody>
      </p:sp>
    </p:spTree>
    <p:extLst>
      <p:ext uri="{BB962C8B-B14F-4D97-AF65-F5344CB8AC3E}">
        <p14:creationId xmlns:p14="http://schemas.microsoft.com/office/powerpoint/2010/main" val="63350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A719F8-0240-9A49-A58A-4157751FFD3C}" type="slidenum">
              <a:rPr lang="en-US"/>
              <a:pPr>
                <a:defRPr/>
              </a:pPr>
              <a:t>‹n.›</a:t>
            </a:fld>
            <a:endParaRPr lang="en-US"/>
          </a:p>
        </p:txBody>
      </p:sp>
    </p:spTree>
    <p:extLst>
      <p:ext uri="{BB962C8B-B14F-4D97-AF65-F5344CB8AC3E}">
        <p14:creationId xmlns:p14="http://schemas.microsoft.com/office/powerpoint/2010/main" val="396020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Content Placeholder 2"/>
          <p:cNvSpPr>
            <a:spLocks noGrp="1"/>
          </p:cNvSpPr>
          <p:nvPr>
            <p:ph idx="1"/>
          </p:nvPr>
        </p:nvSpPr>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427EE8-95C6-F64F-9854-7E8FC0312DE5}" type="slidenum">
              <a:rPr lang="en-US"/>
              <a:pPr>
                <a:defRPr/>
              </a:pPr>
              <a:t>‹n.›</a:t>
            </a:fld>
            <a:endParaRPr lang="en-US"/>
          </a:p>
        </p:txBody>
      </p:sp>
    </p:spTree>
    <p:extLst>
      <p:ext uri="{BB962C8B-B14F-4D97-AF65-F5344CB8AC3E}">
        <p14:creationId xmlns:p14="http://schemas.microsoft.com/office/powerpoint/2010/main" val="513225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lstStyle/>
          <a:p>
            <a:r>
              <a:rPr lang="it-IT"/>
              <a:t>Fare clic per modificare stile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C38337-EA4A-BC46-AD33-DD5216AC5771}" type="slidenum">
              <a:rPr lang="en-US"/>
              <a:pPr>
                <a:defRPr/>
              </a:pPr>
              <a:t>‹n.›</a:t>
            </a:fld>
            <a:endParaRPr lang="en-US"/>
          </a:p>
        </p:txBody>
      </p:sp>
    </p:spTree>
    <p:extLst>
      <p:ext uri="{BB962C8B-B14F-4D97-AF65-F5344CB8AC3E}">
        <p14:creationId xmlns:p14="http://schemas.microsoft.com/office/powerpoint/2010/main" val="1301409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filigrana">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it-IT"/>
              <a:t>Fare clic per modificare gli stili del testo dello schema</a:t>
            </a:r>
          </a:p>
        </p:txBody>
      </p:sp>
      <p:sp>
        <p:nvSpPr>
          <p:cNvPr id="2" name="Title 1"/>
          <p:cNvSpPr>
            <a:spLocks noGrp="1"/>
          </p:cNvSpPr>
          <p:nvPr>
            <p:ph type="ctrTitle"/>
          </p:nvPr>
        </p:nvSpPr>
        <p:spPr>
          <a:xfrm>
            <a:off x="3960813" y="3833095"/>
            <a:ext cx="4724400" cy="1209964"/>
          </a:xfrm>
        </p:spPr>
        <p:txBody>
          <a:bodyPr lIns="45720" tIns="0" rIns="45720" bIns="0" anchor="b">
            <a:noAutofit/>
          </a:bodyPr>
          <a:lstStyle>
            <a:lvl1pPr algn="l">
              <a:lnSpc>
                <a:spcPts val="5000"/>
              </a:lnSpc>
              <a:defRPr sz="4600"/>
            </a:lvl1pPr>
          </a:lstStyle>
          <a:p>
            <a:r>
              <a:rPr lang="it-IT"/>
              <a:t>Fare clic per modificare stile</a:t>
            </a:r>
            <a:endParaRPr dirty="0"/>
          </a:p>
        </p:txBody>
      </p:sp>
      <p:sp>
        <p:nvSpPr>
          <p:cNvPr id="3" name="Subtitle 2"/>
          <p:cNvSpPr>
            <a:spLocks noGrp="1"/>
          </p:cNvSpPr>
          <p:nvPr>
            <p:ph type="subTitle" idx="1"/>
          </p:nvPr>
        </p:nvSpPr>
        <p:spPr>
          <a:xfrm>
            <a:off x="3960813" y="5056909"/>
            <a:ext cx="4724400" cy="1156586"/>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dirty="0"/>
          </a:p>
        </p:txBody>
      </p:sp>
      <p:sp>
        <p:nvSpPr>
          <p:cNvPr id="5" name="Date Placeholder 3"/>
          <p:cNvSpPr>
            <a:spLocks noGrp="1"/>
          </p:cNvSpPr>
          <p:nvPr>
            <p:ph type="dt" sz="half" idx="14"/>
          </p:nvPr>
        </p:nvSpPr>
        <p:spPr>
          <a:xfrm>
            <a:off x="457200" y="6299200"/>
            <a:ext cx="1981200" cy="273050"/>
          </a:xfrm>
        </p:spPr>
        <p:txBody>
          <a:bodyPr/>
          <a:lstStyle>
            <a:lvl1pPr algn="l">
              <a:defRPr sz="1100">
                <a:latin typeface="Rockwell" pitchFamily="18" charset="0"/>
              </a:defRPr>
            </a:lvl1pPr>
          </a:lstStyle>
          <a:p>
            <a:pPr>
              <a:defRPr/>
            </a:pPr>
            <a:endParaRPr lang="en-US"/>
          </a:p>
        </p:txBody>
      </p:sp>
      <p:sp>
        <p:nvSpPr>
          <p:cNvPr id="6" name="Footer Placeholder 4"/>
          <p:cNvSpPr>
            <a:spLocks noGrp="1"/>
          </p:cNvSpPr>
          <p:nvPr>
            <p:ph type="ftr" sz="quarter" idx="15"/>
          </p:nvPr>
        </p:nvSpPr>
        <p:spPr>
          <a:xfrm>
            <a:off x="3962400" y="6299200"/>
            <a:ext cx="3810000" cy="273050"/>
          </a:xfrm>
        </p:spPr>
        <p:txBody>
          <a:bodyPr/>
          <a:lstStyle>
            <a:lvl1pPr algn="l">
              <a:defRPr/>
            </a:lvl1pPr>
          </a:lstStyle>
          <a:p>
            <a:pPr>
              <a:defRPr/>
            </a:pPr>
            <a:endParaRPr lang="en-US"/>
          </a:p>
        </p:txBody>
      </p:sp>
      <p:sp>
        <p:nvSpPr>
          <p:cNvPr id="7" name="Slide Number Placeholder 5"/>
          <p:cNvSpPr>
            <a:spLocks noGrp="1"/>
          </p:cNvSpPr>
          <p:nvPr>
            <p:ph type="sldNum" sz="quarter" idx="16"/>
          </p:nvPr>
        </p:nvSpPr>
        <p:spPr>
          <a:xfrm>
            <a:off x="8264525" y="6311900"/>
            <a:ext cx="685800" cy="265113"/>
          </a:xfrm>
        </p:spPr>
        <p:txBody>
          <a:bodyPr/>
          <a:lstStyle>
            <a:lvl1pPr>
              <a:defRPr sz="1100">
                <a:solidFill>
                  <a:schemeClr val="tx1"/>
                </a:solidFill>
                <a:latin typeface="Rockwell" pitchFamily="18" charset="0"/>
              </a:defRPr>
            </a:lvl1pPr>
          </a:lstStyle>
          <a:p>
            <a:pPr>
              <a:defRPr/>
            </a:pPr>
            <a:fld id="{08E8F3C6-D246-F64E-ABF4-43734685551F}" type="slidenum">
              <a:rPr lang="en-US"/>
              <a:pPr>
                <a:defRPr/>
              </a:pPr>
              <a:t>‹n.›</a:t>
            </a:fld>
            <a:endParaRPr lang="en-US"/>
          </a:p>
        </p:txBody>
      </p:sp>
    </p:spTree>
    <p:extLst>
      <p:ext uri="{BB962C8B-B14F-4D97-AF65-F5344CB8AC3E}">
        <p14:creationId xmlns:p14="http://schemas.microsoft.com/office/powerpoint/2010/main" val="206443444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it-IT"/>
              <a:t>Fare clic per modificare stile</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1FA2E8-479F-F049-9167-BA9DB460C54C}" type="slidenum">
              <a:rPr lang="en-US"/>
              <a:pPr>
                <a:defRPr/>
              </a:pPr>
              <a:t>‹n.›</a:t>
            </a:fld>
            <a:endParaRPr lang="en-US"/>
          </a:p>
        </p:txBody>
      </p:sp>
    </p:spTree>
    <p:extLst>
      <p:ext uri="{BB962C8B-B14F-4D97-AF65-F5344CB8AC3E}">
        <p14:creationId xmlns:p14="http://schemas.microsoft.com/office/powerpoint/2010/main" val="41574892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zione con filigrana">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it-IT"/>
              <a:t>Fare clic per modificare gli stili del testo dello schema</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it-IT"/>
              <a:t>Fare clic per modificare stile</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AC00CC4B-6EE1-9947-A9D9-E625AB74957C}" type="slidenum">
              <a:rPr lang="en-US"/>
              <a:pPr>
                <a:defRPr/>
              </a:pPr>
              <a:t>‹n.›</a:t>
            </a:fld>
            <a:endParaRPr lang="en-US"/>
          </a:p>
        </p:txBody>
      </p:sp>
    </p:spTree>
    <p:extLst>
      <p:ext uri="{BB962C8B-B14F-4D97-AF65-F5344CB8AC3E}">
        <p14:creationId xmlns:p14="http://schemas.microsoft.com/office/powerpoint/2010/main" val="197060610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zione con immagin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8"/>
          <p:cNvGrpSpPr>
            <a:grpSpLocks/>
          </p:cNvGrpSpPr>
          <p:nvPr/>
        </p:nvGrpSpPr>
        <p:grpSpPr bwMode="auto">
          <a:xfrm rot="-360000">
            <a:off x="654050" y="444500"/>
            <a:ext cx="5416550" cy="3630613"/>
            <a:chOff x="1524000" y="381000"/>
            <a:chExt cx="3657600" cy="4737978"/>
          </a:xfrm>
        </p:grpSpPr>
        <p:sp>
          <p:nvSpPr>
            <p:cNvPr id="6" name="Rectangle 9"/>
            <p:cNvSpPr/>
            <p:nvPr userDrawn="1"/>
          </p:nvSpPr>
          <p:spPr>
            <a:xfrm>
              <a:off x="1521194" y="380390"/>
              <a:ext cx="3657600" cy="47234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it-IT"/>
              <a:t>Fare clic per modificare stile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it-IT" noProof="0"/>
              <a:t>Trascinare l'immagine su un segnaposto o fare clic sull'icona per aggiungerla</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4"/>
          <p:cNvSpPr>
            <a:spLocks noGrp="1"/>
          </p:cNvSpPr>
          <p:nvPr>
            <p:ph type="dt" sz="half" idx="16"/>
          </p:nvPr>
        </p:nvSpPr>
        <p:spPr/>
        <p:txBody>
          <a:bodyPr/>
          <a:lstStyle>
            <a:lvl1pPr>
              <a:defRPr/>
            </a:lvl1pPr>
          </a:lstStyle>
          <a:p>
            <a:pPr>
              <a:defRPr/>
            </a:pPr>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953D4F7E-DF0E-7643-B66A-372EDBCDCBB4}" type="slidenum">
              <a:rPr lang="en-US"/>
              <a:pPr>
                <a:defRPr/>
              </a:pPr>
              <a:t>‹n.›</a:t>
            </a:fld>
            <a:endParaRPr lang="en-US"/>
          </a:p>
        </p:txBody>
      </p:sp>
    </p:spTree>
    <p:extLst>
      <p:ext uri="{BB962C8B-B14F-4D97-AF65-F5344CB8AC3E}">
        <p14:creationId xmlns:p14="http://schemas.microsoft.com/office/powerpoint/2010/main" val="129359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971ABA-0208-9F40-820C-B8D3DE24C989}" type="slidenum">
              <a:rPr lang="en-US"/>
              <a:pPr>
                <a:defRPr/>
              </a:pPr>
              <a:t>‹n.›</a:t>
            </a:fld>
            <a:endParaRPr lang="en-US"/>
          </a:p>
        </p:txBody>
      </p:sp>
    </p:spTree>
    <p:extLst>
      <p:ext uri="{BB962C8B-B14F-4D97-AF65-F5344CB8AC3E}">
        <p14:creationId xmlns:p14="http://schemas.microsoft.com/office/powerpoint/2010/main" val="152546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7" name="Picture 10" descr="Comparison-Under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263"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Comparison-Under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6488"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Comparison-Under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263"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Comparison-Under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6488"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it-IT"/>
              <a:t>Fare clic per modificare stile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11" name="Date Placeholder 6"/>
          <p:cNvSpPr>
            <a:spLocks noGrp="1"/>
          </p:cNvSpPr>
          <p:nvPr>
            <p:ph type="dt" sz="half" idx="10"/>
          </p:nvPr>
        </p:nvSpPr>
        <p:spPr/>
        <p:txBody>
          <a:bodyPr/>
          <a:lstStyle>
            <a:lvl1pPr>
              <a:defRPr/>
            </a:lvl1pPr>
          </a:lstStyle>
          <a:p>
            <a:pPr>
              <a:defRPr/>
            </a:pPr>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96A989B1-A109-8A48-8206-33782A41829A}" type="slidenum">
              <a:rPr lang="en-US"/>
              <a:pPr>
                <a:defRPr/>
              </a:pPr>
              <a:t>‹n.›</a:t>
            </a:fld>
            <a:endParaRPr lang="en-US"/>
          </a:p>
        </p:txBody>
      </p:sp>
    </p:spTree>
    <p:extLst>
      <p:ext uri="{BB962C8B-B14F-4D97-AF65-F5344CB8AC3E}">
        <p14:creationId xmlns:p14="http://schemas.microsoft.com/office/powerpoint/2010/main" val="255339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uto, sopra e sot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6BE0B970-C3AD-1E4F-888C-9CF33A9A1256}" type="slidenum">
              <a:rPr lang="en-US"/>
              <a:pPr>
                <a:defRPr/>
              </a:pPr>
              <a:t>‹n.›</a:t>
            </a:fld>
            <a:endParaRPr lang="en-US"/>
          </a:p>
        </p:txBody>
      </p:sp>
    </p:spTree>
    <p:extLst>
      <p:ext uri="{BB962C8B-B14F-4D97-AF65-F5344CB8AC3E}">
        <p14:creationId xmlns:p14="http://schemas.microsoft.com/office/powerpoint/2010/main" val="323336158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027" name="Text Placeholder 2"/>
          <p:cNvSpPr>
            <a:spLocks noGrp="1"/>
          </p:cNvSpPr>
          <p:nvPr>
            <p:ph type="body" idx="1"/>
          </p:nvPr>
        </p:nvSpPr>
        <p:spPr bwMode="auto">
          <a:xfrm>
            <a:off x="914400" y="1735138"/>
            <a:ext cx="7313613"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pPr>
              <a:defRPr/>
            </a:pPr>
            <a:endParaRPr lang="en-US"/>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pPr>
              <a:defRPr/>
            </a:pPr>
            <a:endParaRPr lang="en-US"/>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pPr>
              <a:defRPr/>
            </a:pPr>
            <a:fld id="{89871815-14F4-6444-B5C9-04A96197BE21}"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57" r:id="rId2"/>
    <p:sldLayoutId id="2147483766" r:id="rId3"/>
    <p:sldLayoutId id="2147483767" r:id="rId4"/>
    <p:sldLayoutId id="2147483768" r:id="rId5"/>
    <p:sldLayoutId id="2147483769" r:id="rId6"/>
    <p:sldLayoutId id="2147483758" r:id="rId7"/>
    <p:sldLayoutId id="2147483770" r:id="rId8"/>
    <p:sldLayoutId id="2147483759" r:id="rId9"/>
    <p:sldLayoutId id="2147483760" r:id="rId10"/>
    <p:sldLayoutId id="2147483761" r:id="rId11"/>
    <p:sldLayoutId id="2147483762" r:id="rId12"/>
    <p:sldLayoutId id="2147483763" r:id="rId13"/>
    <p:sldLayoutId id="2147483764" r:id="rId14"/>
    <p:sldLayoutId id="2147483771" r:id="rId15"/>
    <p:sldLayoutId id="2147483772" r:id="rId16"/>
    <p:sldLayoutId id="2147483773" r:id="rId17"/>
    <p:sldLayoutId id="2147483774" r:id="rId18"/>
    <p:sldLayoutId id="2147483775" r:id="rId19"/>
    <p:sldLayoutId id="2147483776" r:id="rId20"/>
  </p:sldLayoutIdLst>
  <p:txStyles>
    <p:titleStyle>
      <a:lvl1pPr algn="ctr" rtl="0" eaLnBrk="0" fontAlgn="base" hangingPunct="0">
        <a:spcBef>
          <a:spcPct val="0"/>
        </a:spcBef>
        <a:spcAft>
          <a:spcPct val="0"/>
        </a:spcAft>
        <a:defRPr sz="46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600">
          <a:solidFill>
            <a:schemeClr val="tx1"/>
          </a:solidFill>
          <a:latin typeface="Goudy Old Style" charset="0"/>
          <a:ea typeface="ＭＳ Ｐゴシック" charset="0"/>
          <a:cs typeface="ＭＳ Ｐゴシック" charset="0"/>
        </a:defRPr>
      </a:lvl2pPr>
      <a:lvl3pPr algn="ctr" rtl="0" eaLnBrk="0" fontAlgn="base" hangingPunct="0">
        <a:spcBef>
          <a:spcPct val="0"/>
        </a:spcBef>
        <a:spcAft>
          <a:spcPct val="0"/>
        </a:spcAft>
        <a:defRPr sz="4600">
          <a:solidFill>
            <a:schemeClr val="tx1"/>
          </a:solidFill>
          <a:latin typeface="Goudy Old Style" charset="0"/>
          <a:ea typeface="ＭＳ Ｐゴシック" charset="0"/>
          <a:cs typeface="ＭＳ Ｐゴシック" charset="0"/>
        </a:defRPr>
      </a:lvl3pPr>
      <a:lvl4pPr algn="ctr" rtl="0" eaLnBrk="0" fontAlgn="base" hangingPunct="0">
        <a:spcBef>
          <a:spcPct val="0"/>
        </a:spcBef>
        <a:spcAft>
          <a:spcPct val="0"/>
        </a:spcAft>
        <a:defRPr sz="4600">
          <a:solidFill>
            <a:schemeClr val="tx1"/>
          </a:solidFill>
          <a:latin typeface="Goudy Old Style" charset="0"/>
          <a:ea typeface="ＭＳ Ｐゴシック" charset="0"/>
          <a:cs typeface="ＭＳ Ｐゴシック" charset="0"/>
        </a:defRPr>
      </a:lvl4pPr>
      <a:lvl5pPr algn="ctr" rtl="0" eaLnBrk="0" fontAlgn="base" hangingPunct="0">
        <a:spcBef>
          <a:spcPct val="0"/>
        </a:spcBef>
        <a:spcAft>
          <a:spcPct val="0"/>
        </a:spcAft>
        <a:defRPr sz="4600">
          <a:solidFill>
            <a:schemeClr val="tx1"/>
          </a:solidFill>
          <a:latin typeface="Goudy Old Style" charset="0"/>
          <a:ea typeface="ＭＳ Ｐゴシック" charset="0"/>
          <a:cs typeface="ＭＳ Ｐゴシック" charset="0"/>
        </a:defRPr>
      </a:lvl5pPr>
      <a:lvl6pPr marL="457200" algn="ctr" rtl="0" fontAlgn="base">
        <a:spcBef>
          <a:spcPct val="0"/>
        </a:spcBef>
        <a:spcAft>
          <a:spcPct val="0"/>
        </a:spcAft>
        <a:defRPr sz="4600">
          <a:solidFill>
            <a:schemeClr val="tx1"/>
          </a:solidFill>
          <a:latin typeface="Goudy Old Style" charset="0"/>
          <a:ea typeface="ＭＳ Ｐゴシック" charset="0"/>
          <a:cs typeface="ＭＳ Ｐゴシック" charset="0"/>
        </a:defRPr>
      </a:lvl6pPr>
      <a:lvl7pPr marL="914400" algn="ctr" rtl="0" fontAlgn="base">
        <a:spcBef>
          <a:spcPct val="0"/>
        </a:spcBef>
        <a:spcAft>
          <a:spcPct val="0"/>
        </a:spcAft>
        <a:defRPr sz="4600">
          <a:solidFill>
            <a:schemeClr val="tx1"/>
          </a:solidFill>
          <a:latin typeface="Goudy Old Style" charset="0"/>
          <a:ea typeface="ＭＳ Ｐゴシック" charset="0"/>
          <a:cs typeface="ＭＳ Ｐゴシック" charset="0"/>
        </a:defRPr>
      </a:lvl7pPr>
      <a:lvl8pPr marL="1371600" algn="ctr" rtl="0" fontAlgn="base">
        <a:spcBef>
          <a:spcPct val="0"/>
        </a:spcBef>
        <a:spcAft>
          <a:spcPct val="0"/>
        </a:spcAft>
        <a:defRPr sz="4600">
          <a:solidFill>
            <a:schemeClr val="tx1"/>
          </a:solidFill>
          <a:latin typeface="Goudy Old Style" charset="0"/>
          <a:ea typeface="ＭＳ Ｐゴシック" charset="0"/>
          <a:cs typeface="ＭＳ Ｐゴシック" charset="0"/>
        </a:defRPr>
      </a:lvl8pPr>
      <a:lvl9pPr marL="1828800" algn="ctr" rtl="0" fontAlgn="base">
        <a:spcBef>
          <a:spcPct val="0"/>
        </a:spcBef>
        <a:spcAft>
          <a:spcPct val="0"/>
        </a:spcAft>
        <a:defRPr sz="4600">
          <a:solidFill>
            <a:schemeClr val="tx1"/>
          </a:solidFill>
          <a:latin typeface="Goudy Old Style" charset="0"/>
          <a:ea typeface="ＭＳ Ｐゴシック" charset="0"/>
          <a:cs typeface="ＭＳ Ｐゴシック" charset="0"/>
        </a:defRPr>
      </a:lvl9pPr>
    </p:titleStyle>
    <p:bodyStyle>
      <a:lvl1pPr marL="463550" indent="-463550" algn="l" rtl="0" eaLnBrk="0" fontAlgn="base" hangingPunct="0">
        <a:spcBef>
          <a:spcPts val="2000"/>
        </a:spcBef>
        <a:spcAft>
          <a:spcPct val="0"/>
        </a:spcAft>
        <a:buSzPct val="90000"/>
        <a:buBlip>
          <a:blip r:embed="rId22"/>
        </a:buBlip>
        <a:defRPr sz="2400" kern="1200">
          <a:solidFill>
            <a:schemeClr val="tx1"/>
          </a:solidFill>
          <a:latin typeface="+mn-lt"/>
          <a:ea typeface="ＭＳ Ｐゴシック" charset="0"/>
          <a:cs typeface="ＭＳ Ｐゴシック" charset="0"/>
        </a:defRPr>
      </a:lvl1pPr>
      <a:lvl2pPr marL="914400" indent="-457200" algn="l" rtl="0" eaLnBrk="0" fontAlgn="base" hangingPunct="0">
        <a:spcBef>
          <a:spcPts val="600"/>
        </a:spcBef>
        <a:spcAft>
          <a:spcPct val="0"/>
        </a:spcAft>
        <a:buSzPct val="90000"/>
        <a:buBlip>
          <a:blip r:embed="rId23"/>
        </a:buBlip>
        <a:defRPr sz="2200" kern="1200">
          <a:solidFill>
            <a:schemeClr val="tx1"/>
          </a:solidFill>
          <a:latin typeface="+mn-lt"/>
          <a:ea typeface="ＭＳ Ｐゴシック" charset="0"/>
          <a:cs typeface="+mn-cs"/>
        </a:defRPr>
      </a:lvl2pPr>
      <a:lvl3pPr marL="1255713" indent="-341313" algn="l" rtl="0" eaLnBrk="0" fontAlgn="base" hangingPunct="0">
        <a:spcBef>
          <a:spcPts val="600"/>
        </a:spcBef>
        <a:spcAft>
          <a:spcPct val="0"/>
        </a:spcAft>
        <a:buSzPct val="90000"/>
        <a:buBlip>
          <a:blip r:embed="rId24"/>
        </a:buBlip>
        <a:defRPr sz="2000" kern="1200">
          <a:solidFill>
            <a:schemeClr val="tx1"/>
          </a:solidFill>
          <a:latin typeface="+mn-lt"/>
          <a:ea typeface="ＭＳ Ｐゴシック" charset="0"/>
          <a:cs typeface="+mn-cs"/>
        </a:defRPr>
      </a:lvl3pPr>
      <a:lvl4pPr marL="1597025" indent="-341313" algn="l" rtl="0" eaLnBrk="0" fontAlgn="base" hangingPunct="0">
        <a:spcBef>
          <a:spcPts val="600"/>
        </a:spcBef>
        <a:spcAft>
          <a:spcPct val="0"/>
        </a:spcAft>
        <a:buSzPct val="90000"/>
        <a:buBlip>
          <a:blip r:embed="rId24"/>
        </a:buBlip>
        <a:defRPr kern="1200">
          <a:solidFill>
            <a:schemeClr val="tx1"/>
          </a:solidFill>
          <a:latin typeface="+mn-lt"/>
          <a:ea typeface="ＭＳ Ｐゴシック" charset="0"/>
          <a:cs typeface="+mn-cs"/>
        </a:defRPr>
      </a:lvl4pPr>
      <a:lvl5pPr marL="1938338" indent="-341313" algn="l" rtl="0" eaLnBrk="0" fontAlgn="base" hangingPunct="0">
        <a:spcBef>
          <a:spcPts val="600"/>
        </a:spcBef>
        <a:spcAft>
          <a:spcPct val="0"/>
        </a:spcAft>
        <a:buSzPct val="90000"/>
        <a:buBlip>
          <a:blip r:embed="rId24"/>
        </a:buBlip>
        <a:defRPr kern="1200">
          <a:solidFill>
            <a:schemeClr val="tx1"/>
          </a:solidFill>
          <a:latin typeface="+mn-lt"/>
          <a:ea typeface="ＭＳ Ｐゴシック" charset="0"/>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title"/>
          </p:nvPr>
        </p:nvSpPr>
        <p:spPr>
          <a:xfrm>
            <a:off x="914401" y="188913"/>
            <a:ext cx="7185992" cy="1182687"/>
          </a:xfrm>
        </p:spPr>
        <p:txBody>
          <a:bodyPr/>
          <a:lstStyle/>
          <a:p>
            <a:pPr eaLnBrk="1" hangingPunct="1"/>
            <a:r>
              <a:rPr lang="it-IT" sz="2800" b="1" dirty="0">
                <a:latin typeface="Times New Roman" charset="0"/>
              </a:rPr>
              <a:t/>
            </a:r>
            <a:br>
              <a:rPr lang="it-IT" sz="2800" b="1" dirty="0">
                <a:latin typeface="Times New Roman" charset="0"/>
              </a:rPr>
            </a:br>
            <a:r>
              <a:rPr lang="it-IT" sz="2800" b="1" dirty="0">
                <a:latin typeface="Times New Roman" charset="0"/>
              </a:rPr>
              <a:t/>
            </a:r>
            <a:br>
              <a:rPr lang="it-IT" sz="2800" b="1" dirty="0">
                <a:latin typeface="Times New Roman" charset="0"/>
              </a:rPr>
            </a:br>
            <a:r>
              <a:rPr lang="it-IT" sz="3200" b="1" dirty="0">
                <a:latin typeface="Times New Roman" charset="0"/>
              </a:rPr>
              <a:t>I Longobardi e il loro diritto </a:t>
            </a:r>
            <a:br>
              <a:rPr lang="it-IT" sz="3200" b="1" dirty="0">
                <a:latin typeface="Times New Roman" charset="0"/>
              </a:rPr>
            </a:br>
            <a:r>
              <a:rPr lang="it-IT" sz="2800" b="1" dirty="0">
                <a:latin typeface="Times New Roman" charset="0"/>
              </a:rPr>
              <a:t> </a:t>
            </a:r>
            <a:br>
              <a:rPr lang="it-IT" sz="2800" b="1" dirty="0">
                <a:latin typeface="Times New Roman" charset="0"/>
              </a:rPr>
            </a:br>
            <a:endParaRPr lang="it-IT" sz="2000" dirty="0">
              <a:latin typeface="Times New Roman" charset="0"/>
            </a:endParaRPr>
          </a:p>
        </p:txBody>
      </p:sp>
      <p:pic>
        <p:nvPicPr>
          <p:cNvPr id="2355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t="13026" b="13026"/>
          <a:stretch>
            <a:fillRect/>
          </a:stretch>
        </p:blipFill>
        <p:spPr>
          <a:xfrm>
            <a:off x="1763687" y="2492896"/>
            <a:ext cx="5616625" cy="376803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1"/>
          <p:cNvSpPr>
            <a:spLocks noGrp="1"/>
          </p:cNvSpPr>
          <p:nvPr>
            <p:ph type="title"/>
          </p:nvPr>
        </p:nvSpPr>
        <p:spPr>
          <a:xfrm>
            <a:off x="395288" y="260649"/>
            <a:ext cx="8353425" cy="648071"/>
          </a:xfrm>
        </p:spPr>
        <p:txBody>
          <a:bodyPr/>
          <a:lstStyle/>
          <a:p>
            <a:pPr eaLnBrk="1" hangingPunct="1"/>
            <a:r>
              <a:rPr lang="it-IT" sz="4000" dirty="0">
                <a:solidFill>
                  <a:srgbClr val="006600"/>
                </a:solidFill>
                <a:latin typeface="Goudy Old Style" charset="0"/>
              </a:rPr>
              <a:t>Autari e la costruzione della monarchia</a:t>
            </a:r>
          </a:p>
        </p:txBody>
      </p:sp>
      <p:sp>
        <p:nvSpPr>
          <p:cNvPr id="32770" name="Segnaposto contenuto 2"/>
          <p:cNvSpPr>
            <a:spLocks noGrp="1"/>
          </p:cNvSpPr>
          <p:nvPr>
            <p:ph idx="1"/>
          </p:nvPr>
        </p:nvSpPr>
        <p:spPr>
          <a:xfrm>
            <a:off x="107505" y="1124744"/>
            <a:ext cx="8856984" cy="5400599"/>
          </a:xfrm>
        </p:spPr>
        <p:txBody>
          <a:bodyPr/>
          <a:lstStyle/>
          <a:p>
            <a:pPr eaLnBrk="1" hangingPunct="1"/>
            <a:r>
              <a:rPr lang="it-IT" dirty="0">
                <a:latin typeface="Goudy Old Style" charset="0"/>
              </a:rPr>
              <a:t>I tentativi di consolidare la monarchia di Alboino e del figlio </a:t>
            </a:r>
            <a:r>
              <a:rPr lang="it-IT" dirty="0" err="1">
                <a:latin typeface="Goudy Old Style" charset="0"/>
              </a:rPr>
              <a:t>Clefi</a:t>
            </a:r>
            <a:r>
              <a:rPr lang="it-IT" dirty="0">
                <a:latin typeface="Goudy Old Style" charset="0"/>
              </a:rPr>
              <a:t> sono respinti (prima l’uno e poi l’altro cadono assassinati in altrettanti complotti).</a:t>
            </a:r>
          </a:p>
          <a:p>
            <a:pPr eaLnBrk="1" hangingPunct="1"/>
            <a:r>
              <a:rPr lang="it-IT" dirty="0">
                <a:latin typeface="Goudy Old Style" charset="0"/>
              </a:rPr>
              <a:t>Per 10 anni, dal 574 al 584, i Longobardi evitano di eleggere un re (cd. </a:t>
            </a:r>
            <a:r>
              <a:rPr lang="it-IT" i="1" dirty="0">
                <a:solidFill>
                  <a:srgbClr val="008000"/>
                </a:solidFill>
                <a:latin typeface="Goudy Old Style" charset="0"/>
              </a:rPr>
              <a:t>interregno</a:t>
            </a:r>
            <a:r>
              <a:rPr lang="it-IT" dirty="0">
                <a:latin typeface="Goudy Old Style" charset="0"/>
              </a:rPr>
              <a:t>). I ducati sono l’istituzione politica principale.</a:t>
            </a:r>
          </a:p>
          <a:p>
            <a:pPr eaLnBrk="1" hangingPunct="1"/>
            <a:r>
              <a:rPr lang="it-IT" dirty="0">
                <a:latin typeface="Goudy Old Style" charset="0"/>
              </a:rPr>
              <a:t>I Bizantini recuperano molto terreno e i Longobardi capiscono che l’assenza di un potere centrale li danneggia gravemente.</a:t>
            </a:r>
          </a:p>
          <a:p>
            <a:pPr eaLnBrk="1" hangingPunct="1"/>
            <a:r>
              <a:rPr lang="it-IT" dirty="0">
                <a:latin typeface="Goudy Old Style" charset="0"/>
              </a:rPr>
              <a:t>Nel 584 viene eletto re </a:t>
            </a:r>
            <a:r>
              <a:rPr lang="it-IT" b="1" dirty="0">
                <a:latin typeface="Goudy Old Style" charset="0"/>
              </a:rPr>
              <a:t>Autari</a:t>
            </a:r>
            <a:r>
              <a:rPr lang="it-IT" dirty="0">
                <a:latin typeface="Goudy Old Style" charset="0"/>
              </a:rPr>
              <a:t> (figlio di </a:t>
            </a:r>
            <a:r>
              <a:rPr lang="it-IT" dirty="0" err="1">
                <a:latin typeface="Goudy Old Style" charset="0"/>
              </a:rPr>
              <a:t>Clefi</a:t>
            </a:r>
            <a:r>
              <a:rPr lang="it-IT" dirty="0">
                <a:latin typeface="Goudy Old Style" charset="0"/>
              </a:rPr>
              <a:t>). Questo fissa la sua capitale a Pavia (</a:t>
            </a:r>
            <a:r>
              <a:rPr lang="it-IT" i="1" dirty="0" err="1">
                <a:latin typeface="Goudy Old Style" charset="0"/>
              </a:rPr>
              <a:t>Ticinum</a:t>
            </a:r>
            <a:r>
              <a:rPr lang="it-IT" dirty="0">
                <a:latin typeface="Goudy Old Style" charset="0"/>
              </a:rPr>
              <a:t>) e pretende e ottiene che i duchi trasferiscano alla corona la metà dei loro domini (a gestirli viene inviato in ogni ducato un</a:t>
            </a:r>
            <a:r>
              <a:rPr lang="it-IT" b="1" dirty="0">
                <a:solidFill>
                  <a:srgbClr val="006600"/>
                </a:solidFill>
                <a:latin typeface="Goudy Old Style" charset="0"/>
              </a:rPr>
              <a:t> gastaldo</a:t>
            </a:r>
            <a:r>
              <a:rPr lang="it-IT" dirty="0">
                <a:latin typeface="Goudy Old Style" charset="0"/>
              </a:rPr>
              <a:t> regio che si affianca allo </a:t>
            </a:r>
            <a:r>
              <a:rPr lang="it-IT" b="1" dirty="0" err="1">
                <a:solidFill>
                  <a:srgbClr val="006600"/>
                </a:solidFill>
                <a:latin typeface="Goudy Old Style" charset="0"/>
              </a:rPr>
              <a:t>sculdascio</a:t>
            </a:r>
            <a:r>
              <a:rPr lang="it-IT" dirty="0">
                <a:latin typeface="Goudy Old Style" charset="0"/>
              </a:rPr>
              <a:t>, amministratore nominato dal duca).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egnaposto contenuto 2"/>
          <p:cNvSpPr>
            <a:spLocks noGrp="1"/>
          </p:cNvSpPr>
          <p:nvPr>
            <p:ph idx="1"/>
          </p:nvPr>
        </p:nvSpPr>
        <p:spPr>
          <a:xfrm>
            <a:off x="250825" y="1124744"/>
            <a:ext cx="8713788" cy="5617369"/>
          </a:xfrm>
        </p:spPr>
        <p:txBody>
          <a:bodyPr/>
          <a:lstStyle/>
          <a:p>
            <a:pPr eaLnBrk="1" hangingPunct="1"/>
            <a:r>
              <a:rPr lang="it-IT" sz="2000" dirty="0">
                <a:solidFill>
                  <a:srgbClr val="161616"/>
                </a:solidFill>
                <a:latin typeface="Times New Roman" charset="0"/>
              </a:rPr>
              <a:t>[3.13] … Sempre in questo periodo </a:t>
            </a:r>
            <a:r>
              <a:rPr lang="it-IT" sz="2000" dirty="0" err="1">
                <a:solidFill>
                  <a:srgbClr val="161616"/>
                </a:solidFill>
                <a:latin typeface="Times New Roman" charset="0"/>
              </a:rPr>
              <a:t>Faroaldo</a:t>
            </a:r>
            <a:r>
              <a:rPr lang="it-IT" sz="2000" dirty="0">
                <a:solidFill>
                  <a:srgbClr val="161616"/>
                </a:solidFill>
                <a:latin typeface="Times New Roman" charset="0"/>
              </a:rPr>
              <a:t>, primo duca degli Spoletini, invase Classe [cioè Ravenna] con un esercito di Longobardi e lasciò la florida città nuda, spogliata di tutte le ricchezze.</a:t>
            </a:r>
          </a:p>
          <a:p>
            <a:pPr eaLnBrk="1" hangingPunct="1"/>
            <a:r>
              <a:rPr lang="it-IT" sz="2000" dirty="0">
                <a:solidFill>
                  <a:srgbClr val="161616"/>
                </a:solidFill>
                <a:latin typeface="Times New Roman" charset="0"/>
              </a:rPr>
              <a:t>[3.16] Intanto i Longobardi, dopo che per dieci anni erano stati sotto il potere dei duchi, alla fine, per decisione comune, elessero come proprio re Autari, figlio del già ricordato principe </a:t>
            </a:r>
            <a:r>
              <a:rPr lang="it-IT" sz="2000" dirty="0" err="1">
                <a:solidFill>
                  <a:srgbClr val="161616"/>
                </a:solidFill>
                <a:latin typeface="Times New Roman" charset="0"/>
              </a:rPr>
              <a:t>Clefi</a:t>
            </a:r>
            <a:r>
              <a:rPr lang="it-IT" sz="2000" dirty="0">
                <a:solidFill>
                  <a:srgbClr val="161616"/>
                </a:solidFill>
                <a:latin typeface="Times New Roman" charset="0"/>
              </a:rPr>
              <a:t>, e per qualificare la sua dignità </a:t>
            </a:r>
            <a:r>
              <a:rPr lang="it-IT" sz="2000" b="1" dirty="0">
                <a:solidFill>
                  <a:srgbClr val="161616"/>
                </a:solidFill>
                <a:latin typeface="Times New Roman" charset="0"/>
              </a:rPr>
              <a:t>gli attribuirono anche l'appellativo di Flavio</a:t>
            </a:r>
            <a:r>
              <a:rPr lang="it-IT" sz="2000" dirty="0">
                <a:solidFill>
                  <a:srgbClr val="161616"/>
                </a:solidFill>
                <a:latin typeface="Times New Roman" charset="0"/>
              </a:rPr>
              <a:t>: prenome che fu poi usato felicemente da tutti i successivi re longobardi. Ai suoi giorni, al fine di restaurare il regno, </a:t>
            </a:r>
            <a:r>
              <a:rPr lang="it-IT" sz="2000" b="1" dirty="0">
                <a:solidFill>
                  <a:srgbClr val="161616"/>
                </a:solidFill>
                <a:latin typeface="Times New Roman" charset="0"/>
              </a:rPr>
              <a:t>ogni duca cedette per gli usi regi la metà di tutti i propri beni</a:t>
            </a:r>
            <a:r>
              <a:rPr lang="it-IT" sz="2000" dirty="0">
                <a:solidFill>
                  <a:srgbClr val="161616"/>
                </a:solidFill>
                <a:latin typeface="Times New Roman" charset="0"/>
              </a:rPr>
              <a:t>, per costituire un patrimonio con cui il re, il suo seguito e coloro che si dedicavano al suo servizio nelle diverse funzioni potessero mantenersi. Invece </a:t>
            </a:r>
            <a:r>
              <a:rPr lang="it-IT" sz="2000" b="1" dirty="0">
                <a:solidFill>
                  <a:srgbClr val="161616"/>
                </a:solidFill>
                <a:latin typeface="Times New Roman" charset="0"/>
              </a:rPr>
              <a:t>le popolazioni sottomesse furono suddivise tra gli ospiti longobardi</a:t>
            </a:r>
            <a:r>
              <a:rPr lang="it-IT" sz="2000" dirty="0">
                <a:solidFill>
                  <a:srgbClr val="161616"/>
                </a:solidFill>
                <a:latin typeface="Times New Roman" charset="0"/>
              </a:rPr>
              <a:t>. C'era però questo di meraviglioso nel regno dei Longobardi: non c'erano violenze, non si tramavano insidie; nessuno opprimeva gli altri ingiustamente, nessuno depredava; non c'erano furti, non c'erano rapine; ognuno andava dove voleva, sicuro e senza alcun timore.</a:t>
            </a:r>
          </a:p>
        </p:txBody>
      </p:sp>
      <p:sp>
        <p:nvSpPr>
          <p:cNvPr id="2" name="CasellaDiTesto 1"/>
          <p:cNvSpPr txBox="1"/>
          <p:nvPr/>
        </p:nvSpPr>
        <p:spPr>
          <a:xfrm>
            <a:off x="899592" y="332656"/>
            <a:ext cx="7272808" cy="523220"/>
          </a:xfrm>
          <a:prstGeom prst="rect">
            <a:avLst/>
          </a:prstGeom>
          <a:noFill/>
        </p:spPr>
        <p:txBody>
          <a:bodyPr wrap="square" rtlCol="0">
            <a:spAutoFit/>
          </a:bodyPr>
          <a:lstStyle/>
          <a:p>
            <a:pPr marL="0" indent="0" algn="ctr" eaLnBrk="1" hangingPunct="1">
              <a:buNone/>
            </a:pPr>
            <a:r>
              <a:rPr lang="it-IT" sz="2800" dirty="0">
                <a:solidFill>
                  <a:srgbClr val="800000"/>
                </a:solidFill>
              </a:rPr>
              <a:t>Paolo Diacono, </a:t>
            </a:r>
            <a:r>
              <a:rPr lang="it-IT" sz="2800" i="1" dirty="0" err="1">
                <a:solidFill>
                  <a:srgbClr val="800000"/>
                </a:solidFill>
              </a:rPr>
              <a:t>Historia</a:t>
            </a:r>
            <a:r>
              <a:rPr lang="it-IT" sz="2800" i="1" dirty="0">
                <a:solidFill>
                  <a:srgbClr val="800000"/>
                </a:solidFill>
              </a:rPr>
              <a:t> </a:t>
            </a:r>
            <a:r>
              <a:rPr lang="it-IT" sz="2800" i="1" dirty="0" err="1">
                <a:solidFill>
                  <a:srgbClr val="800000"/>
                </a:solidFill>
              </a:rPr>
              <a:t>Langobardorum</a:t>
            </a:r>
            <a:r>
              <a:rPr lang="it-IT" sz="2800" dirty="0">
                <a:solidFill>
                  <a:srgbClr val="800000"/>
                </a:solidFill>
              </a:rPr>
              <a:t>, </a:t>
            </a:r>
            <a:r>
              <a:rPr lang="it-IT" sz="2800" dirty="0" err="1">
                <a:solidFill>
                  <a:srgbClr val="800000"/>
                </a:solidFill>
              </a:rPr>
              <a:t>lib</a:t>
            </a:r>
            <a:r>
              <a:rPr lang="it-IT" sz="2800" dirty="0">
                <a:solidFill>
                  <a:srgbClr val="800000"/>
                </a:solidFill>
              </a:rPr>
              <a:t>. III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p:cNvSpPr>
            <a:spLocks noGrp="1"/>
          </p:cNvSpPr>
          <p:nvPr>
            <p:ph type="title"/>
          </p:nvPr>
        </p:nvSpPr>
        <p:spPr>
          <a:xfrm>
            <a:off x="395288" y="333375"/>
            <a:ext cx="8353425" cy="935038"/>
          </a:xfrm>
        </p:spPr>
        <p:txBody>
          <a:bodyPr/>
          <a:lstStyle/>
          <a:p>
            <a:pPr eaLnBrk="1" hangingPunct="1"/>
            <a:r>
              <a:rPr lang="it-IT" sz="4000">
                <a:solidFill>
                  <a:srgbClr val="008000"/>
                </a:solidFill>
                <a:latin typeface="Goudy Old Style" charset="0"/>
              </a:rPr>
              <a:t>I Longobardi e la popolazione romanza</a:t>
            </a:r>
          </a:p>
        </p:txBody>
      </p:sp>
      <p:sp>
        <p:nvSpPr>
          <p:cNvPr id="3" name="Segnaposto contenuto 2"/>
          <p:cNvSpPr>
            <a:spLocks noGrp="1"/>
          </p:cNvSpPr>
          <p:nvPr>
            <p:ph idx="1"/>
          </p:nvPr>
        </p:nvSpPr>
        <p:spPr>
          <a:xfrm>
            <a:off x="251520" y="1412875"/>
            <a:ext cx="8568952" cy="4895850"/>
          </a:xfrm>
        </p:spPr>
        <p:txBody>
          <a:bodyPr rtlCol="0">
            <a:normAutofit fontScale="92500"/>
          </a:bodyPr>
          <a:lstStyle/>
          <a:p>
            <a:pPr eaLnBrk="1" fontAlgn="auto" hangingPunct="1">
              <a:spcAft>
                <a:spcPts val="0"/>
              </a:spcAft>
              <a:defRPr/>
            </a:pPr>
            <a:r>
              <a:rPr lang="it-IT" dirty="0">
                <a:ea typeface="+mn-ea"/>
                <a:cs typeface="+mn-cs"/>
              </a:rPr>
              <a:t>I Longobardi sono comunque una minoranza rispetto alla popolazione. Il loro obiettivo è la terra. Per questo i </a:t>
            </a:r>
            <a:r>
              <a:rPr lang="it-IT" i="1" dirty="0" err="1">
                <a:ea typeface="+mn-ea"/>
                <a:cs typeface="+mn-cs"/>
              </a:rPr>
              <a:t>possessores</a:t>
            </a:r>
            <a:r>
              <a:rPr lang="it-IT" dirty="0">
                <a:ea typeface="+mn-ea"/>
                <a:cs typeface="+mn-cs"/>
              </a:rPr>
              <a:t> romani sono spogliati dei loro possedimenti e spesso trucidati.</a:t>
            </a:r>
          </a:p>
          <a:p>
            <a:pPr eaLnBrk="1" fontAlgn="auto" hangingPunct="1">
              <a:spcAft>
                <a:spcPts val="0"/>
              </a:spcAft>
              <a:defRPr/>
            </a:pPr>
            <a:r>
              <a:rPr lang="it-IT" dirty="0">
                <a:ea typeface="+mn-ea"/>
                <a:cs typeface="+mn-cs"/>
              </a:rPr>
              <a:t>Pagani o forse ariani, i Longobardi non perseguitano i cattolici (ma non mancano di confiscare terre a vescovadi e monasteri). I vescovi cattolici divengono per la popolazione romanza un punto di riferimento anche per quanto riguarda la vita civile.</a:t>
            </a:r>
          </a:p>
          <a:p>
            <a:pPr eaLnBrk="1" fontAlgn="auto" hangingPunct="1">
              <a:spcAft>
                <a:spcPts val="0"/>
              </a:spcAft>
              <a:defRPr/>
            </a:pPr>
            <a:r>
              <a:rPr lang="it-IT" dirty="0">
                <a:ea typeface="+mn-ea"/>
                <a:cs typeface="+mn-cs"/>
              </a:rPr>
              <a:t>I residenti romanzi rimangono liberi; sono però assoggettati a tassazione e privati dei diritti politici (gli è interdetto l’uso delle armi). </a:t>
            </a:r>
          </a:p>
          <a:p>
            <a:pPr eaLnBrk="1" fontAlgn="auto" hangingPunct="1">
              <a:spcAft>
                <a:spcPts val="0"/>
              </a:spcAft>
              <a:defRPr/>
            </a:pPr>
            <a:r>
              <a:rPr lang="it-IT" dirty="0">
                <a:ea typeface="+mn-ea"/>
                <a:cs typeface="+mn-cs"/>
              </a:rPr>
              <a:t>I Longobardi non pretendono che la popolazione si uniformi alle loro consuetudini e lasciano che i residenti continuino a utilizzare il diritto romano [</a:t>
            </a:r>
            <a:r>
              <a:rPr lang="it-IT" dirty="0">
                <a:solidFill>
                  <a:srgbClr val="FF0000"/>
                </a:solidFill>
                <a:ea typeface="+mn-ea"/>
                <a:cs typeface="+mn-cs"/>
              </a:rPr>
              <a:t>*</a:t>
            </a:r>
            <a:r>
              <a:rPr lang="it-IT" dirty="0">
                <a:ea typeface="+mn-ea"/>
                <a:cs typeface="+mn-cs"/>
              </a:rPr>
              <a:t>].</a:t>
            </a:r>
          </a:p>
          <a:p>
            <a:pPr marL="0" indent="0" eaLnBrk="1" fontAlgn="auto" hangingPunct="1">
              <a:spcAft>
                <a:spcPts val="0"/>
              </a:spcAft>
              <a:buNone/>
              <a:defRPr/>
            </a:pPr>
            <a:endParaRPr lang="it-IT" dirty="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olo 1"/>
          <p:cNvSpPr>
            <a:spLocks noGrp="1"/>
          </p:cNvSpPr>
          <p:nvPr>
            <p:ph type="title"/>
          </p:nvPr>
        </p:nvSpPr>
        <p:spPr>
          <a:xfrm>
            <a:off x="914400" y="503238"/>
            <a:ext cx="7313613" cy="693737"/>
          </a:xfrm>
        </p:spPr>
        <p:txBody>
          <a:bodyPr/>
          <a:lstStyle/>
          <a:p>
            <a:pPr eaLnBrk="1" hangingPunct="1"/>
            <a:r>
              <a:rPr lang="it-IT">
                <a:solidFill>
                  <a:srgbClr val="008000"/>
                </a:solidFill>
                <a:latin typeface="Goudy Old Style" charset="0"/>
              </a:rPr>
              <a:t>La società longobarda</a:t>
            </a:r>
          </a:p>
        </p:txBody>
      </p:sp>
      <p:sp>
        <p:nvSpPr>
          <p:cNvPr id="3" name="Segnaposto contenuto 2"/>
          <p:cNvSpPr>
            <a:spLocks noGrp="1"/>
          </p:cNvSpPr>
          <p:nvPr>
            <p:ph idx="1"/>
          </p:nvPr>
        </p:nvSpPr>
        <p:spPr>
          <a:xfrm>
            <a:off x="395536" y="1412875"/>
            <a:ext cx="8497639" cy="5256485"/>
          </a:xfrm>
        </p:spPr>
        <p:txBody>
          <a:bodyPr rtlCol="0">
            <a:normAutofit lnSpcReduction="10000"/>
          </a:bodyPr>
          <a:lstStyle/>
          <a:p>
            <a:pPr eaLnBrk="1" fontAlgn="auto" hangingPunct="1">
              <a:spcAft>
                <a:spcPts val="0"/>
              </a:spcAft>
              <a:defRPr/>
            </a:pPr>
            <a:r>
              <a:rPr lang="it-IT" dirty="0">
                <a:ea typeface="+mn-ea"/>
                <a:cs typeface="+mn-cs"/>
              </a:rPr>
              <a:t>All’arrivo in Italia i Longobardi esprimono una società tribale. Gli unici soggetti di pieno diritto sono gli uomini capaci di portare le armi (</a:t>
            </a:r>
            <a:r>
              <a:rPr lang="it-IT" i="1" dirty="0">
                <a:solidFill>
                  <a:srgbClr val="3366FF"/>
                </a:solidFill>
                <a:ea typeface="+mn-ea"/>
                <a:cs typeface="+mn-cs"/>
              </a:rPr>
              <a:t>arimanni</a:t>
            </a:r>
            <a:r>
              <a:rPr lang="it-IT" dirty="0">
                <a:ea typeface="+mn-ea"/>
                <a:cs typeface="+mn-cs"/>
              </a:rPr>
              <a:t>). Tra questi si distinguono comunque i più potenti i quali formano un’aristocrazia.</a:t>
            </a:r>
          </a:p>
          <a:p>
            <a:pPr eaLnBrk="1" fontAlgn="auto" hangingPunct="1">
              <a:spcAft>
                <a:spcPts val="0"/>
              </a:spcAft>
              <a:defRPr/>
            </a:pPr>
            <a:r>
              <a:rPr lang="it-IT" dirty="0">
                <a:ea typeface="+mn-ea"/>
                <a:cs typeface="+mn-cs"/>
              </a:rPr>
              <a:t>Tutti gli arimanni partecipano all’assemblea popolare (portando con se le armi). </a:t>
            </a:r>
          </a:p>
          <a:p>
            <a:pPr eaLnBrk="1" fontAlgn="auto" hangingPunct="1">
              <a:spcAft>
                <a:spcPts val="0"/>
              </a:spcAft>
              <a:defRPr/>
            </a:pPr>
            <a:r>
              <a:rPr lang="it-IT" dirty="0">
                <a:ea typeface="+mn-ea"/>
                <a:cs typeface="+mn-cs"/>
              </a:rPr>
              <a:t>Si ritiene che l’assemblea – riunita almeno una volta l’anno – fosse il luogo delle decisioni politiche come pure di quelle giudiziarie.</a:t>
            </a:r>
          </a:p>
          <a:p>
            <a:pPr eaLnBrk="1" fontAlgn="auto" hangingPunct="1">
              <a:spcAft>
                <a:spcPts val="0"/>
              </a:spcAft>
              <a:defRPr/>
            </a:pPr>
            <a:r>
              <a:rPr lang="it-IT" dirty="0">
                <a:ea typeface="+mn-ea"/>
                <a:cs typeface="+mn-cs"/>
              </a:rPr>
              <a:t>In realtà, da quando abbiamo fonti certe (VII-VIII sec.), l’assemblea del Longobardi ha ormai perso queste sue prerogative ed è piuttosto il luogo nel quale, più semplicemente,</a:t>
            </a:r>
            <a:r>
              <a:rPr lang="it-IT" dirty="0"/>
              <a:t> si rendono </a:t>
            </a:r>
            <a:r>
              <a:rPr lang="it-IT" dirty="0">
                <a:ea typeface="+mn-ea"/>
                <a:cs typeface="+mn-cs"/>
              </a:rPr>
              <a:t>pubbliche le decisioni già prese altrove.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olo 1"/>
          <p:cNvSpPr>
            <a:spLocks noGrp="1"/>
          </p:cNvSpPr>
          <p:nvPr>
            <p:ph type="title"/>
          </p:nvPr>
        </p:nvSpPr>
        <p:spPr>
          <a:xfrm>
            <a:off x="914400" y="333375"/>
            <a:ext cx="7313613" cy="792163"/>
          </a:xfrm>
        </p:spPr>
        <p:txBody>
          <a:bodyPr/>
          <a:lstStyle/>
          <a:p>
            <a:pPr eaLnBrk="1" hangingPunct="1"/>
            <a:r>
              <a:rPr lang="it-IT">
                <a:solidFill>
                  <a:srgbClr val="008000"/>
                </a:solidFill>
                <a:latin typeface="Goudy Old Style" charset="0"/>
              </a:rPr>
              <a:t>Rothari e il suo Editto</a:t>
            </a:r>
          </a:p>
        </p:txBody>
      </p:sp>
      <p:sp>
        <p:nvSpPr>
          <p:cNvPr id="3" name="Segnaposto contenuto 2"/>
          <p:cNvSpPr>
            <a:spLocks noGrp="1"/>
          </p:cNvSpPr>
          <p:nvPr>
            <p:ph idx="1"/>
          </p:nvPr>
        </p:nvSpPr>
        <p:spPr>
          <a:xfrm>
            <a:off x="179512" y="1341438"/>
            <a:ext cx="8640959" cy="4895850"/>
          </a:xfrm>
        </p:spPr>
        <p:txBody>
          <a:bodyPr rtlCol="0">
            <a:normAutofit fontScale="92500"/>
          </a:bodyPr>
          <a:lstStyle/>
          <a:p>
            <a:pPr eaLnBrk="1" fontAlgn="auto" hangingPunct="1">
              <a:spcAft>
                <a:spcPts val="0"/>
              </a:spcAft>
              <a:defRPr/>
            </a:pPr>
            <a:r>
              <a:rPr lang="it-IT" dirty="0">
                <a:ea typeface="+mn-ea"/>
                <a:cs typeface="+mn-cs"/>
              </a:rPr>
              <a:t>Solo nel 643 – cioè più di 70 anni dopo l’ingresso dei Longobardi in Italia – il re </a:t>
            </a:r>
            <a:r>
              <a:rPr lang="it-IT" dirty="0" err="1">
                <a:ea typeface="+mn-ea"/>
                <a:cs typeface="+mn-cs"/>
              </a:rPr>
              <a:t>Rothari</a:t>
            </a:r>
            <a:r>
              <a:rPr lang="it-IT" dirty="0">
                <a:ea typeface="+mn-ea"/>
                <a:cs typeface="+mn-cs"/>
              </a:rPr>
              <a:t> sente di dover emulare i sovrani degli altri regni barbarici e dà al suo popolo una legislazione scritta. </a:t>
            </a:r>
          </a:p>
          <a:p>
            <a:pPr eaLnBrk="1" fontAlgn="auto" hangingPunct="1">
              <a:spcAft>
                <a:spcPts val="0"/>
              </a:spcAft>
              <a:defRPr/>
            </a:pPr>
            <a:r>
              <a:rPr lang="it-IT" dirty="0">
                <a:ea typeface="+mn-ea"/>
                <a:cs typeface="+mn-cs"/>
              </a:rPr>
              <a:t>Prende il nome di </a:t>
            </a:r>
            <a:r>
              <a:rPr lang="it-IT" b="1" i="1" dirty="0" err="1">
                <a:solidFill>
                  <a:srgbClr val="008000"/>
                </a:solidFill>
                <a:ea typeface="+mn-ea"/>
                <a:cs typeface="+mn-cs"/>
              </a:rPr>
              <a:t>Edictum</a:t>
            </a:r>
            <a:r>
              <a:rPr lang="it-IT" dirty="0">
                <a:ea typeface="+mn-ea"/>
                <a:cs typeface="+mn-cs"/>
              </a:rPr>
              <a:t>, è scritta in latino e raccoglie 388 capitoli. Rotali afferma di aver voluto raccogliere le consuetudini ancestrali del popolo longobardo. In realtà, al suo interno si riconoscono </a:t>
            </a:r>
            <a:r>
              <a:rPr lang="it-IT" b="1" dirty="0">
                <a:ea typeface="+mn-ea"/>
                <a:cs typeface="+mn-cs"/>
              </a:rPr>
              <a:t>2 masse</a:t>
            </a:r>
            <a:r>
              <a:rPr lang="it-IT" dirty="0">
                <a:ea typeface="+mn-ea"/>
                <a:cs typeface="+mn-cs"/>
              </a:rPr>
              <a:t>. </a:t>
            </a:r>
          </a:p>
          <a:p>
            <a:pPr eaLnBrk="1" fontAlgn="auto" hangingPunct="1">
              <a:spcAft>
                <a:spcPts val="0"/>
              </a:spcAft>
              <a:defRPr/>
            </a:pPr>
            <a:r>
              <a:rPr lang="it-IT" dirty="0">
                <a:ea typeface="+mn-ea"/>
                <a:cs typeface="+mn-cs"/>
              </a:rPr>
              <a:t>La più antica e folta contiene norme più antiche: </a:t>
            </a:r>
            <a:r>
              <a:rPr lang="it-IT" dirty="0"/>
              <a:t>di contenuto </a:t>
            </a:r>
            <a:r>
              <a:rPr lang="it-IT" dirty="0">
                <a:ea typeface="+mn-ea"/>
                <a:cs typeface="+mn-cs"/>
              </a:rPr>
              <a:t>privatistico ma</a:t>
            </a:r>
            <a:r>
              <a:rPr lang="it-IT" dirty="0"/>
              <a:t> soprattutto </a:t>
            </a:r>
            <a:r>
              <a:rPr lang="it-IT" dirty="0">
                <a:ea typeface="+mn-ea"/>
                <a:cs typeface="+mn-cs"/>
              </a:rPr>
              <a:t>penalistico (si descrive la fattispecie criminosa e si stabilisce la corrispondente tariffa</a:t>
            </a:r>
            <a:r>
              <a:rPr lang="it-IT" i="1" dirty="0">
                <a:ea typeface="+mn-ea"/>
                <a:cs typeface="+mn-cs"/>
              </a:rPr>
              <a:t> </a:t>
            </a:r>
            <a:r>
              <a:rPr lang="it-IT" dirty="0">
                <a:ea typeface="+mn-ea"/>
                <a:cs typeface="+mn-cs"/>
              </a:rPr>
              <a:t>per la </a:t>
            </a:r>
            <a:r>
              <a:rPr lang="it-IT" b="1" i="1" dirty="0" err="1">
                <a:solidFill>
                  <a:srgbClr val="008000"/>
                </a:solidFill>
                <a:ea typeface="+mn-ea"/>
                <a:cs typeface="+mn-cs"/>
              </a:rPr>
              <a:t>compositio</a:t>
            </a:r>
            <a:r>
              <a:rPr lang="it-IT" dirty="0">
                <a:ea typeface="+mn-ea"/>
                <a:cs typeface="+mn-cs"/>
              </a:rPr>
              <a:t>). </a:t>
            </a:r>
          </a:p>
          <a:p>
            <a:pPr eaLnBrk="1" fontAlgn="auto" hangingPunct="1">
              <a:spcAft>
                <a:spcPts val="0"/>
              </a:spcAft>
              <a:defRPr/>
            </a:pPr>
            <a:r>
              <a:rPr lang="it-IT" dirty="0">
                <a:ea typeface="+mn-ea"/>
                <a:cs typeface="+mn-cs"/>
              </a:rPr>
              <a:t>La seconda contiene norme ‘nuove’, nate per dare soluzione a casi concreti non contemplati dalla tradizione, e certamente riconducibili alla volontà del sovrano.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olo 1"/>
          <p:cNvSpPr>
            <a:spLocks noGrp="1"/>
          </p:cNvSpPr>
          <p:nvPr>
            <p:ph type="title"/>
          </p:nvPr>
        </p:nvSpPr>
        <p:spPr>
          <a:xfrm>
            <a:off x="914400" y="188640"/>
            <a:ext cx="7313613" cy="792088"/>
          </a:xfrm>
        </p:spPr>
        <p:txBody>
          <a:bodyPr/>
          <a:lstStyle/>
          <a:p>
            <a:pPr eaLnBrk="1" hangingPunct="1"/>
            <a:r>
              <a:rPr lang="it-IT" sz="3200" dirty="0">
                <a:latin typeface="Times New Roman" charset="0"/>
              </a:rPr>
              <a:t>L’Editto di Rotari (a. 643)</a:t>
            </a:r>
          </a:p>
        </p:txBody>
      </p:sp>
      <p:pic>
        <p:nvPicPr>
          <p:cNvPr id="65538"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932039" y="1268760"/>
            <a:ext cx="3775033" cy="5328592"/>
          </a:xfrm>
        </p:spPr>
      </p:pic>
      <p:pic>
        <p:nvPicPr>
          <p:cNvPr id="2" name="Immagine 1"/>
          <p:cNvPicPr>
            <a:picLocks noChangeAspect="1"/>
          </p:cNvPicPr>
          <p:nvPr/>
        </p:nvPicPr>
        <p:blipFill>
          <a:blip r:embed="rId3"/>
          <a:stretch>
            <a:fillRect/>
          </a:stretch>
        </p:blipFill>
        <p:spPr>
          <a:xfrm>
            <a:off x="755576" y="1340767"/>
            <a:ext cx="3480562" cy="518301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olo 1"/>
          <p:cNvSpPr>
            <a:spLocks noGrp="1"/>
          </p:cNvSpPr>
          <p:nvPr>
            <p:ph type="title"/>
          </p:nvPr>
        </p:nvSpPr>
        <p:spPr>
          <a:xfrm>
            <a:off x="684213" y="260351"/>
            <a:ext cx="7772400" cy="864394"/>
          </a:xfrm>
        </p:spPr>
        <p:txBody>
          <a:bodyPr/>
          <a:lstStyle/>
          <a:p>
            <a:pPr eaLnBrk="1" hangingPunct="1"/>
            <a:r>
              <a:rPr lang="it-IT" sz="2800" b="1" dirty="0">
                <a:solidFill>
                  <a:srgbClr val="008000"/>
                </a:solidFill>
                <a:latin typeface="Times New Roman" charset="0"/>
              </a:rPr>
              <a:t>Gli editti successivi</a:t>
            </a:r>
          </a:p>
        </p:txBody>
      </p:sp>
      <p:sp>
        <p:nvSpPr>
          <p:cNvPr id="61442" name="Segnaposto contenuto 2"/>
          <p:cNvSpPr>
            <a:spLocks noGrp="1"/>
          </p:cNvSpPr>
          <p:nvPr>
            <p:ph idx="1"/>
          </p:nvPr>
        </p:nvSpPr>
        <p:spPr>
          <a:xfrm>
            <a:off x="683568" y="836712"/>
            <a:ext cx="7704856" cy="5040560"/>
          </a:xfrm>
        </p:spPr>
        <p:txBody>
          <a:bodyPr/>
          <a:lstStyle/>
          <a:p>
            <a:pPr lvl="2" eaLnBrk="1" hangingPunct="1">
              <a:buFontTx/>
              <a:buNone/>
            </a:pPr>
            <a:endParaRPr lang="en-GB" i="1" dirty="0">
              <a:solidFill>
                <a:srgbClr val="000000"/>
              </a:solidFill>
              <a:latin typeface="Times New Roman" charset="0"/>
            </a:endParaRPr>
          </a:p>
          <a:p>
            <a:pPr marL="0" indent="0" eaLnBrk="1" hangingPunct="1">
              <a:buClr>
                <a:srgbClr val="000000"/>
              </a:buClr>
              <a:buNone/>
            </a:pPr>
            <a:r>
              <a:rPr lang="it-IT" dirty="0">
                <a:solidFill>
                  <a:srgbClr val="000000"/>
                </a:solidFill>
                <a:latin typeface="Times New Roman" charset="0"/>
              </a:rPr>
              <a:t>Dopo Rotari i Longobardi ebbero anche altri re legislatori.</a:t>
            </a:r>
          </a:p>
          <a:p>
            <a:pPr marL="0" indent="0" eaLnBrk="1" hangingPunct="1">
              <a:buClr>
                <a:srgbClr val="000000"/>
              </a:buClr>
              <a:buNone/>
            </a:pPr>
            <a:r>
              <a:rPr lang="it-IT" dirty="0">
                <a:solidFill>
                  <a:srgbClr val="000000"/>
                </a:solidFill>
                <a:latin typeface="Times New Roman" charset="0"/>
              </a:rPr>
              <a:t>Questi aggiunsero a mo’ di appendice all’Editto rotariano le proprie norme (anche queste dette ‘editti’) .</a:t>
            </a:r>
          </a:p>
          <a:p>
            <a:pPr marL="0" indent="0" eaLnBrk="1" hangingPunct="1">
              <a:buClr>
                <a:srgbClr val="000000"/>
              </a:buClr>
              <a:buNone/>
            </a:pPr>
            <a:r>
              <a:rPr lang="it-IT" dirty="0">
                <a:solidFill>
                  <a:srgbClr val="000000"/>
                </a:solidFill>
                <a:latin typeface="Times New Roman" charset="0"/>
              </a:rPr>
              <a:t>I re legislatori furono:</a:t>
            </a:r>
          </a:p>
          <a:p>
            <a:pPr lvl="1" eaLnBrk="1" hangingPunct="1">
              <a:buClr>
                <a:srgbClr val="000000"/>
              </a:buClr>
              <a:buFont typeface="Symbol" charset="0"/>
              <a:buChar char="¨"/>
            </a:pPr>
            <a:r>
              <a:rPr lang="it-IT" sz="2400" dirty="0">
                <a:solidFill>
                  <a:srgbClr val="660066"/>
                </a:solidFill>
                <a:latin typeface="Times New Roman" charset="0"/>
              </a:rPr>
              <a:t>Grimoaldo</a:t>
            </a:r>
            <a:r>
              <a:rPr lang="it-IT" sz="2400" dirty="0">
                <a:solidFill>
                  <a:srgbClr val="000000"/>
                </a:solidFill>
                <a:latin typeface="Times New Roman" charset="0"/>
              </a:rPr>
              <a:t>, 668	    	9 cap.   </a:t>
            </a:r>
          </a:p>
          <a:p>
            <a:pPr lvl="1" eaLnBrk="1" hangingPunct="1">
              <a:buClr>
                <a:srgbClr val="000000"/>
              </a:buClr>
              <a:buFont typeface="Symbol" charset="0"/>
              <a:buChar char="¨"/>
            </a:pPr>
            <a:r>
              <a:rPr lang="it-IT" sz="2400" dirty="0">
                <a:solidFill>
                  <a:srgbClr val="660066"/>
                </a:solidFill>
                <a:latin typeface="Times New Roman" charset="0"/>
              </a:rPr>
              <a:t>Liutprando</a:t>
            </a:r>
            <a:r>
              <a:rPr lang="it-IT" sz="2400" dirty="0">
                <a:solidFill>
                  <a:srgbClr val="000000"/>
                </a:solidFill>
                <a:latin typeface="Times New Roman" charset="0"/>
              </a:rPr>
              <a:t>, 712-744		153 cap.</a:t>
            </a:r>
          </a:p>
          <a:p>
            <a:pPr lvl="1" eaLnBrk="1" hangingPunct="1">
              <a:buClr>
                <a:srgbClr val="000000"/>
              </a:buClr>
              <a:buFont typeface="Symbol" charset="0"/>
              <a:buChar char="¨"/>
            </a:pPr>
            <a:r>
              <a:rPr lang="it-IT" sz="2400" dirty="0" err="1">
                <a:solidFill>
                  <a:srgbClr val="660066"/>
                </a:solidFill>
                <a:latin typeface="Times New Roman" charset="0"/>
              </a:rPr>
              <a:t>Rachi</a:t>
            </a:r>
            <a:r>
              <a:rPr lang="it-IT" sz="2400" dirty="0">
                <a:solidFill>
                  <a:srgbClr val="000000"/>
                </a:solidFill>
                <a:latin typeface="Times New Roman" charset="0"/>
              </a:rPr>
              <a:t>, 745-746	  	12 cap.</a:t>
            </a:r>
          </a:p>
          <a:p>
            <a:pPr lvl="1" eaLnBrk="1" hangingPunct="1">
              <a:buClr>
                <a:srgbClr val="000000"/>
              </a:buClr>
              <a:buFont typeface="Symbol" charset="0"/>
              <a:buChar char="¨"/>
            </a:pPr>
            <a:r>
              <a:rPr lang="it-IT" sz="2400" dirty="0">
                <a:solidFill>
                  <a:srgbClr val="660066"/>
                </a:solidFill>
                <a:latin typeface="Times New Roman" charset="0"/>
              </a:rPr>
              <a:t>Astolfo</a:t>
            </a:r>
            <a:r>
              <a:rPr lang="it-IT" sz="2400" dirty="0">
                <a:solidFill>
                  <a:srgbClr val="000000"/>
                </a:solidFill>
                <a:latin typeface="Times New Roman" charset="0"/>
              </a:rPr>
              <a:t>, 750 e 755	  	22 cap.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olo 1"/>
          <p:cNvSpPr>
            <a:spLocks noGrp="1"/>
          </p:cNvSpPr>
          <p:nvPr>
            <p:ph type="title"/>
          </p:nvPr>
        </p:nvSpPr>
        <p:spPr>
          <a:xfrm>
            <a:off x="395288" y="188641"/>
            <a:ext cx="8137525" cy="720079"/>
          </a:xfrm>
        </p:spPr>
        <p:txBody>
          <a:bodyPr/>
          <a:lstStyle/>
          <a:p>
            <a:pPr eaLnBrk="1" hangingPunct="1"/>
            <a:r>
              <a:rPr lang="it-IT" dirty="0">
                <a:solidFill>
                  <a:srgbClr val="008000"/>
                </a:solidFill>
                <a:latin typeface="Goudy Old Style" charset="0"/>
              </a:rPr>
              <a:t>La pretesa concezione pattizia</a:t>
            </a:r>
          </a:p>
        </p:txBody>
      </p:sp>
      <p:sp>
        <p:nvSpPr>
          <p:cNvPr id="36866" name="Segnaposto contenuto 2"/>
          <p:cNvSpPr>
            <a:spLocks noGrp="1"/>
          </p:cNvSpPr>
          <p:nvPr>
            <p:ph idx="1"/>
          </p:nvPr>
        </p:nvSpPr>
        <p:spPr>
          <a:xfrm>
            <a:off x="323850" y="1124744"/>
            <a:ext cx="8424863" cy="5328592"/>
          </a:xfrm>
        </p:spPr>
        <p:txBody>
          <a:bodyPr/>
          <a:lstStyle/>
          <a:p>
            <a:pPr eaLnBrk="1" hangingPunct="1">
              <a:lnSpc>
                <a:spcPct val="80000"/>
              </a:lnSpc>
            </a:pPr>
            <a:r>
              <a:rPr lang="it-IT" sz="2200" dirty="0">
                <a:latin typeface="Goudy Old Style" charset="0"/>
              </a:rPr>
              <a:t>Gli studiosi hanno lungamente sostenuto che questa legislazione (come in genere quelle germaniche) avesse un’origine ‘pattizia’. Il re avrebbe cioè concordato con il popolo le singole norme.</a:t>
            </a:r>
          </a:p>
          <a:p>
            <a:pPr eaLnBrk="1" hangingPunct="1">
              <a:lnSpc>
                <a:spcPct val="80000"/>
              </a:lnSpc>
            </a:pPr>
            <a:r>
              <a:rPr lang="it-IT" sz="2200" dirty="0">
                <a:latin typeface="Goudy Old Style" charset="0"/>
              </a:rPr>
              <a:t>Il fondamento di una simile teoria è però piuttosto labile e consiste nell’accenno che Rotari fa nel suo epilogo alla presenza dell’esercito schierato e alla menzione della ‘</a:t>
            </a:r>
            <a:r>
              <a:rPr lang="it-IT" altLang="ja-JP" sz="2200" dirty="0">
                <a:latin typeface="Goudy Old Style" charset="0"/>
              </a:rPr>
              <a:t>conferma’ del nuovo corpo legislativo </a:t>
            </a:r>
            <a:r>
              <a:rPr lang="it-IT" sz="2200" dirty="0">
                <a:latin typeface="Goudy Old Style" charset="0"/>
              </a:rPr>
              <a:t>“</a:t>
            </a:r>
            <a:r>
              <a:rPr lang="it-IT" altLang="ja-JP" sz="2200" dirty="0">
                <a:solidFill>
                  <a:srgbClr val="3366FF"/>
                </a:solidFill>
                <a:latin typeface="Goudy Old Style" charset="0"/>
              </a:rPr>
              <a:t>attraverso l</a:t>
            </a:r>
            <a:r>
              <a:rPr lang="it-IT" sz="2200" dirty="0">
                <a:solidFill>
                  <a:srgbClr val="3366FF"/>
                </a:solidFill>
                <a:latin typeface="Goudy Old Style" charset="0"/>
              </a:rPr>
              <a:t>’</a:t>
            </a:r>
            <a:r>
              <a:rPr lang="it-IT" altLang="ja-JP" sz="2200" dirty="0">
                <a:solidFill>
                  <a:srgbClr val="3366FF"/>
                </a:solidFill>
                <a:latin typeface="Goudy Old Style" charset="0"/>
              </a:rPr>
              <a:t>antico rito del </a:t>
            </a:r>
            <a:r>
              <a:rPr lang="it-IT" altLang="ja-JP" sz="2200" i="1" dirty="0" err="1">
                <a:solidFill>
                  <a:srgbClr val="FF0000"/>
                </a:solidFill>
                <a:latin typeface="Goudy Old Style" charset="0"/>
              </a:rPr>
              <a:t>gairethinx</a:t>
            </a:r>
            <a:r>
              <a:rPr lang="it-IT" altLang="ja-JP" sz="2200" dirty="0">
                <a:latin typeface="Goudy Old Style" charset="0"/>
              </a:rPr>
              <a:t> </a:t>
            </a:r>
            <a:r>
              <a:rPr lang="it-IT" altLang="ja-JP" sz="2200" dirty="0">
                <a:solidFill>
                  <a:srgbClr val="3366FF"/>
                </a:solidFill>
                <a:latin typeface="Goudy Old Style" charset="0"/>
              </a:rPr>
              <a:t>che lo rende certo e stabile, oggi e nel futuro</a:t>
            </a:r>
            <a:r>
              <a:rPr lang="it-IT" sz="2200" dirty="0">
                <a:latin typeface="Goudy Old Style" charset="0"/>
              </a:rPr>
              <a:t>”</a:t>
            </a:r>
            <a:r>
              <a:rPr lang="it-IT" altLang="ja-JP" sz="2200" dirty="0">
                <a:latin typeface="Goudy Old Style" charset="0"/>
              </a:rPr>
              <a:t>.</a:t>
            </a:r>
          </a:p>
          <a:p>
            <a:pPr eaLnBrk="1" hangingPunct="1">
              <a:lnSpc>
                <a:spcPct val="80000"/>
              </a:lnSpc>
            </a:pPr>
            <a:r>
              <a:rPr lang="it-IT" sz="2200" dirty="0">
                <a:latin typeface="Goudy Old Style" charset="0"/>
              </a:rPr>
              <a:t>È invece evidente il carattere di espediente politico di questa legislazione: il sovrano vuole compattare il suo popolo (in cui si è fatta più forte la differenziazione sociale) nel momento in cui cerca di dare nuova sostanza al suo potere. </a:t>
            </a:r>
          </a:p>
          <a:p>
            <a:pPr eaLnBrk="1" hangingPunct="1">
              <a:lnSpc>
                <a:spcPct val="80000"/>
              </a:lnSpc>
            </a:pPr>
            <a:r>
              <a:rPr lang="it-IT" sz="2200" dirty="0">
                <a:latin typeface="Goudy Old Style" charset="0"/>
              </a:rPr>
              <a:t>Rotari si era impegnato con gli arimanni (lo dice nel prologo: v. appresso) a trovare una soluzione che impedisse ai più potenti di vessare i più deboli. Ora assolve l’impegno preso ‘concedendo’ la legge scritta che serve appunto a impedire che si facciano ingiustizie.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olo 1"/>
          <p:cNvSpPr>
            <a:spLocks noGrp="1"/>
          </p:cNvSpPr>
          <p:nvPr>
            <p:ph type="title"/>
          </p:nvPr>
        </p:nvSpPr>
        <p:spPr>
          <a:xfrm>
            <a:off x="755650" y="260350"/>
            <a:ext cx="7700963" cy="864394"/>
          </a:xfrm>
        </p:spPr>
        <p:txBody>
          <a:bodyPr/>
          <a:lstStyle/>
          <a:p>
            <a:pPr eaLnBrk="1" hangingPunct="1"/>
            <a:r>
              <a:rPr lang="it-IT" sz="2800" b="1" dirty="0">
                <a:solidFill>
                  <a:srgbClr val="336600"/>
                </a:solidFill>
                <a:latin typeface="Times New Roman" charset="0"/>
              </a:rPr>
              <a:t>Il prologo dell’editto di Rotari</a:t>
            </a:r>
          </a:p>
        </p:txBody>
      </p:sp>
      <p:sp>
        <p:nvSpPr>
          <p:cNvPr id="62466" name="Segnaposto contenuto 2"/>
          <p:cNvSpPr>
            <a:spLocks noGrp="1"/>
          </p:cNvSpPr>
          <p:nvPr>
            <p:ph idx="1"/>
          </p:nvPr>
        </p:nvSpPr>
        <p:spPr>
          <a:xfrm>
            <a:off x="467544" y="1340768"/>
            <a:ext cx="8280920" cy="5040560"/>
          </a:xfrm>
        </p:spPr>
        <p:txBody>
          <a:bodyPr/>
          <a:lstStyle/>
          <a:p>
            <a:pPr marL="0" indent="0" algn="just" eaLnBrk="1" hangingPunct="1">
              <a:buNone/>
            </a:pPr>
            <a:r>
              <a:rPr lang="it-IT" sz="2000" dirty="0">
                <a:solidFill>
                  <a:srgbClr val="161616"/>
                </a:solidFill>
                <a:latin typeface="Times New Roman" charset="0"/>
              </a:rPr>
              <a:t>§ Inizia l’Editto che ha rinnovato Rotari signore, uomo eccellentissimo, re della stirpe dei Longobardi, con i suoi giudici preminenti.</a:t>
            </a:r>
            <a:br>
              <a:rPr lang="it-IT" sz="2000" dirty="0">
                <a:solidFill>
                  <a:srgbClr val="161616"/>
                </a:solidFill>
                <a:latin typeface="Times New Roman" charset="0"/>
              </a:rPr>
            </a:br>
            <a:r>
              <a:rPr lang="it-IT" sz="2000" dirty="0">
                <a:solidFill>
                  <a:srgbClr val="161616"/>
                </a:solidFill>
                <a:latin typeface="Times New Roman" charset="0"/>
              </a:rPr>
              <a:t>Nel nome del Signore, io Rotari, uomo eccellentissimo e diciassettesimo re della stirpe dei Longobardi, nell’ottavo anno del mio regno col favore di Dio, nel trentottesimo anno d’età, nella seconda indizione e nell’anno settantaseiesimo dopo la venuta nella provincia d’Italia dei Longobardi, dove furono condotti dalla potenza divina, essendo in quel tempo re Alboino, [mio] predecessore, salute. Dato a Pavia, nel palazzo.</a:t>
            </a:r>
            <a:br>
              <a:rPr lang="it-IT" sz="2000" dirty="0">
                <a:solidFill>
                  <a:srgbClr val="161616"/>
                </a:solidFill>
                <a:latin typeface="Times New Roman" charset="0"/>
              </a:rPr>
            </a:br>
            <a:r>
              <a:rPr lang="it-IT" sz="2000" dirty="0">
                <a:solidFill>
                  <a:srgbClr val="161616"/>
                </a:solidFill>
                <a:latin typeface="Times New Roman" charset="0"/>
              </a:rPr>
              <a:t>Quanta è stata, ed è, la nostra sollecitudine per la prosperità dei nostri sudditi lo dimostra il tenore di quanto è aggiunto sotto, </a:t>
            </a:r>
            <a:r>
              <a:rPr lang="it-IT" sz="2000" b="1" dirty="0">
                <a:solidFill>
                  <a:srgbClr val="336600"/>
                </a:solidFill>
                <a:latin typeface="Times New Roman" charset="0"/>
              </a:rPr>
              <a:t>principalmente per le continue fatiche [= vessazioni] dei poveri, così come anche per le eccessive esazioni da parte di coloro che hanno maggior potere, a causa dei quali abbiamo saputo che subiscono violenza</a:t>
            </a:r>
            <a:r>
              <a:rPr lang="it-IT" sz="2000" dirty="0">
                <a:solidFill>
                  <a:srgbClr val="161616"/>
                </a:solidFill>
                <a:latin typeface="Times New Roman" charset="0"/>
              </a:rPr>
              <a:t>. Per questo, confidando nella grazia di Dio onnipotente, ci è parso necessario promulgare migliorata la presente legge, che rinnova ed emenda tutte le precedenti ed aggiunge ciò che manca e toglie ciò che è superfluo</a:t>
            </a:r>
            <a:r>
              <a:rPr lang="it-IT" sz="2000" dirty="0">
                <a:latin typeface="Times New Roman"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olo 1"/>
          <p:cNvSpPr>
            <a:spLocks noGrp="1"/>
          </p:cNvSpPr>
          <p:nvPr>
            <p:ph type="title"/>
          </p:nvPr>
        </p:nvSpPr>
        <p:spPr>
          <a:xfrm>
            <a:off x="900113" y="260350"/>
            <a:ext cx="7313612" cy="865188"/>
          </a:xfrm>
        </p:spPr>
        <p:txBody>
          <a:bodyPr/>
          <a:lstStyle/>
          <a:p>
            <a:pPr eaLnBrk="1" hangingPunct="1"/>
            <a:r>
              <a:rPr lang="it-IT">
                <a:solidFill>
                  <a:srgbClr val="008000"/>
                </a:solidFill>
                <a:latin typeface="Goudy Old Style" charset="0"/>
              </a:rPr>
              <a:t>Il diritto penale</a:t>
            </a:r>
          </a:p>
        </p:txBody>
      </p:sp>
      <p:sp>
        <p:nvSpPr>
          <p:cNvPr id="37890" name="Segnaposto contenuto 2"/>
          <p:cNvSpPr>
            <a:spLocks noGrp="1"/>
          </p:cNvSpPr>
          <p:nvPr>
            <p:ph idx="1"/>
          </p:nvPr>
        </p:nvSpPr>
        <p:spPr>
          <a:xfrm>
            <a:off x="395288" y="1268413"/>
            <a:ext cx="8208962" cy="4522787"/>
          </a:xfrm>
        </p:spPr>
        <p:txBody>
          <a:bodyPr/>
          <a:lstStyle/>
          <a:p>
            <a:pPr eaLnBrk="1" hangingPunct="1"/>
            <a:r>
              <a:rPr lang="it-IT" dirty="0">
                <a:latin typeface="Goudy Old Style" charset="0"/>
              </a:rPr>
              <a:t>Si comprende allora il carattere di ‘tariffario’ che è proprio di molta parte dell’Editto (le misure afflittive sono poche e tutte di recente introduzione). </a:t>
            </a:r>
          </a:p>
          <a:p>
            <a:pPr eaLnBrk="1" hangingPunct="1"/>
            <a:r>
              <a:rPr lang="it-IT" dirty="0">
                <a:latin typeface="Goudy Old Style" charset="0"/>
              </a:rPr>
              <a:t>E si comprende meglio anche la minuzia nel fissare l’ammontare della </a:t>
            </a:r>
            <a:r>
              <a:rPr lang="it-IT" i="1" dirty="0" err="1">
                <a:latin typeface="Goudy Old Style" charset="0"/>
              </a:rPr>
              <a:t>compositio</a:t>
            </a:r>
            <a:r>
              <a:rPr lang="it-IT" i="1" dirty="0">
                <a:latin typeface="Goudy Old Style" charset="0"/>
              </a:rPr>
              <a:t>.</a:t>
            </a:r>
            <a:endParaRPr lang="it-IT" dirty="0">
              <a:latin typeface="Goudy Old Style" charset="0"/>
            </a:endParaRPr>
          </a:p>
          <a:p>
            <a:pPr eaLnBrk="1" hangingPunct="1"/>
            <a:r>
              <a:rPr lang="it-IT" dirty="0">
                <a:latin typeface="Goudy Old Style" charset="0"/>
              </a:rPr>
              <a:t>Si tratta infatti di limitare il più possibile la discrezionalità del giudice nel determinare la pena. </a:t>
            </a:r>
          </a:p>
          <a:p>
            <a:pPr eaLnBrk="1" hangingPunct="1"/>
            <a:r>
              <a:rPr lang="it-IT" dirty="0">
                <a:latin typeface="Goudy Old Style" charset="0"/>
              </a:rPr>
              <a:t>Talvolta, tuttavia, si sconfina nel grottesco (ma proprio qui si comprende l’intento ‘comunicativo’ di Rotari):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olo 1"/>
          <p:cNvSpPr>
            <a:spLocks noGrp="1"/>
          </p:cNvSpPr>
          <p:nvPr>
            <p:ph type="title"/>
          </p:nvPr>
        </p:nvSpPr>
        <p:spPr>
          <a:xfrm>
            <a:off x="914400" y="260351"/>
            <a:ext cx="7313613" cy="648370"/>
          </a:xfrm>
        </p:spPr>
        <p:txBody>
          <a:bodyPr/>
          <a:lstStyle/>
          <a:p>
            <a:pPr eaLnBrk="1" hangingPunct="1"/>
            <a:r>
              <a:rPr lang="it-IT" sz="3600" dirty="0">
                <a:solidFill>
                  <a:srgbClr val="3366FF"/>
                </a:solidFill>
                <a:latin typeface="Goudy Old Style" charset="0"/>
              </a:rPr>
              <a:t>Tacito, i Romani e il mito dei Germani</a:t>
            </a:r>
          </a:p>
        </p:txBody>
      </p:sp>
      <p:sp>
        <p:nvSpPr>
          <p:cNvPr id="25602" name="Segnaposto contenuto 2"/>
          <p:cNvSpPr>
            <a:spLocks noGrp="1"/>
          </p:cNvSpPr>
          <p:nvPr>
            <p:ph idx="1"/>
          </p:nvPr>
        </p:nvSpPr>
        <p:spPr>
          <a:xfrm>
            <a:off x="251520" y="1052737"/>
            <a:ext cx="8568952" cy="5544616"/>
          </a:xfrm>
        </p:spPr>
        <p:txBody>
          <a:bodyPr/>
          <a:lstStyle/>
          <a:p>
            <a:pPr marL="0" indent="0" eaLnBrk="1" hangingPunct="1">
              <a:lnSpc>
                <a:spcPct val="80000"/>
              </a:lnSpc>
              <a:buNone/>
            </a:pPr>
            <a:r>
              <a:rPr lang="it-IT" sz="2200" dirty="0">
                <a:latin typeface="Goudy Old Style" charset="0"/>
              </a:rPr>
              <a:t>Tacito scrive la </a:t>
            </a:r>
            <a:r>
              <a:rPr lang="it-IT" sz="2200" i="1" dirty="0">
                <a:latin typeface="Goudy Old Style" charset="0"/>
              </a:rPr>
              <a:t>Germania</a:t>
            </a:r>
            <a:r>
              <a:rPr lang="it-IT" sz="2200" dirty="0">
                <a:latin typeface="Goudy Old Style" charset="0"/>
              </a:rPr>
              <a:t> – pionieristico trattato di etnografia – nel </a:t>
            </a:r>
            <a:r>
              <a:rPr lang="it-IT" sz="2200" b="1" dirty="0">
                <a:latin typeface="Goudy Old Style" charset="0"/>
              </a:rPr>
              <a:t>98 d.C.</a:t>
            </a:r>
            <a:r>
              <a:rPr lang="it-IT" sz="2200" dirty="0">
                <a:latin typeface="Goudy Old Style" charset="0"/>
              </a:rPr>
              <a:t> Nel descrivere i popoli che abitano al di là del Reno, Tacito non pare molto interessato a individuare i caratteri delle singole popolazioni. Piuttosto intende esaltare le virtù morali che li accomunano (il coraggio in battaglia, il senso dell’onore, la fedeltà, l’onestà) e contemporaneamente ammonire i Romani (che quelle stesse virtù stanno perdendo).</a:t>
            </a:r>
          </a:p>
          <a:p>
            <a:pPr marL="0" indent="0" eaLnBrk="1" hangingPunct="1">
              <a:lnSpc>
                <a:spcPct val="80000"/>
              </a:lnSpc>
              <a:buNone/>
            </a:pPr>
            <a:r>
              <a:rPr lang="it-IT" sz="2200" dirty="0">
                <a:latin typeface="Goudy Old Style" charset="0"/>
              </a:rPr>
              <a:t>Dopo Augusto, i Romani comprendono che non è il caso di proseguire l’espansione verso nord-est. Non c’è quindi motivo per approfondire la conoscenza di quei singoli popoli: è  sufficiente sapere che sono ‘barbari’ (quindi privi di istituzioni civili) e che però possono essere utilmente impiegati (un atteggiamento molto pragmatico) </a:t>
            </a:r>
          </a:p>
          <a:p>
            <a:pPr marL="0" indent="0" eaLnBrk="1" hangingPunct="1">
              <a:lnSpc>
                <a:spcPct val="80000"/>
              </a:lnSpc>
              <a:buNone/>
            </a:pPr>
            <a:r>
              <a:rPr lang="it-IT" sz="2200" dirty="0">
                <a:latin typeface="Goudy Old Style" charset="0"/>
              </a:rPr>
              <a:t>Il romanticismo tedesco troverà in Tacito la prova che cercava: nei Germani si poteva pensare di riconoscere gli antenati dei Tedeschi (si voleva dimostrare che, sebbene ancora a metà dell’800 fossero politicamente divisi, i Tedeschi erano stati una ‘grande nazione’ già nei tempi antichi). A partire dal primo dopoguerra, i nazionalisti tedeschi arriveranno ad usare la</a:t>
            </a:r>
            <a:r>
              <a:rPr lang="it-IT" sz="2200" i="1" dirty="0">
                <a:latin typeface="Goudy Old Style" charset="0"/>
              </a:rPr>
              <a:t> Germania</a:t>
            </a:r>
            <a:r>
              <a:rPr lang="it-IT" sz="2200" dirty="0">
                <a:latin typeface="Goudy Old Style" charset="0"/>
              </a:rPr>
              <a:t> di Tacito per argomentare l’assurda idea della ‘superiorità della razza’.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olo 1"/>
          <p:cNvSpPr>
            <a:spLocks noGrp="1"/>
          </p:cNvSpPr>
          <p:nvPr>
            <p:ph type="title"/>
          </p:nvPr>
        </p:nvSpPr>
        <p:spPr>
          <a:xfrm>
            <a:off x="611188" y="260350"/>
            <a:ext cx="7993062" cy="720725"/>
          </a:xfrm>
        </p:spPr>
        <p:txBody>
          <a:bodyPr/>
          <a:lstStyle/>
          <a:p>
            <a:pPr eaLnBrk="1" hangingPunct="1"/>
            <a:r>
              <a:rPr lang="it-IT">
                <a:solidFill>
                  <a:srgbClr val="008000"/>
                </a:solidFill>
                <a:latin typeface="Goudy Old Style" charset="0"/>
              </a:rPr>
              <a:t>Quando si dice ‘essere precisi’ …</a:t>
            </a:r>
          </a:p>
        </p:txBody>
      </p:sp>
      <p:sp>
        <p:nvSpPr>
          <p:cNvPr id="3" name="Segnaposto contenuto 2"/>
          <p:cNvSpPr>
            <a:spLocks noGrp="1"/>
          </p:cNvSpPr>
          <p:nvPr>
            <p:ph idx="1"/>
          </p:nvPr>
        </p:nvSpPr>
        <p:spPr>
          <a:xfrm>
            <a:off x="395288" y="1268413"/>
            <a:ext cx="8353425" cy="5040312"/>
          </a:xfrm>
        </p:spPr>
        <p:txBody>
          <a:bodyPr/>
          <a:lstStyle/>
          <a:p>
            <a:pPr marL="0" indent="0" eaLnBrk="1" hangingPunct="1">
              <a:buFontTx/>
              <a:buNone/>
              <a:defRPr/>
            </a:pPr>
            <a:r>
              <a:rPr lang="it-IT" dirty="0">
                <a:solidFill>
                  <a:srgbClr val="FF6600"/>
                </a:solidFill>
              </a:rPr>
              <a:t>Roth. 69</a:t>
            </a:r>
            <a:r>
              <a:rPr lang="it-IT" dirty="0"/>
              <a:t>: </a:t>
            </a:r>
            <a:r>
              <a:rPr lang="it-IT" i="1" dirty="0"/>
              <a:t>Se qualcuno stacca l’</a:t>
            </a:r>
            <a:r>
              <a:rPr lang="it-IT" i="1" dirty="0">
                <a:solidFill>
                  <a:srgbClr val="008000"/>
                </a:solidFill>
              </a:rPr>
              <a:t>alluce</a:t>
            </a:r>
            <a:r>
              <a:rPr lang="it-IT" i="1" dirty="0"/>
              <a:t> ad un altro paghi una composizione di 16 solidi.</a:t>
            </a:r>
          </a:p>
          <a:p>
            <a:pPr marL="0" indent="0" eaLnBrk="1" hangingPunct="1">
              <a:buFontTx/>
              <a:buNone/>
              <a:defRPr/>
            </a:pPr>
            <a:r>
              <a:rPr lang="it-IT" dirty="0">
                <a:solidFill>
                  <a:srgbClr val="FF6600"/>
                </a:solidFill>
              </a:rPr>
              <a:t>Roth. 70</a:t>
            </a:r>
            <a:r>
              <a:rPr lang="it-IT" dirty="0"/>
              <a:t>: </a:t>
            </a:r>
            <a:r>
              <a:rPr lang="it-IT" i="1" dirty="0"/>
              <a:t>Se qualcuno stacca il </a:t>
            </a:r>
            <a:r>
              <a:rPr lang="it-IT" i="1" dirty="0">
                <a:solidFill>
                  <a:srgbClr val="008000"/>
                </a:solidFill>
              </a:rPr>
              <a:t>secondo dito </a:t>
            </a:r>
            <a:r>
              <a:rPr lang="it-IT" i="1" dirty="0"/>
              <a:t>del piede di un altro paghi una composizione di 6 solidi</a:t>
            </a:r>
            <a:r>
              <a:rPr lang="it-IT" dirty="0"/>
              <a:t> (</a:t>
            </a:r>
            <a:r>
              <a:rPr lang="it-IT" dirty="0">
                <a:solidFill>
                  <a:srgbClr val="FF6600"/>
                </a:solidFill>
              </a:rPr>
              <a:t>Roth. 71-73</a:t>
            </a:r>
            <a:r>
              <a:rPr lang="it-IT" dirty="0"/>
              <a:t>: 3 solidi per il </a:t>
            </a:r>
            <a:r>
              <a:rPr lang="it-IT" dirty="0">
                <a:solidFill>
                  <a:srgbClr val="008000"/>
                </a:solidFill>
              </a:rPr>
              <a:t>terzo e quarto dito</a:t>
            </a:r>
            <a:r>
              <a:rPr lang="it-IT" dirty="0"/>
              <a:t>; 2 solidi per il </a:t>
            </a:r>
            <a:r>
              <a:rPr lang="it-IT" dirty="0">
                <a:solidFill>
                  <a:srgbClr val="008000"/>
                </a:solidFill>
              </a:rPr>
              <a:t>quinto dito</a:t>
            </a:r>
            <a:r>
              <a:rPr lang="it-IT" dirty="0"/>
              <a:t>)</a:t>
            </a:r>
          </a:p>
          <a:p>
            <a:pPr marL="0" indent="0" eaLnBrk="1" hangingPunct="1">
              <a:buFontTx/>
              <a:buNone/>
              <a:defRPr/>
            </a:pPr>
            <a:r>
              <a:rPr lang="it-IT" dirty="0">
                <a:solidFill>
                  <a:srgbClr val="3366FF"/>
                </a:solidFill>
              </a:rPr>
              <a:t>Roth. 96</a:t>
            </a:r>
            <a:r>
              <a:rPr lang="it-IT" dirty="0"/>
              <a:t>: </a:t>
            </a:r>
            <a:r>
              <a:rPr lang="it-IT" i="1" dirty="0"/>
              <a:t>Se qualcuno stacca l’</a:t>
            </a:r>
            <a:r>
              <a:rPr lang="it-IT" i="1" dirty="0">
                <a:solidFill>
                  <a:srgbClr val="008000"/>
                </a:solidFill>
              </a:rPr>
              <a:t>alluce</a:t>
            </a:r>
            <a:r>
              <a:rPr lang="it-IT" i="1" dirty="0"/>
              <a:t> ad un aldio o a un servo altrui paghi una composizione di 4 solidi oltre alle cure e al compenso del medico.</a:t>
            </a:r>
          </a:p>
          <a:p>
            <a:pPr marL="0" indent="0" eaLnBrk="1" hangingPunct="1">
              <a:buFontTx/>
              <a:buNone/>
              <a:defRPr/>
            </a:pPr>
            <a:r>
              <a:rPr lang="it-IT" dirty="0">
                <a:solidFill>
                  <a:srgbClr val="3366FF"/>
                </a:solidFill>
              </a:rPr>
              <a:t>Roth. 97</a:t>
            </a:r>
            <a:r>
              <a:rPr lang="it-IT" dirty="0"/>
              <a:t>: </a:t>
            </a:r>
            <a:r>
              <a:rPr lang="it-IT" i="1" dirty="0"/>
              <a:t>Se qualcuno stacca il </a:t>
            </a:r>
            <a:r>
              <a:rPr lang="it-IT" i="1" dirty="0">
                <a:solidFill>
                  <a:srgbClr val="008000"/>
                </a:solidFill>
              </a:rPr>
              <a:t>secondo dito </a:t>
            </a:r>
            <a:r>
              <a:rPr lang="it-IT" i="1" dirty="0"/>
              <a:t>del piede ad un aldio o a un servo altrui paghi una composizione di 2 solidi </a:t>
            </a:r>
            <a:r>
              <a:rPr lang="it-IT" dirty="0"/>
              <a:t>(</a:t>
            </a:r>
            <a:r>
              <a:rPr lang="it-IT" dirty="0">
                <a:solidFill>
                  <a:srgbClr val="0000FF"/>
                </a:solidFill>
              </a:rPr>
              <a:t>Roth. 98-100</a:t>
            </a:r>
            <a:r>
              <a:rPr lang="it-IT" dirty="0"/>
              <a:t>: 2 solidi per il </a:t>
            </a:r>
            <a:r>
              <a:rPr lang="it-IT" dirty="0">
                <a:solidFill>
                  <a:srgbClr val="008000"/>
                </a:solidFill>
              </a:rPr>
              <a:t>terzo dito</a:t>
            </a:r>
            <a:r>
              <a:rPr lang="it-IT" dirty="0"/>
              <a:t>; 1 solido per il </a:t>
            </a:r>
            <a:r>
              <a:rPr lang="it-IT" dirty="0">
                <a:solidFill>
                  <a:srgbClr val="008000"/>
                </a:solidFill>
              </a:rPr>
              <a:t>quarto e quinto dito</a:t>
            </a:r>
            <a:r>
              <a:rPr lang="it-IT" dirty="0"/>
              <a:t>)</a:t>
            </a:r>
          </a:p>
          <a:p>
            <a:pPr eaLnBrk="1" hangingPunct="1">
              <a:defRPr/>
            </a:pPr>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olo 1"/>
          <p:cNvSpPr>
            <a:spLocks noGrp="1"/>
          </p:cNvSpPr>
          <p:nvPr>
            <p:ph type="title"/>
          </p:nvPr>
        </p:nvSpPr>
        <p:spPr>
          <a:xfrm>
            <a:off x="914400" y="188913"/>
            <a:ext cx="7313613" cy="792162"/>
          </a:xfrm>
        </p:spPr>
        <p:txBody>
          <a:bodyPr/>
          <a:lstStyle/>
          <a:p>
            <a:pPr eaLnBrk="1" hangingPunct="1"/>
            <a:r>
              <a:rPr lang="it-IT" dirty="0">
                <a:solidFill>
                  <a:srgbClr val="008000"/>
                </a:solidFill>
                <a:latin typeface="Goudy Old Style" charset="0"/>
              </a:rPr>
              <a:t>Cos’è veramente il </a:t>
            </a:r>
            <a:r>
              <a:rPr lang="it-IT" i="1" dirty="0" err="1">
                <a:solidFill>
                  <a:srgbClr val="008000"/>
                </a:solidFill>
                <a:latin typeface="Goudy Old Style" charset="0"/>
              </a:rPr>
              <a:t>gairethinx</a:t>
            </a:r>
            <a:r>
              <a:rPr lang="it-IT" dirty="0">
                <a:solidFill>
                  <a:srgbClr val="008000"/>
                </a:solidFill>
                <a:latin typeface="Goudy Old Style" charset="0"/>
              </a:rPr>
              <a:t> ?</a:t>
            </a:r>
            <a:endParaRPr lang="it-IT" i="1" dirty="0">
              <a:solidFill>
                <a:srgbClr val="008000"/>
              </a:solidFill>
              <a:latin typeface="Goudy Old Style" charset="0"/>
            </a:endParaRPr>
          </a:p>
        </p:txBody>
      </p:sp>
      <p:sp>
        <p:nvSpPr>
          <p:cNvPr id="39938" name="Segnaposto contenuto 2"/>
          <p:cNvSpPr>
            <a:spLocks noGrp="1"/>
          </p:cNvSpPr>
          <p:nvPr>
            <p:ph idx="1"/>
          </p:nvPr>
        </p:nvSpPr>
        <p:spPr>
          <a:xfrm>
            <a:off x="250825" y="1268413"/>
            <a:ext cx="8497888" cy="4896891"/>
          </a:xfrm>
        </p:spPr>
        <p:txBody>
          <a:bodyPr/>
          <a:lstStyle/>
          <a:p>
            <a:pPr eaLnBrk="1" hangingPunct="1"/>
            <a:r>
              <a:rPr lang="it-IT" dirty="0">
                <a:latin typeface="Goudy Old Style" charset="0"/>
              </a:rPr>
              <a:t>Oltre che nell’epilogo, il termine </a:t>
            </a:r>
            <a:r>
              <a:rPr lang="it-IT" i="1" dirty="0" err="1">
                <a:solidFill>
                  <a:srgbClr val="FF0000"/>
                </a:solidFill>
                <a:latin typeface="Goudy Old Style" charset="0"/>
              </a:rPr>
              <a:t>gairethinx</a:t>
            </a:r>
            <a:r>
              <a:rPr lang="it-IT" dirty="0">
                <a:latin typeface="Goudy Old Style" charset="0"/>
              </a:rPr>
              <a:t> (o anche </a:t>
            </a:r>
            <a:r>
              <a:rPr lang="it-IT" i="1" dirty="0" err="1">
                <a:solidFill>
                  <a:srgbClr val="FF0000"/>
                </a:solidFill>
                <a:latin typeface="Goudy Old Style" charset="0"/>
              </a:rPr>
              <a:t>thinx</a:t>
            </a:r>
            <a:r>
              <a:rPr lang="it-IT" dirty="0">
                <a:latin typeface="Goudy Old Style" charset="0"/>
              </a:rPr>
              <a:t> da cui anche </a:t>
            </a:r>
            <a:r>
              <a:rPr lang="it-IT" i="1" dirty="0" err="1">
                <a:solidFill>
                  <a:srgbClr val="FF0000"/>
                </a:solidFill>
                <a:latin typeface="Goudy Old Style" charset="0"/>
              </a:rPr>
              <a:t>thingare</a:t>
            </a:r>
            <a:r>
              <a:rPr lang="it-IT" dirty="0">
                <a:latin typeface="Goudy Old Style" charset="0"/>
              </a:rPr>
              <a:t> e </a:t>
            </a:r>
            <a:r>
              <a:rPr lang="it-IT" i="1" dirty="0" err="1">
                <a:solidFill>
                  <a:srgbClr val="FF0000"/>
                </a:solidFill>
                <a:latin typeface="Goudy Old Style" charset="0"/>
              </a:rPr>
              <a:t>thingatio</a:t>
            </a:r>
            <a:r>
              <a:rPr lang="it-IT" dirty="0">
                <a:latin typeface="Goudy Old Style" charset="0"/>
              </a:rPr>
              <a:t>)</a:t>
            </a:r>
            <a:r>
              <a:rPr lang="it-IT" i="1" dirty="0">
                <a:latin typeface="Goudy Old Style" charset="0"/>
              </a:rPr>
              <a:t> </a:t>
            </a:r>
            <a:r>
              <a:rPr lang="it-IT" dirty="0">
                <a:latin typeface="Goudy Old Style" charset="0"/>
              </a:rPr>
              <a:t>ricorre nell’Editto  in altre occasioni. Mai però appare traducibile come ‘assemblea degli armati’.</a:t>
            </a:r>
          </a:p>
          <a:p>
            <a:pPr eaLnBrk="1" hangingPunct="1"/>
            <a:r>
              <a:rPr lang="it-IT" dirty="0">
                <a:latin typeface="Goudy Old Style" charset="0"/>
              </a:rPr>
              <a:t>In Roth. 172 si dice espressamente che </a:t>
            </a:r>
            <a:r>
              <a:rPr lang="it-IT" b="1" i="1" dirty="0" err="1">
                <a:solidFill>
                  <a:srgbClr val="FF0000"/>
                </a:solidFill>
                <a:latin typeface="Goudy Old Style" charset="0"/>
              </a:rPr>
              <a:t>gairethinx</a:t>
            </a:r>
            <a:r>
              <a:rPr lang="it-IT" b="1" dirty="0">
                <a:solidFill>
                  <a:srgbClr val="FF0000"/>
                </a:solidFill>
                <a:latin typeface="Goudy Old Style" charset="0"/>
              </a:rPr>
              <a:t> </a:t>
            </a:r>
            <a:r>
              <a:rPr lang="it-IT" b="1" dirty="0">
                <a:latin typeface="Goudy Old Style" charset="0"/>
              </a:rPr>
              <a:t>equivale a donazione</a:t>
            </a:r>
            <a:r>
              <a:rPr lang="it-IT" dirty="0">
                <a:latin typeface="Goudy Old Style" charset="0"/>
              </a:rPr>
              <a:t> (… </a:t>
            </a:r>
            <a:r>
              <a:rPr lang="it-IT" i="1" dirty="0" err="1">
                <a:latin typeface="Goudy Old Style" charset="0"/>
              </a:rPr>
              <a:t>thinx</a:t>
            </a:r>
            <a:r>
              <a:rPr lang="it-IT" i="1" dirty="0">
                <a:latin typeface="Goudy Old Style" charset="0"/>
              </a:rPr>
              <a:t> </a:t>
            </a:r>
            <a:r>
              <a:rPr lang="it-IT" i="1" dirty="0" err="1">
                <a:latin typeface="Goudy Old Style" charset="0"/>
              </a:rPr>
              <a:t>quod</a:t>
            </a:r>
            <a:r>
              <a:rPr lang="it-IT" i="1" dirty="0">
                <a:latin typeface="Goudy Old Style" charset="0"/>
              </a:rPr>
              <a:t> est </a:t>
            </a:r>
            <a:r>
              <a:rPr lang="it-IT" i="1" dirty="0" err="1">
                <a:latin typeface="Goudy Old Style" charset="0"/>
              </a:rPr>
              <a:t>donatio</a:t>
            </a:r>
            <a:r>
              <a:rPr lang="it-IT" dirty="0">
                <a:latin typeface="Goudy Old Style" charset="0"/>
              </a:rPr>
              <a:t>).</a:t>
            </a:r>
          </a:p>
          <a:p>
            <a:pPr eaLnBrk="1" hangingPunct="1"/>
            <a:r>
              <a:rPr lang="it-IT" dirty="0">
                <a:latin typeface="Goudy Old Style" charset="0"/>
              </a:rPr>
              <a:t>In realtà, ai nostri occhi moderni, la fattispecie descritta in questo capitolo disegna piuttosto una disposizione </a:t>
            </a:r>
            <a:r>
              <a:rPr lang="it-IT" i="1" dirty="0" err="1">
                <a:latin typeface="Goudy Old Style" charset="0"/>
              </a:rPr>
              <a:t>mortis</a:t>
            </a:r>
            <a:r>
              <a:rPr lang="it-IT" i="1" dirty="0">
                <a:latin typeface="Goudy Old Style" charset="0"/>
              </a:rPr>
              <a:t> causa</a:t>
            </a:r>
            <a:r>
              <a:rPr lang="it-IT" dirty="0">
                <a:latin typeface="Goudy Old Style" charset="0"/>
              </a:rPr>
              <a:t> del patrimonio a favore di estranei (in mancanza di figli).</a:t>
            </a:r>
          </a:p>
          <a:p>
            <a:pPr eaLnBrk="1" hangingPunct="1"/>
            <a:r>
              <a:rPr lang="it-IT" dirty="0">
                <a:latin typeface="Goudy Old Style" charset="0"/>
              </a:rPr>
              <a:t>Lo stesso capitolo chiarisce pure che la ‘donazione’ deve essere fatta </a:t>
            </a:r>
            <a:r>
              <a:rPr lang="it-IT" b="1" dirty="0">
                <a:latin typeface="Goudy Old Style" charset="0"/>
              </a:rPr>
              <a:t>in pubblico, solennemente e alla presenza di un </a:t>
            </a:r>
            <a:r>
              <a:rPr lang="it-IT" b="1" i="1" dirty="0" err="1">
                <a:solidFill>
                  <a:srgbClr val="FF0000"/>
                </a:solidFill>
                <a:latin typeface="Goudy Old Style" charset="0"/>
              </a:rPr>
              <a:t>gisel</a:t>
            </a:r>
            <a:r>
              <a:rPr lang="it-IT" b="1" dirty="0">
                <a:latin typeface="Goudy Old Style" charset="0"/>
              </a:rPr>
              <a:t> </a:t>
            </a:r>
            <a:r>
              <a:rPr lang="it-IT" dirty="0">
                <a:latin typeface="Goudy Old Style" charset="0"/>
              </a:rPr>
              <a:t>(forse un garante o un fiduciario) onde evitare future controversie.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olo 1"/>
          <p:cNvSpPr>
            <a:spLocks noGrp="1"/>
          </p:cNvSpPr>
          <p:nvPr>
            <p:ph type="title"/>
          </p:nvPr>
        </p:nvSpPr>
        <p:spPr>
          <a:xfrm>
            <a:off x="467544" y="188640"/>
            <a:ext cx="8280920" cy="576065"/>
          </a:xfrm>
        </p:spPr>
        <p:txBody>
          <a:bodyPr/>
          <a:lstStyle/>
          <a:p>
            <a:r>
              <a:rPr lang="it-IT" i="1" dirty="0" err="1">
                <a:solidFill>
                  <a:srgbClr val="008000"/>
                </a:solidFill>
                <a:latin typeface="Goudy Old Style" charset="0"/>
              </a:rPr>
              <a:t>Gairethinx</a:t>
            </a:r>
            <a:r>
              <a:rPr lang="it-IT" i="1" dirty="0">
                <a:solidFill>
                  <a:srgbClr val="008000"/>
                </a:solidFill>
                <a:latin typeface="Goudy Old Style" charset="0"/>
              </a:rPr>
              <a:t> = </a:t>
            </a:r>
            <a:r>
              <a:rPr lang="it-IT" i="1" dirty="0" err="1">
                <a:solidFill>
                  <a:srgbClr val="008000"/>
                </a:solidFill>
                <a:latin typeface="Goudy Old Style" charset="0"/>
              </a:rPr>
              <a:t>mancipatio</a:t>
            </a:r>
            <a:r>
              <a:rPr lang="it-IT" dirty="0">
                <a:solidFill>
                  <a:srgbClr val="008000"/>
                </a:solidFill>
                <a:latin typeface="Goudy Old Style" charset="0"/>
              </a:rPr>
              <a:t> ?</a:t>
            </a:r>
          </a:p>
        </p:txBody>
      </p:sp>
      <p:sp>
        <p:nvSpPr>
          <p:cNvPr id="106498" name="Segnaposto contenuto 2"/>
          <p:cNvSpPr>
            <a:spLocks noGrp="1"/>
          </p:cNvSpPr>
          <p:nvPr>
            <p:ph idx="1"/>
          </p:nvPr>
        </p:nvSpPr>
        <p:spPr>
          <a:xfrm>
            <a:off x="179512" y="1052736"/>
            <a:ext cx="8784976" cy="5400600"/>
          </a:xfrm>
        </p:spPr>
        <p:txBody>
          <a:bodyPr/>
          <a:lstStyle/>
          <a:p>
            <a:r>
              <a:rPr lang="it-IT" dirty="0">
                <a:latin typeface="Goudy Old Style" charset="0"/>
              </a:rPr>
              <a:t>Il </a:t>
            </a:r>
            <a:r>
              <a:rPr lang="it-IT" i="1" dirty="0" err="1">
                <a:latin typeface="Goudy Old Style" charset="0"/>
              </a:rPr>
              <a:t>gairethinx</a:t>
            </a:r>
            <a:r>
              <a:rPr lang="it-IT" dirty="0">
                <a:latin typeface="Goudy Old Style" charset="0"/>
              </a:rPr>
              <a:t> torna ancora in </a:t>
            </a:r>
            <a:r>
              <a:rPr lang="it-IT" b="1" dirty="0">
                <a:latin typeface="Goudy Old Style" charset="0"/>
              </a:rPr>
              <a:t>Roth. 224</a:t>
            </a:r>
            <a:r>
              <a:rPr lang="it-IT" dirty="0">
                <a:latin typeface="Goudy Old Style" charset="0"/>
              </a:rPr>
              <a:t>, inserito questa volta nella procedura necessaria alla liberazione di un servo:</a:t>
            </a:r>
          </a:p>
          <a:p>
            <a:r>
              <a:rPr lang="it-IT" i="1" dirty="0">
                <a:latin typeface="Goudy Old Style" charset="0"/>
              </a:rPr>
              <a:t>… Chi vuole concedere a un servo la libertà del </a:t>
            </a:r>
            <a:r>
              <a:rPr lang="it-IT" b="1" i="1" dirty="0" err="1">
                <a:solidFill>
                  <a:srgbClr val="0000FF"/>
                </a:solidFill>
                <a:latin typeface="Goudy Old Style" charset="0"/>
              </a:rPr>
              <a:t>fulcfree</a:t>
            </a:r>
            <a:r>
              <a:rPr lang="it-IT" i="1" dirty="0">
                <a:latin typeface="Goudy Old Style" charset="0"/>
              </a:rPr>
              <a:t> deve alienarlo ad altro uomo e confermare l’atto con </a:t>
            </a:r>
            <a:r>
              <a:rPr lang="it-IT" i="1" dirty="0" err="1">
                <a:solidFill>
                  <a:srgbClr val="FF0000"/>
                </a:solidFill>
                <a:latin typeface="Goudy Old Style" charset="0"/>
              </a:rPr>
              <a:t>gairethinx</a:t>
            </a:r>
            <a:r>
              <a:rPr lang="it-IT" i="1" dirty="0">
                <a:latin typeface="Goudy Old Style" charset="0"/>
              </a:rPr>
              <a:t>. Se poi vuole dargli la libertà massima (renderlo cioè </a:t>
            </a:r>
            <a:r>
              <a:rPr lang="it-IT" i="1" dirty="0" err="1">
                <a:solidFill>
                  <a:srgbClr val="0000FF"/>
                </a:solidFill>
                <a:latin typeface="Goudy Old Style" charset="0"/>
              </a:rPr>
              <a:t>amund</a:t>
            </a:r>
            <a:r>
              <a:rPr lang="it-IT" i="1" dirty="0">
                <a:latin typeface="Goudy Old Style" charset="0"/>
              </a:rPr>
              <a:t>) deve ripetere per altre due volte la finta vendita (alienando sempre a un uomo diverso e sempre dando conferma con </a:t>
            </a:r>
            <a:r>
              <a:rPr lang="it-IT" i="1" dirty="0" err="1">
                <a:solidFill>
                  <a:srgbClr val="FF0000"/>
                </a:solidFill>
                <a:latin typeface="Goudy Old Style" charset="0"/>
              </a:rPr>
              <a:t>gairethinx</a:t>
            </a:r>
            <a:r>
              <a:rPr lang="it-IT" i="1" dirty="0">
                <a:latin typeface="Goudy Old Style" charset="0"/>
              </a:rPr>
              <a:t>). Il quarto acquirente conduca poi il servo a un incrocio e lo renda pienamente libero (</a:t>
            </a:r>
            <a:r>
              <a:rPr lang="it-IT" i="1" dirty="0" err="1">
                <a:solidFill>
                  <a:srgbClr val="FF0000"/>
                </a:solidFill>
                <a:latin typeface="Goudy Old Style" charset="0"/>
              </a:rPr>
              <a:t>thingit</a:t>
            </a:r>
            <a:r>
              <a:rPr lang="it-IT" i="1" dirty="0">
                <a:solidFill>
                  <a:srgbClr val="FF0000"/>
                </a:solidFill>
                <a:latin typeface="Goudy Old Style" charset="0"/>
              </a:rPr>
              <a:t> in </a:t>
            </a:r>
            <a:r>
              <a:rPr lang="it-IT" i="1" dirty="0" err="1">
                <a:solidFill>
                  <a:srgbClr val="FF0000"/>
                </a:solidFill>
                <a:latin typeface="Goudy Old Style" charset="0"/>
              </a:rPr>
              <a:t>gadia</a:t>
            </a:r>
            <a:r>
              <a:rPr lang="it-IT" i="1" dirty="0">
                <a:solidFill>
                  <a:srgbClr val="FF0000"/>
                </a:solidFill>
                <a:latin typeface="Goudy Old Style" charset="0"/>
              </a:rPr>
              <a:t> et </a:t>
            </a:r>
            <a:r>
              <a:rPr lang="it-IT" i="1" dirty="0" err="1">
                <a:solidFill>
                  <a:srgbClr val="FF0000"/>
                </a:solidFill>
                <a:latin typeface="Goudy Old Style" charset="0"/>
              </a:rPr>
              <a:t>gisil</a:t>
            </a:r>
            <a:r>
              <a:rPr lang="it-IT" i="1" dirty="0">
                <a:latin typeface="Goudy Old Style" charset="0"/>
              </a:rPr>
              <a:t>) invitandolo a imboccare la strada che preferisce. Il precedente padrone non potrà più vantare alcuna pretesa su di lui o sul suo patrimonio o sui suoi figli.  </a:t>
            </a:r>
            <a:endParaRPr lang="it-IT" dirty="0">
              <a:latin typeface="Goudy Old Style" charset="0"/>
            </a:endParaRPr>
          </a:p>
          <a:p>
            <a:r>
              <a:rPr lang="it-IT" dirty="0">
                <a:latin typeface="Goudy Old Style" charset="0"/>
              </a:rPr>
              <a:t>Il procedimento ricalca quello romano per l’emancipazione dei figli (cfr.</a:t>
            </a:r>
            <a:r>
              <a:rPr lang="it-IT" i="1" dirty="0">
                <a:latin typeface="Goudy Old Style" charset="0"/>
              </a:rPr>
              <a:t> Gai </a:t>
            </a:r>
            <a:r>
              <a:rPr lang="it-IT" i="1" dirty="0" err="1">
                <a:latin typeface="Goudy Old Style" charset="0"/>
              </a:rPr>
              <a:t>Institutiones</a:t>
            </a:r>
            <a:r>
              <a:rPr lang="it-IT" dirty="0">
                <a:latin typeface="Goudy Old Style" charset="0"/>
              </a:rPr>
              <a:t>, 1.132 e </a:t>
            </a:r>
            <a:r>
              <a:rPr lang="it-IT" i="1" dirty="0">
                <a:latin typeface="Goudy Old Style" charset="0"/>
              </a:rPr>
              <a:t>Gai epitome</a:t>
            </a:r>
            <a:r>
              <a:rPr lang="it-IT" dirty="0">
                <a:latin typeface="Goudy Old Style" charset="0"/>
              </a:rPr>
              <a:t>, 1.6.3)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8136904" cy="864096"/>
          </a:xfrm>
        </p:spPr>
        <p:txBody>
          <a:bodyPr/>
          <a:lstStyle/>
          <a:p>
            <a:r>
              <a:rPr lang="it-IT" sz="3600" dirty="0">
                <a:solidFill>
                  <a:srgbClr val="0000FF"/>
                </a:solidFill>
              </a:rPr>
              <a:t>Istituzioni di Gaio, I.132</a:t>
            </a:r>
          </a:p>
        </p:txBody>
      </p:sp>
      <p:sp>
        <p:nvSpPr>
          <p:cNvPr id="3" name="Segnaposto contenuto 2"/>
          <p:cNvSpPr>
            <a:spLocks noGrp="1"/>
          </p:cNvSpPr>
          <p:nvPr>
            <p:ph idx="1"/>
          </p:nvPr>
        </p:nvSpPr>
        <p:spPr>
          <a:xfrm>
            <a:off x="395536" y="1124744"/>
            <a:ext cx="8352928" cy="5256584"/>
          </a:xfrm>
        </p:spPr>
        <p:txBody>
          <a:bodyPr/>
          <a:lstStyle/>
          <a:p>
            <a:pPr marL="0" indent="0">
              <a:buNone/>
            </a:pPr>
            <a:r>
              <a:rPr lang="it-IT" dirty="0"/>
              <a:t>… i figli cessano di trovarsi in potestà del padre in seguito ad </a:t>
            </a:r>
            <a:r>
              <a:rPr lang="it-IT" b="1" dirty="0"/>
              <a:t>emancipazione</a:t>
            </a:r>
            <a:r>
              <a:rPr lang="it-IT" dirty="0"/>
              <a:t>. Sono sottratti infatti alla potestà dei genitori il figlio tramite tre mancipazioni e gli altri discendenti (di sesso sia maschile che femminile) tramite una </a:t>
            </a:r>
            <a:r>
              <a:rPr lang="it-IT" b="1" dirty="0"/>
              <a:t>mancipazione</a:t>
            </a:r>
            <a:r>
              <a:rPr lang="it-IT" dirty="0"/>
              <a:t>. La legge delle XII tavole fa riferimento a tre mancipazioni  unicamente riguardo alla persona del figlio, con queste parole: </a:t>
            </a:r>
            <a:r>
              <a:rPr lang="it-IT" i="1" dirty="0">
                <a:solidFill>
                  <a:srgbClr val="0000FF"/>
                </a:solidFill>
              </a:rPr>
              <a:t>se il padre ha venduto il figlio &lt;tre volte&gt;, il figlio sia libero dal padre</a:t>
            </a:r>
            <a:r>
              <a:rPr lang="it-IT" dirty="0"/>
              <a:t>. Il che viene effettuato come segue: il padre </a:t>
            </a:r>
            <a:r>
              <a:rPr lang="it-IT" dirty="0" err="1"/>
              <a:t>màncipa</a:t>
            </a:r>
            <a:r>
              <a:rPr lang="it-IT" dirty="0"/>
              <a:t> il figlio a qualcuno; questi lo manomette tramite rivendica e con ciò il figlio ritorna in potestà del padre. Quest’ultimo lo </a:t>
            </a:r>
            <a:r>
              <a:rPr lang="it-IT" dirty="0" err="1"/>
              <a:t>màncipa</a:t>
            </a:r>
            <a:r>
              <a:rPr lang="it-IT" dirty="0"/>
              <a:t> di nuovo ad un’altra persona … che lo manomette allo stesso modo … Il padre lo </a:t>
            </a:r>
            <a:r>
              <a:rPr lang="it-IT" dirty="0" err="1"/>
              <a:t>màncipa</a:t>
            </a:r>
            <a:r>
              <a:rPr lang="it-IT" dirty="0"/>
              <a:t> per la terza volta … e con questa mancipazione il figlio cessa di essere in potestà del padre anche se non risulta ancora manomesso, ma ancora in mancipio [ … lacuna nel testo …] </a:t>
            </a:r>
          </a:p>
        </p:txBody>
      </p:sp>
    </p:spTree>
    <p:extLst>
      <p:ext uri="{BB962C8B-B14F-4D97-AF65-F5344CB8AC3E}">
        <p14:creationId xmlns:p14="http://schemas.microsoft.com/office/powerpoint/2010/main" val="2354913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60648"/>
            <a:ext cx="7313613" cy="648072"/>
          </a:xfrm>
        </p:spPr>
        <p:txBody>
          <a:bodyPr/>
          <a:lstStyle/>
          <a:p>
            <a:r>
              <a:rPr lang="it-IT" sz="4000" dirty="0">
                <a:solidFill>
                  <a:srgbClr val="0000FF"/>
                </a:solidFill>
              </a:rPr>
              <a:t>Una forma che si adatta a più atti</a:t>
            </a:r>
          </a:p>
        </p:txBody>
      </p:sp>
      <p:sp>
        <p:nvSpPr>
          <p:cNvPr id="3" name="Segnaposto contenuto 2"/>
          <p:cNvSpPr>
            <a:spLocks noGrp="1"/>
          </p:cNvSpPr>
          <p:nvPr>
            <p:ph idx="1"/>
          </p:nvPr>
        </p:nvSpPr>
        <p:spPr>
          <a:xfrm>
            <a:off x="539552" y="1196752"/>
            <a:ext cx="8208912" cy="5256584"/>
          </a:xfrm>
        </p:spPr>
        <p:txBody>
          <a:bodyPr/>
          <a:lstStyle/>
          <a:p>
            <a:pPr marL="0" indent="0">
              <a:buNone/>
            </a:pPr>
            <a:r>
              <a:rPr lang="it-IT" dirty="0"/>
              <a:t>Ricapitolando, incontriamo il </a:t>
            </a:r>
            <a:r>
              <a:rPr lang="it-IT" i="1" dirty="0" err="1">
                <a:solidFill>
                  <a:srgbClr val="FF0000"/>
                </a:solidFill>
              </a:rPr>
              <a:t>gairethinx</a:t>
            </a:r>
            <a:r>
              <a:rPr lang="it-IT" dirty="0"/>
              <a:t> in tre diverse occasioni :</a:t>
            </a:r>
          </a:p>
          <a:p>
            <a:pPr>
              <a:buFontTx/>
              <a:buChar char="-"/>
            </a:pPr>
            <a:r>
              <a:rPr lang="it-IT" dirty="0"/>
              <a:t>Nella </a:t>
            </a:r>
            <a:r>
              <a:rPr lang="it-IT" b="1" dirty="0"/>
              <a:t>donazione </a:t>
            </a:r>
            <a:r>
              <a:rPr lang="it-IT" b="1" i="1" dirty="0" err="1"/>
              <a:t>mortis</a:t>
            </a:r>
            <a:r>
              <a:rPr lang="it-IT" b="1" i="1" dirty="0"/>
              <a:t> causa </a:t>
            </a:r>
            <a:r>
              <a:rPr lang="it-IT" dirty="0"/>
              <a:t>a favore di un terzo estraneo</a:t>
            </a:r>
          </a:p>
          <a:p>
            <a:pPr>
              <a:buFontTx/>
              <a:buChar char="-"/>
            </a:pPr>
            <a:r>
              <a:rPr lang="it-IT" dirty="0"/>
              <a:t>Nel procedimento di </a:t>
            </a:r>
            <a:r>
              <a:rPr lang="it-IT" b="1" dirty="0"/>
              <a:t>emancipazione dei servi</a:t>
            </a:r>
          </a:p>
          <a:p>
            <a:pPr>
              <a:buFontTx/>
              <a:buChar char="-"/>
            </a:pPr>
            <a:r>
              <a:rPr lang="it-IT" dirty="0"/>
              <a:t>Nel momento della </a:t>
            </a:r>
            <a:r>
              <a:rPr lang="it-IT" b="1" dirty="0"/>
              <a:t>pubblicazione della nuova legislazione</a:t>
            </a:r>
          </a:p>
          <a:p>
            <a:pPr marL="0" indent="0">
              <a:buNone/>
            </a:pPr>
            <a:r>
              <a:rPr lang="it-IT" dirty="0"/>
              <a:t>Non un atto specifico, quindi, ma </a:t>
            </a:r>
            <a:r>
              <a:rPr lang="it-IT" b="1" dirty="0"/>
              <a:t>una forma giuridica </a:t>
            </a:r>
            <a:r>
              <a:rPr lang="it-IT" dirty="0"/>
              <a:t>che si adatta a più impieghi. Tale forma ha sempre lo scopo di </a:t>
            </a:r>
            <a:r>
              <a:rPr lang="it-IT" u="sng" dirty="0"/>
              <a:t>dare rilevanza pubblica e garantire l’atto sottostante</a:t>
            </a:r>
            <a:r>
              <a:rPr lang="it-IT" dirty="0"/>
              <a:t>: lo rende </a:t>
            </a:r>
            <a:r>
              <a:rPr lang="it-IT" i="1" dirty="0"/>
              <a:t>‘fermo e stabile’</a:t>
            </a:r>
            <a:r>
              <a:rPr lang="it-IT" dirty="0"/>
              <a:t> (cioè certo nel contenuto – ossia non più modificabile – e inattaccabile – cioè non contestabile in giudizio).</a:t>
            </a:r>
          </a:p>
          <a:p>
            <a:pPr marL="0" indent="0" algn="ctr">
              <a:buNone/>
            </a:pPr>
            <a:r>
              <a:rPr lang="it-IT" b="1" dirty="0">
                <a:solidFill>
                  <a:srgbClr val="000090"/>
                </a:solidFill>
              </a:rPr>
              <a:t>Cosa però accomuna questi tre atti ?   Perché questi e non altri hanno particolare bisogno di essere garantiti ?</a:t>
            </a:r>
          </a:p>
          <a:p>
            <a:pPr marL="0" indent="0">
              <a:buNone/>
            </a:pPr>
            <a:endParaRPr lang="it-IT" dirty="0"/>
          </a:p>
        </p:txBody>
      </p:sp>
    </p:spTree>
    <p:extLst>
      <p:ext uri="{BB962C8B-B14F-4D97-AF65-F5344CB8AC3E}">
        <p14:creationId xmlns:p14="http://schemas.microsoft.com/office/powerpoint/2010/main" val="1637659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332656"/>
            <a:ext cx="7920880" cy="720080"/>
          </a:xfrm>
        </p:spPr>
        <p:txBody>
          <a:bodyPr/>
          <a:lstStyle/>
          <a:p>
            <a:r>
              <a:rPr lang="it-IT" dirty="0">
                <a:solidFill>
                  <a:srgbClr val="0000FF"/>
                </a:solidFill>
              </a:rPr>
              <a:t>Assonanze col diritto romano</a:t>
            </a:r>
          </a:p>
        </p:txBody>
      </p:sp>
      <p:sp>
        <p:nvSpPr>
          <p:cNvPr id="3" name="Segnaposto contenuto 2"/>
          <p:cNvSpPr>
            <a:spLocks noGrp="1"/>
          </p:cNvSpPr>
          <p:nvPr>
            <p:ph idx="1"/>
          </p:nvPr>
        </p:nvSpPr>
        <p:spPr>
          <a:xfrm>
            <a:off x="323528" y="1268760"/>
            <a:ext cx="8496944" cy="4896544"/>
          </a:xfrm>
        </p:spPr>
        <p:txBody>
          <a:bodyPr/>
          <a:lstStyle/>
          <a:p>
            <a:r>
              <a:rPr lang="it-IT" dirty="0"/>
              <a:t>Altri istituti del diritto privato longobardo ricordano altrettante figure del diritto romano arcaico:</a:t>
            </a:r>
          </a:p>
          <a:p>
            <a:r>
              <a:rPr lang="it-IT" dirty="0"/>
              <a:t>Se gli atti ricordati per il </a:t>
            </a:r>
            <a:r>
              <a:rPr lang="it-IT" i="1" dirty="0" err="1">
                <a:solidFill>
                  <a:srgbClr val="FF0000"/>
                </a:solidFill>
              </a:rPr>
              <a:t>gairethinx</a:t>
            </a:r>
            <a:r>
              <a:rPr lang="it-IT" i="1" dirty="0"/>
              <a:t> </a:t>
            </a:r>
            <a:r>
              <a:rPr lang="it-IT" dirty="0"/>
              <a:t>paiono richiamare in particolare il </a:t>
            </a:r>
            <a:r>
              <a:rPr lang="it-IT" i="1" dirty="0" err="1">
                <a:solidFill>
                  <a:srgbClr val="0000FF"/>
                </a:solidFill>
              </a:rPr>
              <a:t>testamentum</a:t>
            </a:r>
            <a:r>
              <a:rPr lang="it-IT" i="1" dirty="0">
                <a:solidFill>
                  <a:srgbClr val="0000FF"/>
                </a:solidFill>
              </a:rPr>
              <a:t> </a:t>
            </a:r>
            <a:r>
              <a:rPr lang="it-IT" i="1" dirty="0" err="1">
                <a:solidFill>
                  <a:srgbClr val="0000FF"/>
                </a:solidFill>
              </a:rPr>
              <a:t>calatis</a:t>
            </a:r>
            <a:r>
              <a:rPr lang="it-IT" i="1" dirty="0">
                <a:solidFill>
                  <a:srgbClr val="0000FF"/>
                </a:solidFill>
              </a:rPr>
              <a:t> </a:t>
            </a:r>
            <a:r>
              <a:rPr lang="it-IT" i="1" dirty="0" err="1">
                <a:solidFill>
                  <a:srgbClr val="0000FF"/>
                </a:solidFill>
              </a:rPr>
              <a:t>comitiis</a:t>
            </a:r>
            <a:r>
              <a:rPr lang="it-IT" dirty="0"/>
              <a:t> e l’</a:t>
            </a:r>
            <a:r>
              <a:rPr lang="it-IT" i="1" dirty="0" err="1">
                <a:solidFill>
                  <a:srgbClr val="0000FF"/>
                </a:solidFill>
              </a:rPr>
              <a:t>emancipatio</a:t>
            </a:r>
            <a:r>
              <a:rPr lang="it-IT" dirty="0"/>
              <a:t> dei figli maschi, </a:t>
            </a:r>
          </a:p>
          <a:p>
            <a:r>
              <a:rPr lang="it-IT" dirty="0"/>
              <a:t>il </a:t>
            </a:r>
            <a:r>
              <a:rPr lang="it-IT" i="1" dirty="0" err="1">
                <a:solidFill>
                  <a:srgbClr val="FF0000"/>
                </a:solidFill>
              </a:rPr>
              <a:t>launeghild</a:t>
            </a:r>
            <a:r>
              <a:rPr lang="it-IT" dirty="0"/>
              <a:t> (che è una controprestazione simbolica atta a rendere irrevocabile una donazione) ricorda invece la </a:t>
            </a:r>
            <a:r>
              <a:rPr lang="it-IT" i="1" dirty="0" err="1">
                <a:solidFill>
                  <a:srgbClr val="0000FF"/>
                </a:solidFill>
              </a:rPr>
              <a:t>donatio</a:t>
            </a:r>
            <a:r>
              <a:rPr lang="it-IT" i="1" dirty="0">
                <a:solidFill>
                  <a:srgbClr val="0000FF"/>
                </a:solidFill>
              </a:rPr>
              <a:t> nummo uno  </a:t>
            </a:r>
            <a:r>
              <a:rPr lang="it-IT" dirty="0">
                <a:solidFill>
                  <a:srgbClr val="0000FF"/>
                </a:solidFill>
              </a:rPr>
              <a:t> </a:t>
            </a:r>
          </a:p>
          <a:p>
            <a:r>
              <a:rPr lang="it-IT" dirty="0"/>
              <a:t>e la </a:t>
            </a:r>
            <a:r>
              <a:rPr lang="it-IT" i="1" dirty="0" err="1">
                <a:solidFill>
                  <a:srgbClr val="FF0000"/>
                </a:solidFill>
              </a:rPr>
              <a:t>datio</a:t>
            </a:r>
            <a:r>
              <a:rPr lang="it-IT" i="1" dirty="0">
                <a:solidFill>
                  <a:srgbClr val="FF0000"/>
                </a:solidFill>
              </a:rPr>
              <a:t> </a:t>
            </a:r>
            <a:r>
              <a:rPr lang="it-IT" i="1" dirty="0" err="1">
                <a:solidFill>
                  <a:srgbClr val="FF0000"/>
                </a:solidFill>
              </a:rPr>
              <a:t>wadiae</a:t>
            </a:r>
            <a:r>
              <a:rPr lang="it-IT" dirty="0">
                <a:solidFill>
                  <a:srgbClr val="FF0000"/>
                </a:solidFill>
              </a:rPr>
              <a:t> </a:t>
            </a:r>
            <a:r>
              <a:rPr lang="it-IT" dirty="0"/>
              <a:t>(che inizialmente serve soprattutto a garantire la presenza della parte al processo) assomiglia al </a:t>
            </a:r>
            <a:r>
              <a:rPr lang="it-IT" i="1" dirty="0" err="1">
                <a:solidFill>
                  <a:srgbClr val="0000FF"/>
                </a:solidFill>
              </a:rPr>
              <a:t>vadimonium</a:t>
            </a:r>
            <a:endParaRPr lang="it-IT" i="1" dirty="0">
              <a:solidFill>
                <a:srgbClr val="0000FF"/>
              </a:solidFill>
            </a:endParaRPr>
          </a:p>
          <a:p>
            <a:pPr marL="0" indent="0" algn="ctr">
              <a:buNone/>
            </a:pPr>
            <a:r>
              <a:rPr lang="it-IT" b="1" dirty="0">
                <a:solidFill>
                  <a:srgbClr val="0000FF"/>
                </a:solidFill>
              </a:rPr>
              <a:t>Come spiegare queste somiglianze ?</a:t>
            </a:r>
          </a:p>
        </p:txBody>
      </p:sp>
    </p:spTree>
    <p:extLst>
      <p:ext uri="{BB962C8B-B14F-4D97-AF65-F5344CB8AC3E}">
        <p14:creationId xmlns:p14="http://schemas.microsoft.com/office/powerpoint/2010/main" val="2455211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188640"/>
            <a:ext cx="7313613" cy="864096"/>
          </a:xfrm>
        </p:spPr>
        <p:txBody>
          <a:bodyPr/>
          <a:lstStyle/>
          <a:p>
            <a:r>
              <a:rPr lang="it-IT" dirty="0">
                <a:solidFill>
                  <a:srgbClr val="008000"/>
                </a:solidFill>
              </a:rPr>
              <a:t>Il mundio</a:t>
            </a:r>
          </a:p>
        </p:txBody>
      </p:sp>
      <p:sp>
        <p:nvSpPr>
          <p:cNvPr id="3" name="Segnaposto contenuto 2"/>
          <p:cNvSpPr>
            <a:spLocks noGrp="1"/>
          </p:cNvSpPr>
          <p:nvPr>
            <p:ph idx="1"/>
          </p:nvPr>
        </p:nvSpPr>
        <p:spPr>
          <a:xfrm>
            <a:off x="323528" y="1052736"/>
            <a:ext cx="8640960" cy="5400600"/>
          </a:xfrm>
        </p:spPr>
        <p:txBody>
          <a:bodyPr/>
          <a:lstStyle/>
          <a:p>
            <a:r>
              <a:rPr lang="it-IT" dirty="0"/>
              <a:t>Una certa somiglianza con l’istituto romano arcaico della </a:t>
            </a:r>
            <a:r>
              <a:rPr lang="it-IT" i="1" dirty="0" err="1">
                <a:solidFill>
                  <a:srgbClr val="0000FF"/>
                </a:solidFill>
              </a:rPr>
              <a:t>manus</a:t>
            </a:r>
            <a:r>
              <a:rPr lang="it-IT" dirty="0"/>
              <a:t> si riscontra anche a proposito del </a:t>
            </a:r>
            <a:r>
              <a:rPr lang="it-IT" i="1" dirty="0">
                <a:solidFill>
                  <a:srgbClr val="FF0000"/>
                </a:solidFill>
              </a:rPr>
              <a:t>mundio</a:t>
            </a:r>
            <a:r>
              <a:rPr lang="it-IT" dirty="0"/>
              <a:t> longobardo. Spesso a fungere da </a:t>
            </a:r>
            <a:r>
              <a:rPr lang="it-IT" i="1" dirty="0">
                <a:solidFill>
                  <a:srgbClr val="FF0000"/>
                </a:solidFill>
              </a:rPr>
              <a:t>mundoaldo</a:t>
            </a:r>
            <a:r>
              <a:rPr lang="it-IT" dirty="0"/>
              <a:t> della donna longobarda è il padre e, come il </a:t>
            </a:r>
            <a:r>
              <a:rPr lang="it-IT" i="1" dirty="0" err="1">
                <a:solidFill>
                  <a:srgbClr val="0000FF"/>
                </a:solidFill>
              </a:rPr>
              <a:t>paterfamilias</a:t>
            </a:r>
            <a:r>
              <a:rPr lang="it-IT" i="1" dirty="0"/>
              <a:t>,</a:t>
            </a:r>
            <a:r>
              <a:rPr lang="it-IT" dirty="0"/>
              <a:t> anche questo esercita sulla donna una potestà ampia (potere di indirizzo e correzione)</a:t>
            </a:r>
          </a:p>
          <a:p>
            <a:r>
              <a:rPr lang="it-IT" dirty="0"/>
              <a:t>Vi sono tuttavia anche delle vistose differenze.</a:t>
            </a:r>
          </a:p>
          <a:p>
            <a:pPr marL="0" indent="0">
              <a:buNone/>
            </a:pPr>
            <a:r>
              <a:rPr lang="it-IT" dirty="0"/>
              <a:t>- A differenza di quella romana, la donna longobarda non si libera mai del mundio (nemmeno se si sposa e anche se diviene vedova). Ciò perché </a:t>
            </a:r>
            <a:r>
              <a:rPr lang="it-IT" u="sng" dirty="0"/>
              <a:t>alla donna longobarda non si riconosce la capacità d’agire</a:t>
            </a:r>
            <a:r>
              <a:rPr lang="it-IT" dirty="0"/>
              <a:t>.</a:t>
            </a:r>
          </a:p>
          <a:p>
            <a:pPr marL="0" indent="0">
              <a:buNone/>
            </a:pPr>
            <a:r>
              <a:rPr lang="it-IT" dirty="0"/>
              <a:t>- Chi detiene il </a:t>
            </a:r>
            <a:r>
              <a:rPr lang="it-IT" i="1" dirty="0">
                <a:solidFill>
                  <a:srgbClr val="FF0000"/>
                </a:solidFill>
              </a:rPr>
              <a:t>mundio</a:t>
            </a:r>
            <a:r>
              <a:rPr lang="it-IT" dirty="0"/>
              <a:t> inoltre – diversamente dal </a:t>
            </a:r>
            <a:r>
              <a:rPr lang="it-IT" i="1" dirty="0">
                <a:solidFill>
                  <a:srgbClr val="0000FF"/>
                </a:solidFill>
              </a:rPr>
              <a:t>pater </a:t>
            </a:r>
            <a:r>
              <a:rPr lang="it-IT" i="1" dirty="0" err="1">
                <a:solidFill>
                  <a:srgbClr val="0000FF"/>
                </a:solidFill>
              </a:rPr>
              <a:t>familias</a:t>
            </a:r>
            <a:r>
              <a:rPr lang="it-IT" i="1" dirty="0">
                <a:solidFill>
                  <a:srgbClr val="0000FF"/>
                </a:solidFill>
              </a:rPr>
              <a:t> </a:t>
            </a:r>
            <a:r>
              <a:rPr lang="it-IT" dirty="0"/>
              <a:t>– </a:t>
            </a:r>
            <a:r>
              <a:rPr lang="it-IT" u="sng" dirty="0"/>
              <a:t>ha anche la gestione del patrimonio della donna anche se maggiorenne</a:t>
            </a:r>
            <a:r>
              <a:rPr lang="it-IT" dirty="0"/>
              <a:t> (ne è, a tutti gli effetti, il rappresentante legale e l’amministratore)</a:t>
            </a:r>
          </a:p>
        </p:txBody>
      </p:sp>
    </p:spTree>
    <p:extLst>
      <p:ext uri="{BB962C8B-B14F-4D97-AF65-F5344CB8AC3E}">
        <p14:creationId xmlns:p14="http://schemas.microsoft.com/office/powerpoint/2010/main" val="3407797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188640"/>
            <a:ext cx="7313613" cy="648072"/>
          </a:xfrm>
        </p:spPr>
        <p:txBody>
          <a:bodyPr/>
          <a:lstStyle/>
          <a:p>
            <a:r>
              <a:rPr lang="it-IT" dirty="0">
                <a:solidFill>
                  <a:srgbClr val="008000"/>
                </a:solidFill>
              </a:rPr>
              <a:t>Il matrimonio</a:t>
            </a:r>
          </a:p>
        </p:txBody>
      </p:sp>
      <p:sp>
        <p:nvSpPr>
          <p:cNvPr id="3" name="Segnaposto contenuto 2"/>
          <p:cNvSpPr>
            <a:spLocks noGrp="1"/>
          </p:cNvSpPr>
          <p:nvPr>
            <p:ph idx="1"/>
          </p:nvPr>
        </p:nvSpPr>
        <p:spPr>
          <a:xfrm>
            <a:off x="251520" y="1052736"/>
            <a:ext cx="8568952" cy="5400600"/>
          </a:xfrm>
        </p:spPr>
        <p:txBody>
          <a:bodyPr/>
          <a:lstStyle/>
          <a:p>
            <a:r>
              <a:rPr lang="it-IT" dirty="0"/>
              <a:t>Per lungo tempo si è creduto che il matrimonio longobardo fosse qualcosa di molto vicino a una compravendita stipulata tra il padre della donna e il futuro marito.</a:t>
            </a:r>
          </a:p>
          <a:p>
            <a:r>
              <a:rPr lang="it-IT" dirty="0"/>
              <a:t>Poiché però la donna è </a:t>
            </a:r>
            <a:r>
              <a:rPr lang="it-IT" b="1" dirty="0"/>
              <a:t>priva di capacità d’agire </a:t>
            </a:r>
            <a:r>
              <a:rPr lang="it-IT" dirty="0"/>
              <a:t>ma possiede </a:t>
            </a:r>
            <a:r>
              <a:rPr lang="it-IT" b="1" dirty="0"/>
              <a:t>la capacità giuridica</a:t>
            </a:r>
            <a:r>
              <a:rPr lang="it-IT" dirty="0"/>
              <a:t> (doveva infatti prestare il proprio consenso), è pur sempre soggetto di diritto e non oggetto. </a:t>
            </a:r>
            <a:r>
              <a:rPr lang="it-IT" dirty="0">
                <a:solidFill>
                  <a:srgbClr val="0000FF"/>
                </a:solidFill>
              </a:rPr>
              <a:t>Il prezzo pagato dal marito serve allora ad acquistare dal padre non la donna ma il </a:t>
            </a:r>
            <a:r>
              <a:rPr lang="it-IT" i="1" dirty="0">
                <a:solidFill>
                  <a:srgbClr val="0000FF"/>
                </a:solidFill>
              </a:rPr>
              <a:t>mundio</a:t>
            </a:r>
            <a:r>
              <a:rPr lang="it-IT" dirty="0">
                <a:solidFill>
                  <a:srgbClr val="0000FF"/>
                </a:solidFill>
              </a:rPr>
              <a:t> su di essa</a:t>
            </a:r>
            <a:r>
              <a:rPr lang="it-IT" dirty="0"/>
              <a:t>.</a:t>
            </a:r>
          </a:p>
          <a:p>
            <a:r>
              <a:rPr lang="it-IT" dirty="0"/>
              <a:t>Il matrimonio era comunque preparato da un accordo (</a:t>
            </a:r>
            <a:r>
              <a:rPr lang="it-IT" i="1" dirty="0">
                <a:solidFill>
                  <a:srgbClr val="008000"/>
                </a:solidFill>
              </a:rPr>
              <a:t>fabula</a:t>
            </a:r>
            <a:r>
              <a:rPr lang="it-IT" dirty="0"/>
              <a:t>) tra le famiglie: se la donna portava alla nuova famiglia il </a:t>
            </a:r>
            <a:r>
              <a:rPr lang="it-IT" i="1" dirty="0" err="1">
                <a:solidFill>
                  <a:srgbClr val="008000"/>
                </a:solidFill>
              </a:rPr>
              <a:t>faderfio</a:t>
            </a:r>
            <a:r>
              <a:rPr lang="it-IT" dirty="0"/>
              <a:t> (il nostro corredo) e una parte delle sostanze paterne, lo sposo, oltre a offrire il </a:t>
            </a:r>
            <a:r>
              <a:rPr lang="it-IT" i="1" dirty="0" err="1">
                <a:solidFill>
                  <a:srgbClr val="008000"/>
                </a:solidFill>
              </a:rPr>
              <a:t>morgengabe</a:t>
            </a:r>
            <a:r>
              <a:rPr lang="it-IT" dirty="0"/>
              <a:t> contribuiva attraverso la </a:t>
            </a:r>
            <a:r>
              <a:rPr lang="it-IT" i="1" dirty="0" err="1">
                <a:solidFill>
                  <a:srgbClr val="008000"/>
                </a:solidFill>
              </a:rPr>
              <a:t>meffio</a:t>
            </a:r>
            <a:r>
              <a:rPr lang="it-IT" i="1" dirty="0">
                <a:solidFill>
                  <a:srgbClr val="008000"/>
                </a:solidFill>
              </a:rPr>
              <a:t> </a:t>
            </a:r>
            <a:r>
              <a:rPr lang="it-IT" dirty="0"/>
              <a:t>(un apporto economico che poteva arrivare sino a 1/4 delle sue sostanze)</a:t>
            </a:r>
          </a:p>
        </p:txBody>
      </p:sp>
    </p:spTree>
    <p:extLst>
      <p:ext uri="{BB962C8B-B14F-4D97-AF65-F5344CB8AC3E}">
        <p14:creationId xmlns:p14="http://schemas.microsoft.com/office/powerpoint/2010/main" val="126128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404664"/>
            <a:ext cx="7313613" cy="720080"/>
          </a:xfrm>
        </p:spPr>
        <p:txBody>
          <a:bodyPr/>
          <a:lstStyle/>
          <a:p>
            <a:r>
              <a:rPr lang="it-IT" dirty="0">
                <a:solidFill>
                  <a:srgbClr val="0000FF"/>
                </a:solidFill>
              </a:rPr>
              <a:t>Le successioni</a:t>
            </a:r>
          </a:p>
        </p:txBody>
      </p:sp>
      <p:sp>
        <p:nvSpPr>
          <p:cNvPr id="3" name="Segnaposto contenuto 2"/>
          <p:cNvSpPr>
            <a:spLocks noGrp="1"/>
          </p:cNvSpPr>
          <p:nvPr>
            <p:ph idx="1"/>
          </p:nvPr>
        </p:nvSpPr>
        <p:spPr>
          <a:xfrm>
            <a:off x="539552" y="1484784"/>
            <a:ext cx="8208912" cy="4896544"/>
          </a:xfrm>
        </p:spPr>
        <p:txBody>
          <a:bodyPr/>
          <a:lstStyle/>
          <a:p>
            <a:pPr marL="0" indent="0">
              <a:buNone/>
            </a:pPr>
            <a:r>
              <a:rPr lang="it-IT" dirty="0"/>
              <a:t>A parte la singolare (ed eccezionale) procedura del </a:t>
            </a:r>
            <a:r>
              <a:rPr lang="it-IT" i="1" dirty="0" err="1"/>
              <a:t>gairethinx</a:t>
            </a:r>
            <a:r>
              <a:rPr lang="it-IT" dirty="0"/>
              <a:t>, i Longobardi non conoscono il testamento, ma solo la </a:t>
            </a:r>
            <a:r>
              <a:rPr lang="it-IT" dirty="0">
                <a:solidFill>
                  <a:srgbClr val="0000FF"/>
                </a:solidFill>
              </a:rPr>
              <a:t>successione legittima</a:t>
            </a:r>
            <a:r>
              <a:rPr lang="it-IT" dirty="0"/>
              <a:t>.</a:t>
            </a:r>
          </a:p>
          <a:p>
            <a:pPr marL="0" indent="0">
              <a:buNone/>
            </a:pPr>
            <a:r>
              <a:rPr lang="it-IT" dirty="0"/>
              <a:t>Essi inoltre attribuiscono grande importanza all’unità della famiglia sicché si tende a non dividere il patrimonio del defunto tra i suoi figli che continuavano a goderne in comune. </a:t>
            </a:r>
          </a:p>
          <a:p>
            <a:pPr marL="0" indent="0">
              <a:buNone/>
            </a:pPr>
            <a:r>
              <a:rPr lang="it-IT" dirty="0"/>
              <a:t>Si procede alla divisione tra gli eredi legittimi solo se tutti questi sono d’accordo in tal senso.</a:t>
            </a:r>
          </a:p>
          <a:p>
            <a:pPr marL="0" indent="0">
              <a:buNone/>
            </a:pPr>
            <a:r>
              <a:rPr lang="it-IT" dirty="0"/>
              <a:t>Si può parlare di una proprietà in regime comunitario della </a:t>
            </a:r>
            <a:r>
              <a:rPr lang="it-IT" i="1" dirty="0"/>
              <a:t>res </a:t>
            </a:r>
            <a:r>
              <a:rPr lang="it-IT" i="1" dirty="0" err="1"/>
              <a:t>hereditaria</a:t>
            </a:r>
            <a:r>
              <a:rPr lang="it-IT" i="1" dirty="0"/>
              <a:t> </a:t>
            </a:r>
            <a:r>
              <a:rPr lang="it-IT" dirty="0"/>
              <a:t>tra i figli del defunto.</a:t>
            </a:r>
          </a:p>
        </p:txBody>
      </p:sp>
    </p:spTree>
    <p:extLst>
      <p:ext uri="{BB962C8B-B14F-4D97-AF65-F5344CB8AC3E}">
        <p14:creationId xmlns:p14="http://schemas.microsoft.com/office/powerpoint/2010/main" val="2206933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332656"/>
            <a:ext cx="7313613" cy="720080"/>
          </a:xfrm>
        </p:spPr>
        <p:txBody>
          <a:bodyPr/>
          <a:lstStyle/>
          <a:p>
            <a:r>
              <a:rPr lang="it-IT" dirty="0">
                <a:solidFill>
                  <a:srgbClr val="000090"/>
                </a:solidFill>
              </a:rPr>
              <a:t>Il processo germanico</a:t>
            </a:r>
          </a:p>
        </p:txBody>
      </p:sp>
      <p:sp>
        <p:nvSpPr>
          <p:cNvPr id="3" name="Segnaposto contenuto 2"/>
          <p:cNvSpPr>
            <a:spLocks noGrp="1"/>
          </p:cNvSpPr>
          <p:nvPr>
            <p:ph idx="1"/>
          </p:nvPr>
        </p:nvSpPr>
        <p:spPr>
          <a:xfrm>
            <a:off x="251520" y="1484784"/>
            <a:ext cx="8640960" cy="4968552"/>
          </a:xfrm>
        </p:spPr>
        <p:txBody>
          <a:bodyPr/>
          <a:lstStyle/>
          <a:p>
            <a:r>
              <a:rPr lang="it-IT" dirty="0"/>
              <a:t>Sino a qualche decennio fa si era convinti che i popoli germanici avessero elaborato delle istituzioni giudiziarie comuni e molto differenti da quelle proprie dei Romani.</a:t>
            </a:r>
          </a:p>
          <a:p>
            <a:r>
              <a:rPr lang="it-IT" dirty="0"/>
              <a:t>Oggi – conoscendo molto meglio i sistemi di risoluzione delle controversie adottati in genere nelle società tribali – non riteniamo più ‘genuinamente germanico’ ciò che le fonti altomedievali ci dicono riguardo a questo aspetto. </a:t>
            </a:r>
          </a:p>
          <a:p>
            <a:r>
              <a:rPr lang="it-IT" dirty="0"/>
              <a:t>La tradizionale visione del processo germanico in genere (e longobardo in specie) va quindi parzialmente riconsiderata.</a:t>
            </a:r>
          </a:p>
        </p:txBody>
      </p:sp>
    </p:spTree>
    <p:extLst>
      <p:ext uri="{BB962C8B-B14F-4D97-AF65-F5344CB8AC3E}">
        <p14:creationId xmlns:p14="http://schemas.microsoft.com/office/powerpoint/2010/main" val="101140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olo 1"/>
          <p:cNvSpPr>
            <a:spLocks noGrp="1"/>
          </p:cNvSpPr>
          <p:nvPr>
            <p:ph type="title"/>
          </p:nvPr>
        </p:nvSpPr>
        <p:spPr>
          <a:xfrm>
            <a:off x="914400" y="188641"/>
            <a:ext cx="7313613" cy="792088"/>
          </a:xfrm>
        </p:spPr>
        <p:txBody>
          <a:bodyPr/>
          <a:lstStyle/>
          <a:p>
            <a:pPr eaLnBrk="1" hangingPunct="1"/>
            <a:r>
              <a:rPr lang="it-IT" dirty="0">
                <a:solidFill>
                  <a:srgbClr val="006600"/>
                </a:solidFill>
                <a:latin typeface="Goudy Old Style" charset="0"/>
              </a:rPr>
              <a:t>Chi erano i Longobardi ?</a:t>
            </a:r>
          </a:p>
        </p:txBody>
      </p:sp>
      <p:sp>
        <p:nvSpPr>
          <p:cNvPr id="26626" name="Segnaposto contenuto 2"/>
          <p:cNvSpPr>
            <a:spLocks noGrp="1"/>
          </p:cNvSpPr>
          <p:nvPr>
            <p:ph idx="1"/>
          </p:nvPr>
        </p:nvSpPr>
        <p:spPr>
          <a:xfrm>
            <a:off x="251520" y="1196752"/>
            <a:ext cx="8640960" cy="5328592"/>
          </a:xfrm>
        </p:spPr>
        <p:txBody>
          <a:bodyPr/>
          <a:lstStyle/>
          <a:p>
            <a:pPr marL="0" indent="0" eaLnBrk="1" hangingPunct="1">
              <a:buNone/>
            </a:pPr>
            <a:r>
              <a:rPr lang="it-IT" b="1" dirty="0">
                <a:solidFill>
                  <a:srgbClr val="006600"/>
                </a:solidFill>
                <a:latin typeface="Goudy Old Style" charset="0"/>
              </a:rPr>
              <a:t>Da dove venivano ? </a:t>
            </a:r>
            <a:r>
              <a:rPr lang="it-IT" dirty="0">
                <a:solidFill>
                  <a:srgbClr val="000000"/>
                </a:solidFill>
                <a:latin typeface="Goudy Old Style" charset="0"/>
              </a:rPr>
              <a:t>Così leggiamo nella </a:t>
            </a:r>
            <a:r>
              <a:rPr lang="it-IT" b="1" i="1" dirty="0" err="1">
                <a:solidFill>
                  <a:srgbClr val="000090"/>
                </a:solidFill>
                <a:latin typeface="Goudy Old Style" charset="0"/>
              </a:rPr>
              <a:t>Origo</a:t>
            </a:r>
            <a:r>
              <a:rPr lang="it-IT" b="1" i="1" dirty="0">
                <a:solidFill>
                  <a:srgbClr val="000090"/>
                </a:solidFill>
                <a:latin typeface="Goudy Old Style" charset="0"/>
              </a:rPr>
              <a:t> </a:t>
            </a:r>
            <a:r>
              <a:rPr lang="it-IT" b="1" i="1" dirty="0" err="1">
                <a:solidFill>
                  <a:srgbClr val="000090"/>
                </a:solidFill>
                <a:latin typeface="Goudy Old Style" charset="0"/>
              </a:rPr>
              <a:t>gentis</a:t>
            </a:r>
            <a:r>
              <a:rPr lang="it-IT" b="1" i="1" dirty="0">
                <a:solidFill>
                  <a:srgbClr val="000090"/>
                </a:solidFill>
                <a:latin typeface="Goudy Old Style" charset="0"/>
              </a:rPr>
              <a:t> </a:t>
            </a:r>
            <a:r>
              <a:rPr lang="it-IT" b="1" i="1" dirty="0" err="1">
                <a:solidFill>
                  <a:srgbClr val="000090"/>
                </a:solidFill>
                <a:latin typeface="Goudy Old Style" charset="0"/>
              </a:rPr>
              <a:t>Langobardorum</a:t>
            </a:r>
            <a:r>
              <a:rPr lang="it-IT" b="1" i="1" dirty="0">
                <a:solidFill>
                  <a:srgbClr val="000000"/>
                </a:solidFill>
                <a:latin typeface="Goudy Old Style" charset="0"/>
              </a:rPr>
              <a:t>: </a:t>
            </a:r>
            <a:endParaRPr lang="it-IT" dirty="0">
              <a:latin typeface="Goudy Old Style" charset="0"/>
            </a:endParaRPr>
          </a:p>
          <a:p>
            <a:pPr marL="0" indent="0" eaLnBrk="1" hangingPunct="1">
              <a:buNone/>
            </a:pPr>
            <a:r>
              <a:rPr lang="it-IT" i="1" dirty="0">
                <a:solidFill>
                  <a:schemeClr val="accent2">
                    <a:lumMod val="90000"/>
                    <a:lumOff val="10000"/>
                  </a:schemeClr>
                </a:solidFill>
                <a:latin typeface="Goudy Old Style" charset="0"/>
              </a:rPr>
              <a:t>C’è un isola detta </a:t>
            </a:r>
            <a:r>
              <a:rPr lang="it-IT" i="1" dirty="0" err="1">
                <a:solidFill>
                  <a:schemeClr val="accent2">
                    <a:lumMod val="90000"/>
                    <a:lumOff val="10000"/>
                  </a:schemeClr>
                </a:solidFill>
                <a:latin typeface="Goudy Old Style" charset="0"/>
              </a:rPr>
              <a:t>Scadanan</a:t>
            </a:r>
            <a:r>
              <a:rPr lang="it-IT" i="1" dirty="0">
                <a:solidFill>
                  <a:schemeClr val="accent2">
                    <a:lumMod val="90000"/>
                    <a:lumOff val="10000"/>
                  </a:schemeClr>
                </a:solidFill>
                <a:latin typeface="Goudy Old Style" charset="0"/>
              </a:rPr>
              <a:t>, che significa ‘</a:t>
            </a:r>
            <a:r>
              <a:rPr lang="it-IT" i="1" dirty="0" err="1">
                <a:solidFill>
                  <a:schemeClr val="accent2">
                    <a:lumMod val="90000"/>
                    <a:lumOff val="10000"/>
                  </a:schemeClr>
                </a:solidFill>
                <a:latin typeface="Goudy Old Style" charset="0"/>
              </a:rPr>
              <a:t>eccidii</a:t>
            </a:r>
            <a:r>
              <a:rPr lang="it-IT" i="1" dirty="0">
                <a:solidFill>
                  <a:schemeClr val="accent2">
                    <a:lumMod val="90000"/>
                    <a:lumOff val="10000"/>
                  </a:schemeClr>
                </a:solidFill>
                <a:latin typeface="Goudy Old Style" charset="0"/>
              </a:rPr>
              <a:t>’, nelle regioni dell’Aquilone, dove abitano molte stirpi. Tra queste, una piccola, che era chiamata dei </a:t>
            </a:r>
            <a:r>
              <a:rPr lang="it-IT" i="1" dirty="0" err="1">
                <a:solidFill>
                  <a:schemeClr val="accent2">
                    <a:lumMod val="90000"/>
                    <a:lumOff val="10000"/>
                  </a:schemeClr>
                </a:solidFill>
                <a:latin typeface="Goudy Old Style" charset="0"/>
              </a:rPr>
              <a:t>Winnili</a:t>
            </a:r>
            <a:r>
              <a:rPr lang="it-IT" i="1" dirty="0">
                <a:solidFill>
                  <a:schemeClr val="accent2">
                    <a:lumMod val="90000"/>
                    <a:lumOff val="10000"/>
                  </a:schemeClr>
                </a:solidFill>
                <a:latin typeface="Goudy Old Style" charset="0"/>
              </a:rPr>
              <a:t> … Si mossero i duchi dei Vandali … con i loro eserciti e dissero ai </a:t>
            </a:r>
            <a:r>
              <a:rPr lang="it-IT" i="1" dirty="0" err="1">
                <a:solidFill>
                  <a:schemeClr val="accent2">
                    <a:lumMod val="90000"/>
                    <a:lumOff val="10000"/>
                  </a:schemeClr>
                </a:solidFill>
                <a:latin typeface="Goudy Old Style" charset="0"/>
              </a:rPr>
              <a:t>Winnili</a:t>
            </a:r>
            <a:r>
              <a:rPr lang="it-IT" i="1" dirty="0">
                <a:solidFill>
                  <a:schemeClr val="accent2">
                    <a:lumMod val="90000"/>
                    <a:lumOff val="10000"/>
                  </a:schemeClr>
                </a:solidFill>
                <a:latin typeface="Goudy Old Style" charset="0"/>
              </a:rPr>
              <a:t>: “Pagateci i tributi o preparatevi alla battaglia” … I Vandali pregarono Wotan perché concedesse loro la vittoria … [i </a:t>
            </a:r>
            <a:r>
              <a:rPr lang="it-IT" i="1" dirty="0" err="1">
                <a:solidFill>
                  <a:schemeClr val="accent2">
                    <a:lumMod val="90000"/>
                    <a:lumOff val="10000"/>
                  </a:schemeClr>
                </a:solidFill>
                <a:latin typeface="Goudy Old Style" charset="0"/>
              </a:rPr>
              <a:t>Winnili</a:t>
            </a:r>
            <a:r>
              <a:rPr lang="it-IT" i="1" dirty="0">
                <a:solidFill>
                  <a:schemeClr val="accent2">
                    <a:lumMod val="90000"/>
                    <a:lumOff val="10000"/>
                  </a:schemeClr>
                </a:solidFill>
                <a:latin typeface="Goudy Old Style" charset="0"/>
              </a:rPr>
              <a:t>] pregarono </a:t>
            </a:r>
            <a:r>
              <a:rPr lang="it-IT" i="1" dirty="0" err="1">
                <a:solidFill>
                  <a:schemeClr val="accent2">
                    <a:lumMod val="90000"/>
                    <a:lumOff val="10000"/>
                  </a:schemeClr>
                </a:solidFill>
                <a:latin typeface="Goudy Old Style" charset="0"/>
              </a:rPr>
              <a:t>Frea</a:t>
            </a:r>
            <a:r>
              <a:rPr lang="it-IT" i="1" dirty="0">
                <a:solidFill>
                  <a:schemeClr val="accent2">
                    <a:lumMod val="90000"/>
                    <a:lumOff val="10000"/>
                  </a:schemeClr>
                </a:solidFill>
                <a:latin typeface="Goudy Old Style" charset="0"/>
              </a:rPr>
              <a:t>, Moglie di Wotan. </a:t>
            </a:r>
            <a:r>
              <a:rPr lang="it-IT" i="1" dirty="0" err="1">
                <a:solidFill>
                  <a:schemeClr val="accent2">
                    <a:lumMod val="90000"/>
                    <a:lumOff val="10000"/>
                  </a:schemeClr>
                </a:solidFill>
                <a:latin typeface="Goudy Old Style" charset="0"/>
              </a:rPr>
              <a:t>Frea</a:t>
            </a:r>
            <a:r>
              <a:rPr lang="it-IT" i="1" dirty="0">
                <a:solidFill>
                  <a:schemeClr val="accent2">
                    <a:lumMod val="90000"/>
                    <a:lumOff val="10000"/>
                  </a:schemeClr>
                </a:solidFill>
                <a:latin typeface="Goudy Old Style" charset="0"/>
              </a:rPr>
              <a:t> fece sì che svegliandosi dal sonno Wotan vedesse come prima cosa i </a:t>
            </a:r>
            <a:r>
              <a:rPr lang="it-IT" i="1" dirty="0" err="1">
                <a:solidFill>
                  <a:schemeClr val="accent2">
                    <a:lumMod val="90000"/>
                    <a:lumOff val="10000"/>
                  </a:schemeClr>
                </a:solidFill>
                <a:latin typeface="Goudy Old Style" charset="0"/>
              </a:rPr>
              <a:t>Winnili</a:t>
            </a:r>
            <a:r>
              <a:rPr lang="it-IT" i="1" dirty="0">
                <a:solidFill>
                  <a:schemeClr val="accent2">
                    <a:lumMod val="90000"/>
                    <a:lumOff val="10000"/>
                  </a:schemeClr>
                </a:solidFill>
                <a:latin typeface="Goudy Old Style" charset="0"/>
              </a:rPr>
              <a:t>. Wotan si svegliò, li vide e disse: “Chi sono quelle </a:t>
            </a:r>
            <a:r>
              <a:rPr lang="it-IT" b="1" i="1" dirty="0" err="1">
                <a:solidFill>
                  <a:schemeClr val="accent2">
                    <a:lumMod val="90000"/>
                    <a:lumOff val="10000"/>
                  </a:schemeClr>
                </a:solidFill>
                <a:latin typeface="Goudy Old Style" charset="0"/>
              </a:rPr>
              <a:t>lunghebarbe</a:t>
            </a:r>
            <a:r>
              <a:rPr lang="it-IT" i="1" dirty="0">
                <a:solidFill>
                  <a:schemeClr val="accent2">
                    <a:lumMod val="90000"/>
                    <a:lumOff val="10000"/>
                  </a:schemeClr>
                </a:solidFill>
                <a:latin typeface="Goudy Old Style" charset="0"/>
              </a:rPr>
              <a:t> ?” e </a:t>
            </a:r>
            <a:r>
              <a:rPr lang="it-IT" i="1" dirty="0" err="1">
                <a:solidFill>
                  <a:schemeClr val="accent2">
                    <a:lumMod val="90000"/>
                    <a:lumOff val="10000"/>
                  </a:schemeClr>
                </a:solidFill>
                <a:latin typeface="Goudy Old Style" charset="0"/>
              </a:rPr>
              <a:t>Frea</a:t>
            </a:r>
            <a:r>
              <a:rPr lang="it-IT" i="1" dirty="0">
                <a:solidFill>
                  <a:schemeClr val="accent2">
                    <a:lumMod val="90000"/>
                    <a:lumOff val="10000"/>
                  </a:schemeClr>
                </a:solidFill>
                <a:latin typeface="Goudy Old Style" charset="0"/>
              </a:rPr>
              <a:t> disse a Wotan: “Come hai dato loro un nome, dà loro anche la vittoria”.</a:t>
            </a:r>
          </a:p>
          <a:p>
            <a:pPr marL="0" indent="0" eaLnBrk="1" hangingPunct="1">
              <a:buNone/>
            </a:pPr>
            <a:r>
              <a:rPr lang="it-IT" b="1" dirty="0">
                <a:solidFill>
                  <a:srgbClr val="006600"/>
                </a:solidFill>
                <a:latin typeface="Goudy Old Style" charset="0"/>
              </a:rPr>
              <a:t>Quanti erano ? Quale la loro economia ? E i loro costumi ?</a:t>
            </a:r>
          </a:p>
          <a:p>
            <a:pPr marL="0" indent="0" eaLnBrk="1" hangingPunct="1">
              <a:buNone/>
            </a:pPr>
            <a:r>
              <a:rPr lang="it-IT" b="1" dirty="0">
                <a:solidFill>
                  <a:srgbClr val="006600"/>
                </a:solidFill>
                <a:latin typeface="Goudy Old Style" charset="0"/>
              </a:rPr>
              <a:t>Quando fanno la loro comparsa nella storia dell’Occidente ?</a:t>
            </a:r>
            <a:endParaRPr lang="it-IT" dirty="0">
              <a:latin typeface="Goudy Old Style" charset="0"/>
            </a:endParaRPr>
          </a:p>
          <a:p>
            <a:pPr eaLnBrk="1" hangingPunct="1">
              <a:buFontTx/>
              <a:buNone/>
            </a:pPr>
            <a:endParaRPr lang="it-IT" dirty="0">
              <a:latin typeface="Goudy Old Style"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60648"/>
            <a:ext cx="7313613" cy="576064"/>
          </a:xfrm>
        </p:spPr>
        <p:txBody>
          <a:bodyPr/>
          <a:lstStyle/>
          <a:p>
            <a:r>
              <a:rPr lang="it-IT" dirty="0">
                <a:solidFill>
                  <a:srgbClr val="0000FF"/>
                </a:solidFill>
              </a:rPr>
              <a:t>La visione tradizionale</a:t>
            </a:r>
          </a:p>
        </p:txBody>
      </p:sp>
      <p:sp>
        <p:nvSpPr>
          <p:cNvPr id="3" name="Segnaposto contenuto 2"/>
          <p:cNvSpPr>
            <a:spLocks noGrp="1"/>
          </p:cNvSpPr>
          <p:nvPr>
            <p:ph idx="1"/>
          </p:nvPr>
        </p:nvSpPr>
        <p:spPr>
          <a:xfrm>
            <a:off x="251520" y="1124744"/>
            <a:ext cx="8712968" cy="5400600"/>
          </a:xfrm>
        </p:spPr>
        <p:txBody>
          <a:bodyPr/>
          <a:lstStyle/>
          <a:p>
            <a:pPr marL="0" indent="0">
              <a:buNone/>
            </a:pPr>
            <a:r>
              <a:rPr lang="it-IT" sz="2800" dirty="0"/>
              <a:t>Secondo l’impostazione ottocentesca, il processo dei Germani si sarebbe caratterizzato per la sua struttura in chiara opposizione ai modelli processuali tardo romani (la </a:t>
            </a:r>
            <a:r>
              <a:rPr lang="it-IT" sz="2800" i="1" dirty="0" err="1"/>
              <a:t>cognitio</a:t>
            </a:r>
            <a:r>
              <a:rPr lang="it-IT" sz="2800" i="1" dirty="0"/>
              <a:t> extra </a:t>
            </a:r>
            <a:r>
              <a:rPr lang="it-IT" sz="2800" i="1" dirty="0" err="1"/>
              <a:t>ordinem</a:t>
            </a:r>
            <a:r>
              <a:rPr lang="it-IT" sz="2800" i="1" dirty="0"/>
              <a:t> </a:t>
            </a:r>
            <a:r>
              <a:rPr lang="it-IT" sz="2800" dirty="0"/>
              <a:t>è</a:t>
            </a:r>
            <a:r>
              <a:rPr lang="it-IT" sz="2800" i="1" dirty="0"/>
              <a:t> </a:t>
            </a:r>
            <a:r>
              <a:rPr lang="it-IT" sz="2800" dirty="0"/>
              <a:t>dominata dalla libertà d’azione del giudice e dalla scrittura). In particolare si distinguerebbe per</a:t>
            </a:r>
            <a:r>
              <a:rPr lang="it-IT" sz="2800" dirty="0">
                <a:solidFill>
                  <a:srgbClr val="000000"/>
                </a:solidFill>
              </a:rPr>
              <a:t>:</a:t>
            </a:r>
          </a:p>
          <a:p>
            <a:pPr marL="457200" indent="-457200">
              <a:buAutoNum type="alphaLcParenR"/>
            </a:pPr>
            <a:r>
              <a:rPr lang="it-IT" sz="2800" dirty="0">
                <a:solidFill>
                  <a:srgbClr val="0000FF"/>
                </a:solidFill>
              </a:rPr>
              <a:t>pubblicità e oralità </a:t>
            </a:r>
            <a:r>
              <a:rPr lang="it-IT" sz="2800" dirty="0"/>
              <a:t>del procedimento; </a:t>
            </a:r>
          </a:p>
          <a:p>
            <a:pPr marL="457200" indent="-457200">
              <a:buAutoNum type="alphaLcParenR"/>
            </a:pPr>
            <a:r>
              <a:rPr lang="it-IT" sz="2800" dirty="0"/>
              <a:t>dominio pressoché assoluto del </a:t>
            </a:r>
            <a:r>
              <a:rPr lang="it-IT" sz="2800" dirty="0">
                <a:solidFill>
                  <a:srgbClr val="0000FF"/>
                </a:solidFill>
              </a:rPr>
              <a:t>formalismo</a:t>
            </a:r>
            <a:r>
              <a:rPr lang="it-IT" sz="2800" dirty="0"/>
              <a:t>; </a:t>
            </a:r>
          </a:p>
          <a:p>
            <a:pPr marL="457200" indent="-457200">
              <a:buAutoNum type="alphaLcParenR"/>
            </a:pPr>
            <a:r>
              <a:rPr lang="it-IT" sz="2800" dirty="0"/>
              <a:t>prevalenza del</a:t>
            </a:r>
            <a:r>
              <a:rPr lang="it-IT" sz="2800" dirty="0">
                <a:solidFill>
                  <a:srgbClr val="0000FF"/>
                </a:solidFill>
              </a:rPr>
              <a:t>l’attività delle parti</a:t>
            </a:r>
            <a:r>
              <a:rPr lang="it-IT" sz="2800" dirty="0"/>
              <a:t> su quella del giudice;</a:t>
            </a:r>
          </a:p>
          <a:p>
            <a:pPr marL="457200" indent="-457200">
              <a:buAutoNum type="alphaLcParenR"/>
            </a:pPr>
            <a:r>
              <a:rPr lang="it-IT" sz="2800" dirty="0"/>
              <a:t>propensione a impostare ogni controversia sul piano soggettivo dell’</a:t>
            </a:r>
            <a:r>
              <a:rPr lang="it-IT" sz="2800" dirty="0">
                <a:solidFill>
                  <a:srgbClr val="0000FF"/>
                </a:solidFill>
              </a:rPr>
              <a:t>offesa personale</a:t>
            </a:r>
            <a:r>
              <a:rPr lang="it-IT" sz="2800" dirty="0"/>
              <a:t>.</a:t>
            </a:r>
            <a:r>
              <a:rPr lang="en-US" sz="2800" dirty="0"/>
              <a:t> </a:t>
            </a:r>
            <a:endParaRPr lang="it-IT" sz="2800" dirty="0"/>
          </a:p>
        </p:txBody>
      </p:sp>
    </p:spTree>
    <p:extLst>
      <p:ext uri="{BB962C8B-B14F-4D97-AF65-F5344CB8AC3E}">
        <p14:creationId xmlns:p14="http://schemas.microsoft.com/office/powerpoint/2010/main" val="1320029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60648"/>
            <a:ext cx="7313613" cy="720080"/>
          </a:xfrm>
        </p:spPr>
        <p:txBody>
          <a:bodyPr/>
          <a:lstStyle/>
          <a:p>
            <a:r>
              <a:rPr lang="it-IT" dirty="0">
                <a:solidFill>
                  <a:srgbClr val="0000FF"/>
                </a:solidFill>
              </a:rPr>
              <a:t>Una finalità particolare</a:t>
            </a:r>
          </a:p>
        </p:txBody>
      </p:sp>
      <p:sp>
        <p:nvSpPr>
          <p:cNvPr id="3" name="Segnaposto contenuto 2"/>
          <p:cNvSpPr>
            <a:spLocks noGrp="1"/>
          </p:cNvSpPr>
          <p:nvPr>
            <p:ph idx="1"/>
          </p:nvPr>
        </p:nvSpPr>
        <p:spPr>
          <a:xfrm>
            <a:off x="395536" y="1268760"/>
            <a:ext cx="8424936" cy="5256584"/>
          </a:xfrm>
        </p:spPr>
        <p:txBody>
          <a:bodyPr/>
          <a:lstStyle/>
          <a:p>
            <a:r>
              <a:rPr lang="it-IT" dirty="0"/>
              <a:t>Il giudizio – ed è la caratteristica più originale che si attribuiva al procedimento germanico – non avrebbe avuto come scopo principale quello di accertare i fatti e le responsabilità.</a:t>
            </a:r>
          </a:p>
          <a:p>
            <a:r>
              <a:rPr lang="it-IT" dirty="0"/>
              <a:t>Obiettivo primario sarebbe stato invece quello di </a:t>
            </a:r>
            <a:r>
              <a:rPr lang="it-IT" dirty="0">
                <a:solidFill>
                  <a:srgbClr val="0000FF"/>
                </a:solidFill>
              </a:rPr>
              <a:t>impedire che la controversia </a:t>
            </a:r>
            <a:r>
              <a:rPr lang="it-IT" dirty="0"/>
              <a:t>(qualunque ne fosse l’origine) </a:t>
            </a:r>
            <a:r>
              <a:rPr lang="it-IT" dirty="0">
                <a:solidFill>
                  <a:srgbClr val="0000FF"/>
                </a:solidFill>
              </a:rPr>
              <a:t>degenerasse in </a:t>
            </a:r>
            <a:r>
              <a:rPr lang="it-IT" i="1" dirty="0">
                <a:solidFill>
                  <a:srgbClr val="FF0000"/>
                </a:solidFill>
              </a:rPr>
              <a:t>faida</a:t>
            </a:r>
            <a:r>
              <a:rPr lang="it-IT" dirty="0"/>
              <a:t>.</a:t>
            </a:r>
          </a:p>
          <a:p>
            <a:r>
              <a:rPr lang="it-IT" dirty="0"/>
              <a:t>Il giudizio, in sostanza, come in una competizione sportiva, doveva semplicemente indicare la superiorità (morale o fisica) di uno dei litiganti sull’altro. </a:t>
            </a:r>
          </a:p>
          <a:p>
            <a:r>
              <a:rPr lang="it-IT" dirty="0"/>
              <a:t>Al termine, il giudice – come l’arbitro sportivo – si sarebbe quindi limitato a </a:t>
            </a:r>
            <a:r>
              <a:rPr lang="it-IT" dirty="0">
                <a:solidFill>
                  <a:srgbClr val="FF0000"/>
                </a:solidFill>
              </a:rPr>
              <a:t>indicare in maniera incontrovertibile un vincitore</a:t>
            </a:r>
            <a:r>
              <a:rPr lang="it-IT" dirty="0"/>
              <a:t>.</a:t>
            </a:r>
          </a:p>
        </p:txBody>
      </p:sp>
    </p:spTree>
    <p:extLst>
      <p:ext uri="{BB962C8B-B14F-4D97-AF65-F5344CB8AC3E}">
        <p14:creationId xmlns:p14="http://schemas.microsoft.com/office/powerpoint/2010/main" val="4132791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800000"/>
                </a:solidFill>
              </a:rPr>
              <a:t>Il principio negoziale</a:t>
            </a:r>
          </a:p>
        </p:txBody>
      </p:sp>
      <p:sp>
        <p:nvSpPr>
          <p:cNvPr id="3" name="Segnaposto contenuto 2"/>
          <p:cNvSpPr>
            <a:spLocks noGrp="1"/>
          </p:cNvSpPr>
          <p:nvPr>
            <p:ph idx="1"/>
          </p:nvPr>
        </p:nvSpPr>
        <p:spPr>
          <a:xfrm>
            <a:off x="323528" y="1735138"/>
            <a:ext cx="8568952" cy="4502174"/>
          </a:xfrm>
        </p:spPr>
        <p:txBody>
          <a:bodyPr/>
          <a:lstStyle/>
          <a:p>
            <a:pPr marL="0" indent="0">
              <a:buNone/>
            </a:pPr>
            <a:r>
              <a:rPr lang="it-IT" sz="2800" dirty="0"/>
              <a:t>Di fronte all’accusa avanzata nei suoi confronti, il </a:t>
            </a:r>
            <a:r>
              <a:rPr lang="it-IT" sz="2800" i="1" dirty="0" err="1"/>
              <a:t>reus</a:t>
            </a:r>
            <a:r>
              <a:rPr lang="it-IT" sz="2800" i="1" dirty="0"/>
              <a:t> (</a:t>
            </a:r>
            <a:r>
              <a:rPr lang="it-IT" sz="2800" dirty="0"/>
              <a:t>il convenuto) si trovava davanti a una alternativa secca:</a:t>
            </a:r>
          </a:p>
          <a:p>
            <a:pPr marL="0" indent="0">
              <a:buNone/>
            </a:pPr>
            <a:r>
              <a:rPr lang="it-IT" sz="2800" dirty="0"/>
              <a:t>A) </a:t>
            </a:r>
            <a:r>
              <a:rPr lang="it-IT" sz="2800" dirty="0">
                <a:solidFill>
                  <a:srgbClr val="0000FF"/>
                </a:solidFill>
              </a:rPr>
              <a:t>ammettere</a:t>
            </a:r>
            <a:r>
              <a:rPr lang="it-IT" sz="2800" dirty="0"/>
              <a:t> la responsabilità (cioè confessare) e disporsi a pagare la </a:t>
            </a:r>
            <a:r>
              <a:rPr lang="it-IT" sz="2800" i="1" dirty="0" err="1"/>
              <a:t>compositio</a:t>
            </a:r>
            <a:r>
              <a:rPr lang="it-IT" sz="2800" i="1" dirty="0"/>
              <a:t> </a:t>
            </a:r>
            <a:r>
              <a:rPr lang="it-IT" sz="2800" dirty="0"/>
              <a:t>(o comunque proporre un qualunque accordo transattivo) </a:t>
            </a:r>
          </a:p>
          <a:p>
            <a:pPr marL="0" indent="0">
              <a:buNone/>
            </a:pPr>
            <a:r>
              <a:rPr lang="it-IT" sz="2800" dirty="0"/>
              <a:t>B) </a:t>
            </a:r>
            <a:r>
              <a:rPr lang="it-IT" sz="2800" dirty="0">
                <a:solidFill>
                  <a:srgbClr val="0000FF"/>
                </a:solidFill>
              </a:rPr>
              <a:t>negare </a:t>
            </a:r>
            <a:r>
              <a:rPr lang="it-IT" sz="2800" i="1" dirty="0">
                <a:solidFill>
                  <a:srgbClr val="0000FF"/>
                </a:solidFill>
              </a:rPr>
              <a:t>in toto</a:t>
            </a:r>
            <a:r>
              <a:rPr lang="it-IT" sz="2800" dirty="0">
                <a:solidFill>
                  <a:srgbClr val="0000FF"/>
                </a:solidFill>
              </a:rPr>
              <a:t> </a:t>
            </a:r>
            <a:r>
              <a:rPr lang="it-IT" sz="2800" dirty="0"/>
              <a:t>l’accusa e dirsi pronto a provare la propria estraneità rispetto a quanto gli veniva imputato (secondo il principi per cui l’accusato ha il diritto di ‘purgarsi’ dell’accusa che getta su di lui l’infamia)</a:t>
            </a:r>
          </a:p>
        </p:txBody>
      </p:sp>
    </p:spTree>
    <p:extLst>
      <p:ext uri="{BB962C8B-B14F-4D97-AF65-F5344CB8AC3E}">
        <p14:creationId xmlns:p14="http://schemas.microsoft.com/office/powerpoint/2010/main" val="213416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188640"/>
            <a:ext cx="7313613" cy="864096"/>
          </a:xfrm>
        </p:spPr>
        <p:txBody>
          <a:bodyPr/>
          <a:lstStyle/>
          <a:p>
            <a:r>
              <a:rPr lang="it-IT" dirty="0">
                <a:solidFill>
                  <a:srgbClr val="000090"/>
                </a:solidFill>
              </a:rPr>
              <a:t>Una </a:t>
            </a:r>
            <a:r>
              <a:rPr lang="it-IT" i="1" dirty="0">
                <a:solidFill>
                  <a:srgbClr val="000090"/>
                </a:solidFill>
              </a:rPr>
              <a:t>impasse</a:t>
            </a:r>
            <a:r>
              <a:rPr lang="it-IT" dirty="0">
                <a:solidFill>
                  <a:srgbClr val="000090"/>
                </a:solidFill>
              </a:rPr>
              <a:t> da superare</a:t>
            </a:r>
          </a:p>
        </p:txBody>
      </p:sp>
      <p:sp>
        <p:nvSpPr>
          <p:cNvPr id="3" name="Segnaposto contenuto 2"/>
          <p:cNvSpPr>
            <a:spLocks noGrp="1"/>
          </p:cNvSpPr>
          <p:nvPr>
            <p:ph idx="1"/>
          </p:nvPr>
        </p:nvSpPr>
        <p:spPr>
          <a:xfrm>
            <a:off x="251520" y="1196752"/>
            <a:ext cx="8640960" cy="5328592"/>
          </a:xfrm>
        </p:spPr>
        <p:txBody>
          <a:bodyPr/>
          <a:lstStyle/>
          <a:p>
            <a:r>
              <a:rPr lang="it-IT" dirty="0"/>
              <a:t>Solo in questo secondo caso – e se le parti concordano sull’opportunità di percorrere la soluzione giudiziaria – si apre il giudizio vero e proprio e la parola passa al giudice.</a:t>
            </a:r>
          </a:p>
          <a:p>
            <a:r>
              <a:rPr lang="it-IT" dirty="0"/>
              <a:t>Il giudice si trova allora difronte a </a:t>
            </a:r>
            <a:r>
              <a:rPr lang="it-IT" b="1" dirty="0"/>
              <a:t>due affermazioni uguali e contrarie</a:t>
            </a:r>
            <a:r>
              <a:rPr lang="it-IT" dirty="0"/>
              <a:t>. Ciascuna delle parti afferma di essere nel vero: chi nega una delle affermazioni, implicitamente accusa di falsità. Il giudice non può decidere la lite sulla base delle proprie capacità intellettive perché non riuscirebbe comunque a scongiurare la faida. </a:t>
            </a:r>
          </a:p>
          <a:p>
            <a:r>
              <a:rPr lang="it-IT" dirty="0"/>
              <a:t>Occorre perciò che il giudizio sia fatto derivare dall’autorità divina. Occorre allora creare le condizioni affinché questa si possa manifestare in maniera inequivocabile (altrimenti il rischio della faida non sarebbe evitato). </a:t>
            </a:r>
          </a:p>
        </p:txBody>
      </p:sp>
    </p:spTree>
    <p:extLst>
      <p:ext uri="{BB962C8B-B14F-4D97-AF65-F5344CB8AC3E}">
        <p14:creationId xmlns:p14="http://schemas.microsoft.com/office/powerpoint/2010/main" val="1935790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60648"/>
            <a:ext cx="7313613" cy="792088"/>
          </a:xfrm>
        </p:spPr>
        <p:txBody>
          <a:bodyPr/>
          <a:lstStyle/>
          <a:p>
            <a:r>
              <a:rPr lang="it-IT" dirty="0">
                <a:solidFill>
                  <a:srgbClr val="800000"/>
                </a:solidFill>
              </a:rPr>
              <a:t>Una sentenza duplice</a:t>
            </a:r>
          </a:p>
        </p:txBody>
      </p:sp>
      <p:sp>
        <p:nvSpPr>
          <p:cNvPr id="3" name="Segnaposto contenuto 2"/>
          <p:cNvSpPr>
            <a:spLocks noGrp="1"/>
          </p:cNvSpPr>
          <p:nvPr>
            <p:ph idx="1"/>
          </p:nvPr>
        </p:nvSpPr>
        <p:spPr>
          <a:xfrm>
            <a:off x="395536" y="1412776"/>
            <a:ext cx="8280920" cy="4824536"/>
          </a:xfrm>
        </p:spPr>
        <p:txBody>
          <a:bodyPr/>
          <a:lstStyle/>
          <a:p>
            <a:r>
              <a:rPr lang="it-IT" sz="3200" dirty="0"/>
              <a:t>Il giudice perciò emette a questo punto una ‘sentenza di prova’ (</a:t>
            </a:r>
            <a:r>
              <a:rPr lang="it-IT" sz="3200" i="1" dirty="0" err="1">
                <a:solidFill>
                  <a:srgbClr val="800000"/>
                </a:solidFill>
              </a:rPr>
              <a:t>Beweisurteil</a:t>
            </a:r>
            <a:r>
              <a:rPr lang="it-IT" sz="3200" dirty="0"/>
              <a:t>). Stabilisce cioè le modalità della ‘prova’ attraverso la quale si renderà manifesto il pronunciamento della divinità e indica quale parte dovrà ‘provare’.</a:t>
            </a:r>
          </a:p>
          <a:p>
            <a:r>
              <a:rPr lang="it-IT" sz="3200" dirty="0"/>
              <a:t>Al tempo stesso la sua è anche ‘sentenza finale’ (</a:t>
            </a:r>
            <a:r>
              <a:rPr lang="it-IT" sz="3200" i="1" dirty="0" err="1">
                <a:solidFill>
                  <a:srgbClr val="800000"/>
                </a:solidFill>
              </a:rPr>
              <a:t>Endurteil</a:t>
            </a:r>
            <a:r>
              <a:rPr lang="it-IT" sz="3200" dirty="0"/>
              <a:t>) poiché stabilisce le conseguenze dell’esito (positivo o negativo) della prova.</a:t>
            </a:r>
          </a:p>
          <a:p>
            <a:endParaRPr lang="it-IT" dirty="0"/>
          </a:p>
        </p:txBody>
      </p:sp>
    </p:spTree>
    <p:extLst>
      <p:ext uri="{BB962C8B-B14F-4D97-AF65-F5344CB8AC3E}">
        <p14:creationId xmlns:p14="http://schemas.microsoft.com/office/powerpoint/2010/main" val="1341632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188640"/>
            <a:ext cx="7313613" cy="936104"/>
          </a:xfrm>
        </p:spPr>
        <p:txBody>
          <a:bodyPr/>
          <a:lstStyle/>
          <a:p>
            <a:r>
              <a:rPr lang="it-IT" dirty="0">
                <a:solidFill>
                  <a:srgbClr val="800000"/>
                </a:solidFill>
              </a:rPr>
              <a:t>La fase probatoria (1)</a:t>
            </a:r>
          </a:p>
        </p:txBody>
      </p:sp>
      <p:sp>
        <p:nvSpPr>
          <p:cNvPr id="3" name="Segnaposto contenuto 2"/>
          <p:cNvSpPr>
            <a:spLocks noGrp="1"/>
          </p:cNvSpPr>
          <p:nvPr>
            <p:ph idx="1"/>
          </p:nvPr>
        </p:nvSpPr>
        <p:spPr>
          <a:xfrm>
            <a:off x="251520" y="1268760"/>
            <a:ext cx="8496944" cy="4896544"/>
          </a:xfrm>
        </p:spPr>
        <p:txBody>
          <a:bodyPr/>
          <a:lstStyle/>
          <a:p>
            <a:r>
              <a:rPr lang="it-IT" sz="2800" dirty="0"/>
              <a:t>Ecco che la fase probatoria diviene il fulcro dell’intero procedimento.</a:t>
            </a:r>
          </a:p>
          <a:p>
            <a:r>
              <a:rPr lang="it-IT" sz="2800" dirty="0"/>
              <a:t>La prova assume i contorni di un cimento, di una gara: </a:t>
            </a:r>
            <a:r>
              <a:rPr lang="it-IT" sz="2800" i="1" dirty="0">
                <a:solidFill>
                  <a:srgbClr val="0000FF"/>
                </a:solidFill>
              </a:rPr>
              <a:t>chi supera la prova, vince la causa.</a:t>
            </a:r>
          </a:p>
          <a:p>
            <a:r>
              <a:rPr lang="it-IT" sz="2800" dirty="0"/>
              <a:t>Il giudice, di conseguenza, si comporta come l’arbitro di una gara sportiva: controlla che le regole siano rispettate (per esempio che chi deve effettuare la prova non abbia indosso amuleti o altre stregonerie) e, al termine, dichiara quale sia l’esito della prova (cioè se questo è stato positivo o negativo)</a:t>
            </a:r>
            <a:r>
              <a:rPr lang="it-IT" dirty="0"/>
              <a:t> </a:t>
            </a:r>
          </a:p>
        </p:txBody>
      </p:sp>
    </p:spTree>
    <p:extLst>
      <p:ext uri="{BB962C8B-B14F-4D97-AF65-F5344CB8AC3E}">
        <p14:creationId xmlns:p14="http://schemas.microsoft.com/office/powerpoint/2010/main" val="4235527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AF0C0C"/>
                </a:solidFill>
              </a:rPr>
              <a:t>La fase probatoria (2)</a:t>
            </a:r>
          </a:p>
        </p:txBody>
      </p:sp>
      <p:sp>
        <p:nvSpPr>
          <p:cNvPr id="3" name="Segnaposto contenuto 2"/>
          <p:cNvSpPr>
            <a:spLocks noGrp="1"/>
          </p:cNvSpPr>
          <p:nvPr>
            <p:ph idx="1"/>
          </p:nvPr>
        </p:nvSpPr>
        <p:spPr>
          <a:xfrm>
            <a:off x="539552" y="1735138"/>
            <a:ext cx="8064896" cy="4056062"/>
          </a:xfrm>
        </p:spPr>
        <p:txBody>
          <a:bodyPr/>
          <a:lstStyle/>
          <a:p>
            <a:r>
              <a:rPr lang="it-IT" sz="2800" dirty="0"/>
              <a:t>Se si sceglie una prova unilaterale è in genere l’accusato (</a:t>
            </a:r>
            <a:r>
              <a:rPr lang="it-IT" sz="2800" i="1" dirty="0" err="1"/>
              <a:t>reus</a:t>
            </a:r>
            <a:r>
              <a:rPr lang="it-IT" sz="2800" dirty="0"/>
              <a:t>) a vedersi assegnare la prova stessa (così potrà esercitare il diritto di </a:t>
            </a:r>
            <a:r>
              <a:rPr lang="it-IT" sz="2800" dirty="0">
                <a:solidFill>
                  <a:srgbClr val="0000FF"/>
                </a:solidFill>
              </a:rPr>
              <a:t>purgarsi dell’accusa</a:t>
            </a:r>
            <a:r>
              <a:rPr lang="it-IT" sz="2800" dirty="0"/>
              <a:t>)</a:t>
            </a:r>
          </a:p>
          <a:p>
            <a:r>
              <a:rPr lang="it-IT" sz="2800" dirty="0"/>
              <a:t>È soprattutto importante che la prova si concluda con </a:t>
            </a:r>
            <a:r>
              <a:rPr lang="it-IT" sz="2800" dirty="0">
                <a:solidFill>
                  <a:schemeClr val="accent2">
                    <a:lumMod val="75000"/>
                    <a:lumOff val="25000"/>
                  </a:schemeClr>
                </a:solidFill>
              </a:rPr>
              <a:t>un esito indubbio </a:t>
            </a:r>
            <a:r>
              <a:rPr lang="it-IT" sz="2800" dirty="0"/>
              <a:t>(in modo che non rimangano strascichi) che potrebbero dare vita a recriminazioni da parte dello sconfitto.</a:t>
            </a:r>
          </a:p>
        </p:txBody>
      </p:sp>
    </p:spTree>
    <p:extLst>
      <p:ext uri="{BB962C8B-B14F-4D97-AF65-F5344CB8AC3E}">
        <p14:creationId xmlns:p14="http://schemas.microsoft.com/office/powerpoint/2010/main" val="1951507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3366FF"/>
                </a:solidFill>
              </a:rPr>
              <a:t>Le ‘prove’</a:t>
            </a:r>
          </a:p>
        </p:txBody>
      </p:sp>
      <p:sp>
        <p:nvSpPr>
          <p:cNvPr id="3" name="Segnaposto contenuto 2"/>
          <p:cNvSpPr>
            <a:spLocks noGrp="1"/>
          </p:cNvSpPr>
          <p:nvPr>
            <p:ph idx="1"/>
          </p:nvPr>
        </p:nvSpPr>
        <p:spPr/>
        <p:txBody>
          <a:bodyPr/>
          <a:lstStyle/>
          <a:p>
            <a:r>
              <a:rPr lang="it-IT" sz="3200" dirty="0"/>
              <a:t>Tre sono le ‘prove’ più diffuse nel mondo germanico:</a:t>
            </a:r>
          </a:p>
          <a:p>
            <a:pPr marL="457200" indent="-457200">
              <a:buAutoNum type="alphaUcParenR"/>
            </a:pPr>
            <a:r>
              <a:rPr lang="it-IT" sz="3200" dirty="0"/>
              <a:t>L’</a:t>
            </a:r>
            <a:r>
              <a:rPr lang="it-IT" sz="3200" dirty="0">
                <a:solidFill>
                  <a:srgbClr val="3366FF"/>
                </a:solidFill>
              </a:rPr>
              <a:t>ordalia</a:t>
            </a:r>
            <a:r>
              <a:rPr lang="it-IT" sz="3200" dirty="0"/>
              <a:t> (</a:t>
            </a:r>
            <a:r>
              <a:rPr lang="it-IT" sz="3200" i="1" dirty="0" err="1"/>
              <a:t>Gottesurteil</a:t>
            </a:r>
            <a:r>
              <a:rPr lang="it-IT" sz="3200" dirty="0"/>
              <a:t> = giudizio di Dio)</a:t>
            </a:r>
          </a:p>
          <a:p>
            <a:pPr marL="457200" indent="-457200">
              <a:buAutoNum type="alphaUcParenR"/>
            </a:pPr>
            <a:r>
              <a:rPr lang="it-IT" sz="3200" dirty="0"/>
              <a:t>Il </a:t>
            </a:r>
            <a:r>
              <a:rPr lang="it-IT" sz="3200" dirty="0">
                <a:solidFill>
                  <a:srgbClr val="3366FF"/>
                </a:solidFill>
              </a:rPr>
              <a:t>duello giudiziario </a:t>
            </a:r>
          </a:p>
          <a:p>
            <a:pPr marL="457200" indent="-457200">
              <a:buAutoNum type="alphaUcParenR"/>
            </a:pPr>
            <a:r>
              <a:rPr lang="it-IT" sz="3200" dirty="0"/>
              <a:t>Il </a:t>
            </a:r>
            <a:r>
              <a:rPr lang="it-IT" sz="3200" dirty="0">
                <a:solidFill>
                  <a:srgbClr val="3366FF"/>
                </a:solidFill>
              </a:rPr>
              <a:t>giuramento</a:t>
            </a:r>
            <a:r>
              <a:rPr lang="it-IT" sz="3200" dirty="0"/>
              <a:t> </a:t>
            </a:r>
          </a:p>
        </p:txBody>
      </p:sp>
    </p:spTree>
    <p:extLst>
      <p:ext uri="{BB962C8B-B14F-4D97-AF65-F5344CB8AC3E}">
        <p14:creationId xmlns:p14="http://schemas.microsoft.com/office/powerpoint/2010/main" val="4164822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60648"/>
            <a:ext cx="7313613" cy="864096"/>
          </a:xfrm>
        </p:spPr>
        <p:txBody>
          <a:bodyPr/>
          <a:lstStyle/>
          <a:p>
            <a:r>
              <a:rPr lang="it-IT" dirty="0"/>
              <a:t>L’ordalia</a:t>
            </a:r>
          </a:p>
        </p:txBody>
      </p:sp>
      <p:sp>
        <p:nvSpPr>
          <p:cNvPr id="3" name="Segnaposto contenuto 2"/>
          <p:cNvSpPr>
            <a:spLocks noGrp="1"/>
          </p:cNvSpPr>
          <p:nvPr>
            <p:ph idx="1"/>
          </p:nvPr>
        </p:nvSpPr>
        <p:spPr>
          <a:xfrm>
            <a:off x="539552" y="1735138"/>
            <a:ext cx="7688461" cy="4430166"/>
          </a:xfrm>
        </p:spPr>
        <p:txBody>
          <a:bodyPr/>
          <a:lstStyle/>
          <a:p>
            <a:r>
              <a:rPr lang="it-IT" sz="2800" dirty="0"/>
              <a:t>La prova dell’ordalia consiste nel provocare la divinità a pronunciarsi circa la colpevolezza o innocenza dell’accusato/imputato</a:t>
            </a:r>
          </a:p>
          <a:p>
            <a:r>
              <a:rPr lang="it-IT" sz="2800" dirty="0"/>
              <a:t>Le ordalie più diffuse sono quelle dell’acqua calda (prova del calderone) e quella dell’acqua fredda (ritenuta adatta soprattutto a scoprire le streghe)</a:t>
            </a:r>
          </a:p>
          <a:p>
            <a:r>
              <a:rPr lang="it-IT" sz="2800" dirty="0"/>
              <a:t>Ne esistono però anche molte altre specie (</a:t>
            </a:r>
            <a:r>
              <a:rPr lang="it-IT" sz="2800" i="1" dirty="0" err="1"/>
              <a:t>iudicium</a:t>
            </a:r>
            <a:r>
              <a:rPr lang="it-IT" sz="2800" i="1" dirty="0"/>
              <a:t> crucis</a:t>
            </a:r>
            <a:r>
              <a:rPr lang="it-IT" sz="2800" dirty="0"/>
              <a:t>; </a:t>
            </a:r>
            <a:r>
              <a:rPr lang="it-IT" sz="2800" i="1" dirty="0" err="1"/>
              <a:t>iudicium</a:t>
            </a:r>
            <a:r>
              <a:rPr lang="it-IT" sz="2800" i="1" dirty="0"/>
              <a:t> </a:t>
            </a:r>
            <a:r>
              <a:rPr lang="it-IT" sz="2800" i="1" dirty="0" err="1"/>
              <a:t>offae</a:t>
            </a:r>
            <a:r>
              <a:rPr lang="it-IT" sz="2800" i="1" dirty="0"/>
              <a:t> …</a:t>
            </a:r>
            <a:r>
              <a:rPr lang="it-IT" sz="2800" dirty="0"/>
              <a:t>)</a:t>
            </a:r>
          </a:p>
        </p:txBody>
      </p:sp>
    </p:spTree>
    <p:extLst>
      <p:ext uri="{BB962C8B-B14F-4D97-AF65-F5344CB8AC3E}">
        <p14:creationId xmlns:p14="http://schemas.microsoft.com/office/powerpoint/2010/main" val="3128961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60648"/>
            <a:ext cx="7313613" cy="864096"/>
          </a:xfrm>
        </p:spPr>
        <p:txBody>
          <a:bodyPr/>
          <a:lstStyle/>
          <a:p>
            <a:r>
              <a:rPr lang="it-IT" dirty="0">
                <a:solidFill>
                  <a:srgbClr val="800000"/>
                </a:solidFill>
              </a:rPr>
              <a:t>Il duello giudiziario</a:t>
            </a:r>
          </a:p>
        </p:txBody>
      </p:sp>
      <p:sp>
        <p:nvSpPr>
          <p:cNvPr id="3" name="Segnaposto contenuto 2"/>
          <p:cNvSpPr>
            <a:spLocks noGrp="1"/>
          </p:cNvSpPr>
          <p:nvPr>
            <p:ph idx="1"/>
          </p:nvPr>
        </p:nvSpPr>
        <p:spPr>
          <a:xfrm>
            <a:off x="467544" y="1268760"/>
            <a:ext cx="8280920" cy="5184576"/>
          </a:xfrm>
        </p:spPr>
        <p:txBody>
          <a:bodyPr/>
          <a:lstStyle/>
          <a:p>
            <a:r>
              <a:rPr lang="it-IT" dirty="0"/>
              <a:t>L’Editto di Rotari, a differenza delle altre legislazioni germaniche, non conosce le ordalie, ma solo duelli e giuramenti.</a:t>
            </a:r>
          </a:p>
          <a:p>
            <a:r>
              <a:rPr lang="it-IT" dirty="0"/>
              <a:t>Il duello riduce ai minimi termini lo scontro violento fra i gruppi (</a:t>
            </a:r>
            <a:r>
              <a:rPr lang="it-IT" i="1" dirty="0"/>
              <a:t>faida</a:t>
            </a:r>
            <a:r>
              <a:rPr lang="it-IT" dirty="0"/>
              <a:t>): lo simboleggia</a:t>
            </a:r>
          </a:p>
          <a:p>
            <a:r>
              <a:rPr lang="it-IT" dirty="0"/>
              <a:t>È una prova bilaterale e per lo più incruenta. I duellanti si affrontano con scudi e bastoni. La lotta va avanti sinché uno dei due si dichiara sconfitto (la convinzione sottostante è che, se Dio interviene, anche il più debole può riuscire vincitore). </a:t>
            </a:r>
          </a:p>
          <a:p>
            <a:r>
              <a:rPr lang="it-IT" dirty="0"/>
              <a:t>Il giudice si limita ad accertare la regolarità del suo svolgimento e a dichiarare l’esito finale</a:t>
            </a:r>
          </a:p>
        </p:txBody>
      </p:sp>
    </p:spTree>
    <p:extLst>
      <p:ext uri="{BB962C8B-B14F-4D97-AF65-F5344CB8AC3E}">
        <p14:creationId xmlns:p14="http://schemas.microsoft.com/office/powerpoint/2010/main" val="424822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1"/>
          <p:cNvSpPr>
            <a:spLocks noGrp="1"/>
          </p:cNvSpPr>
          <p:nvPr>
            <p:ph type="title"/>
          </p:nvPr>
        </p:nvSpPr>
        <p:spPr>
          <a:xfrm>
            <a:off x="685800" y="333375"/>
            <a:ext cx="7772400" cy="719138"/>
          </a:xfrm>
        </p:spPr>
        <p:txBody>
          <a:bodyPr/>
          <a:lstStyle/>
          <a:p>
            <a:pPr eaLnBrk="1" hangingPunct="1"/>
            <a:r>
              <a:rPr lang="it-IT" sz="2400" b="1" dirty="0">
                <a:solidFill>
                  <a:srgbClr val="006600"/>
                </a:solidFill>
                <a:latin typeface="Times New Roman" charset="0"/>
              </a:rPr>
              <a:t>Invasione o ‘migrazione di </a:t>
            </a:r>
            <a:r>
              <a:rPr lang="it-IT" sz="2400" b="1" dirty="0" err="1">
                <a:solidFill>
                  <a:srgbClr val="006600"/>
                </a:solidFill>
                <a:latin typeface="Times New Roman" charset="0"/>
              </a:rPr>
              <a:t>popolo’</a:t>
            </a:r>
            <a:r>
              <a:rPr lang="it-IT" sz="2400" b="1" dirty="0">
                <a:solidFill>
                  <a:srgbClr val="006600"/>
                </a:solidFill>
                <a:latin typeface="Times New Roman" charset="0"/>
              </a:rPr>
              <a:t>  (</a:t>
            </a:r>
            <a:r>
              <a:rPr lang="it-IT" sz="2400" b="1" i="1" dirty="0" err="1">
                <a:solidFill>
                  <a:srgbClr val="006600"/>
                </a:solidFill>
                <a:latin typeface="Times New Roman" charset="0"/>
              </a:rPr>
              <a:t>Volkswanderung</a:t>
            </a:r>
            <a:r>
              <a:rPr lang="it-IT" sz="2400" b="1" dirty="0">
                <a:solidFill>
                  <a:srgbClr val="006600"/>
                </a:solidFill>
                <a:latin typeface="Times New Roman" charset="0"/>
              </a:rPr>
              <a:t>) ?</a:t>
            </a:r>
          </a:p>
        </p:txBody>
      </p:sp>
      <p:pic>
        <p:nvPicPr>
          <p:cNvPr id="2867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1268413"/>
            <a:ext cx="7632700" cy="5040312"/>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00FF"/>
                </a:solidFill>
              </a:rPr>
              <a:t>Il giuramento</a:t>
            </a:r>
          </a:p>
        </p:txBody>
      </p:sp>
      <p:sp>
        <p:nvSpPr>
          <p:cNvPr id="3" name="Segnaposto contenuto 2"/>
          <p:cNvSpPr>
            <a:spLocks noGrp="1"/>
          </p:cNvSpPr>
          <p:nvPr>
            <p:ph idx="1"/>
          </p:nvPr>
        </p:nvSpPr>
        <p:spPr>
          <a:xfrm>
            <a:off x="323528" y="1735138"/>
            <a:ext cx="8568952" cy="4574182"/>
          </a:xfrm>
        </p:spPr>
        <p:txBody>
          <a:bodyPr/>
          <a:lstStyle/>
          <a:p>
            <a:r>
              <a:rPr lang="it-IT" sz="2800" dirty="0"/>
              <a:t>La prova cui i Longobardi attribuiscono maggior fiducia (quella cui ricorrevano per le cause di maggiore importanza) è però quella del </a:t>
            </a:r>
            <a:r>
              <a:rPr lang="it-IT" sz="2800" b="1" dirty="0"/>
              <a:t>giuramento</a:t>
            </a:r>
            <a:r>
              <a:rPr lang="it-IT" sz="2800" dirty="0"/>
              <a:t>.</a:t>
            </a:r>
          </a:p>
          <a:p>
            <a:r>
              <a:rPr lang="it-IT" sz="2800" dirty="0"/>
              <a:t>È una prova unilaterale (giura solo una delle parti). Normalmente il giudice l’assegna al convenuto </a:t>
            </a:r>
          </a:p>
          <a:p>
            <a:r>
              <a:rPr lang="it-IT" sz="2800" dirty="0"/>
              <a:t>Il giuramento della parte deve essere accompagnato da quello di un certo  numero di conoscenti (detti </a:t>
            </a:r>
            <a:r>
              <a:rPr lang="it-IT" sz="2800" i="1" dirty="0" err="1"/>
              <a:t>sacramentales</a:t>
            </a:r>
            <a:r>
              <a:rPr lang="it-IT" sz="2800" dirty="0"/>
              <a:t> o </a:t>
            </a:r>
            <a:r>
              <a:rPr lang="it-IT" sz="2800" i="1" dirty="0" err="1"/>
              <a:t>conjuratores</a:t>
            </a:r>
            <a:r>
              <a:rPr lang="it-IT" sz="2800" dirty="0"/>
              <a:t>) i quali devono avvalorare la credibilità della parte chiamata a giurare.</a:t>
            </a:r>
          </a:p>
        </p:txBody>
      </p:sp>
    </p:spTree>
    <p:extLst>
      <p:ext uri="{BB962C8B-B14F-4D97-AF65-F5344CB8AC3E}">
        <p14:creationId xmlns:p14="http://schemas.microsoft.com/office/powerpoint/2010/main" val="328680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188640"/>
            <a:ext cx="7313613" cy="648072"/>
          </a:xfrm>
        </p:spPr>
        <p:txBody>
          <a:bodyPr/>
          <a:lstStyle/>
          <a:p>
            <a:r>
              <a:rPr lang="it-IT" dirty="0">
                <a:solidFill>
                  <a:srgbClr val="800000"/>
                </a:solidFill>
              </a:rPr>
              <a:t>I sacramentali</a:t>
            </a:r>
          </a:p>
        </p:txBody>
      </p:sp>
      <p:sp>
        <p:nvSpPr>
          <p:cNvPr id="3" name="Segnaposto contenuto 2"/>
          <p:cNvSpPr>
            <a:spLocks noGrp="1"/>
          </p:cNvSpPr>
          <p:nvPr>
            <p:ph idx="1"/>
          </p:nvPr>
        </p:nvSpPr>
        <p:spPr>
          <a:xfrm>
            <a:off x="395536" y="1052736"/>
            <a:ext cx="8352928" cy="5328592"/>
          </a:xfrm>
        </p:spPr>
        <p:txBody>
          <a:bodyPr/>
          <a:lstStyle/>
          <a:p>
            <a:r>
              <a:rPr lang="it-IT" dirty="0"/>
              <a:t>I sacramentali o co-giuratori non possono (teoricamente) essere assimilati ai testimoni in quanto il loro giuramento non viene prestato sulla base della conoscenza dei fatti: giurano in pratica di credere al giuramento della parte perché conoscono la persona come fidata, credibile (</a:t>
            </a:r>
            <a:r>
              <a:rPr lang="it-IT" i="1" dirty="0" err="1">
                <a:solidFill>
                  <a:srgbClr val="0000FF"/>
                </a:solidFill>
              </a:rPr>
              <a:t>iusiurandum</a:t>
            </a:r>
            <a:r>
              <a:rPr lang="it-IT" i="1" dirty="0">
                <a:solidFill>
                  <a:srgbClr val="0000FF"/>
                </a:solidFill>
              </a:rPr>
              <a:t> de </a:t>
            </a:r>
            <a:r>
              <a:rPr lang="it-IT" i="1" dirty="0" err="1">
                <a:solidFill>
                  <a:srgbClr val="0000FF"/>
                </a:solidFill>
              </a:rPr>
              <a:t>credulitate</a:t>
            </a:r>
            <a:r>
              <a:rPr lang="it-IT" dirty="0"/>
              <a:t>). </a:t>
            </a:r>
          </a:p>
          <a:p>
            <a:r>
              <a:rPr lang="it-IT" dirty="0"/>
              <a:t>Il loro numero varia col variare dell’importanza della controversia da decidere. Devono necessariamente appartenere alla cerchia di coloro (parenti o vicini) che conoscono il giurante principale e devono godere di un certo reddito. </a:t>
            </a:r>
          </a:p>
          <a:p>
            <a:r>
              <a:rPr lang="it-IT" dirty="0"/>
              <a:t>La metà dei sacramentali è però scelta dalla controparte. </a:t>
            </a:r>
          </a:p>
          <a:p>
            <a:r>
              <a:rPr lang="it-IT" dirty="0"/>
              <a:t>Se uno solo dei chiamati si rifiuta di giurare, la prova fallisce.  </a:t>
            </a:r>
          </a:p>
        </p:txBody>
      </p:sp>
    </p:spTree>
    <p:extLst>
      <p:ext uri="{BB962C8B-B14F-4D97-AF65-F5344CB8AC3E}">
        <p14:creationId xmlns:p14="http://schemas.microsoft.com/office/powerpoint/2010/main" val="914560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188640"/>
            <a:ext cx="7313613" cy="720080"/>
          </a:xfrm>
        </p:spPr>
        <p:txBody>
          <a:bodyPr/>
          <a:lstStyle/>
          <a:p>
            <a:r>
              <a:rPr lang="it-IT" dirty="0">
                <a:solidFill>
                  <a:srgbClr val="800000"/>
                </a:solidFill>
              </a:rPr>
              <a:t>Verità processuale e sostanziale</a:t>
            </a:r>
          </a:p>
        </p:txBody>
      </p:sp>
      <p:sp>
        <p:nvSpPr>
          <p:cNvPr id="3" name="Segnaposto contenuto 2"/>
          <p:cNvSpPr>
            <a:spLocks noGrp="1"/>
          </p:cNvSpPr>
          <p:nvPr>
            <p:ph idx="1"/>
          </p:nvPr>
        </p:nvSpPr>
        <p:spPr>
          <a:xfrm>
            <a:off x="179512" y="1052736"/>
            <a:ext cx="8784976" cy="5544616"/>
          </a:xfrm>
        </p:spPr>
        <p:txBody>
          <a:bodyPr/>
          <a:lstStyle/>
          <a:p>
            <a:pPr marL="0" indent="0">
              <a:buNone/>
            </a:pPr>
            <a:r>
              <a:rPr lang="it-IT" dirty="0"/>
              <a:t>Questa ricostruzione è tuttavia in gran parte ipotetica e in ogni caso va corretta in alcuni suoi aspetti: </a:t>
            </a:r>
          </a:p>
          <a:p>
            <a:r>
              <a:rPr lang="it-IT" dirty="0"/>
              <a:t>Sia pure limitata dall’esigenza di evitare le faide, </a:t>
            </a:r>
            <a:r>
              <a:rPr lang="it-IT" b="1" dirty="0">
                <a:solidFill>
                  <a:srgbClr val="AF0C0C"/>
                </a:solidFill>
              </a:rPr>
              <a:t>la considerazione della verità effettuale non era infatti del tutto estranea al processo germanico</a:t>
            </a:r>
            <a:r>
              <a:rPr lang="it-IT" b="1" dirty="0"/>
              <a:t>.</a:t>
            </a:r>
          </a:p>
          <a:p>
            <a:r>
              <a:rPr lang="it-IT" dirty="0"/>
              <a:t>Se, per esempio, il giudice poteva riconoscere i fatti come ‘evidenti’, provvedeva senz’altro a comminare la sanzione.</a:t>
            </a:r>
          </a:p>
          <a:p>
            <a:r>
              <a:rPr lang="it-IT" dirty="0"/>
              <a:t>In origine questo accadeva di fronte a fatti la cui evidenza era chiara a tutta la comunità (</a:t>
            </a:r>
            <a:r>
              <a:rPr lang="it-IT" dirty="0">
                <a:solidFill>
                  <a:srgbClr val="0000FF"/>
                </a:solidFill>
              </a:rPr>
              <a:t>fatti notori</a:t>
            </a:r>
            <a:r>
              <a:rPr lang="it-IT" dirty="0"/>
              <a:t>) e soprattutto in caso di </a:t>
            </a:r>
            <a:r>
              <a:rPr lang="it-IT" dirty="0">
                <a:solidFill>
                  <a:srgbClr val="0000FF"/>
                </a:solidFill>
              </a:rPr>
              <a:t>flagranza</a:t>
            </a:r>
            <a:r>
              <a:rPr lang="it-IT" dirty="0"/>
              <a:t>. </a:t>
            </a:r>
          </a:p>
          <a:p>
            <a:r>
              <a:rPr lang="it-IT" dirty="0"/>
              <a:t>In seguito, quando i Longobardi cominceranno a usare i documenti, il giudice teneva conto del fatto che la pretesa della  parte fosse rafforzata dalla produzione di un documento.</a:t>
            </a:r>
          </a:p>
          <a:p>
            <a:endParaRPr lang="it-IT" dirty="0"/>
          </a:p>
        </p:txBody>
      </p:sp>
    </p:spTree>
    <p:extLst>
      <p:ext uri="{BB962C8B-B14F-4D97-AF65-F5344CB8AC3E}">
        <p14:creationId xmlns:p14="http://schemas.microsoft.com/office/powerpoint/2010/main" val="1028026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60648"/>
            <a:ext cx="7313613" cy="792088"/>
          </a:xfrm>
        </p:spPr>
        <p:txBody>
          <a:bodyPr/>
          <a:lstStyle/>
          <a:p>
            <a:r>
              <a:rPr lang="it-IT" dirty="0">
                <a:solidFill>
                  <a:srgbClr val="336600"/>
                </a:solidFill>
              </a:rPr>
              <a:t>La flagranza di reato (1)</a:t>
            </a:r>
          </a:p>
        </p:txBody>
      </p:sp>
      <p:sp>
        <p:nvSpPr>
          <p:cNvPr id="3" name="Segnaposto contenuto 2"/>
          <p:cNvSpPr>
            <a:spLocks noGrp="1"/>
          </p:cNvSpPr>
          <p:nvPr>
            <p:ph idx="1"/>
          </p:nvPr>
        </p:nvSpPr>
        <p:spPr>
          <a:xfrm>
            <a:off x="251520" y="1484784"/>
            <a:ext cx="8568952" cy="4752528"/>
          </a:xfrm>
        </p:spPr>
        <p:txBody>
          <a:bodyPr/>
          <a:lstStyle/>
          <a:p>
            <a:r>
              <a:rPr lang="it-IT" sz="2800" dirty="0"/>
              <a:t>Il delinquente sorpreso in reato flagrante poteva essere legittimamente ucciso dalla vittima del reato (per es. il derubato ovvero un congiunto della vittima di un omicidio o altro atto di violenza)</a:t>
            </a:r>
          </a:p>
          <a:p>
            <a:r>
              <a:rPr lang="it-IT" sz="2800" dirty="0"/>
              <a:t>Perché l’uccisione del malfattore sorpreso in flagranza di reato fosse legittima (e quindi non desse luogo alla faida) era però necessario che la reazione violenta della vittima (o del suo sostituto) avvenisse alla presenza dei vicini che dovevano essere appositamente richiamati con alte grida (</a:t>
            </a:r>
            <a:r>
              <a:rPr lang="it-IT" sz="2800" i="1" dirty="0">
                <a:solidFill>
                  <a:srgbClr val="0000FF"/>
                </a:solidFill>
              </a:rPr>
              <a:t>ad </a:t>
            </a:r>
            <a:r>
              <a:rPr lang="it-IT" sz="2800" i="1" dirty="0" err="1">
                <a:solidFill>
                  <a:srgbClr val="0000FF"/>
                </a:solidFill>
              </a:rPr>
              <a:t>huccos</a:t>
            </a:r>
            <a:r>
              <a:rPr lang="it-IT" sz="2800" i="1" dirty="0">
                <a:solidFill>
                  <a:srgbClr val="0000FF"/>
                </a:solidFill>
              </a:rPr>
              <a:t> convenire</a:t>
            </a:r>
            <a:r>
              <a:rPr lang="it-IT" sz="2800" dirty="0"/>
              <a:t>).</a:t>
            </a:r>
          </a:p>
        </p:txBody>
      </p:sp>
    </p:spTree>
    <p:extLst>
      <p:ext uri="{BB962C8B-B14F-4D97-AF65-F5344CB8AC3E}">
        <p14:creationId xmlns:p14="http://schemas.microsoft.com/office/powerpoint/2010/main" val="1231844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116632"/>
            <a:ext cx="7313613" cy="936104"/>
          </a:xfrm>
        </p:spPr>
        <p:txBody>
          <a:bodyPr/>
          <a:lstStyle/>
          <a:p>
            <a:r>
              <a:rPr lang="it-IT" dirty="0">
                <a:solidFill>
                  <a:srgbClr val="336600"/>
                </a:solidFill>
              </a:rPr>
              <a:t>La flagranza di reato (2)</a:t>
            </a:r>
          </a:p>
        </p:txBody>
      </p:sp>
      <p:sp>
        <p:nvSpPr>
          <p:cNvPr id="3" name="Segnaposto contenuto 2"/>
          <p:cNvSpPr>
            <a:spLocks noGrp="1"/>
          </p:cNvSpPr>
          <p:nvPr>
            <p:ph idx="1"/>
          </p:nvPr>
        </p:nvSpPr>
        <p:spPr>
          <a:xfrm>
            <a:off x="395536" y="1340768"/>
            <a:ext cx="8496944" cy="4450432"/>
          </a:xfrm>
        </p:spPr>
        <p:txBody>
          <a:bodyPr/>
          <a:lstStyle/>
          <a:p>
            <a:r>
              <a:rPr lang="it-IT" sz="2800" dirty="0"/>
              <a:t>I vicini accorsi alle grida di aiuto dovevano rendersi conto di ciò che era successo per poi accompagnare l’uccisore innanzi all’autorità dicendosi pronti ad attestare con giuramento che l’uccisione era avvenuta esercitando il legittimo diritto all’autodifesa.</a:t>
            </a:r>
          </a:p>
          <a:p>
            <a:r>
              <a:rPr lang="it-IT" sz="2800" dirty="0"/>
              <a:t>Si apriva quindi una fase giudiziale (detta ‘accusa contro l’uomo morto’) tesa appunto a dimostrare che la reazione era stata determinata da stato di necessità o nell’adempimento dei doveri inderogabili di protezione dei familiari e dei beni della famiglia ovvero a tutela di un proprio diritto violato.</a:t>
            </a:r>
          </a:p>
        </p:txBody>
      </p:sp>
    </p:spTree>
    <p:extLst>
      <p:ext uri="{BB962C8B-B14F-4D97-AF65-F5344CB8AC3E}">
        <p14:creationId xmlns:p14="http://schemas.microsoft.com/office/powerpoint/2010/main" val="4272258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60648"/>
            <a:ext cx="7313613" cy="648072"/>
          </a:xfrm>
        </p:spPr>
        <p:txBody>
          <a:bodyPr/>
          <a:lstStyle/>
          <a:p>
            <a:r>
              <a:rPr lang="it-IT" dirty="0">
                <a:solidFill>
                  <a:srgbClr val="336600"/>
                </a:solidFill>
              </a:rPr>
              <a:t>La flagranza di reato (3)</a:t>
            </a:r>
          </a:p>
        </p:txBody>
      </p:sp>
      <p:sp>
        <p:nvSpPr>
          <p:cNvPr id="3" name="Segnaposto contenuto 2"/>
          <p:cNvSpPr>
            <a:spLocks noGrp="1"/>
          </p:cNvSpPr>
          <p:nvPr>
            <p:ph idx="1"/>
          </p:nvPr>
        </p:nvSpPr>
        <p:spPr>
          <a:xfrm>
            <a:off x="323528" y="1052736"/>
            <a:ext cx="8280920" cy="5256584"/>
          </a:xfrm>
        </p:spPr>
        <p:txBody>
          <a:bodyPr/>
          <a:lstStyle/>
          <a:p>
            <a:r>
              <a:rPr lang="it-IT" dirty="0"/>
              <a:t>L’uccisione del malfattore non era però necessaria.</a:t>
            </a:r>
          </a:p>
          <a:p>
            <a:pPr marL="0" indent="0">
              <a:buNone/>
            </a:pPr>
            <a:r>
              <a:rPr lang="it-IT" dirty="0"/>
              <a:t>Una volta catturato, quest’ultimo poteva essere invece trascinato davanti al giudice e fatto condannare sulla base del giuramento dei vicini accorsi alle grida.</a:t>
            </a:r>
          </a:p>
          <a:p>
            <a:pPr marL="0" indent="0">
              <a:buNone/>
            </a:pPr>
            <a:r>
              <a:rPr lang="it-IT" dirty="0"/>
              <a:t>In tal caso, l’accusato poteva negare l’accusa, ma gli era impedito di purgarsene attraverso giuramento. Il giuramento era invece richiesto a chi aveva catturato il malfattore e tutti coloro che erano stati presenti erano chiamati a fare da sacramentali.</a:t>
            </a:r>
          </a:p>
          <a:p>
            <a:pPr marL="0" indent="0">
              <a:buNone/>
            </a:pPr>
            <a:r>
              <a:rPr lang="it-IT" dirty="0"/>
              <a:t>In questo caso, però, il giuramento dei sacramentali era al tempo stesso un giuramento formale (</a:t>
            </a:r>
            <a:r>
              <a:rPr lang="it-IT" i="1" dirty="0">
                <a:solidFill>
                  <a:srgbClr val="0000FF"/>
                </a:solidFill>
              </a:rPr>
              <a:t>de </a:t>
            </a:r>
            <a:r>
              <a:rPr lang="it-IT" i="1" dirty="0" err="1">
                <a:solidFill>
                  <a:srgbClr val="0000FF"/>
                </a:solidFill>
              </a:rPr>
              <a:t>credulitate</a:t>
            </a:r>
            <a:r>
              <a:rPr lang="it-IT" dirty="0"/>
              <a:t>) e un giuramento sostanziale (</a:t>
            </a:r>
            <a:r>
              <a:rPr lang="it-IT" i="1" dirty="0">
                <a:solidFill>
                  <a:srgbClr val="0000FF"/>
                </a:solidFill>
              </a:rPr>
              <a:t>de </a:t>
            </a:r>
            <a:r>
              <a:rPr lang="it-IT" i="1" dirty="0" err="1">
                <a:solidFill>
                  <a:srgbClr val="0000FF"/>
                </a:solidFill>
              </a:rPr>
              <a:t>veritate</a:t>
            </a:r>
            <a:r>
              <a:rPr lang="it-IT" dirty="0"/>
              <a:t>) come quello che si chiede ai testimoni.</a:t>
            </a:r>
          </a:p>
        </p:txBody>
      </p:sp>
    </p:spTree>
    <p:extLst>
      <p:ext uri="{BB962C8B-B14F-4D97-AF65-F5344CB8AC3E}">
        <p14:creationId xmlns:p14="http://schemas.microsoft.com/office/powerpoint/2010/main" val="2973729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0000FF"/>
                </a:solidFill>
              </a:rPr>
              <a:t>Elementi di razionalità</a:t>
            </a:r>
          </a:p>
        </p:txBody>
      </p:sp>
      <p:sp>
        <p:nvSpPr>
          <p:cNvPr id="3" name="Segnaposto contenuto 2"/>
          <p:cNvSpPr>
            <a:spLocks noGrp="1"/>
          </p:cNvSpPr>
          <p:nvPr>
            <p:ph idx="1"/>
          </p:nvPr>
        </p:nvSpPr>
        <p:spPr>
          <a:xfrm>
            <a:off x="395536" y="1735138"/>
            <a:ext cx="8280920" cy="4502174"/>
          </a:xfrm>
        </p:spPr>
        <p:txBody>
          <a:bodyPr/>
          <a:lstStyle/>
          <a:p>
            <a:r>
              <a:rPr lang="it-IT" dirty="0"/>
              <a:t>La natura apparentemente irrazionale del sistema probatorio germanico era dunque corretta molto spesso  (appunto quando la lite verteva su fatti notori o nei casi di flagranza di reato o quando la parte attrice potesse presentare documenti comprovanti il diritto vantato).</a:t>
            </a:r>
          </a:p>
          <a:p>
            <a:r>
              <a:rPr lang="it-IT" dirty="0"/>
              <a:t>In questi casi il giudice cessava di essere un semplice arbitro di gara e interveniva in modo da determinare l’esito della causa </a:t>
            </a:r>
            <a:r>
              <a:rPr lang="it-IT" i="1" dirty="0"/>
              <a:t>(in primis</a:t>
            </a:r>
            <a:r>
              <a:rPr lang="it-IT" dirty="0"/>
              <a:t> assegnando la prova alla parte le cui ragioni gli apparivano più convincenti e limitando così il tradizionale diritto a purgarsi dell’offesa) </a:t>
            </a:r>
          </a:p>
        </p:txBody>
      </p:sp>
    </p:spTree>
    <p:extLst>
      <p:ext uri="{BB962C8B-B14F-4D97-AF65-F5344CB8AC3E}">
        <p14:creationId xmlns:p14="http://schemas.microsoft.com/office/powerpoint/2010/main" val="3120793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olo 1"/>
          <p:cNvSpPr>
            <a:spLocks noGrp="1"/>
          </p:cNvSpPr>
          <p:nvPr>
            <p:ph type="title"/>
          </p:nvPr>
        </p:nvSpPr>
        <p:spPr>
          <a:xfrm>
            <a:off x="685800" y="332657"/>
            <a:ext cx="7846640" cy="1080120"/>
          </a:xfrm>
        </p:spPr>
        <p:txBody>
          <a:bodyPr/>
          <a:lstStyle/>
          <a:p>
            <a:pPr algn="l" eaLnBrk="1" hangingPunct="1"/>
            <a:r>
              <a:rPr lang="it-IT" sz="3200" dirty="0">
                <a:solidFill>
                  <a:srgbClr val="006600"/>
                </a:solidFill>
                <a:latin typeface="Times New Roman" charset="0"/>
              </a:rPr>
              <a:t>	L’impero romano tra V e VI secolo</a:t>
            </a:r>
            <a:br>
              <a:rPr lang="it-IT" sz="3200" dirty="0">
                <a:solidFill>
                  <a:srgbClr val="006600"/>
                </a:solidFill>
                <a:latin typeface="Times New Roman" charset="0"/>
              </a:rPr>
            </a:br>
            <a:r>
              <a:rPr lang="it-IT" sz="2000" dirty="0">
                <a:latin typeface="Times New Roman" charset="0"/>
              </a:rPr>
              <a:t>I longobardi fanno la loro comparsa ‘ufficiale’ durante la ‘guerra gotica’ quando vengono utilizzati come mercenari dai generali bizantini</a:t>
            </a:r>
          </a:p>
        </p:txBody>
      </p:sp>
      <p:pic>
        <p:nvPicPr>
          <p:cNvPr id="27650"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t="484" b="484"/>
          <a:stretch>
            <a:fillRect/>
          </a:stretch>
        </p:blipFill>
        <p:spPr>
          <a:xfrm>
            <a:off x="755576" y="1735138"/>
            <a:ext cx="7848872" cy="486221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olo 1"/>
          <p:cNvSpPr>
            <a:spLocks noGrp="1"/>
          </p:cNvSpPr>
          <p:nvPr>
            <p:ph type="title"/>
          </p:nvPr>
        </p:nvSpPr>
        <p:spPr>
          <a:xfrm>
            <a:off x="914400" y="404813"/>
            <a:ext cx="7313613" cy="647700"/>
          </a:xfrm>
        </p:spPr>
        <p:txBody>
          <a:bodyPr/>
          <a:lstStyle/>
          <a:p>
            <a:pPr eaLnBrk="1" hangingPunct="1"/>
            <a:r>
              <a:rPr lang="it-IT">
                <a:solidFill>
                  <a:srgbClr val="006600"/>
                </a:solidFill>
                <a:latin typeface="Goudy Old Style" charset="0"/>
              </a:rPr>
              <a:t>Arrivo in Italia e insediamento</a:t>
            </a:r>
          </a:p>
        </p:txBody>
      </p:sp>
      <p:sp>
        <p:nvSpPr>
          <p:cNvPr id="3" name="Segnaposto contenuto 2"/>
          <p:cNvSpPr>
            <a:spLocks noGrp="1"/>
          </p:cNvSpPr>
          <p:nvPr>
            <p:ph idx="1"/>
          </p:nvPr>
        </p:nvSpPr>
        <p:spPr>
          <a:xfrm>
            <a:off x="251520" y="1484313"/>
            <a:ext cx="8784975" cy="4897015"/>
          </a:xfrm>
        </p:spPr>
        <p:txBody>
          <a:bodyPr rtlCol="0">
            <a:normAutofit lnSpcReduction="10000"/>
          </a:bodyPr>
          <a:lstStyle/>
          <a:p>
            <a:pPr eaLnBrk="1" fontAlgn="auto" hangingPunct="1">
              <a:spcAft>
                <a:spcPts val="0"/>
              </a:spcAft>
              <a:defRPr/>
            </a:pPr>
            <a:r>
              <a:rPr lang="it-IT" dirty="0">
                <a:ea typeface="+mn-ea"/>
                <a:cs typeface="+mn-cs"/>
              </a:rPr>
              <a:t>Conosciuta l’Italia al seguito dell’esercito bizantino durante la guerra ‘gotica’, i Longobardi (insieme a gruppi di altri barbari) scendono in Italia nel 568/569 al seguito del ‘re’ Alboino.</a:t>
            </a:r>
          </a:p>
          <a:p>
            <a:pPr eaLnBrk="1" fontAlgn="auto" hangingPunct="1">
              <a:spcAft>
                <a:spcPts val="0"/>
              </a:spcAft>
              <a:defRPr/>
            </a:pPr>
            <a:r>
              <a:rPr lang="it-IT" dirty="0">
                <a:ea typeface="+mn-ea"/>
                <a:cs typeface="+mn-cs"/>
              </a:rPr>
              <a:t>Portano con sé famiglie e averi e sono raggruppati in</a:t>
            </a:r>
            <a:r>
              <a:rPr lang="it-IT" dirty="0">
                <a:solidFill>
                  <a:srgbClr val="006600"/>
                </a:solidFill>
                <a:ea typeface="+mn-ea"/>
                <a:cs typeface="+mn-cs"/>
              </a:rPr>
              <a:t> </a:t>
            </a:r>
            <a:r>
              <a:rPr lang="it-IT" i="1" dirty="0" err="1">
                <a:solidFill>
                  <a:srgbClr val="FF0000"/>
                </a:solidFill>
                <a:ea typeface="+mn-ea"/>
                <a:cs typeface="+mn-cs"/>
              </a:rPr>
              <a:t>farae</a:t>
            </a:r>
            <a:r>
              <a:rPr lang="it-IT" i="1" dirty="0">
                <a:solidFill>
                  <a:srgbClr val="006600"/>
                </a:solidFill>
                <a:ea typeface="+mn-ea"/>
                <a:cs typeface="+mn-cs"/>
              </a:rPr>
              <a:t>, </a:t>
            </a:r>
            <a:r>
              <a:rPr lang="it-IT" dirty="0">
                <a:ea typeface="+mn-ea"/>
                <a:cs typeface="+mn-cs"/>
              </a:rPr>
              <a:t>ciascuna guidata da un </a:t>
            </a:r>
            <a:r>
              <a:rPr lang="it-IT" i="1" dirty="0" err="1">
                <a:solidFill>
                  <a:srgbClr val="006600"/>
                </a:solidFill>
                <a:ea typeface="+mn-ea"/>
                <a:cs typeface="+mn-cs"/>
              </a:rPr>
              <a:t>dux</a:t>
            </a:r>
            <a:r>
              <a:rPr lang="it-IT" i="1" dirty="0">
                <a:ea typeface="+mn-ea"/>
                <a:cs typeface="+mn-cs"/>
              </a:rPr>
              <a:t>. A </a:t>
            </a:r>
            <a:r>
              <a:rPr lang="it-IT" dirty="0">
                <a:ea typeface="+mn-ea"/>
                <a:cs typeface="+mn-cs"/>
              </a:rPr>
              <a:t>tenerli insieme sotto forma di </a:t>
            </a:r>
            <a:r>
              <a:rPr lang="it-IT" i="1" dirty="0" err="1">
                <a:solidFill>
                  <a:srgbClr val="000090"/>
                </a:solidFill>
                <a:ea typeface="+mn-ea"/>
                <a:cs typeface="+mn-cs"/>
              </a:rPr>
              <a:t>popolus</a:t>
            </a:r>
            <a:r>
              <a:rPr lang="it-IT" i="1" dirty="0">
                <a:solidFill>
                  <a:srgbClr val="000090"/>
                </a:solidFill>
                <a:ea typeface="+mn-ea"/>
                <a:cs typeface="+mn-cs"/>
              </a:rPr>
              <a:t>/</a:t>
            </a:r>
            <a:r>
              <a:rPr lang="it-IT" i="1" dirty="0" err="1">
                <a:solidFill>
                  <a:srgbClr val="000090"/>
                </a:solidFill>
                <a:ea typeface="+mn-ea"/>
                <a:cs typeface="+mn-cs"/>
              </a:rPr>
              <a:t>exercitus</a:t>
            </a:r>
            <a:r>
              <a:rPr lang="it-IT" dirty="0">
                <a:solidFill>
                  <a:srgbClr val="000090"/>
                </a:solidFill>
                <a:ea typeface="+mn-ea"/>
                <a:cs typeface="+mn-cs"/>
              </a:rPr>
              <a:t> </a:t>
            </a:r>
            <a:r>
              <a:rPr lang="it-IT" dirty="0">
                <a:ea typeface="+mn-ea"/>
                <a:cs typeface="+mn-cs"/>
              </a:rPr>
              <a:t>è la prospettiva di un insediamento stabile (da ‘guerrieri-nomadi’, vogliono trasformarsi in ‘guerrieri-proprietari di terre’).</a:t>
            </a:r>
          </a:p>
          <a:p>
            <a:pPr eaLnBrk="1" fontAlgn="auto" hangingPunct="1">
              <a:spcAft>
                <a:spcPts val="0"/>
              </a:spcAft>
              <a:defRPr/>
            </a:pPr>
            <a:r>
              <a:rPr lang="it-IT" dirty="0">
                <a:ea typeface="+mn-ea"/>
                <a:cs typeface="+mn-cs"/>
              </a:rPr>
              <a:t>L’avanzata prosegue per alcuni anni. I Longobardi incontrano tutto sommato poca resistenza. Non riescono tuttavia a conquistare l’intera Penisola anche perché le singole fare, individuato un territorio adatto ad ospitarle, si fermano (e si trasformano in </a:t>
            </a:r>
            <a:r>
              <a:rPr lang="it-IT" i="1" dirty="0" err="1">
                <a:solidFill>
                  <a:srgbClr val="FF0000"/>
                </a:solidFill>
                <a:ea typeface="+mn-ea"/>
                <a:cs typeface="+mn-cs"/>
              </a:rPr>
              <a:t>salae</a:t>
            </a:r>
            <a:r>
              <a:rPr lang="it-IT" dirty="0">
                <a:ea typeface="+mn-ea"/>
                <a:cs typeface="+mn-cs"/>
              </a:rPr>
              <a:t>) abbandonando la spedizione e il 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olo 1"/>
          <p:cNvSpPr>
            <a:spLocks noGrp="1"/>
          </p:cNvSpPr>
          <p:nvPr>
            <p:ph type="title"/>
          </p:nvPr>
        </p:nvSpPr>
        <p:spPr>
          <a:xfrm>
            <a:off x="395288" y="404813"/>
            <a:ext cx="8280400" cy="647700"/>
          </a:xfrm>
        </p:spPr>
        <p:txBody>
          <a:bodyPr/>
          <a:lstStyle/>
          <a:p>
            <a:pPr eaLnBrk="1" hangingPunct="1"/>
            <a:r>
              <a:rPr lang="it-IT" dirty="0">
                <a:solidFill>
                  <a:srgbClr val="006600"/>
                </a:solidFill>
                <a:latin typeface="Goudy Old Style" charset="0"/>
              </a:rPr>
              <a:t>Una struttura politica tribale</a:t>
            </a:r>
          </a:p>
        </p:txBody>
      </p:sp>
      <p:sp>
        <p:nvSpPr>
          <p:cNvPr id="31746" name="Segnaposto contenuto 2"/>
          <p:cNvSpPr>
            <a:spLocks noGrp="1"/>
          </p:cNvSpPr>
          <p:nvPr>
            <p:ph idx="1"/>
          </p:nvPr>
        </p:nvSpPr>
        <p:spPr>
          <a:xfrm>
            <a:off x="395288" y="1341438"/>
            <a:ext cx="8497192" cy="5183906"/>
          </a:xfrm>
        </p:spPr>
        <p:txBody>
          <a:bodyPr/>
          <a:lstStyle/>
          <a:p>
            <a:pPr eaLnBrk="1" hangingPunct="1"/>
            <a:r>
              <a:rPr lang="it-IT" dirty="0">
                <a:latin typeface="Goudy Old Style" charset="0"/>
              </a:rPr>
              <a:t>Nella prima fase il </a:t>
            </a:r>
            <a:r>
              <a:rPr lang="it-IT" i="1" dirty="0" err="1">
                <a:solidFill>
                  <a:srgbClr val="008000"/>
                </a:solidFill>
                <a:latin typeface="Goudy Old Style" charset="0"/>
              </a:rPr>
              <a:t>reiks</a:t>
            </a:r>
            <a:r>
              <a:rPr lang="it-IT" dirty="0">
                <a:latin typeface="Goudy Old Style" charset="0"/>
              </a:rPr>
              <a:t> </a:t>
            </a:r>
            <a:r>
              <a:rPr lang="it-IT" i="1" dirty="0">
                <a:latin typeface="Goudy Old Style" charset="0"/>
              </a:rPr>
              <a:t>(</a:t>
            </a:r>
            <a:r>
              <a:rPr lang="it-IT" b="1" i="1" dirty="0" err="1">
                <a:solidFill>
                  <a:srgbClr val="006600"/>
                </a:solidFill>
                <a:latin typeface="Goudy Old Style" charset="0"/>
              </a:rPr>
              <a:t>rex</a:t>
            </a:r>
            <a:r>
              <a:rPr lang="it-IT" dirty="0">
                <a:latin typeface="Goudy Old Style" charset="0"/>
              </a:rPr>
              <a:t>) è soprattutto colui che guida l’esercito.</a:t>
            </a:r>
          </a:p>
          <a:p>
            <a:pPr eaLnBrk="1" hangingPunct="1"/>
            <a:r>
              <a:rPr lang="it-IT" dirty="0">
                <a:latin typeface="Goudy Old Style" charset="0"/>
              </a:rPr>
              <a:t>La sua autorità è condizionata da quella dei </a:t>
            </a:r>
            <a:r>
              <a:rPr lang="it-IT" b="1" i="1" dirty="0" err="1">
                <a:solidFill>
                  <a:srgbClr val="006600"/>
                </a:solidFill>
                <a:latin typeface="Goudy Old Style" charset="0"/>
              </a:rPr>
              <a:t>duces</a:t>
            </a:r>
            <a:r>
              <a:rPr lang="it-IT" dirty="0">
                <a:latin typeface="Goudy Old Style" charset="0"/>
              </a:rPr>
              <a:t> che lo hanno eletto, scegliendo fra di loro il più adatto per questo ruolo (il principio dinastico stenta ad affermarsi).</a:t>
            </a:r>
          </a:p>
          <a:p>
            <a:pPr eaLnBrk="1" hangingPunct="1"/>
            <a:r>
              <a:rPr lang="it-IT" dirty="0">
                <a:latin typeface="Goudy Old Style" charset="0"/>
              </a:rPr>
              <a:t>I duchi si spartiscono il bottino e la terra conquistata senza nulla riconoscere al fisco regio.</a:t>
            </a:r>
          </a:p>
          <a:p>
            <a:pPr eaLnBrk="1" hangingPunct="1"/>
            <a:r>
              <a:rPr lang="it-IT" dirty="0">
                <a:latin typeface="Goudy Old Style" charset="0"/>
              </a:rPr>
              <a:t>Si costituiscono in Italia circa 35 ducati </a:t>
            </a:r>
            <a:r>
              <a:rPr lang="it-IT" dirty="0"/>
              <a:t>(v. il passo di Paolo Diacono subito dopo)</a:t>
            </a:r>
            <a:r>
              <a:rPr lang="it-IT" dirty="0">
                <a:latin typeface="Goudy Old Style" charset="0"/>
              </a:rPr>
              <a:t>. Fra di essi si distinguono per importanza i ducati del Friuli, di Spoleto e Benevento (questi ultimi hanno un’origine particolare e rimarranno in vita anche dopo la caduta del regno).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olo 1"/>
          <p:cNvSpPr>
            <a:spLocks noGrp="1"/>
          </p:cNvSpPr>
          <p:nvPr>
            <p:ph type="title"/>
          </p:nvPr>
        </p:nvSpPr>
        <p:spPr>
          <a:xfrm>
            <a:off x="611560" y="188640"/>
            <a:ext cx="7772400" cy="792088"/>
          </a:xfrm>
        </p:spPr>
        <p:txBody>
          <a:bodyPr/>
          <a:lstStyle/>
          <a:p>
            <a:pPr eaLnBrk="1" hangingPunct="1"/>
            <a:r>
              <a:rPr lang="it-IT" sz="2800" dirty="0">
                <a:solidFill>
                  <a:srgbClr val="800000"/>
                </a:solidFill>
                <a:latin typeface="Times New Roman" charset="0"/>
              </a:rPr>
              <a:t>Paolo Diacono, </a:t>
            </a:r>
            <a:r>
              <a:rPr lang="it-IT" sz="2800" i="1" dirty="0" err="1">
                <a:solidFill>
                  <a:srgbClr val="800000"/>
                </a:solidFill>
                <a:latin typeface="Times New Roman" charset="0"/>
              </a:rPr>
              <a:t>Historia</a:t>
            </a:r>
            <a:r>
              <a:rPr lang="it-IT" sz="2800" i="1" dirty="0">
                <a:solidFill>
                  <a:srgbClr val="800000"/>
                </a:solidFill>
                <a:latin typeface="Times New Roman" charset="0"/>
              </a:rPr>
              <a:t> </a:t>
            </a:r>
            <a:r>
              <a:rPr lang="it-IT" sz="2800" i="1" dirty="0" err="1">
                <a:solidFill>
                  <a:srgbClr val="800000"/>
                </a:solidFill>
                <a:latin typeface="Times New Roman" charset="0"/>
              </a:rPr>
              <a:t>Langobardorum</a:t>
            </a:r>
            <a:r>
              <a:rPr lang="it-IT" sz="2800" dirty="0">
                <a:solidFill>
                  <a:srgbClr val="800000"/>
                </a:solidFill>
                <a:latin typeface="Times New Roman" charset="0"/>
              </a:rPr>
              <a:t>, </a:t>
            </a:r>
            <a:r>
              <a:rPr lang="it-IT" sz="2800" dirty="0" err="1">
                <a:solidFill>
                  <a:srgbClr val="800000"/>
                </a:solidFill>
                <a:latin typeface="Times New Roman" charset="0"/>
              </a:rPr>
              <a:t>lib</a:t>
            </a:r>
            <a:r>
              <a:rPr lang="it-IT" sz="2800" dirty="0">
                <a:solidFill>
                  <a:srgbClr val="800000"/>
                </a:solidFill>
                <a:latin typeface="Times New Roman" charset="0"/>
              </a:rPr>
              <a:t>. II</a:t>
            </a:r>
            <a:endParaRPr lang="it-IT" sz="2800" b="1" dirty="0">
              <a:latin typeface="Times New Roman" charset="0"/>
            </a:endParaRPr>
          </a:p>
        </p:txBody>
      </p:sp>
      <p:sp>
        <p:nvSpPr>
          <p:cNvPr id="82946" name="Segnaposto contenuto 2"/>
          <p:cNvSpPr>
            <a:spLocks noGrp="1"/>
          </p:cNvSpPr>
          <p:nvPr>
            <p:ph idx="1"/>
          </p:nvPr>
        </p:nvSpPr>
        <p:spPr>
          <a:xfrm>
            <a:off x="251520" y="1052736"/>
            <a:ext cx="8712968" cy="5473005"/>
          </a:xfrm>
        </p:spPr>
        <p:txBody>
          <a:bodyPr/>
          <a:lstStyle/>
          <a:p>
            <a:pPr marL="0" indent="0" eaLnBrk="1" hangingPunct="1">
              <a:buNone/>
            </a:pPr>
            <a:r>
              <a:rPr lang="it-IT" sz="2000" dirty="0">
                <a:solidFill>
                  <a:srgbClr val="161616"/>
                </a:solidFill>
                <a:latin typeface="Times New Roman" charset="0"/>
              </a:rPr>
              <a:t>[2.31] In Italia intanto i Longobardi tutti di comune accordo elessero re in Ticino [cioè Pavia] </a:t>
            </a:r>
            <a:r>
              <a:rPr lang="it-IT" sz="2000" dirty="0" err="1">
                <a:solidFill>
                  <a:srgbClr val="161616"/>
                </a:solidFill>
                <a:latin typeface="Times New Roman" charset="0"/>
              </a:rPr>
              <a:t>Clefi</a:t>
            </a:r>
            <a:r>
              <a:rPr lang="it-IT" sz="2000" dirty="0">
                <a:solidFill>
                  <a:srgbClr val="161616"/>
                </a:solidFill>
                <a:latin typeface="Times New Roman" charset="0"/>
              </a:rPr>
              <a:t>, uomo nobilissimo della loro nazione. Questi uccise o cacciò </a:t>
            </a:r>
            <a:r>
              <a:rPr lang="it-IT" sz="2000" dirty="0" smtClean="0">
                <a:solidFill>
                  <a:srgbClr val="161616"/>
                </a:solidFill>
                <a:latin typeface="Times New Roman" charset="0"/>
              </a:rPr>
              <a:t>dall’Italia </a:t>
            </a:r>
            <a:r>
              <a:rPr lang="it-IT" sz="2000" dirty="0">
                <a:solidFill>
                  <a:srgbClr val="161616"/>
                </a:solidFill>
                <a:latin typeface="Times New Roman" charset="0"/>
              </a:rPr>
              <a:t>molti potenti Romani. Dopo aver tenuto il regno insieme alla moglie </a:t>
            </a:r>
            <a:r>
              <a:rPr lang="it-IT" sz="2000" dirty="0" err="1">
                <a:solidFill>
                  <a:srgbClr val="161616"/>
                </a:solidFill>
                <a:latin typeface="Times New Roman" charset="0"/>
              </a:rPr>
              <a:t>Masane</a:t>
            </a:r>
            <a:r>
              <a:rPr lang="it-IT" sz="2000" dirty="0">
                <a:solidFill>
                  <a:srgbClr val="161616"/>
                </a:solidFill>
                <a:latin typeface="Times New Roman" charset="0"/>
              </a:rPr>
              <a:t> per un anno e sei mesi, fu sgozzato con la spada da un uomo del suo seguito [a. 574].</a:t>
            </a:r>
          </a:p>
          <a:p>
            <a:pPr marL="0" indent="0" eaLnBrk="1" hangingPunct="1">
              <a:buNone/>
            </a:pPr>
            <a:r>
              <a:rPr lang="it-IT" sz="2000" dirty="0">
                <a:solidFill>
                  <a:srgbClr val="161616"/>
                </a:solidFill>
                <a:latin typeface="Times New Roman" charset="0"/>
              </a:rPr>
              <a:t>[2.32] Dopo la sua morte i Longobardi rimasero per dieci anni senza re e stettero sotto il comando dei duchi. Ogni duca aveva la sua città: </a:t>
            </a:r>
            <a:r>
              <a:rPr lang="it-IT" sz="2000" dirty="0" err="1">
                <a:solidFill>
                  <a:srgbClr val="161616"/>
                </a:solidFill>
                <a:latin typeface="Times New Roman" charset="0"/>
              </a:rPr>
              <a:t>Zaban</a:t>
            </a:r>
            <a:r>
              <a:rPr lang="it-IT" sz="2000" dirty="0">
                <a:solidFill>
                  <a:srgbClr val="161616"/>
                </a:solidFill>
                <a:latin typeface="Times New Roman" charset="0"/>
              </a:rPr>
              <a:t> Ticino, </a:t>
            </a:r>
            <a:r>
              <a:rPr lang="it-IT" sz="2000" dirty="0" err="1">
                <a:solidFill>
                  <a:srgbClr val="161616"/>
                </a:solidFill>
                <a:latin typeface="Times New Roman" charset="0"/>
              </a:rPr>
              <a:t>Wallari</a:t>
            </a:r>
            <a:r>
              <a:rPr lang="it-IT" sz="2000" dirty="0">
                <a:solidFill>
                  <a:srgbClr val="161616"/>
                </a:solidFill>
                <a:latin typeface="Times New Roman" charset="0"/>
              </a:rPr>
              <a:t> Bergamo, </a:t>
            </a:r>
            <a:r>
              <a:rPr lang="it-IT" sz="2000" dirty="0" err="1">
                <a:solidFill>
                  <a:srgbClr val="161616"/>
                </a:solidFill>
                <a:latin typeface="Times New Roman" charset="0"/>
              </a:rPr>
              <a:t>Alichis</a:t>
            </a:r>
            <a:r>
              <a:rPr lang="it-IT" sz="2000" dirty="0">
                <a:solidFill>
                  <a:srgbClr val="161616"/>
                </a:solidFill>
                <a:latin typeface="Times New Roman" charset="0"/>
              </a:rPr>
              <a:t> Brescia, </a:t>
            </a:r>
            <a:r>
              <a:rPr lang="it-IT" sz="2000" dirty="0" err="1">
                <a:solidFill>
                  <a:srgbClr val="161616"/>
                </a:solidFill>
                <a:latin typeface="Times New Roman" charset="0"/>
              </a:rPr>
              <a:t>Euin</a:t>
            </a:r>
            <a:r>
              <a:rPr lang="it-IT" sz="2000" dirty="0">
                <a:solidFill>
                  <a:srgbClr val="161616"/>
                </a:solidFill>
                <a:latin typeface="Times New Roman" charset="0"/>
              </a:rPr>
              <a:t> Trento, Gisulfo Cividale. Ma ci furono anche altri trenta duchi, oltre questi, ognuno nella sua città. In questi giorni molti nobili Romani furono uccisi per cupidigia. Gli altri poi, divisi tra i Longobardi </a:t>
            </a:r>
            <a:r>
              <a:rPr lang="it-IT" sz="2000" i="1" dirty="0">
                <a:solidFill>
                  <a:srgbClr val="0000FF"/>
                </a:solidFill>
                <a:latin typeface="Times New Roman" charset="0"/>
              </a:rPr>
              <a:t>secondo il sistema dell'ospitalità</a:t>
            </a:r>
            <a:r>
              <a:rPr lang="it-IT" sz="2000" dirty="0">
                <a:solidFill>
                  <a:srgbClr val="161616"/>
                </a:solidFill>
                <a:latin typeface="Times New Roman" charset="0"/>
              </a:rPr>
              <a:t>, vengono resi tributari con l'obbligo di versare la terza parte dei loro raccolti ai Longobardi. Per opera di questi duchi, nel settimo anno dall'arrivo di Alboino e di tutta la sua gente, l'Italia fu per la massima parte – eccettuate le regioni che aveva conquistato Alboino – presa e soggiogata dai Longobardi, dopo che questi ebbero spogliato le chiese, ucciso i sacerdoti, rovinato le città e decimato le popolazioni che erano cresciute come messi sui campi.</a:t>
            </a:r>
          </a:p>
          <a:p>
            <a:pPr eaLnBrk="1" hangingPunct="1"/>
            <a:endParaRPr lang="it-IT" sz="1600" dirty="0">
              <a:latin typeface="Times New Roman"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olo 1"/>
          <p:cNvSpPr>
            <a:spLocks noGrp="1"/>
          </p:cNvSpPr>
          <p:nvPr>
            <p:ph type="title"/>
          </p:nvPr>
        </p:nvSpPr>
        <p:spPr>
          <a:xfrm>
            <a:off x="685800" y="260350"/>
            <a:ext cx="7772400" cy="720725"/>
          </a:xfrm>
        </p:spPr>
        <p:txBody>
          <a:bodyPr/>
          <a:lstStyle/>
          <a:p>
            <a:pPr eaLnBrk="1" hangingPunct="1"/>
            <a:r>
              <a:rPr lang="it-IT" sz="3600" b="1" dirty="0">
                <a:solidFill>
                  <a:srgbClr val="006600"/>
                </a:solidFill>
                <a:latin typeface="Times New Roman" charset="0"/>
              </a:rPr>
              <a:t>L’Italia longobarda</a:t>
            </a:r>
            <a:br>
              <a:rPr lang="it-IT" sz="3600" b="1" dirty="0">
                <a:solidFill>
                  <a:srgbClr val="006600"/>
                </a:solidFill>
                <a:latin typeface="Times New Roman" charset="0"/>
              </a:rPr>
            </a:br>
            <a:r>
              <a:rPr lang="it-IT" sz="2000" dirty="0">
                <a:solidFill>
                  <a:srgbClr val="000000"/>
                </a:solidFill>
                <a:latin typeface="Times New Roman" charset="0"/>
              </a:rPr>
              <a:t>Quando i domini longobardi raggiungono la loro massima estensione</a:t>
            </a:r>
            <a:endParaRPr lang="it-IT" sz="3600" dirty="0">
              <a:solidFill>
                <a:srgbClr val="006600"/>
              </a:solidFill>
              <a:latin typeface="Times New Roman" charset="0"/>
            </a:endParaRPr>
          </a:p>
        </p:txBody>
      </p:sp>
      <p:pic>
        <p:nvPicPr>
          <p:cNvPr id="30722"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t="5805" b="5805"/>
          <a:stretch>
            <a:fillRect/>
          </a:stretch>
        </p:blipFill>
        <p:spPr>
          <a:xfrm>
            <a:off x="755576" y="1411883"/>
            <a:ext cx="7853695" cy="5257477"/>
          </a:xfrm>
        </p:spPr>
      </p:pic>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alamaio">
  <a:themeElements>
    <a:clrScheme name="Calamaio">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Calamaio">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Calamaio">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Calamaio.thmx</Template>
  <TotalTime>6642</TotalTime>
  <Words>4894</Words>
  <Application>Microsoft Macintosh PowerPoint</Application>
  <PresentationFormat>Presentazione su schermo (4:3)</PresentationFormat>
  <Paragraphs>191</Paragraphs>
  <Slides>46</Slides>
  <Notes>2</Notes>
  <HiddenSlides>0</HiddenSlides>
  <MMClips>0</MMClips>
  <ScaleCrop>false</ScaleCrop>
  <HeadingPairs>
    <vt:vector size="6" baseType="variant">
      <vt:variant>
        <vt:lpstr>Tema</vt:lpstr>
      </vt:variant>
      <vt:variant>
        <vt:i4>1</vt:i4>
      </vt:variant>
      <vt:variant>
        <vt:lpstr>Titoli diapositive</vt:lpstr>
      </vt:variant>
      <vt:variant>
        <vt:i4>46</vt:i4>
      </vt:variant>
      <vt:variant>
        <vt:lpstr>Presentazioni personalizzate</vt:lpstr>
      </vt:variant>
      <vt:variant>
        <vt:i4>1</vt:i4>
      </vt:variant>
    </vt:vector>
  </HeadingPairs>
  <TitlesOfParts>
    <vt:vector size="48" baseType="lpstr">
      <vt:lpstr>Calamaio</vt:lpstr>
      <vt:lpstr>  I Longobardi e il loro diritto    </vt:lpstr>
      <vt:lpstr>Tacito, i Romani e il mito dei Germani</vt:lpstr>
      <vt:lpstr>Chi erano i Longobardi ?</vt:lpstr>
      <vt:lpstr>Invasione o ‘migrazione di popolo’  (Volkswanderung) ?</vt:lpstr>
      <vt:lpstr> L’impero romano tra V e VI secolo I longobardi fanno la loro comparsa ‘ufficiale’ durante la ‘guerra gotica’ quando vengono utilizzati come mercenari dai generali bizantini</vt:lpstr>
      <vt:lpstr>Arrivo in Italia e insediamento</vt:lpstr>
      <vt:lpstr>Una struttura politica tribale</vt:lpstr>
      <vt:lpstr>Paolo Diacono, Historia Langobardorum, lib. II</vt:lpstr>
      <vt:lpstr>L’Italia longobarda Quando i domini longobardi raggiungono la loro massima estensione</vt:lpstr>
      <vt:lpstr>Autari e la costruzione della monarchia</vt:lpstr>
      <vt:lpstr>Presentazione di PowerPoint</vt:lpstr>
      <vt:lpstr>I Longobardi e la popolazione romanza</vt:lpstr>
      <vt:lpstr>La società longobarda</vt:lpstr>
      <vt:lpstr>Rothari e il suo Editto</vt:lpstr>
      <vt:lpstr>L’Editto di Rotari (a. 643)</vt:lpstr>
      <vt:lpstr>Gli editti successivi</vt:lpstr>
      <vt:lpstr>La pretesa concezione pattizia</vt:lpstr>
      <vt:lpstr>Il prologo dell’editto di Rotari</vt:lpstr>
      <vt:lpstr>Il diritto penale</vt:lpstr>
      <vt:lpstr>Quando si dice ‘essere precisi’ …</vt:lpstr>
      <vt:lpstr>Cos’è veramente il gairethinx ?</vt:lpstr>
      <vt:lpstr>Gairethinx = mancipatio ?</vt:lpstr>
      <vt:lpstr>Istituzioni di Gaio, I.132</vt:lpstr>
      <vt:lpstr>Una forma che si adatta a più atti</vt:lpstr>
      <vt:lpstr>Assonanze col diritto romano</vt:lpstr>
      <vt:lpstr>Il mundio</vt:lpstr>
      <vt:lpstr>Il matrimonio</vt:lpstr>
      <vt:lpstr>Le successioni</vt:lpstr>
      <vt:lpstr>Il processo germanico</vt:lpstr>
      <vt:lpstr>La visione tradizionale</vt:lpstr>
      <vt:lpstr>Una finalità particolare</vt:lpstr>
      <vt:lpstr>Il principio negoziale</vt:lpstr>
      <vt:lpstr>Una impasse da superare</vt:lpstr>
      <vt:lpstr>Una sentenza duplice</vt:lpstr>
      <vt:lpstr>La fase probatoria (1)</vt:lpstr>
      <vt:lpstr>La fase probatoria (2)</vt:lpstr>
      <vt:lpstr>Le ‘prove’</vt:lpstr>
      <vt:lpstr>L’ordalia</vt:lpstr>
      <vt:lpstr>Il duello giudiziario</vt:lpstr>
      <vt:lpstr>Il giuramento</vt:lpstr>
      <vt:lpstr>I sacramentali</vt:lpstr>
      <vt:lpstr>Verità processuale e sostanziale</vt:lpstr>
      <vt:lpstr>La flagranza di reato (1)</vt:lpstr>
      <vt:lpstr>La flagranza di reato (2)</vt:lpstr>
      <vt:lpstr>La flagranza di reato (3)</vt:lpstr>
      <vt:lpstr>Elementi di razionalità</vt:lpstr>
      <vt:lpstr>longobardi</vt:lpstr>
    </vt:vector>
  </TitlesOfParts>
  <Company>Università di Catania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L’ITALIA LONGOBARDA</dc:title>
  <dc:creator>Seminario Giuridico</dc:creator>
  <cp:lastModifiedBy>Luca Loschiavo</cp:lastModifiedBy>
  <cp:revision>216</cp:revision>
  <dcterms:created xsi:type="dcterms:W3CDTF">1998-04-07T10:55:46Z</dcterms:created>
  <dcterms:modified xsi:type="dcterms:W3CDTF">2022-03-23T08:20:24Z</dcterms:modified>
</cp:coreProperties>
</file>