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b5a75769222ecd1" providerId="LiveId" clId="{2B6649A5-C0E2-4FEF-8F08-A08FBCD5234A}"/>
    <pc:docChg chg="custSel addSld modSld">
      <pc:chgData name="" userId="3b5a75769222ecd1" providerId="LiveId" clId="{2B6649A5-C0E2-4FEF-8F08-A08FBCD5234A}" dt="2025-11-21T08:46:32.309" v="335" actId="20577"/>
      <pc:docMkLst>
        <pc:docMk/>
      </pc:docMkLst>
      <pc:sldChg chg="add">
        <pc:chgData name="" userId="3b5a75769222ecd1" providerId="LiveId" clId="{2B6649A5-C0E2-4FEF-8F08-A08FBCD5234A}" dt="2025-11-21T08:41:57.455" v="0"/>
        <pc:sldMkLst>
          <pc:docMk/>
          <pc:sldMk cId="539602890" sldId="262"/>
        </pc:sldMkLst>
      </pc:sldChg>
      <pc:sldChg chg="modSp add">
        <pc:chgData name="" userId="3b5a75769222ecd1" providerId="LiveId" clId="{2B6649A5-C0E2-4FEF-8F08-A08FBCD5234A}" dt="2025-11-21T08:46:32.309" v="335" actId="20577"/>
        <pc:sldMkLst>
          <pc:docMk/>
          <pc:sldMk cId="2143627184" sldId="263"/>
        </pc:sldMkLst>
        <pc:spChg chg="mod">
          <ac:chgData name="" userId="3b5a75769222ecd1" providerId="LiveId" clId="{2B6649A5-C0E2-4FEF-8F08-A08FBCD5234A}" dt="2025-11-21T08:42:04.601" v="11" actId="5793"/>
          <ac:spMkLst>
            <pc:docMk/>
            <pc:sldMk cId="2143627184" sldId="263"/>
            <ac:spMk id="2" creationId="{15DF8AD4-A7F8-47F3-B229-268DFB19939A}"/>
          </ac:spMkLst>
        </pc:spChg>
        <pc:spChg chg="mod">
          <ac:chgData name="" userId="3b5a75769222ecd1" providerId="LiveId" clId="{2B6649A5-C0E2-4FEF-8F08-A08FBCD5234A}" dt="2025-11-21T08:46:32.309" v="335" actId="20577"/>
          <ac:spMkLst>
            <pc:docMk/>
            <pc:sldMk cId="2143627184" sldId="263"/>
            <ac:spMk id="3" creationId="{CDF73947-3120-47B0-AFC1-91A9056A0F9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AEB74A-09B3-4C7E-96A0-DD68723CEB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F86F84C-D79D-481E-8706-FC9DD9F88B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23967F9-0D32-4FA3-A63D-591FBC0D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5D62-8C61-47E4-8C71-B74F9B81FD99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7C6B484-BEC3-47CF-A610-B6D82C842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E706BD1-3CD5-4C7D-8A79-5587F23AC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CEE7-8282-406B-8C82-2B9AFC9A9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8935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7237A4-9935-48EA-878A-8EB95DF09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EAF6A0B-D75A-422A-BA4E-ED39E68BA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4A8A56F-9910-48B4-A5A5-04DC4510F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5D62-8C61-47E4-8C71-B74F9B81FD99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6E8EDB-DF1C-44A6-8BB8-C4E4967A5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63755B-1CA0-41BB-87D0-D2322581A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CEE7-8282-406B-8C82-2B9AFC9A9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6113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871F4E4-A119-4FE3-B3D1-A11B9D219F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FF9CDB7-EA13-4DB7-9A48-9AA2808F38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04F06C-85A7-4201-9A56-F5D6C9B7F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5D62-8C61-47E4-8C71-B74F9B81FD99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0F0D16D-5342-427B-A7E7-56FACA6C5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69350C-F6E6-4715-94D3-D40AD6086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CEE7-8282-406B-8C82-2B9AFC9A9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3786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0132BE-E837-4107-924E-0D1CC7E2A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DD1347-E063-4703-833C-8D957E21D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38FFBB5-7F03-42B3-83C5-17C3A1423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5D62-8C61-47E4-8C71-B74F9B81FD99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302BC41-4285-45CD-AA68-B3D36F6EC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A32CB07-04A9-44AC-8E41-97024F2B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CEE7-8282-406B-8C82-2B9AFC9A9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3251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BAAB65-8CAB-4B34-B5A3-28E57F3C1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2868EC4-41FA-4757-B523-7676909E7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1712E4-882B-4893-AFDA-382BD8B3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5D62-8C61-47E4-8C71-B74F9B81FD99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8AA7BCA-8769-437A-B46D-1458BC936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DE4C4B2-0AB7-435A-BF8A-BE034E81F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CEE7-8282-406B-8C82-2B9AFC9A9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7109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85FE64-0784-45B1-A662-0869102CB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AE9983-153D-435E-BEE5-5E239F25B2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BF365C7-2A9A-42B6-A84C-93618CA7A0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7A09E4D-C3CA-4E09-955A-35751B2A9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5D62-8C61-47E4-8C71-B74F9B81FD99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E293B10-8F5C-408F-A9BB-63D571CDD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E8FE67-F323-4FBB-8D32-EAC7C5768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CEE7-8282-406B-8C82-2B9AFC9A9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6070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508002-BCE1-47F9-8936-C37824D75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3773BB3-F0AA-452D-9B11-139978C68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CDD25BC-4BBD-4BD2-BB58-88B7FDADFA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8F367EA-5DA2-40F9-B62C-B0353288AC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C0CC819-EB81-4B62-A018-976F3422C3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14DFD25-7E02-4EF9-A946-B8FA7282C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5D62-8C61-47E4-8C71-B74F9B81FD99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E12B616-8DF9-4E3A-8980-561BF77CA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92E4934-1DE9-43FB-A9F6-29EB031AF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CEE7-8282-406B-8C82-2B9AFC9A9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1268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A166F2-7E06-4CAC-9D19-742FE80D8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C9DBEAF-03D5-4FFB-A39C-B443E06D3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5D62-8C61-47E4-8C71-B74F9B81FD99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4CE4F3E-EA83-4666-B8C4-8D5C4175F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E1F6AD0-3D30-4F95-954C-997495898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CEE7-8282-406B-8C82-2B9AFC9A9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807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9ECC438-086E-4F04-8686-6C6E3115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5D62-8C61-47E4-8C71-B74F9B81FD99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797AB98-099F-4F0D-96C4-F94E6F0E7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C2303F7-D58A-4500-8FB3-E09E7566C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CEE7-8282-406B-8C82-2B9AFC9A9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1650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0FE739-BE69-44B9-BE29-E58DCAD93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BF1972-231D-46E7-A9E7-6C77A6E47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21D2031-A0CA-41D9-86B1-EE403DEFC8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AD5A228-9452-47FB-A991-7F81A648D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5D62-8C61-47E4-8C71-B74F9B81FD99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3D69D40-723D-4C74-8AD9-A2F04A248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0DAA633-E162-4A48-B949-9D967095F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CEE7-8282-406B-8C82-2B9AFC9A9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4322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CAB7D7-E4CA-4ECB-B79B-BE6B3E92C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358365-6367-4732-844B-91D8298E84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C427BA3-241E-493B-A740-10BC781970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1F852E9-C8BA-46BC-8B92-118C24313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5D62-8C61-47E4-8C71-B74F9B81FD99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344FBBC-CA9B-4AE2-B2AD-100E0E818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BA561D7-995C-4E79-ABBE-E894DA093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CEE7-8282-406B-8C82-2B9AFC9A9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4960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ED6DBBA-2E20-41E2-B76A-1FBEA8439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842B1A8-F64F-490A-998F-EB83C6FFC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70CA59F-A9FF-4BDE-8F9F-B73D4D89FA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55D62-8C61-47E4-8C71-B74F9B81FD99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F2981C-B92D-4947-9631-FCE036A8BA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A0E59ED-C83F-4A4C-991A-83649DE9EF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9CEE7-8282-406B-8C82-2B9AFC9A9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942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cap="small" dirty="0"/>
              <a:t>Università degli Studi di Teramo </a:t>
            </a:r>
            <a:br>
              <a:rPr lang="it-IT" cap="small" dirty="0"/>
            </a:br>
            <a:r>
              <a:rPr lang="it-IT" sz="4900" cap="small" dirty="0"/>
              <a:t>Dipartimento di Giurisprudenza</a:t>
            </a:r>
            <a:br>
              <a:rPr lang="it-IT" cap="small" dirty="0"/>
            </a:br>
            <a:r>
              <a:rPr lang="it-IT" sz="3100" cap="small" dirty="0" err="1"/>
              <a:t>a.a</a:t>
            </a:r>
            <a:r>
              <a:rPr lang="it-IT" sz="3100" cap="small" dirty="0"/>
              <a:t>. 2025-2026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cap="small" dirty="0"/>
              <a:t>Corso di Diritto dell’anticorruzione</a:t>
            </a:r>
          </a:p>
          <a:p>
            <a:r>
              <a:rPr lang="it-IT" dirty="0"/>
              <a:t>Modulo di Diritto amministrativo</a:t>
            </a:r>
          </a:p>
          <a:p>
            <a:r>
              <a:rPr lang="it-IT" i="1" dirty="0"/>
              <a:t>Prof. Simona D’Antonio</a:t>
            </a:r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03" y="465364"/>
            <a:ext cx="1713040" cy="777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9602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DF8AD4-A7F8-47F3-B229-268DFB199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Sommario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F73947-3120-47B0-AFC1-91A9056A0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arenR"/>
            </a:pPr>
            <a:r>
              <a:rPr lang="it-IT" dirty="0"/>
              <a:t>Anticorruzione e corruzione: nozioni introduttive.</a:t>
            </a:r>
          </a:p>
          <a:p>
            <a:pPr marL="514350" indent="-514350">
              <a:buAutoNum type="arabicParenR"/>
            </a:pPr>
            <a:r>
              <a:rPr lang="it-IT" dirty="0"/>
              <a:t>La nascita e l’evoluzione del sistema italiano anticorruzione nel contesto internazionale.</a:t>
            </a:r>
          </a:p>
          <a:p>
            <a:pPr marL="514350" indent="-514350">
              <a:buAutoNum type="arabicParenR"/>
            </a:pPr>
            <a:r>
              <a:rPr lang="it-IT" dirty="0"/>
              <a:t>La </a:t>
            </a:r>
            <a:r>
              <a:rPr lang="en-GB" i="1" dirty="0"/>
              <a:t>governance </a:t>
            </a:r>
            <a:r>
              <a:rPr lang="en-GB" dirty="0" err="1"/>
              <a:t>dell’anticorruzione</a:t>
            </a:r>
            <a:r>
              <a:rPr lang="en-GB" dirty="0"/>
              <a:t>.</a:t>
            </a:r>
          </a:p>
          <a:p>
            <a:pPr marL="514350" indent="-514350">
              <a:buAutoNum type="arabicParenR"/>
            </a:pPr>
            <a:r>
              <a:rPr lang="en-GB" dirty="0"/>
              <a:t>Il </a:t>
            </a:r>
            <a:r>
              <a:rPr lang="en-GB" dirty="0" err="1"/>
              <a:t>diritto</a:t>
            </a:r>
            <a:r>
              <a:rPr lang="en-GB" dirty="0"/>
              <a:t> di accesso ai </a:t>
            </a:r>
            <a:r>
              <a:rPr lang="en-GB" dirty="0" err="1"/>
              <a:t>documenti</a:t>
            </a:r>
            <a:r>
              <a:rPr lang="en-GB" dirty="0"/>
              <a:t> </a:t>
            </a:r>
            <a:r>
              <a:rPr lang="en-GB" dirty="0" err="1"/>
              <a:t>amministrativi</a:t>
            </a:r>
            <a:r>
              <a:rPr lang="en-GB" dirty="0"/>
              <a:t>.</a:t>
            </a:r>
          </a:p>
          <a:p>
            <a:pPr marL="514350" indent="-514350">
              <a:buAutoNum type="arabicParenR"/>
            </a:pPr>
            <a:r>
              <a:rPr lang="en-GB" dirty="0" err="1"/>
              <a:t>L’accesso</a:t>
            </a:r>
            <a:r>
              <a:rPr lang="en-GB" dirty="0"/>
              <a:t> </a:t>
            </a:r>
            <a:r>
              <a:rPr lang="en-GB" dirty="0" err="1"/>
              <a:t>civico</a:t>
            </a:r>
            <a:r>
              <a:rPr lang="en-GB" dirty="0"/>
              <a:t>, semplice e </a:t>
            </a:r>
            <a:r>
              <a:rPr lang="en-GB" dirty="0" err="1"/>
              <a:t>generalizzato</a:t>
            </a:r>
            <a:r>
              <a:rPr lang="en-GB" dirty="0"/>
              <a:t>.</a:t>
            </a:r>
          </a:p>
          <a:p>
            <a:pPr marL="514350" indent="-514350">
              <a:buAutoNum type="arabicParenR"/>
            </a:pPr>
            <a:r>
              <a:rPr lang="it-IT" dirty="0"/>
              <a:t>Il principio di trasparenza e la sua attuazione nel sistema anticorruzione. Gli obblighi di pubblicazione.</a:t>
            </a:r>
          </a:p>
          <a:p>
            <a:pPr marL="514350" indent="-514350">
              <a:buAutoNum type="arabicParenR"/>
            </a:pPr>
            <a:r>
              <a:rPr lang="it-IT" dirty="0"/>
              <a:t>Strategie e piani per la prevenzione della corruzione.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it-IT" dirty="0"/>
              <a:t>I conflitti di interesse. Incompatibilità, </a:t>
            </a:r>
            <a:r>
              <a:rPr lang="it-IT" dirty="0" err="1"/>
              <a:t>inconferibilità</a:t>
            </a:r>
            <a:r>
              <a:rPr lang="it-IT" dirty="0"/>
              <a:t>, incandidabilità </a:t>
            </a:r>
          </a:p>
          <a:p>
            <a:pPr marL="514350" indent="-514350">
              <a:buAutoNum type="arabicParenR"/>
            </a:pPr>
            <a:r>
              <a:rPr lang="it-IT" dirty="0"/>
              <a:t>I codici di comportamento dei dipendenti pubblici.</a:t>
            </a:r>
          </a:p>
          <a:p>
            <a:pPr marL="514350" indent="-514350">
              <a:buAutoNum type="arabicParenR"/>
            </a:pPr>
            <a:r>
              <a:rPr lang="it-IT" dirty="0"/>
              <a:t>Il whistleblower e la </a:t>
            </a:r>
            <a:r>
              <a:rPr lang="it-IT"/>
              <a:t>sua protezione.</a:t>
            </a:r>
            <a:r>
              <a:rPr lang="en-GB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36271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117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Università degli Studi di Teramo  Dipartimento di Giurisprudenza a.a. 2025-2026</vt:lpstr>
      <vt:lpstr>Sommario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Università degli Studi di Teramo  Dipartimento di Giurisprudenza a.a. 2025-2026</dc:title>
  <dc:creator>Simona D'Antonio</dc:creator>
  <cp:lastModifiedBy>Simona D'Antonio</cp:lastModifiedBy>
  <cp:revision>1</cp:revision>
  <dcterms:created xsi:type="dcterms:W3CDTF">2025-11-21T08:41:56Z</dcterms:created>
  <dcterms:modified xsi:type="dcterms:W3CDTF">2025-11-21T08:46:34Z</dcterms:modified>
</cp:coreProperties>
</file>