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11" r:id="rId3"/>
    <p:sldId id="328" r:id="rId4"/>
    <p:sldId id="329" r:id="rId5"/>
    <p:sldId id="331" r:id="rId6"/>
    <p:sldId id="333" r:id="rId7"/>
    <p:sldId id="334" r:id="rId8"/>
    <p:sldId id="335" r:id="rId9"/>
    <p:sldId id="358" r:id="rId10"/>
    <p:sldId id="341" r:id="rId11"/>
    <p:sldId id="342" r:id="rId12"/>
    <p:sldId id="345" r:id="rId13"/>
    <p:sldId id="348" r:id="rId14"/>
    <p:sldId id="356" r:id="rId15"/>
    <p:sldId id="357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84648-72B3-40D5-B14F-1FEE6C5251F5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5EAE5-8899-46E6-88C0-DBF392EFE8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49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34486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83738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88393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84890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2491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5987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7183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89769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3434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8838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87555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20513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9238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4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16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3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89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18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8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94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30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24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17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0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37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1B0B99-C6DB-4620-8304-2D03547E2259}"/>
              </a:ext>
            </a:extLst>
          </p:cNvPr>
          <p:cNvSpPr txBox="1"/>
          <p:nvPr/>
        </p:nvSpPr>
        <p:spPr>
          <a:xfrm>
            <a:off x="8661420" y="6108044"/>
            <a:ext cx="3363311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Rossana Piccolo</a:t>
            </a:r>
          </a:p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rpiccolo@unite.it</a:t>
            </a: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23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C7802F1-8715-577A-11EA-3B31FC982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234"/>
            <a:ext cx="4038600" cy="4884234"/>
          </a:xfrm>
          <a:prstGeom prst="rect">
            <a:avLst/>
          </a:prstGeom>
        </p:spPr>
      </p:pic>
      <p:sp>
        <p:nvSpPr>
          <p:cNvPr id="8" name="object 7">
            <a:extLst>
              <a:ext uri="{FF2B5EF4-FFF2-40B4-BE49-F238E27FC236}">
                <a16:creationId xmlns:a16="http://schemas.microsoft.com/office/drawing/2014/main" id="{51FAAAAE-561F-157E-E176-5A3CCD4DE664}"/>
              </a:ext>
            </a:extLst>
          </p:cNvPr>
          <p:cNvSpPr txBox="1"/>
          <p:nvPr/>
        </p:nvSpPr>
        <p:spPr>
          <a:xfrm>
            <a:off x="6525580" y="4572000"/>
            <a:ext cx="5666420" cy="16594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0" tIns="149860" rIns="0" bIns="0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z="2200" b="1" spc="2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TECNICHE DI VENDITA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pc="20" dirty="0">
                <a:solidFill>
                  <a:schemeClr val="tx2"/>
                </a:solidFill>
                <a:latin typeface="Calibri"/>
                <a:cs typeface="Calibri"/>
              </a:rPr>
              <a:t>Corso di laurea triennale in SCIENZE DELLA COMUNICAZIONE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endParaRPr lang="it-IT" sz="2000" spc="20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4376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44AB64C-AD42-35B9-C51F-4F234B10E864}"/>
              </a:ext>
            </a:extLst>
          </p:cNvPr>
          <p:cNvSpPr txBox="1"/>
          <p:nvPr/>
        </p:nvSpPr>
        <p:spPr>
          <a:xfrm>
            <a:off x="1253168" y="1627818"/>
            <a:ext cx="8221337" cy="2015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dirty="0">
                <a:solidFill>
                  <a:schemeClr val="tx2"/>
                </a:solidFill>
                <a:highlight>
                  <a:srgbClr val="FFFF00"/>
                </a:highlight>
              </a:rPr>
              <a:t>In futuro, il negozio per i consumatori dovrà essere un’incarnazione del brand e una “destinazione” in cui possono fare molto di più di una semplice navigazione e transazione; non funzionerà più come un magazzino, ma come una parte integrante dell’esperienza multicanale. 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AF676AC-127B-31B9-4303-B2A837BCE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7728" y="276702"/>
            <a:ext cx="10783657" cy="7699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Come sarà il negozio del futuro?</a:t>
            </a:r>
          </a:p>
        </p:txBody>
      </p:sp>
    </p:spTree>
    <p:extLst>
      <p:ext uri="{BB962C8B-B14F-4D97-AF65-F5344CB8AC3E}">
        <p14:creationId xmlns:p14="http://schemas.microsoft.com/office/powerpoint/2010/main" val="28236960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DEBC5100-BCD0-D1DB-130C-70AFBDD7D111}"/>
              </a:ext>
            </a:extLst>
          </p:cNvPr>
          <p:cNvSpPr txBox="1"/>
          <p:nvPr/>
        </p:nvSpPr>
        <p:spPr>
          <a:xfrm>
            <a:off x="3048918" y="3247088"/>
            <a:ext cx="6097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Q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65AB360-5794-DC7B-F497-DD25D0D4CDF4}"/>
              </a:ext>
            </a:extLst>
          </p:cNvPr>
          <p:cNvSpPr txBox="1"/>
          <p:nvPr/>
        </p:nvSpPr>
        <p:spPr>
          <a:xfrm>
            <a:off x="947451" y="307822"/>
            <a:ext cx="10908351" cy="661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Mehta (2014) individua nove aree che avranno un impatto sul negozio del futuro</a:t>
            </a:r>
            <a:r>
              <a:rPr lang="it-IT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endParaRPr lang="it-IT" sz="3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-457200">
              <a:buFont typeface="Wingdings" panose="05000000000000000000" pitchFamily="2" charset="2"/>
              <a:buChar char="ü"/>
            </a:pPr>
            <a:r>
              <a:rPr lang="it-IT" sz="2800" dirty="0">
                <a:solidFill>
                  <a:schemeClr val="tx2"/>
                </a:solidFill>
              </a:rPr>
              <a:t>personal shopper</a:t>
            </a:r>
          </a:p>
          <a:p>
            <a:pPr indent="-457200">
              <a:buFont typeface="Wingdings" panose="05000000000000000000" pitchFamily="2" charset="2"/>
              <a:buChar char="ü"/>
            </a:pPr>
            <a:r>
              <a:rPr lang="it-IT" sz="2800" dirty="0">
                <a:solidFill>
                  <a:schemeClr val="tx2"/>
                </a:solidFill>
              </a:rPr>
              <a:t>Meno “ingorghi” all’interno del punto vendita</a:t>
            </a:r>
          </a:p>
          <a:p>
            <a:pPr indent="-457200">
              <a:buFont typeface="Wingdings" panose="05000000000000000000" pitchFamily="2" charset="2"/>
              <a:buChar char="ü"/>
            </a:pPr>
            <a:r>
              <a:rPr lang="it-IT" sz="2800" dirty="0">
                <a:solidFill>
                  <a:schemeClr val="tx2"/>
                </a:solidFill>
              </a:rPr>
              <a:t>Esche alettanti attirano i passanti</a:t>
            </a:r>
          </a:p>
          <a:p>
            <a:pPr indent="-457200">
              <a:buFont typeface="Wingdings" panose="05000000000000000000" pitchFamily="2" charset="2"/>
              <a:buChar char="ü"/>
            </a:pPr>
            <a:r>
              <a:rPr lang="it-IT" sz="2800" dirty="0">
                <a:solidFill>
                  <a:schemeClr val="tx2"/>
                </a:solidFill>
              </a:rPr>
              <a:t>Uscita automatica 2.0</a:t>
            </a:r>
          </a:p>
          <a:p>
            <a:pPr indent="-457200">
              <a:buFont typeface="Wingdings" panose="05000000000000000000" pitchFamily="2" charset="2"/>
              <a:buChar char="ü"/>
            </a:pPr>
            <a:r>
              <a:rPr lang="it-IT" sz="2800" dirty="0">
                <a:solidFill>
                  <a:schemeClr val="tx2"/>
                </a:solidFill>
              </a:rPr>
              <a:t>Servizio clienti su richiesta</a:t>
            </a:r>
          </a:p>
          <a:p>
            <a:pPr indent="-457200">
              <a:buFont typeface="Wingdings" panose="05000000000000000000" pitchFamily="2" charset="2"/>
              <a:buChar char="ü"/>
            </a:pPr>
            <a:r>
              <a:rPr lang="it-IT" sz="2800" dirty="0">
                <a:solidFill>
                  <a:schemeClr val="tx2"/>
                </a:solidFill>
              </a:rPr>
              <a:t>Camerini e corridoi virtuali</a:t>
            </a:r>
          </a:p>
          <a:p>
            <a:pPr indent="-457200">
              <a:buFont typeface="Wingdings" panose="05000000000000000000" pitchFamily="2" charset="2"/>
              <a:buChar char="ü"/>
            </a:pPr>
            <a:r>
              <a:rPr lang="it-IT" sz="2800" dirty="0">
                <a:solidFill>
                  <a:schemeClr val="tx2"/>
                </a:solidFill>
              </a:rPr>
              <a:t>Acquisti fuori dal negozio, fuori casa e adempimenti flessibili</a:t>
            </a:r>
          </a:p>
          <a:p>
            <a:pPr indent="-457200">
              <a:buFont typeface="Wingdings" panose="05000000000000000000" pitchFamily="2" charset="2"/>
              <a:buChar char="ü"/>
            </a:pPr>
            <a:r>
              <a:rPr lang="it-IT" sz="2800" dirty="0">
                <a:solidFill>
                  <a:schemeClr val="tx2"/>
                </a:solidFill>
              </a:rPr>
              <a:t>Potere al consumatore</a:t>
            </a:r>
          </a:p>
          <a:p>
            <a:pPr indent="-457200">
              <a:buFont typeface="Wingdings" panose="05000000000000000000" pitchFamily="2" charset="2"/>
              <a:buChar char="ü"/>
            </a:pPr>
            <a:r>
              <a:rPr lang="it-IT" sz="2800" dirty="0">
                <a:solidFill>
                  <a:schemeClr val="tx2"/>
                </a:solidFill>
              </a:rPr>
              <a:t>Il potere delle tribù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it-IT" sz="3600" dirty="0"/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it-IT" sz="3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17995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542AEB0C-BC4A-F772-A41A-DB72197BAECC}"/>
              </a:ext>
            </a:extLst>
          </p:cNvPr>
          <p:cNvSpPr txBox="1"/>
          <p:nvPr/>
        </p:nvSpPr>
        <p:spPr>
          <a:xfrm>
            <a:off x="1325695" y="2339918"/>
            <a:ext cx="10421956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it-IT" sz="2500" dirty="0">
                <a:solidFill>
                  <a:schemeClr val="tx2"/>
                </a:solidFill>
              </a:rPr>
              <a:t>Anche se il concetto di </a:t>
            </a:r>
            <a:r>
              <a:rPr lang="it-IT" sz="28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omnicanalità</a:t>
            </a:r>
            <a:r>
              <a:rPr lang="it-IT" sz="2500" dirty="0">
                <a:solidFill>
                  <a:schemeClr val="tx2"/>
                </a:solidFill>
              </a:rPr>
              <a:t>, è interessante, uno dei maggiori pericoli è il </a:t>
            </a:r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rischio di incoerenza </a:t>
            </a:r>
            <a:r>
              <a:rPr lang="it-IT" sz="2500" dirty="0">
                <a:solidFill>
                  <a:schemeClr val="tx2"/>
                </a:solidFill>
              </a:rPr>
              <a:t>tra i canali per quanto riguarda la disponibilità delle scorte. </a:t>
            </a:r>
          </a:p>
          <a:p>
            <a:endParaRPr lang="it-IT" sz="2500" dirty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it-IT" sz="2500" dirty="0">
                <a:solidFill>
                  <a:schemeClr val="tx2"/>
                </a:solidFill>
              </a:rPr>
              <a:t>Gli acquirenti interagiscono sempre più spesso con una serie di canali durante il processo d’acquisto. Tale incoerenza porterà inevitabilmente all’insoddisfazione, ai reclami e alla </a:t>
            </a:r>
            <a:r>
              <a:rPr lang="it-IT" sz="2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migrazione verso la concorrenza</a:t>
            </a:r>
            <a:r>
              <a:rPr lang="it-IT" sz="2500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B673823-82EE-45AE-5A35-AC9BE2BDB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4845" y="342804"/>
            <a:ext cx="10783657" cy="82498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L’impatto sull’inventario dei prodotti</a:t>
            </a:r>
          </a:p>
        </p:txBody>
      </p:sp>
    </p:spTree>
    <p:extLst>
      <p:ext uri="{BB962C8B-B14F-4D97-AF65-F5344CB8AC3E}">
        <p14:creationId xmlns:p14="http://schemas.microsoft.com/office/powerpoint/2010/main" val="3707570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542AEB0C-BC4A-F772-A41A-DB72197BAECC}"/>
              </a:ext>
            </a:extLst>
          </p:cNvPr>
          <p:cNvSpPr txBox="1"/>
          <p:nvPr/>
        </p:nvSpPr>
        <p:spPr>
          <a:xfrm>
            <a:off x="657338" y="1989791"/>
            <a:ext cx="11215171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Una rivalutazione del portafoglio di negozi fisici è anche strettamente legata alle decisioni di investimento per il miglioramento della </a:t>
            </a:r>
            <a:r>
              <a:rPr lang="it-IT" sz="3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strategia </a:t>
            </a:r>
            <a:r>
              <a:rPr lang="it-IT" sz="3000" dirty="0" err="1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omnicanale</a:t>
            </a:r>
            <a:r>
              <a:rPr lang="it-IT" sz="3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del retailer. </a:t>
            </a:r>
          </a:p>
          <a:p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È probabile che in futuro i retailer riassegneranno gran parte del loro budget agli investimenti per una strategia </a:t>
            </a:r>
            <a:r>
              <a:rPr lang="it-IT" sz="2800" dirty="0" err="1">
                <a:solidFill>
                  <a:schemeClr val="accent1">
                    <a:lumMod val="75000"/>
                  </a:schemeClr>
                </a:solidFill>
              </a:rPr>
              <a:t>omnicanale</a:t>
            </a: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, con la necessità di investire nella tecnologia e nella filiera, in modo da garantire la coerenza tra i diversi formati di canale.</a:t>
            </a:r>
            <a:endParaRPr lang="it-IT" sz="2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4EB200B-6B4D-0E1B-DEAD-48CB2CC6D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2585" y="300259"/>
            <a:ext cx="10783657" cy="90210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Portafoglio del negozio </a:t>
            </a:r>
          </a:p>
        </p:txBody>
      </p:sp>
    </p:spTree>
    <p:extLst>
      <p:ext uri="{BB962C8B-B14F-4D97-AF65-F5344CB8AC3E}">
        <p14:creationId xmlns:p14="http://schemas.microsoft.com/office/powerpoint/2010/main" val="2137555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39B01F3D-B5DA-6179-1552-BDE1F6D59FCE}"/>
              </a:ext>
            </a:extLst>
          </p:cNvPr>
          <p:cNvSpPr txBox="1"/>
          <p:nvPr/>
        </p:nvSpPr>
        <p:spPr>
          <a:xfrm>
            <a:off x="1102292" y="2242530"/>
            <a:ext cx="5540879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900" dirty="0">
                <a:solidFill>
                  <a:schemeClr val="tx2"/>
                </a:solidFill>
              </a:rPr>
              <a:t>L’impennata della crescita attraverso i canali mobili e digitali, unita agli sviluppi dei social media, farà sì che ci sarà una pressione sempre maggiore sui retailer affinché escogitino e mettano in atto strategie che forniscano un valore significativo agli acquirenti. 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FD386CB-40F7-1CCC-EFF0-D449A2D9A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65" y="508056"/>
            <a:ext cx="10783657" cy="118854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Implicazioni per i retailer e la supply chain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4EC3A3C-06FF-6C7F-F27A-764225BE5A37}"/>
              </a:ext>
            </a:extLst>
          </p:cNvPr>
          <p:cNvSpPr txBox="1"/>
          <p:nvPr/>
        </p:nvSpPr>
        <p:spPr>
          <a:xfrm>
            <a:off x="7127912" y="2868217"/>
            <a:ext cx="3425787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highlight>
                  <a:srgbClr val="FFFF00"/>
                </a:highlight>
              </a:rPr>
              <a:t>Tutto si incentra sulla fiducia e sulla sicurezza</a:t>
            </a:r>
          </a:p>
        </p:txBody>
      </p:sp>
    </p:spTree>
    <p:extLst>
      <p:ext uri="{BB962C8B-B14F-4D97-AF65-F5344CB8AC3E}">
        <p14:creationId xmlns:p14="http://schemas.microsoft.com/office/powerpoint/2010/main" val="176552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4F4E168-05ED-C2AF-C575-874D1102689E}"/>
              </a:ext>
            </a:extLst>
          </p:cNvPr>
          <p:cNvSpPr txBox="1"/>
          <p:nvPr/>
        </p:nvSpPr>
        <p:spPr>
          <a:xfrm>
            <a:off x="1123168" y="1200731"/>
            <a:ext cx="10726454" cy="41088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900" dirty="0">
                <a:solidFill>
                  <a:schemeClr val="tx2"/>
                </a:solidFill>
              </a:rPr>
              <a:t>L’integrazione delle informazioni sullo shopper, catturate da una serie di punti di contatto come in-store, visite online sul web, piattaforme di social media, fornirà il collante che permetterà ai retailer di connettersi e interagire con gli acquirenti in modo più rilevante e coerente. </a:t>
            </a:r>
          </a:p>
          <a:p>
            <a:endParaRPr lang="it-IT" sz="2900" dirty="0">
              <a:solidFill>
                <a:schemeClr val="tx2"/>
              </a:solidFill>
            </a:endParaRPr>
          </a:p>
          <a:p>
            <a:endParaRPr lang="it-IT" sz="2900" dirty="0">
              <a:solidFill>
                <a:schemeClr val="tx2"/>
              </a:solidFill>
            </a:endParaRPr>
          </a:p>
          <a:p>
            <a:r>
              <a:rPr lang="it-IT" sz="29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visibilità delle informazioni lungo tutta la filiera sarà necessaria per i fornitori, i centri di distribuzione e i punti vendita, al fine di consentire loro di pianificare le proprie operazioni in modo adattabile. </a:t>
            </a:r>
          </a:p>
        </p:txBody>
      </p:sp>
    </p:spTree>
    <p:extLst>
      <p:ext uri="{BB962C8B-B14F-4D97-AF65-F5344CB8AC3E}">
        <p14:creationId xmlns:p14="http://schemas.microsoft.com/office/powerpoint/2010/main" val="942332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72AFA1-0F37-4E79-A404-9FAA0D97D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502" y="4853706"/>
            <a:ext cx="7772400" cy="1862048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b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5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LEZIONE 13</a:t>
            </a:r>
            <a:b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retail: gli impatti del cambiamento sociale e tecnologico</a:t>
            </a:r>
            <a:r>
              <a:rPr lang="it-IT" sz="31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it-IT" sz="31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5B7C1E63-8215-1CDE-3A1C-3D5CE3D7B53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311269" y="5446097"/>
            <a:ext cx="2765640" cy="126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624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C74EDB6C-287B-3AD7-A7FC-989D65F0834B}"/>
              </a:ext>
            </a:extLst>
          </p:cNvPr>
          <p:cNvSpPr txBox="1"/>
          <p:nvPr/>
        </p:nvSpPr>
        <p:spPr>
          <a:xfrm>
            <a:off x="1200839" y="1271912"/>
            <a:ext cx="456465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numero crescente di dispositivi tecnologici viene utilizzato a ritmo crescente dai consumatori. 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14B62CB-709B-5AE1-51AD-921647B11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744" y="287719"/>
            <a:ext cx="10783657" cy="81396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Tecnologia e informazione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A6EA415-2920-637B-F02A-19234E2A7498}"/>
              </a:ext>
            </a:extLst>
          </p:cNvPr>
          <p:cNvSpPr txBox="1"/>
          <p:nvPr/>
        </p:nvSpPr>
        <p:spPr>
          <a:xfrm>
            <a:off x="4514151" y="3979844"/>
            <a:ext cx="7480453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chemeClr val="tx2"/>
                </a:solidFill>
              </a:rPr>
              <a:t>Il concetto di </a:t>
            </a:r>
            <a:r>
              <a:rPr lang="it-IT" sz="33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mobilità</a:t>
            </a:r>
            <a:r>
              <a:rPr lang="it-IT" sz="2800" dirty="0"/>
              <a:t> </a:t>
            </a:r>
            <a:r>
              <a:rPr lang="it-IT" sz="2800" dirty="0">
                <a:solidFill>
                  <a:schemeClr val="tx2"/>
                </a:solidFill>
              </a:rPr>
              <a:t>significa che i metodi convenzionali di comunicazione sono superati e migliorati dalla capacità delle organizzazioni e degli individui di connettersi tra loro in modo sempre più fluido, dinamico e sofisticato.</a:t>
            </a:r>
          </a:p>
        </p:txBody>
      </p:sp>
    </p:spTree>
    <p:extLst>
      <p:ext uri="{BB962C8B-B14F-4D97-AF65-F5344CB8AC3E}">
        <p14:creationId xmlns:p14="http://schemas.microsoft.com/office/powerpoint/2010/main" val="1765499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5F8299F0-ED8E-12C2-3806-0033A80AEE42}"/>
              </a:ext>
            </a:extLst>
          </p:cNvPr>
          <p:cNvSpPr txBox="1"/>
          <p:nvPr/>
        </p:nvSpPr>
        <p:spPr>
          <a:xfrm>
            <a:off x="426117" y="365136"/>
            <a:ext cx="72408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App per lo shopping basate sulla geolocalizzazione</a:t>
            </a:r>
          </a:p>
        </p:txBody>
      </p: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14B3B894-0FC3-E0F7-02EA-6A036D64DA9E}"/>
              </a:ext>
            </a:extLst>
          </p:cNvPr>
          <p:cNvCxnSpPr>
            <a:cxnSpLocks/>
          </p:cNvCxnSpPr>
          <p:nvPr/>
        </p:nvCxnSpPr>
        <p:spPr>
          <a:xfrm>
            <a:off x="2168356" y="1036111"/>
            <a:ext cx="0" cy="718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84E135D0-0416-AEF8-EDAC-FABB701CC72A}"/>
              </a:ext>
            </a:extLst>
          </p:cNvPr>
          <p:cNvSpPr txBox="1"/>
          <p:nvPr/>
        </p:nvSpPr>
        <p:spPr>
          <a:xfrm>
            <a:off x="1116375" y="2236810"/>
            <a:ext cx="9481457" cy="2139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Il </a:t>
            </a:r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mobile marketing </a:t>
            </a:r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funziona sul principio di base che scaricando </a:t>
            </a:r>
            <a:r>
              <a:rPr lang="it-IT" sz="26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un’app</a:t>
            </a:r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i clienti sono pronti a condividere con un’azienda informazioni sul proprio background, preferenze e modelli d’acquisto. </a:t>
            </a:r>
          </a:p>
          <a:p>
            <a:pPr algn="ctr"/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Ciò costituisce una base di dati per il retailer o l’azienda per personalizzare qualsiasi comunicazione successiva.</a:t>
            </a:r>
          </a:p>
        </p:txBody>
      </p:sp>
    </p:spTree>
    <p:extLst>
      <p:ext uri="{BB962C8B-B14F-4D97-AF65-F5344CB8AC3E}">
        <p14:creationId xmlns:p14="http://schemas.microsoft.com/office/powerpoint/2010/main" val="3658113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C74EDB6C-287B-3AD7-A7FC-989D65F0834B}"/>
              </a:ext>
            </a:extLst>
          </p:cNvPr>
          <p:cNvSpPr txBox="1"/>
          <p:nvPr/>
        </p:nvSpPr>
        <p:spPr>
          <a:xfrm>
            <a:off x="974075" y="932629"/>
            <a:ext cx="522796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chemeClr val="tx2"/>
                </a:solidFill>
              </a:rPr>
              <a:t>Il concetto di </a:t>
            </a:r>
            <a:r>
              <a:rPr lang="it-IT" sz="32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it-IT" sz="3200" dirty="0" err="1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geofencing</a:t>
            </a:r>
            <a:r>
              <a:rPr lang="it-IT" sz="32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it-IT" sz="2800" dirty="0">
                <a:solidFill>
                  <a:schemeClr val="tx2"/>
                </a:solidFill>
              </a:rPr>
              <a:t>(perimetro virtuale) è anche una variante degli sviluppi precedenti. Questa tecnologia permette ai retailer di inviare messaggi al pubblico che entra in una specifica area geografica, come un centro commerciale o una zona commerciale.</a:t>
            </a:r>
            <a:endParaRPr lang="it-IT" sz="2700" dirty="0">
              <a:solidFill>
                <a:schemeClr val="tx2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993180A-6104-A11A-AFDA-ACD1E635B5EB}"/>
              </a:ext>
            </a:extLst>
          </p:cNvPr>
          <p:cNvSpPr txBox="1"/>
          <p:nvPr/>
        </p:nvSpPr>
        <p:spPr>
          <a:xfrm>
            <a:off x="5946354" y="4487448"/>
            <a:ext cx="609783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5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Problemi e sfide del mobile marketing </a:t>
            </a:r>
          </a:p>
        </p:txBody>
      </p:sp>
      <p:sp>
        <p:nvSpPr>
          <p:cNvPr id="6" name="Freccia in giù 5">
            <a:extLst>
              <a:ext uri="{FF2B5EF4-FFF2-40B4-BE49-F238E27FC236}">
                <a16:creationId xmlns:a16="http://schemas.microsoft.com/office/drawing/2014/main" id="{330BACD5-8251-B8C6-0ACD-CA4DA991E4DB}"/>
              </a:ext>
            </a:extLst>
          </p:cNvPr>
          <p:cNvSpPr/>
          <p:nvPr/>
        </p:nvSpPr>
        <p:spPr>
          <a:xfrm>
            <a:off x="11105002" y="5376231"/>
            <a:ext cx="672029" cy="10135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6888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B74D2D-013B-DF12-F65B-7AD794736547}"/>
              </a:ext>
            </a:extLst>
          </p:cNvPr>
          <p:cNvSpPr txBox="1"/>
          <p:nvPr/>
        </p:nvSpPr>
        <p:spPr>
          <a:xfrm>
            <a:off x="1331205" y="746224"/>
            <a:ext cx="9529590" cy="46935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300" dirty="0">
                <a:solidFill>
                  <a:schemeClr val="accent1">
                    <a:lumMod val="75000"/>
                  </a:schemeClr>
                </a:solidFill>
              </a:rPr>
              <a:t>▶ Fornisce una maggiore profondità di informazioni sui singoli acquirenti. </a:t>
            </a:r>
          </a:p>
          <a:p>
            <a:r>
              <a:rPr lang="it-IT" sz="2300" dirty="0">
                <a:solidFill>
                  <a:schemeClr val="accent1">
                    <a:lumMod val="75000"/>
                  </a:schemeClr>
                </a:solidFill>
              </a:rPr>
              <a:t>▶ Traccia i modelli di visita dei clienti nelle aree commerciali, nei centri commerciali e nei negozi specifici. </a:t>
            </a:r>
          </a:p>
          <a:p>
            <a:r>
              <a:rPr lang="it-IT" sz="2300" dirty="0">
                <a:solidFill>
                  <a:schemeClr val="accent1">
                    <a:lumMod val="75000"/>
                  </a:schemeClr>
                </a:solidFill>
              </a:rPr>
              <a:t>▶ Tali dati di tracciamento possono essere collegati ai dati che il negozio detiene sui modelli di spesa dei clienti nei propri punti vendita. </a:t>
            </a:r>
          </a:p>
          <a:p>
            <a:r>
              <a:rPr lang="it-IT" sz="2300" dirty="0">
                <a:solidFill>
                  <a:schemeClr val="accent1">
                    <a:lumMod val="75000"/>
                  </a:schemeClr>
                </a:solidFill>
              </a:rPr>
              <a:t>▶ Possono essere inviate al cliente comunicazioni personalizzate, pertinenti e mirate. </a:t>
            </a:r>
          </a:p>
          <a:p>
            <a:r>
              <a:rPr lang="it-IT" sz="2300" dirty="0">
                <a:solidFill>
                  <a:schemeClr val="accent1">
                    <a:lumMod val="75000"/>
                  </a:schemeClr>
                </a:solidFill>
              </a:rPr>
              <a:t>▶ Tali comunicazioni hanno un contesto basato sulla localizzazione: arrivano sui dispositivi mobili dei clienti quando si trovano in prossimità del negozio o dell’area geografica (centro commerciale o area shopping). </a:t>
            </a:r>
          </a:p>
          <a:p>
            <a:r>
              <a:rPr lang="it-IT" sz="2300" dirty="0">
                <a:solidFill>
                  <a:schemeClr val="accent1">
                    <a:lumMod val="75000"/>
                  </a:schemeClr>
                </a:solidFill>
              </a:rPr>
              <a:t>▶ Fornisce al retailer una comprensione più approfondita dei modelli di traffico del negozio. </a:t>
            </a:r>
          </a:p>
          <a:p>
            <a:r>
              <a:rPr lang="it-IT" sz="2300" dirty="0">
                <a:solidFill>
                  <a:schemeClr val="accent1">
                    <a:lumMod val="75000"/>
                  </a:schemeClr>
                </a:solidFill>
              </a:rPr>
              <a:t>▶ I messaggi e gli annunci vengono inviati e ricevuti in tempo reale. </a:t>
            </a:r>
          </a:p>
        </p:txBody>
      </p:sp>
    </p:spTree>
    <p:extLst>
      <p:ext uri="{BB962C8B-B14F-4D97-AF65-F5344CB8AC3E}">
        <p14:creationId xmlns:p14="http://schemas.microsoft.com/office/powerpoint/2010/main" val="3933424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B74D2D-013B-DF12-F65B-7AD794736547}"/>
              </a:ext>
            </a:extLst>
          </p:cNvPr>
          <p:cNvSpPr txBox="1"/>
          <p:nvPr/>
        </p:nvSpPr>
        <p:spPr>
          <a:xfrm>
            <a:off x="1002534" y="672029"/>
            <a:ext cx="10906699" cy="4847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chemeClr val="tx2"/>
                </a:solidFill>
              </a:rPr>
              <a:t>Un </a:t>
            </a:r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sondaggio del 2014 (Mobile Payments Today) </a:t>
            </a:r>
            <a:r>
              <a:rPr lang="it-IT" sz="2800" dirty="0">
                <a:solidFill>
                  <a:schemeClr val="tx2"/>
                </a:solidFill>
              </a:rPr>
              <a:t>indica che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it-IT" sz="2800" dirty="0">
                <a:solidFill>
                  <a:schemeClr val="tx2"/>
                </a:solidFill>
              </a:rPr>
              <a:t>oltre sette acquirenti su dieci sono contrari all’uso di tali tecnologie, in particolare per quanto riguarda l’essere rintracciati quando visitano negozi e centri commerciali.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it-IT" sz="2800" dirty="0">
                <a:solidFill>
                  <a:schemeClr val="tx2"/>
                </a:solidFill>
              </a:rPr>
              <a:t>Più di cinque su dieci hanno indicato che non vogliono ricevere notifiche </a:t>
            </a:r>
            <a:r>
              <a:rPr lang="it-IT" sz="2800" dirty="0" err="1">
                <a:solidFill>
                  <a:schemeClr val="tx2"/>
                </a:solidFill>
              </a:rPr>
              <a:t>push</a:t>
            </a:r>
            <a:r>
              <a:rPr lang="it-IT" sz="2800" dirty="0">
                <a:solidFill>
                  <a:schemeClr val="tx2"/>
                </a:solidFill>
              </a:rPr>
              <a:t> sui loro telefoni da parte dei retailer. </a:t>
            </a:r>
          </a:p>
          <a:p>
            <a:endParaRPr lang="it-IT" sz="2800" dirty="0">
              <a:solidFill>
                <a:schemeClr val="tx2"/>
              </a:solidFill>
            </a:endParaRPr>
          </a:p>
          <a:p>
            <a:endParaRPr lang="it-IT" sz="2800" dirty="0">
              <a:solidFill>
                <a:schemeClr val="tx2"/>
              </a:solidFill>
            </a:endParaRPr>
          </a:p>
          <a:p>
            <a:pPr algn="ctr"/>
            <a:r>
              <a:rPr lang="it-IT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 risultati segnalano che la crescente adozione di tecnologie basate sulla localizzazione è suscettibile di generare una qualche forma di negatività nella mente degli acquirenti.</a:t>
            </a:r>
            <a:endParaRPr lang="it-IT" sz="2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" name="Connettore 2 2">
            <a:extLst>
              <a:ext uri="{FF2B5EF4-FFF2-40B4-BE49-F238E27FC236}">
                <a16:creationId xmlns:a16="http://schemas.microsoft.com/office/drawing/2014/main" id="{8E923F93-8BD7-5A6E-5586-07CDF40480C5}"/>
              </a:ext>
            </a:extLst>
          </p:cNvPr>
          <p:cNvCxnSpPr>
            <a:cxnSpLocks/>
          </p:cNvCxnSpPr>
          <p:nvPr/>
        </p:nvCxnSpPr>
        <p:spPr>
          <a:xfrm>
            <a:off x="7866306" y="3048918"/>
            <a:ext cx="10754" cy="9061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2555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B74D2D-013B-DF12-F65B-7AD794736547}"/>
              </a:ext>
            </a:extLst>
          </p:cNvPr>
          <p:cNvSpPr txBox="1"/>
          <p:nvPr/>
        </p:nvSpPr>
        <p:spPr>
          <a:xfrm>
            <a:off x="1002534" y="672029"/>
            <a:ext cx="1090669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GESTIONE DEI BIG DATA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3108FAF-62FA-F31C-EDF0-DB7C056E6A6D}"/>
              </a:ext>
            </a:extLst>
          </p:cNvPr>
          <p:cNvSpPr txBox="1"/>
          <p:nvPr/>
        </p:nvSpPr>
        <p:spPr>
          <a:xfrm>
            <a:off x="845544" y="1753988"/>
            <a:ext cx="5841695" cy="367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7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Big data </a:t>
            </a:r>
            <a:r>
              <a:rPr lang="it-IT" sz="2700" dirty="0">
                <a:solidFill>
                  <a:schemeClr val="tx2"/>
                </a:solidFill>
              </a:rPr>
              <a:t>è un termine che ha assunto un uso e un significato sempre maggiore nel contesto di qualsiasi dibattito sullo sviluppo della strategia di retail.</a:t>
            </a:r>
          </a:p>
          <a:p>
            <a:r>
              <a:rPr lang="it-IT" sz="2500" dirty="0">
                <a:solidFill>
                  <a:schemeClr val="tx2"/>
                </a:solidFill>
              </a:rPr>
              <a:t>Senza un approccio coerente alla gestione dei big data, è probabile che i retailer affondino sotto il volume di dati che vengono acquisiti e non riescano a tradurre tali dati in informazioni attuabili e rilevanti.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EDD994C-4D49-FF2F-6CAC-8DAF13ECFDC3}"/>
              </a:ext>
            </a:extLst>
          </p:cNvPr>
          <p:cNvSpPr txBox="1"/>
          <p:nvPr/>
        </p:nvSpPr>
        <p:spPr>
          <a:xfrm>
            <a:off x="6096000" y="5759825"/>
            <a:ext cx="609783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sfida della gestione dei grandi dati </a:t>
            </a:r>
            <a:r>
              <a:rPr lang="it-IT" sz="1800" dirty="0">
                <a:solidFill>
                  <a:schemeClr val="accent5">
                    <a:lumMod val="50000"/>
                  </a:schemeClr>
                </a:solidFill>
              </a:rPr>
              <a:t>è intensificata dalla crescita esponenziale dei dati generati da attività come le piattaforme di social media e la navigazione sui siti web. </a:t>
            </a:r>
          </a:p>
        </p:txBody>
      </p:sp>
    </p:spTree>
    <p:extLst>
      <p:ext uri="{BB962C8B-B14F-4D97-AF65-F5344CB8AC3E}">
        <p14:creationId xmlns:p14="http://schemas.microsoft.com/office/powerpoint/2010/main" val="2345768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AB27A31-03EC-28E8-0496-1B9B09AD3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4333" y="1246187"/>
            <a:ext cx="10583331" cy="4365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68333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3567</TotalTime>
  <Words>920</Words>
  <Application>Microsoft Office PowerPoint</Application>
  <PresentationFormat>Widescreen</PresentationFormat>
  <Paragraphs>72</Paragraphs>
  <Slides>15</Slides>
  <Notes>13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3" baseType="lpstr">
      <vt:lpstr>Algerian</vt:lpstr>
      <vt:lpstr>Calibri</vt:lpstr>
      <vt:lpstr>Times New Roman</vt:lpstr>
      <vt:lpstr>Tw Cen MT</vt:lpstr>
      <vt:lpstr>Tw Cen MT Condensed</vt:lpstr>
      <vt:lpstr>Wingdings</vt:lpstr>
      <vt:lpstr>Wingdings 3</vt:lpstr>
      <vt:lpstr>Integrale</vt:lpstr>
      <vt:lpstr>Presentazione standard di PowerPoint</vt:lpstr>
      <vt:lpstr>  LEZIONE 13 Il retail: gli impatti del cambiamento sociale e tecnologico    </vt:lpstr>
      <vt:lpstr>Tecnologia e informazione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Come sarà il negozio del futuro?</vt:lpstr>
      <vt:lpstr>Presentazione standard di PowerPoint</vt:lpstr>
      <vt:lpstr>L’impatto sull’inventario dei prodotti</vt:lpstr>
      <vt:lpstr>Portafoglio del negozio </vt:lpstr>
      <vt:lpstr>Implicazioni per i retailer e la supply chain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Rossana</dc:creator>
  <cp:lastModifiedBy>Rossana Piccolo</cp:lastModifiedBy>
  <cp:revision>199</cp:revision>
  <dcterms:created xsi:type="dcterms:W3CDTF">2023-02-25T07:42:26Z</dcterms:created>
  <dcterms:modified xsi:type="dcterms:W3CDTF">2023-03-27T09:06:46Z</dcterms:modified>
</cp:coreProperties>
</file>