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300" r:id="rId3"/>
    <p:sldId id="301" r:id="rId4"/>
    <p:sldId id="302" r:id="rId5"/>
    <p:sldId id="314" r:id="rId6"/>
    <p:sldId id="319" r:id="rId7"/>
    <p:sldId id="316" r:id="rId8"/>
    <p:sldId id="317" r:id="rId9"/>
    <p:sldId id="318" r:id="rId10"/>
    <p:sldId id="307" r:id="rId11"/>
    <p:sldId id="320" r:id="rId12"/>
    <p:sldId id="308" r:id="rId13"/>
    <p:sldId id="309" r:id="rId14"/>
    <p:sldId id="310" r:id="rId15"/>
    <p:sldId id="311" r:id="rId16"/>
    <p:sldId id="312" r:id="rId17"/>
    <p:sldId id="313" r:id="rId18"/>
    <p:sldId id="299" r:id="rId19"/>
    <p:sldId id="303" r:id="rId20"/>
    <p:sldId id="304" r:id="rId21"/>
    <p:sldId id="305" r:id="rId22"/>
    <p:sldId id="261" r:id="rId23"/>
    <p:sldId id="262" r:id="rId24"/>
    <p:sldId id="263" r:id="rId25"/>
    <p:sldId id="258" r:id="rId26"/>
    <p:sldId id="264" r:id="rId27"/>
    <p:sldId id="257" r:id="rId28"/>
    <p:sldId id="265" r:id="rId29"/>
    <p:sldId id="266" r:id="rId30"/>
    <p:sldId id="267" r:id="rId31"/>
    <p:sldId id="259" r:id="rId32"/>
    <p:sldId id="260" r:id="rId33"/>
    <p:sldId id="306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55"/>
  </p:normalViewPr>
  <p:slideViewPr>
    <p:cSldViewPr snapToGrid="0">
      <p:cViewPr varScale="1">
        <p:scale>
          <a:sx n="89" d="100"/>
          <a:sy n="89" d="100"/>
        </p:scale>
        <p:origin x="17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AD5B-9961-574D-AC5A-4E767070FFAD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0CAC-A7AA-2F4E-A64A-D8F4C2DC7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265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79EA55-10D5-C501-359A-446E4305C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123DD01-608C-D8C5-8529-029A8DF39E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10DE03-8FE0-FA95-7811-F5652A02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C9338-C49F-3431-7DB5-EAC33139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17636A-62F6-0450-BD86-4CA900ED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5694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FD841FD-8996-D86E-4513-17FFBE7E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7067B6-3C57-0860-6A7A-C237C2902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7ED0D5-4857-4FB3-2F97-08A625D66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28C82-67F4-72BC-D46B-80064A7AC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689619-A05D-6CBC-E8C9-86453E9BF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555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6AC2703-BD6F-30F2-4320-4F45F2D6C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F4FF1A-3C8C-6A2C-09FF-3A8968DC0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1A37DD-CB59-9A6F-6D43-A16D2F6C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99FC5D-C148-0A2F-6A27-37CF60D8D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A64AF3-794B-3404-8ED4-A0B57D09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827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550DB6-C026-58EF-4851-7589E685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109839-D639-A39F-E87D-71ADB5CEF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2D2B82-D480-B3F7-08CA-1D8C7360F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A7D3C00-A66B-A9EC-0CAC-780BBAFE2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4A6935D-C59D-AB74-529F-6A9BC611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86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E1E516-3C6D-A08B-3595-4427D2B57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801757-0F88-756E-7A10-197001D71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210479-B845-BAB3-A36D-738E91FB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6DBF67-EE92-F077-B286-22A0FF31E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A17CED-4A0C-5F54-34D1-A7384C5E9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02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9718C7-CF82-CC7D-6DB1-13A4AA981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66C091-1B05-957E-3A3B-4041DFEFC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37F6E9D-4B19-1E64-582B-BD79AB215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FD440E-2824-DD9B-4064-EAF475C78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D9F7EE-C1EF-5EEC-604A-3AC21BFD8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02AF5D-C39C-2AE8-0AA9-22238B53A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1365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2D80CD-BDA0-F742-4B22-739BF35E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0E83B72-8FEC-FB63-8D18-0963EE3C5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C40002-1787-E351-0690-CAF8575C1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0ECAA17-33A2-95A1-C6F8-DC78BEF23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1A0143B-2204-11BC-F332-7347B90F54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178625C-540B-B207-653E-4C9ECE30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EE9898E-E73A-F64F-1CDA-CAA162CBD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BF0F8FB-DD17-0DBB-B14F-B30EB00D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616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1FD455-322B-E8E1-F3FD-6068AE7DC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7F0792-03E8-AFE1-ABE8-9CD56BD7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67C3B26-9629-45A9-3756-4161EBAD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12B82C-995A-1D01-F86C-3288E1C20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861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913A88-86C7-28CB-946B-C6CF5B16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9DB74D1-EF65-35DF-50A8-2F3E0B53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CB22E3-95E7-6E8C-8ED0-EBD04F95D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964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45465A-7B3E-16CC-2472-73650B44A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C24C4E-62EC-9B1D-1CBD-151A3023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F45921D-437A-D3EC-5A47-38AD938C8D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625527A-4234-16CB-2ED2-E4145AD76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6037F2-6C32-FDC0-1F7C-921624F5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7CE7960-C9D3-1F7E-F628-95F3C796F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649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4184D-86D9-B802-DCC7-F15C60650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B899954-0EFB-02C1-EED2-4514BE3B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8ABF578-5F60-403D-1AB6-CA28B75FE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0A0273-8C00-AF86-56EE-407A1D2B9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D4CC9BB-7DEA-DFBA-92A8-62D623D2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F26631-A50E-4E26-583E-F1ED2D61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880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25EE51C-7B64-B35F-AF51-979FDAAD4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7F1D51-9D94-FA65-3164-384B69810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F3A30A-3F7D-ED6E-2BF4-15E1DD913B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CB770-78F6-8C49-B1DF-7D49EA9736BC}" type="datetimeFigureOut">
              <a:rPr lang="it-IT" smtClean="0"/>
              <a:t>01/10/23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C4495E-2319-47E4-1B7F-B9E7F6912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A18BA7-B1AF-83CD-A790-223595D15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0AC7D-0DE9-0B40-A2D3-93208DEBB7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51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B00BE4-7BE0-A175-84E7-C3B2EC001F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mondo postbellico.</a:t>
            </a:r>
          </a:p>
        </p:txBody>
      </p:sp>
    </p:spTree>
    <p:extLst>
      <p:ext uri="{BB962C8B-B14F-4D97-AF65-F5344CB8AC3E}">
        <p14:creationId xmlns:p14="http://schemas.microsoft.com/office/powerpoint/2010/main" val="213885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A485FC7-F116-C494-F491-B8DE2C647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8060" y="549000"/>
            <a:ext cx="7615880" cy="5760000"/>
          </a:xfrm>
        </p:spPr>
      </p:pic>
    </p:spTree>
    <p:extLst>
      <p:ext uri="{BB962C8B-B14F-4D97-AF65-F5344CB8AC3E}">
        <p14:creationId xmlns:p14="http://schemas.microsoft.com/office/powerpoint/2010/main" val="2361394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ED7301-EB31-62B0-0050-2057129C2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105" y="675000"/>
            <a:ext cx="7329789" cy="5508000"/>
          </a:xfrm>
        </p:spPr>
      </p:pic>
    </p:spTree>
    <p:extLst>
      <p:ext uri="{BB962C8B-B14F-4D97-AF65-F5344CB8AC3E}">
        <p14:creationId xmlns:p14="http://schemas.microsoft.com/office/powerpoint/2010/main" val="1157978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51AEB6D-0EFB-A6EC-417A-AFED09D39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48" y="765000"/>
            <a:ext cx="7062503" cy="5328000"/>
          </a:xfrm>
        </p:spPr>
      </p:pic>
    </p:spTree>
    <p:extLst>
      <p:ext uri="{BB962C8B-B14F-4D97-AF65-F5344CB8AC3E}">
        <p14:creationId xmlns:p14="http://schemas.microsoft.com/office/powerpoint/2010/main" val="2821789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3E90998-C1EE-ACBE-F450-4A5D9F672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428" y="549000"/>
            <a:ext cx="7635143" cy="5760000"/>
          </a:xfrm>
        </p:spPr>
      </p:pic>
    </p:spTree>
    <p:extLst>
      <p:ext uri="{BB962C8B-B14F-4D97-AF65-F5344CB8AC3E}">
        <p14:creationId xmlns:p14="http://schemas.microsoft.com/office/powerpoint/2010/main" val="1935109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4C3F6C6-4785-4490-49CF-6548D6493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63" y="441000"/>
            <a:ext cx="7901474" cy="5976000"/>
          </a:xfrm>
        </p:spPr>
      </p:pic>
    </p:spTree>
    <p:extLst>
      <p:ext uri="{BB962C8B-B14F-4D97-AF65-F5344CB8AC3E}">
        <p14:creationId xmlns:p14="http://schemas.microsoft.com/office/powerpoint/2010/main" val="74743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B114CA1-EA0E-7FE1-6855-9002EE89B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128" y="459000"/>
            <a:ext cx="7873743" cy="5940000"/>
          </a:xfrm>
        </p:spPr>
      </p:pic>
    </p:spTree>
    <p:extLst>
      <p:ext uri="{BB962C8B-B14F-4D97-AF65-F5344CB8AC3E}">
        <p14:creationId xmlns:p14="http://schemas.microsoft.com/office/powerpoint/2010/main" val="422870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2599F9-12CA-1D8D-CEAF-3116007F9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428" y="549000"/>
            <a:ext cx="7635143" cy="5760000"/>
          </a:xfrm>
        </p:spPr>
      </p:pic>
    </p:spTree>
    <p:extLst>
      <p:ext uri="{BB962C8B-B14F-4D97-AF65-F5344CB8AC3E}">
        <p14:creationId xmlns:p14="http://schemas.microsoft.com/office/powerpoint/2010/main" val="1721641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2791490-F9E3-D823-E229-F0ACCA37A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588" y="657000"/>
            <a:ext cx="7348823" cy="5544000"/>
          </a:xfrm>
        </p:spPr>
      </p:pic>
    </p:spTree>
    <p:extLst>
      <p:ext uri="{BB962C8B-B14F-4D97-AF65-F5344CB8AC3E}">
        <p14:creationId xmlns:p14="http://schemas.microsoft.com/office/powerpoint/2010/main" val="3201481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dirty="0">
                <a:latin typeface="Times" pitchFamily="2" charset="0"/>
              </a:rPr>
              <a:t>Le delegazioni riunite a Versailles.</a:t>
            </a:r>
          </a:p>
        </p:txBody>
      </p:sp>
      <p:pic>
        <p:nvPicPr>
          <p:cNvPr id="4" name="Segnaposto contenuto 3" descr="Treaty_of_Versailles_oldphot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224" r="-20224"/>
          <a:stretch>
            <a:fillRect/>
          </a:stretch>
        </p:blipFill>
        <p:spPr>
          <a:xfrm>
            <a:off x="1121124" y="1386000"/>
            <a:ext cx="9949751" cy="5472000"/>
          </a:xfrm>
        </p:spPr>
      </p:pic>
    </p:spTree>
    <p:extLst>
      <p:ext uri="{BB962C8B-B14F-4D97-AF65-F5344CB8AC3E}">
        <p14:creationId xmlns:p14="http://schemas.microsoft.com/office/powerpoint/2010/main" val="3168061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" pitchFamily="2" charset="0"/>
              </a:rPr>
              <a:t>L’Europa nel 1919.</a:t>
            </a:r>
          </a:p>
        </p:txBody>
      </p:sp>
      <p:pic>
        <p:nvPicPr>
          <p:cNvPr id="4" name="Segnaposto contenuto 3" descr="europa 1919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4562" y="1344875"/>
            <a:ext cx="7882875" cy="5148000"/>
          </a:xfrm>
        </p:spPr>
      </p:pic>
    </p:spTree>
    <p:extLst>
      <p:ext uri="{BB962C8B-B14F-4D97-AF65-F5344CB8AC3E}">
        <p14:creationId xmlns:p14="http://schemas.microsoft.com/office/powerpoint/2010/main" val="320921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 trattati di pace.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18 gennaio 1919: iniziano, presso la reggia di Versailles, i lavori del congresso di pace.</a:t>
            </a:r>
          </a:p>
          <a:p>
            <a:pPr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ridisegnare la carta dell’Europa. </a:t>
            </a:r>
          </a:p>
          <a:p>
            <a:pPr>
              <a:buFont typeface="Wingdings" charset="0"/>
              <a:buChar char="Ø"/>
            </a:pPr>
            <a:r>
              <a:rPr lang="it-IT" dirty="0">
                <a:latin typeface="Times" pitchFamily="2" charset="0"/>
              </a:rPr>
              <a:t>protagonisti: Wilson, Clemenceau, Lloyd George, Vittorio Emanuele Orlando.</a:t>
            </a:r>
          </a:p>
        </p:txBody>
      </p:sp>
    </p:spTree>
    <p:extLst>
      <p:ext uri="{BB962C8B-B14F-4D97-AF65-F5344CB8AC3E}">
        <p14:creationId xmlns:p14="http://schemas.microsoft.com/office/powerpoint/2010/main" val="577548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Società delle nazioni.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“risoluzione delle controversie internazionali con un’opera di arbitrato, ricorrendo se necessario alle sanzioni e all’uso della forza”.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riduzione degli armamenti + principio di autodeterminazione dei popoli + arbitrato multilaterale.</a:t>
            </a:r>
          </a:p>
        </p:txBody>
      </p:sp>
    </p:spTree>
    <p:extLst>
      <p:ext uri="{BB962C8B-B14F-4D97-AF65-F5344CB8AC3E}">
        <p14:creationId xmlns:p14="http://schemas.microsoft.com/office/powerpoint/2010/main" val="1744032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Sede: Ginevra.</a:t>
            </a:r>
          </a:p>
          <a:p>
            <a:pPr marL="0" indent="0">
              <a:buNone/>
            </a:pPr>
            <a:r>
              <a:rPr lang="it-IT" dirty="0"/>
              <a:t>Assemblea (di tutti gli stati membri).</a:t>
            </a:r>
          </a:p>
          <a:p>
            <a:pPr marL="0" indent="0">
              <a:buNone/>
            </a:pPr>
            <a:r>
              <a:rPr lang="it-IT" dirty="0"/>
              <a:t>Consiglio (4, poi 6 membri permanenti: Gran Bretagna, </a:t>
            </a:r>
            <a:r>
              <a:rPr lang="it-IT" err="1"/>
              <a:t>Francia</a:t>
            </a:r>
            <a:r>
              <a:rPr lang="it-IT"/>
              <a:t>, Italia</a:t>
            </a:r>
            <a:r>
              <a:rPr lang="it-IT" dirty="0"/>
              <a:t>,  Giappone, Unione sovietica e Germania; poi 9 membri temporanei).</a:t>
            </a:r>
          </a:p>
          <a:p>
            <a:pPr marL="0" indent="0">
              <a:buNone/>
            </a:pPr>
            <a:r>
              <a:rPr lang="it-IT" dirty="0"/>
              <a:t>Segretariato generale permanente.</a:t>
            </a:r>
          </a:p>
          <a:p>
            <a:pPr marL="0" indent="0">
              <a:buNone/>
            </a:pPr>
            <a:r>
              <a:rPr lang="it-IT" dirty="0"/>
              <a:t>Corte permanente di giustizia internazionale dell’Aia.</a:t>
            </a:r>
          </a:p>
          <a:p>
            <a:pPr marL="0" indent="0">
              <a:buNone/>
            </a:pPr>
            <a:r>
              <a:rPr lang="it-IT" dirty="0"/>
              <a:t>Organizzazione internazionale del lavoro.</a:t>
            </a:r>
          </a:p>
        </p:txBody>
      </p:sp>
    </p:spTree>
    <p:extLst>
      <p:ext uri="{BB962C8B-B14F-4D97-AF65-F5344CB8AC3E}">
        <p14:creationId xmlns:p14="http://schemas.microsoft.com/office/powerpoint/2010/main" val="2227105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Il genocidio armeno.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endParaRPr lang="it-IT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Ø"/>
              <a:tabLst/>
              <a:defRPr/>
            </a:pPr>
            <a:r>
              <a:rPr lang="it-IT" dirty="0">
                <a:latin typeface="Times" pitchFamily="2" charset="0"/>
              </a:rPr>
              <a:t>Primo genocidio “moderno”.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a. pianificazione da parte dello stato (Giovani Turchi).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b. progetto ideologico globale (</a:t>
            </a:r>
            <a:r>
              <a:rPr lang="it-IT" dirty="0" err="1">
                <a:latin typeface="Times" pitchFamily="2" charset="0"/>
              </a:rPr>
              <a:t>turchificazione</a:t>
            </a:r>
            <a:r>
              <a:rPr lang="it-IT" dirty="0">
                <a:latin typeface="Times" pitchFamily="2" charset="0"/>
              </a:rPr>
              <a:t> dello Stato).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c. vittime: un gruppo, definito in termini religiosi ed etnici e distrutto in quanto tale.</a:t>
            </a:r>
          </a:p>
        </p:txBody>
      </p:sp>
    </p:spTree>
    <p:extLst>
      <p:ext uri="{BB962C8B-B14F-4D97-AF65-F5344CB8AC3E}">
        <p14:creationId xmlns:p14="http://schemas.microsoft.com/office/powerpoint/2010/main" val="636929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“questione armena”.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questione regionale (gli armeni risiedono nelle regioni orientali dell’Impero);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politica islamista di Abdul </a:t>
            </a:r>
            <a:r>
              <a:rPr lang="it-IT" dirty="0" err="1">
                <a:latin typeface="Times" pitchFamily="2" charset="0"/>
              </a:rPr>
              <a:t>Hahmed</a:t>
            </a:r>
            <a:r>
              <a:rPr lang="it-IT" dirty="0">
                <a:latin typeface="Times" pitchFamily="2" charset="0"/>
              </a:rPr>
              <a:t>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diffusione di una ‘cultura dell’omicidio’;</a:t>
            </a:r>
            <a:br>
              <a:rPr lang="it-IT" dirty="0">
                <a:latin typeface="Times" pitchFamily="2" charset="0"/>
              </a:rPr>
            </a:br>
            <a:r>
              <a:rPr lang="it-IT" dirty="0">
                <a:latin typeface="Times" pitchFamily="2" charset="0"/>
              </a:rPr>
              <a:t>- la “colpa generica” degli armeni.</a:t>
            </a:r>
            <a:br>
              <a:rPr lang="it-IT" dirty="0">
                <a:latin typeface="Times" pitchFamily="2" charset="0"/>
              </a:rPr>
            </a:b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Il genocidio e la comunità internazionale.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Genocidio / negazione del genocidio.</a:t>
            </a:r>
          </a:p>
        </p:txBody>
      </p:sp>
    </p:spTree>
    <p:extLst>
      <p:ext uri="{BB962C8B-B14F-4D97-AF65-F5344CB8AC3E}">
        <p14:creationId xmlns:p14="http://schemas.microsoft.com/office/powerpoint/2010/main" val="101628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Legge temporanea di deportazione (27 maggio 1915).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Maggio/settembre 1915: operazioni di deportazione.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Dal settembre 1915: internamento dei superstiti nei campi di concentramento della Siria settentrionale e della Mesopotamia.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Vittime: tra un milione e un milione e cinquecentomila.</a:t>
            </a:r>
          </a:p>
        </p:txBody>
      </p:sp>
    </p:spTree>
    <p:extLst>
      <p:ext uri="{BB962C8B-B14F-4D97-AF65-F5344CB8AC3E}">
        <p14:creationId xmlns:p14="http://schemas.microsoft.com/office/powerpoint/2010/main" val="110010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252" y="693000"/>
            <a:ext cx="6983495" cy="5472000"/>
          </a:xfrm>
        </p:spPr>
      </p:pic>
    </p:spTree>
    <p:extLst>
      <p:ext uri="{BB962C8B-B14F-4D97-AF65-F5344CB8AC3E}">
        <p14:creationId xmlns:p14="http://schemas.microsoft.com/office/powerpoint/2010/main" val="1215645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Il negazionismo turco.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La memoria del genocidio.</a:t>
            </a:r>
          </a:p>
        </p:txBody>
      </p:sp>
    </p:spTree>
    <p:extLst>
      <p:ext uri="{BB962C8B-B14F-4D97-AF65-F5344CB8AC3E}">
        <p14:creationId xmlns:p14="http://schemas.microsoft.com/office/powerpoint/2010/main" val="11996368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latin typeface="Times" pitchFamily="2" charset="0"/>
              </a:rPr>
              <a:t>Il dopoguerra.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r>
              <a:rPr lang="it-IT" b="1" dirty="0">
                <a:latin typeface="Times" pitchFamily="2" charset="0"/>
              </a:rPr>
              <a:t>entre-deux-guerres</a:t>
            </a:r>
            <a:r>
              <a:rPr lang="it-IT" dirty="0">
                <a:latin typeface="Times" pitchFamily="2" charset="0"/>
              </a:rPr>
              <a:t>: 1919-1939.</a:t>
            </a:r>
          </a:p>
          <a:p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a. l’instabilità europea e 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(1919-1929).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b. la crisi della </a:t>
            </a:r>
            <a:r>
              <a:rPr lang="it-IT" i="1" dirty="0">
                <a:latin typeface="Times" pitchFamily="2" charset="0"/>
              </a:rPr>
              <a:t>sicurezza collettiva</a:t>
            </a:r>
            <a:r>
              <a:rPr lang="it-IT" dirty="0">
                <a:latin typeface="Times" pitchFamily="2" charset="0"/>
              </a:rPr>
              <a:t> (1929-1933).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c. verso la seconda guerra mondiale (1933-1939).</a:t>
            </a:r>
          </a:p>
        </p:txBody>
      </p:sp>
    </p:spTree>
    <p:extLst>
      <p:ext uri="{BB962C8B-B14F-4D97-AF65-F5344CB8AC3E}">
        <p14:creationId xmlns:p14="http://schemas.microsoft.com/office/powerpoint/2010/main" val="26847446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265719-5715-EE45-B985-04908CF67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it-IT" dirty="0">
                <a:latin typeface="Times" pitchFamily="2" charset="0"/>
              </a:rPr>
              <a:t>Crisi postbellica: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debiti con gli Stati Uniti (in Europa) e il Giappone (in Asia) per la ricostruzione.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Inflazione.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riconversione industria bellica.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diminuzione dei salari e del tasso di occupazione (il problema della mano d’opera femminile e del reinserimento dei reduci di guerra).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&gt; aumento della conflittualità sociale.</a:t>
            </a:r>
          </a:p>
          <a:p>
            <a:pPr>
              <a:buFontTx/>
              <a:buChar char="-"/>
            </a:pPr>
            <a:endParaRPr lang="it-IT" dirty="0"/>
          </a:p>
          <a:p>
            <a:pPr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7048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A09E66-6493-6F40-9798-DD7BEBD97C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2) Entusiasmo postbellico:</a:t>
            </a:r>
          </a:p>
          <a:p>
            <a:pPr>
              <a:buFontTx/>
              <a:buChar char="-"/>
            </a:pPr>
            <a:r>
              <a:rPr lang="it-IT" dirty="0"/>
              <a:t>nuove figure sociali: donna nuova, nuovo tipo di modello maschile.</a:t>
            </a:r>
          </a:p>
          <a:p>
            <a:pPr>
              <a:buFontTx/>
              <a:buChar char="-"/>
            </a:pPr>
            <a:r>
              <a:rPr lang="it-IT" dirty="0"/>
              <a:t>nuovi consumi: make up.</a:t>
            </a:r>
          </a:p>
          <a:p>
            <a:pPr>
              <a:buFontTx/>
              <a:buChar char="-"/>
            </a:pPr>
            <a:r>
              <a:rPr lang="it-IT" dirty="0"/>
              <a:t>il cinema e la nascita dello </a:t>
            </a:r>
            <a:r>
              <a:rPr lang="it-IT" i="1" dirty="0"/>
              <a:t>star system.</a:t>
            </a:r>
          </a:p>
          <a:p>
            <a:pPr>
              <a:buFontTx/>
              <a:buChar char="-"/>
            </a:pPr>
            <a:r>
              <a:rPr lang="it-IT" dirty="0"/>
              <a:t>la trasformazione e l’autoconsapevolezza dei «giovani».</a:t>
            </a:r>
          </a:p>
        </p:txBody>
      </p:sp>
    </p:spTree>
    <p:extLst>
      <p:ext uri="{BB962C8B-B14F-4D97-AF65-F5344CB8AC3E}">
        <p14:creationId xmlns:p14="http://schemas.microsoft.com/office/powerpoint/2010/main" val="2122065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latin typeface="Times" pitchFamily="2" charset="0"/>
              </a:rPr>
              <a:t>posizione americana: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(14 punti di Wilson: libertà di commercio, riduzione degli armamenti, autodeterminazione dei popoli, formazione di una Società delle nazioni per la composizione delle controversie internazionali).</a:t>
            </a:r>
          </a:p>
          <a:p>
            <a:pPr>
              <a:buFontTx/>
              <a:buChar char="•"/>
            </a:pPr>
            <a:r>
              <a:rPr lang="it-IT" dirty="0">
                <a:latin typeface="Times" pitchFamily="2" charset="0"/>
              </a:rPr>
              <a:t>posizione francese:</a:t>
            </a: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(annientamento e umiliazione della Germania).</a:t>
            </a:r>
          </a:p>
        </p:txBody>
      </p:sp>
    </p:spTree>
    <p:extLst>
      <p:ext uri="{BB962C8B-B14F-4D97-AF65-F5344CB8AC3E}">
        <p14:creationId xmlns:p14="http://schemas.microsoft.com/office/powerpoint/2010/main" val="7236602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737B19-2419-834A-8620-384A9C4F1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3) La politica interna:</a:t>
            </a:r>
          </a:p>
          <a:p>
            <a:pPr>
              <a:buFontTx/>
              <a:buChar char="-"/>
            </a:pPr>
            <a:r>
              <a:rPr lang="it-IT" dirty="0"/>
              <a:t>USA.</a:t>
            </a:r>
          </a:p>
          <a:p>
            <a:pPr>
              <a:buFontTx/>
              <a:buChar char="-"/>
            </a:pPr>
            <a:r>
              <a:rPr lang="it-IT" dirty="0"/>
              <a:t>Gran Bretagna.</a:t>
            </a:r>
          </a:p>
          <a:p>
            <a:pPr>
              <a:buFontTx/>
              <a:buChar char="-"/>
            </a:pPr>
            <a:r>
              <a:rPr lang="it-IT" dirty="0"/>
              <a:t>Irlanda.</a:t>
            </a:r>
          </a:p>
          <a:p>
            <a:pPr>
              <a:buFontTx/>
              <a:buChar char="-"/>
            </a:pPr>
            <a:r>
              <a:rPr lang="it-IT" dirty="0"/>
              <a:t>Francia.</a:t>
            </a:r>
          </a:p>
          <a:p>
            <a:pPr>
              <a:buFontTx/>
              <a:buChar char="-"/>
            </a:pPr>
            <a:r>
              <a:rPr lang="it-IT" dirty="0"/>
              <a:t>Italia.</a:t>
            </a:r>
          </a:p>
          <a:p>
            <a:pPr>
              <a:buFontTx/>
              <a:buChar char="-"/>
            </a:pPr>
            <a:r>
              <a:rPr lang="it-IT" dirty="0"/>
              <a:t>Germania.</a:t>
            </a:r>
          </a:p>
          <a:p>
            <a:pPr>
              <a:buFontTx/>
              <a:buChar char="-"/>
            </a:pPr>
            <a:r>
              <a:rPr lang="it-IT" dirty="0"/>
              <a:t>Il biennio rosso nell’Europa centrale.</a:t>
            </a:r>
          </a:p>
          <a:p>
            <a:pPr>
              <a:buFontTx/>
              <a:buChar char="-"/>
            </a:pPr>
            <a:r>
              <a:rPr lang="it-IT" dirty="0"/>
              <a:t>Unione Sovietica.</a:t>
            </a:r>
          </a:p>
        </p:txBody>
      </p:sp>
    </p:spTree>
    <p:extLst>
      <p:ext uri="{BB962C8B-B14F-4D97-AF65-F5344CB8AC3E}">
        <p14:creationId xmlns:p14="http://schemas.microsoft.com/office/powerpoint/2010/main" val="28088836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>
                <a:latin typeface="Times" pitchFamily="2" charset="0"/>
              </a:rPr>
              <a:t>L’instabilità europea e la </a:t>
            </a:r>
            <a:r>
              <a:rPr lang="it-IT" i="1" dirty="0">
                <a:latin typeface="Times" pitchFamily="2" charset="0"/>
              </a:rPr>
              <a:t>sicurezza collettiva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" pitchFamily="2" charset="0"/>
              </a:rPr>
              <a:t>settembre 1919- dicembre 1920: avventura fiumana.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gennaio 1923: occupazione franco-belga della Ruhr.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processo inflazionistico.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rovina dei piccoli e medi risparmiatori.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deprezzamento dei salari.</a:t>
            </a:r>
          </a:p>
          <a:p>
            <a:pPr>
              <a:buFontTx/>
              <a:buChar char="-"/>
            </a:pPr>
            <a:r>
              <a:rPr lang="it-IT" dirty="0">
                <a:latin typeface="Times" pitchFamily="2" charset="0"/>
              </a:rPr>
              <a:t>aumento del tasso di disoccupazione.</a:t>
            </a:r>
          </a:p>
        </p:txBody>
      </p:sp>
    </p:spTree>
    <p:extLst>
      <p:ext uri="{BB962C8B-B14F-4D97-AF65-F5344CB8AC3E}">
        <p14:creationId xmlns:p14="http://schemas.microsoft.com/office/powerpoint/2010/main" val="2515157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Times" pitchFamily="2" charset="0"/>
              </a:rPr>
              <a:t>agosto 1923: ministero di coalizione guidato da Gustav </a:t>
            </a:r>
            <a:r>
              <a:rPr lang="it-IT" dirty="0" err="1">
                <a:latin typeface="Times" pitchFamily="2" charset="0"/>
              </a:rPr>
              <a:t>Stresemann</a:t>
            </a:r>
            <a:r>
              <a:rPr lang="it-IT" dirty="0">
                <a:latin typeface="Times" pitchFamily="2" charset="0"/>
              </a:rPr>
              <a:t>, che avvia una politica di dialogo con il Cartello delle sinistre francesi e il ministero laburista inglese.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aprile 1924: Piano </a:t>
            </a:r>
            <a:r>
              <a:rPr lang="it-IT" dirty="0" err="1">
                <a:latin typeface="Times" pitchFamily="2" charset="0"/>
              </a:rPr>
              <a:t>Dawes</a:t>
            </a:r>
            <a:r>
              <a:rPr lang="it-IT" dirty="0">
                <a:latin typeface="Times" pitchFamily="2" charset="0"/>
              </a:rPr>
              <a:t> (1929: piano Young).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ottobre 1925: Trattato di Locarno.</a:t>
            </a:r>
          </a:p>
          <a:p>
            <a:endParaRPr lang="it-IT" dirty="0">
              <a:latin typeface="Times" pitchFamily="2" charset="0"/>
            </a:endParaRPr>
          </a:p>
          <a:p>
            <a:r>
              <a:rPr lang="it-IT" dirty="0">
                <a:latin typeface="Times" pitchFamily="2" charset="0"/>
              </a:rPr>
              <a:t>agosto 1928: Patto Briand-</a:t>
            </a:r>
            <a:r>
              <a:rPr lang="it-IT" dirty="0" err="1">
                <a:latin typeface="Times" pitchFamily="2" charset="0"/>
              </a:rPr>
              <a:t>Kellogs</a:t>
            </a:r>
            <a:r>
              <a:rPr lang="it-IT" dirty="0">
                <a:latin typeface="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48593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limiti della politica di sicurezza collettiva:</a:t>
            </a:r>
          </a:p>
          <a:p>
            <a:pPr>
              <a:buFontTx/>
              <a:buChar char="-"/>
            </a:pPr>
            <a:r>
              <a:rPr lang="it-IT" dirty="0"/>
              <a:t>contraddizioni interne alla Sdn.</a:t>
            </a:r>
          </a:p>
          <a:p>
            <a:pPr>
              <a:buFontTx/>
              <a:buChar char="-"/>
            </a:pPr>
            <a:r>
              <a:rPr lang="it-IT" dirty="0"/>
              <a:t>dialettica tra le principali potenze europee e occidentali.</a:t>
            </a:r>
          </a:p>
          <a:p>
            <a:pPr>
              <a:buFontTx/>
              <a:buChar char="-"/>
            </a:pPr>
            <a:r>
              <a:rPr lang="it-IT" dirty="0"/>
              <a:t>ruolo destabilizzante della Russia sovietica.</a:t>
            </a:r>
          </a:p>
        </p:txBody>
      </p:sp>
    </p:spTree>
    <p:extLst>
      <p:ext uri="{BB962C8B-B14F-4D97-AF65-F5344CB8AC3E}">
        <p14:creationId xmlns:p14="http://schemas.microsoft.com/office/powerpoint/2010/main" val="272253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Versailles (28 giugno 1919) [Germania].</a:t>
            </a:r>
          </a:p>
          <a:p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St. Germain en </a:t>
            </a:r>
            <a:r>
              <a:rPr lang="it-IT" dirty="0" err="1">
                <a:latin typeface="Times" pitchFamily="2" charset="0"/>
              </a:rPr>
              <a:t>Laye</a:t>
            </a:r>
            <a:r>
              <a:rPr lang="it-IT" dirty="0">
                <a:latin typeface="Times" pitchFamily="2" charset="0"/>
              </a:rPr>
              <a:t> (10 settembre 1919) [Austria].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Neuilly (27 novembre 1919)[Bulgaria].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del Trianon (4 giugno 1920) [Ungheria].</a:t>
            </a:r>
          </a:p>
          <a:p>
            <a:pPr marL="0" indent="0">
              <a:buNone/>
            </a:pPr>
            <a:endParaRPr lang="it-IT" dirty="0">
              <a:latin typeface="Times" pitchFamily="2" charset="0"/>
            </a:endParaRPr>
          </a:p>
          <a:p>
            <a:pPr marL="0" indent="0">
              <a:buNone/>
            </a:pPr>
            <a:r>
              <a:rPr lang="it-IT" dirty="0">
                <a:latin typeface="Times" pitchFamily="2" charset="0"/>
              </a:rPr>
              <a:t>Trattato di </a:t>
            </a:r>
            <a:r>
              <a:rPr lang="it-IT" dirty="0" err="1">
                <a:latin typeface="Times" pitchFamily="2" charset="0"/>
              </a:rPr>
              <a:t>Sévres</a:t>
            </a:r>
            <a:r>
              <a:rPr lang="it-IT" dirty="0">
                <a:latin typeface="Times" pitchFamily="2" charset="0"/>
              </a:rPr>
              <a:t> (10 agosto 1920) [Impero ottomano].</a:t>
            </a:r>
          </a:p>
        </p:txBody>
      </p:sp>
    </p:spTree>
    <p:extLst>
      <p:ext uri="{BB962C8B-B14F-4D97-AF65-F5344CB8AC3E}">
        <p14:creationId xmlns:p14="http://schemas.microsoft.com/office/powerpoint/2010/main" val="2737730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16FEDA9-8A56-27A4-5EB2-FDA2D461B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494" y="905288"/>
            <a:ext cx="9413012" cy="5076000"/>
          </a:xfrm>
        </p:spPr>
      </p:pic>
    </p:spTree>
    <p:extLst>
      <p:ext uri="{BB962C8B-B14F-4D97-AF65-F5344CB8AC3E}">
        <p14:creationId xmlns:p14="http://schemas.microsoft.com/office/powerpoint/2010/main" val="1901332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9807C42-97B9-B97F-72D2-C8657CE46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624" y="603000"/>
            <a:ext cx="7476752" cy="5652000"/>
          </a:xfrm>
        </p:spPr>
      </p:pic>
    </p:spTree>
    <p:extLst>
      <p:ext uri="{BB962C8B-B14F-4D97-AF65-F5344CB8AC3E}">
        <p14:creationId xmlns:p14="http://schemas.microsoft.com/office/powerpoint/2010/main" val="41261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C912583-B1B1-EDA6-9E76-FB10C2F5A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424" y="549000"/>
            <a:ext cx="7735151" cy="5760000"/>
          </a:xfrm>
        </p:spPr>
      </p:pic>
    </p:spTree>
    <p:extLst>
      <p:ext uri="{BB962C8B-B14F-4D97-AF65-F5344CB8AC3E}">
        <p14:creationId xmlns:p14="http://schemas.microsoft.com/office/powerpoint/2010/main" val="3195914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EA7DD6B-48F7-EFD4-2381-12B1BF0F3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1588" y="657000"/>
            <a:ext cx="7348823" cy="5544000"/>
          </a:xfrm>
        </p:spPr>
      </p:pic>
    </p:spTree>
    <p:extLst>
      <p:ext uri="{BB962C8B-B14F-4D97-AF65-F5344CB8AC3E}">
        <p14:creationId xmlns:p14="http://schemas.microsoft.com/office/powerpoint/2010/main" val="1594815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2596693-B010-FE9F-F001-13E7AAB8A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2288" y="567000"/>
            <a:ext cx="7587423" cy="5724000"/>
          </a:xfrm>
        </p:spPr>
      </p:pic>
    </p:spTree>
    <p:extLst>
      <p:ext uri="{BB962C8B-B14F-4D97-AF65-F5344CB8AC3E}">
        <p14:creationId xmlns:p14="http://schemas.microsoft.com/office/powerpoint/2010/main" val="41720678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705</Words>
  <Application>Microsoft Macintosh PowerPoint</Application>
  <PresentationFormat>Widescreen</PresentationFormat>
  <Paragraphs>95</Paragraphs>
  <Slides>33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Times</vt:lpstr>
      <vt:lpstr>Wingdings</vt:lpstr>
      <vt:lpstr>Tema di Office</vt:lpstr>
      <vt:lpstr>Il mondo postbellico.</vt:lpstr>
      <vt:lpstr>I trattati di pace.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Le delegazioni riunite a Versailles.</vt:lpstr>
      <vt:lpstr>L’Europa nel 1919.</vt:lpstr>
      <vt:lpstr>Società delle nazioni.</vt:lpstr>
      <vt:lpstr>Presentazione standard di PowerPoint</vt:lpstr>
      <vt:lpstr>Il genocidio armeno.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dopoguerra.</vt:lpstr>
      <vt:lpstr>Presentazione standard di PowerPoint</vt:lpstr>
      <vt:lpstr>Presentazione standard di PowerPoint</vt:lpstr>
      <vt:lpstr>Presentazione standard di PowerPoint</vt:lpstr>
      <vt:lpstr>L’instabilità europea e la sicurezza collettiva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maddalena carli</dc:creator>
  <cp:lastModifiedBy>maddalena carli</cp:lastModifiedBy>
  <cp:revision>19</cp:revision>
  <dcterms:created xsi:type="dcterms:W3CDTF">2022-09-23T13:57:19Z</dcterms:created>
  <dcterms:modified xsi:type="dcterms:W3CDTF">2023-10-01T16:57:44Z</dcterms:modified>
</cp:coreProperties>
</file>