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b="def" i="def"/>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Diapositiva titolo">
    <p:spTree>
      <p:nvGrpSpPr>
        <p:cNvPr id="1" name=""/>
        <p:cNvGrpSpPr/>
        <p:nvPr/>
      </p:nvGrpSpPr>
      <p:grpSpPr>
        <a:xfrm>
          <a:off x="0" y="0"/>
          <a:ext cx="0" cy="0"/>
          <a:chOff x="0" y="0"/>
          <a:chExt cx="0" cy="0"/>
        </a:xfrm>
      </p:grpSpPr>
      <p:sp>
        <p:nvSpPr>
          <p:cNvPr id="11" name="Titolo Testo"/>
          <p:cNvSpPr txBox="1"/>
          <p:nvPr>
            <p:ph type="title"/>
          </p:nvPr>
        </p:nvSpPr>
        <p:spPr>
          <a:xfrm>
            <a:off x="1524000" y="1122362"/>
            <a:ext cx="9144000" cy="2387601"/>
          </a:xfrm>
          <a:prstGeom prst="rect">
            <a:avLst/>
          </a:prstGeom>
        </p:spPr>
        <p:txBody>
          <a:bodyPr anchor="b"/>
          <a:lstStyle>
            <a:lvl1pPr algn="ctr">
              <a:defRPr sz="6000"/>
            </a:lvl1pPr>
          </a:lstStyle>
          <a:p>
            <a:pPr/>
            <a:r>
              <a:t>Titolo Testo</a:t>
            </a:r>
          </a:p>
        </p:txBody>
      </p:sp>
      <p:sp>
        <p:nvSpPr>
          <p:cNvPr id="12" name="Corpo livello uno…"/>
          <p:cNvSpPr txBox="1"/>
          <p:nvPr>
            <p:ph type="body" sz="quarter" idx="1"/>
          </p:nvPr>
        </p:nvSpPr>
        <p:spPr>
          <a:xfrm>
            <a:off x="1524000" y="3602037"/>
            <a:ext cx="9144000" cy="1655763"/>
          </a:xfrm>
          <a:prstGeom prst="rect">
            <a:avLst/>
          </a:prstGeom>
        </p:spPr>
        <p:txBody>
          <a:bodyPr/>
          <a:lstStyle>
            <a:lvl1pPr marL="0" indent="0" algn="ctr">
              <a:buSzTx/>
              <a:buFontTx/>
              <a:buNone/>
              <a:defRPr sz="2400"/>
            </a:lvl1pPr>
            <a:lvl2pPr marL="0" indent="457200" algn="ctr">
              <a:buSzTx/>
              <a:buFontTx/>
              <a:buNone/>
              <a:defRPr sz="2400"/>
            </a:lvl2pPr>
            <a:lvl3pPr marL="0" indent="914400" algn="ctr">
              <a:buSzTx/>
              <a:buFontTx/>
              <a:buNone/>
              <a:defRPr sz="2400"/>
            </a:lvl3pPr>
            <a:lvl4pPr marL="0" indent="1371600" algn="ctr">
              <a:buSzTx/>
              <a:buFontTx/>
              <a:buNone/>
              <a:defRPr sz="2400"/>
            </a:lvl4pPr>
            <a:lvl5pPr marL="0" indent="1828800" algn="ctr">
              <a:buSzTx/>
              <a:buFontTx/>
              <a:buNone/>
              <a:defRPr sz="2400"/>
            </a:lvl5pPr>
          </a:lstStyle>
          <a:p>
            <a:pPr/>
            <a:r>
              <a:t>Corpo livello uno</a:t>
            </a:r>
          </a:p>
          <a:p>
            <a:pPr lvl="1"/>
            <a:r>
              <a:t>Corpo livello due</a:t>
            </a:r>
          </a:p>
          <a:p>
            <a:pPr lvl="2"/>
            <a:r>
              <a:t>Corpo livello tre</a:t>
            </a:r>
          </a:p>
          <a:p>
            <a:pPr lvl="3"/>
            <a:r>
              <a:t>Corpo livello quattro</a:t>
            </a:r>
          </a:p>
          <a:p>
            <a:pPr lvl="4"/>
            <a:r>
              <a:t>Corpo livello cinque</a:t>
            </a:r>
          </a:p>
        </p:txBody>
      </p:sp>
      <p:sp>
        <p:nvSpPr>
          <p:cNvPr id="13"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olo e contenuto">
    <p:spTree>
      <p:nvGrpSpPr>
        <p:cNvPr id="1" name=""/>
        <p:cNvGrpSpPr/>
        <p:nvPr/>
      </p:nvGrpSpPr>
      <p:grpSpPr>
        <a:xfrm>
          <a:off x="0" y="0"/>
          <a:ext cx="0" cy="0"/>
          <a:chOff x="0" y="0"/>
          <a:chExt cx="0" cy="0"/>
        </a:xfrm>
      </p:grpSpPr>
      <p:sp>
        <p:nvSpPr>
          <p:cNvPr id="20" name="Titolo Testo"/>
          <p:cNvSpPr txBox="1"/>
          <p:nvPr>
            <p:ph type="title"/>
          </p:nvPr>
        </p:nvSpPr>
        <p:spPr>
          <a:prstGeom prst="rect">
            <a:avLst/>
          </a:prstGeom>
        </p:spPr>
        <p:txBody>
          <a:bodyPr/>
          <a:lstStyle/>
          <a:p>
            <a:pPr/>
            <a:r>
              <a:t>Titolo Testo</a:t>
            </a:r>
          </a:p>
        </p:txBody>
      </p:sp>
      <p:sp>
        <p:nvSpPr>
          <p:cNvPr id="21" name="Corpo livello uno…"/>
          <p:cNvSpPr txBox="1"/>
          <p:nvPr>
            <p:ph type="body" idx="1"/>
          </p:nvPr>
        </p:nvSpPr>
        <p:spPr>
          <a:prstGeom prst="rect">
            <a:avLst/>
          </a:prstGeom>
        </p:spPr>
        <p:txBody>
          <a:bodyPr/>
          <a:lstStyle/>
          <a:p>
            <a:pPr/>
            <a:r>
              <a:t>Corpo livello uno</a:t>
            </a:r>
          </a:p>
          <a:p>
            <a:pPr lvl="1"/>
            <a:r>
              <a:t>Corpo livello due</a:t>
            </a:r>
          </a:p>
          <a:p>
            <a:pPr lvl="2"/>
            <a:r>
              <a:t>Corpo livello tre</a:t>
            </a:r>
          </a:p>
          <a:p>
            <a:pPr lvl="3"/>
            <a:r>
              <a:t>Corpo livello quattro</a:t>
            </a:r>
          </a:p>
          <a:p>
            <a:pPr lvl="4"/>
            <a:r>
              <a:t>Corpo livello cinque</a:t>
            </a:r>
          </a:p>
        </p:txBody>
      </p:sp>
      <p:sp>
        <p:nvSpPr>
          <p:cNvPr id="22"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Intestazione sezione">
    <p:spTree>
      <p:nvGrpSpPr>
        <p:cNvPr id="1" name=""/>
        <p:cNvGrpSpPr/>
        <p:nvPr/>
      </p:nvGrpSpPr>
      <p:grpSpPr>
        <a:xfrm>
          <a:off x="0" y="0"/>
          <a:ext cx="0" cy="0"/>
          <a:chOff x="0" y="0"/>
          <a:chExt cx="0" cy="0"/>
        </a:xfrm>
      </p:grpSpPr>
      <p:sp>
        <p:nvSpPr>
          <p:cNvPr id="29" name="Titolo Testo"/>
          <p:cNvSpPr txBox="1"/>
          <p:nvPr>
            <p:ph type="title"/>
          </p:nvPr>
        </p:nvSpPr>
        <p:spPr>
          <a:xfrm>
            <a:off x="831850" y="1709738"/>
            <a:ext cx="10515600" cy="2852737"/>
          </a:xfrm>
          <a:prstGeom prst="rect">
            <a:avLst/>
          </a:prstGeom>
        </p:spPr>
        <p:txBody>
          <a:bodyPr anchor="b"/>
          <a:lstStyle>
            <a:lvl1pPr>
              <a:defRPr sz="6000"/>
            </a:lvl1pPr>
          </a:lstStyle>
          <a:p>
            <a:pPr/>
            <a:r>
              <a:t>Titolo Testo</a:t>
            </a:r>
          </a:p>
        </p:txBody>
      </p:sp>
      <p:sp>
        <p:nvSpPr>
          <p:cNvPr id="30" name="Corpo livello uno…"/>
          <p:cNvSpPr txBox="1"/>
          <p:nvPr>
            <p:ph type="body" sz="quarter" idx="1"/>
          </p:nvPr>
        </p:nvSpPr>
        <p:spPr>
          <a:xfrm>
            <a:off x="831850" y="4589462"/>
            <a:ext cx="10515600" cy="1500188"/>
          </a:xfrm>
          <a:prstGeom prst="rect">
            <a:avLst/>
          </a:prstGeom>
        </p:spPr>
        <p:txBody>
          <a:bodyPr/>
          <a:lstStyle>
            <a:lvl1pPr marL="0" indent="0">
              <a:buSzTx/>
              <a:buFontTx/>
              <a:buNone/>
              <a:defRPr sz="2400">
                <a:solidFill>
                  <a:srgbClr val="888888"/>
                </a:solidFill>
              </a:defRPr>
            </a:lvl1pPr>
            <a:lvl2pPr marL="0" indent="457200">
              <a:buSzTx/>
              <a:buFontTx/>
              <a:buNone/>
              <a:defRPr sz="2400">
                <a:solidFill>
                  <a:srgbClr val="888888"/>
                </a:solidFill>
              </a:defRPr>
            </a:lvl2pPr>
            <a:lvl3pPr marL="0" indent="914400">
              <a:buSzTx/>
              <a:buFontTx/>
              <a:buNone/>
              <a:defRPr sz="2400">
                <a:solidFill>
                  <a:srgbClr val="888888"/>
                </a:solidFill>
              </a:defRPr>
            </a:lvl3pPr>
            <a:lvl4pPr marL="0" indent="1371600">
              <a:buSzTx/>
              <a:buFontTx/>
              <a:buNone/>
              <a:defRPr sz="2400">
                <a:solidFill>
                  <a:srgbClr val="888888"/>
                </a:solidFill>
              </a:defRPr>
            </a:lvl4pPr>
            <a:lvl5pPr marL="0" indent="1828800">
              <a:buSzTx/>
              <a:buFontTx/>
              <a:buNone/>
              <a:defRPr sz="2400">
                <a:solidFill>
                  <a:srgbClr val="888888"/>
                </a:solidFill>
              </a:defRPr>
            </a:lvl5pPr>
          </a:lstStyle>
          <a:p>
            <a:pPr/>
            <a:r>
              <a:t>Corpo livello uno</a:t>
            </a:r>
          </a:p>
          <a:p>
            <a:pPr lvl="1"/>
            <a:r>
              <a:t>Corpo livello due</a:t>
            </a:r>
          </a:p>
          <a:p>
            <a:pPr lvl="2"/>
            <a:r>
              <a:t>Corpo livello tre</a:t>
            </a:r>
          </a:p>
          <a:p>
            <a:pPr lvl="3"/>
            <a:r>
              <a:t>Corpo livello quattro</a:t>
            </a:r>
          </a:p>
          <a:p>
            <a:pPr lvl="4"/>
            <a:r>
              <a:t>Corpo livello cinque</a:t>
            </a:r>
          </a:p>
        </p:txBody>
      </p:sp>
      <p:sp>
        <p:nvSpPr>
          <p:cNvPr id="31"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ue contenuti">
    <p:spTree>
      <p:nvGrpSpPr>
        <p:cNvPr id="1" name=""/>
        <p:cNvGrpSpPr/>
        <p:nvPr/>
      </p:nvGrpSpPr>
      <p:grpSpPr>
        <a:xfrm>
          <a:off x="0" y="0"/>
          <a:ext cx="0" cy="0"/>
          <a:chOff x="0" y="0"/>
          <a:chExt cx="0" cy="0"/>
        </a:xfrm>
      </p:grpSpPr>
      <p:sp>
        <p:nvSpPr>
          <p:cNvPr id="38" name="Titolo Testo"/>
          <p:cNvSpPr txBox="1"/>
          <p:nvPr>
            <p:ph type="title"/>
          </p:nvPr>
        </p:nvSpPr>
        <p:spPr>
          <a:prstGeom prst="rect">
            <a:avLst/>
          </a:prstGeom>
        </p:spPr>
        <p:txBody>
          <a:bodyPr/>
          <a:lstStyle/>
          <a:p>
            <a:pPr/>
            <a:r>
              <a:t>Titolo Testo</a:t>
            </a:r>
          </a:p>
        </p:txBody>
      </p:sp>
      <p:sp>
        <p:nvSpPr>
          <p:cNvPr id="39" name="Corpo livello uno…"/>
          <p:cNvSpPr txBox="1"/>
          <p:nvPr>
            <p:ph type="body" sz="half" idx="1"/>
          </p:nvPr>
        </p:nvSpPr>
        <p:spPr>
          <a:xfrm>
            <a:off x="838200" y="1825625"/>
            <a:ext cx="5181600" cy="4351338"/>
          </a:xfrm>
          <a:prstGeom prst="rect">
            <a:avLst/>
          </a:prstGeom>
        </p:spPr>
        <p:txBody>
          <a:bodyPr/>
          <a:lstStyle/>
          <a:p>
            <a:pPr/>
            <a:r>
              <a:t>Corpo livello uno</a:t>
            </a:r>
          </a:p>
          <a:p>
            <a:pPr lvl="1"/>
            <a:r>
              <a:t>Corpo livello due</a:t>
            </a:r>
          </a:p>
          <a:p>
            <a:pPr lvl="2"/>
            <a:r>
              <a:t>Corpo livello tre</a:t>
            </a:r>
          </a:p>
          <a:p>
            <a:pPr lvl="3"/>
            <a:r>
              <a:t>Corpo livello quattro</a:t>
            </a:r>
          </a:p>
          <a:p>
            <a:pPr lvl="4"/>
            <a:r>
              <a:t>Corpo livello cinque</a:t>
            </a:r>
          </a:p>
        </p:txBody>
      </p:sp>
      <p:sp>
        <p:nvSpPr>
          <p:cNvPr id="40"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fronto">
    <p:spTree>
      <p:nvGrpSpPr>
        <p:cNvPr id="1" name=""/>
        <p:cNvGrpSpPr/>
        <p:nvPr/>
      </p:nvGrpSpPr>
      <p:grpSpPr>
        <a:xfrm>
          <a:off x="0" y="0"/>
          <a:ext cx="0" cy="0"/>
          <a:chOff x="0" y="0"/>
          <a:chExt cx="0" cy="0"/>
        </a:xfrm>
      </p:grpSpPr>
      <p:sp>
        <p:nvSpPr>
          <p:cNvPr id="47" name="Titolo Testo"/>
          <p:cNvSpPr txBox="1"/>
          <p:nvPr>
            <p:ph type="title"/>
          </p:nvPr>
        </p:nvSpPr>
        <p:spPr>
          <a:xfrm>
            <a:off x="839787" y="365125"/>
            <a:ext cx="10515601" cy="1325563"/>
          </a:xfrm>
          <a:prstGeom prst="rect">
            <a:avLst/>
          </a:prstGeom>
        </p:spPr>
        <p:txBody>
          <a:bodyPr/>
          <a:lstStyle/>
          <a:p>
            <a:pPr/>
            <a:r>
              <a:t>Titolo Testo</a:t>
            </a:r>
          </a:p>
        </p:txBody>
      </p:sp>
      <p:sp>
        <p:nvSpPr>
          <p:cNvPr id="48" name="Corpo livello uno…"/>
          <p:cNvSpPr txBox="1"/>
          <p:nvPr>
            <p:ph type="body" sz="quarter" idx="1"/>
          </p:nvPr>
        </p:nvSpPr>
        <p:spPr>
          <a:xfrm>
            <a:off x="839787" y="1681163"/>
            <a:ext cx="5157789" cy="823913"/>
          </a:xfrm>
          <a:prstGeom prst="rect">
            <a:avLst/>
          </a:prstGeom>
        </p:spPr>
        <p:txBody>
          <a:bodyPr anchor="b"/>
          <a:lstStyle>
            <a:lvl1pPr marL="0" indent="0">
              <a:buSzTx/>
              <a:buFontTx/>
              <a:buNone/>
              <a:defRPr b="1" sz="2400"/>
            </a:lvl1pPr>
            <a:lvl2pPr marL="0" indent="457200">
              <a:buSzTx/>
              <a:buFontTx/>
              <a:buNone/>
              <a:defRPr b="1" sz="2400"/>
            </a:lvl2pPr>
            <a:lvl3pPr marL="0" indent="914400">
              <a:buSzTx/>
              <a:buFontTx/>
              <a:buNone/>
              <a:defRPr b="1" sz="2400"/>
            </a:lvl3pPr>
            <a:lvl4pPr marL="0" indent="1371600">
              <a:buSzTx/>
              <a:buFontTx/>
              <a:buNone/>
              <a:defRPr b="1" sz="2400"/>
            </a:lvl4pPr>
            <a:lvl5pPr marL="0" indent="1828800">
              <a:buSzTx/>
              <a:buFontTx/>
              <a:buNone/>
              <a:defRPr b="1" sz="2400"/>
            </a:lvl5pPr>
          </a:lstStyle>
          <a:p>
            <a:pPr/>
            <a:r>
              <a:t>Corpo livello uno</a:t>
            </a:r>
          </a:p>
          <a:p>
            <a:pPr lvl="1"/>
            <a:r>
              <a:t>Corpo livello due</a:t>
            </a:r>
          </a:p>
          <a:p>
            <a:pPr lvl="2"/>
            <a:r>
              <a:t>Corpo livello tre</a:t>
            </a:r>
          </a:p>
          <a:p>
            <a:pPr lvl="3"/>
            <a:r>
              <a:t>Corpo livello quattro</a:t>
            </a:r>
          </a:p>
          <a:p>
            <a:pPr lvl="4"/>
            <a:r>
              <a:t>Corpo livello cinque</a:t>
            </a:r>
          </a:p>
        </p:txBody>
      </p:sp>
      <p:sp>
        <p:nvSpPr>
          <p:cNvPr id="49" name="Segnaposto testo 4"/>
          <p:cNvSpPr/>
          <p:nvPr>
            <p:ph type="body" sz="quarter" idx="21"/>
          </p:nvPr>
        </p:nvSpPr>
        <p:spPr>
          <a:xfrm>
            <a:off x="6172200" y="1681163"/>
            <a:ext cx="5183188" cy="823913"/>
          </a:xfrm>
          <a:prstGeom prst="rect">
            <a:avLst/>
          </a:prstGeom>
        </p:spPr>
        <p:txBody>
          <a:bodyPr anchor="b"/>
          <a:lstStyle/>
          <a:p>
            <a:pPr marL="0" indent="0">
              <a:buSzTx/>
              <a:buFontTx/>
              <a:buNone/>
              <a:defRPr b="1" sz="2400"/>
            </a:pPr>
          </a:p>
        </p:txBody>
      </p:sp>
      <p:sp>
        <p:nvSpPr>
          <p:cNvPr id="50"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olo titolo">
    <p:spTree>
      <p:nvGrpSpPr>
        <p:cNvPr id="1" name=""/>
        <p:cNvGrpSpPr/>
        <p:nvPr/>
      </p:nvGrpSpPr>
      <p:grpSpPr>
        <a:xfrm>
          <a:off x="0" y="0"/>
          <a:ext cx="0" cy="0"/>
          <a:chOff x="0" y="0"/>
          <a:chExt cx="0" cy="0"/>
        </a:xfrm>
      </p:grpSpPr>
      <p:sp>
        <p:nvSpPr>
          <p:cNvPr id="57" name="Titolo Testo"/>
          <p:cNvSpPr txBox="1"/>
          <p:nvPr>
            <p:ph type="title"/>
          </p:nvPr>
        </p:nvSpPr>
        <p:spPr>
          <a:prstGeom prst="rect">
            <a:avLst/>
          </a:prstGeom>
        </p:spPr>
        <p:txBody>
          <a:bodyPr/>
          <a:lstStyle/>
          <a:p>
            <a:pPr/>
            <a:r>
              <a:t>Titolo Testo</a:t>
            </a:r>
          </a:p>
        </p:txBody>
      </p:sp>
      <p:sp>
        <p:nvSpPr>
          <p:cNvPr id="58"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Vuota">
    <p:spTree>
      <p:nvGrpSpPr>
        <p:cNvPr id="1" name=""/>
        <p:cNvGrpSpPr/>
        <p:nvPr/>
      </p:nvGrpSpPr>
      <p:grpSpPr>
        <a:xfrm>
          <a:off x="0" y="0"/>
          <a:ext cx="0" cy="0"/>
          <a:chOff x="0" y="0"/>
          <a:chExt cx="0" cy="0"/>
        </a:xfrm>
      </p:grpSpPr>
      <p:sp>
        <p:nvSpPr>
          <p:cNvPr id="65"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uto con didascalia">
    <p:spTree>
      <p:nvGrpSpPr>
        <p:cNvPr id="1" name=""/>
        <p:cNvGrpSpPr/>
        <p:nvPr/>
      </p:nvGrpSpPr>
      <p:grpSpPr>
        <a:xfrm>
          <a:off x="0" y="0"/>
          <a:ext cx="0" cy="0"/>
          <a:chOff x="0" y="0"/>
          <a:chExt cx="0" cy="0"/>
        </a:xfrm>
      </p:grpSpPr>
      <p:sp>
        <p:nvSpPr>
          <p:cNvPr id="72" name="Titolo Testo"/>
          <p:cNvSpPr txBox="1"/>
          <p:nvPr>
            <p:ph type="title"/>
          </p:nvPr>
        </p:nvSpPr>
        <p:spPr>
          <a:xfrm>
            <a:off x="839787" y="457200"/>
            <a:ext cx="3932239" cy="1600200"/>
          </a:xfrm>
          <a:prstGeom prst="rect">
            <a:avLst/>
          </a:prstGeom>
        </p:spPr>
        <p:txBody>
          <a:bodyPr anchor="b"/>
          <a:lstStyle>
            <a:lvl1pPr>
              <a:defRPr sz="3200"/>
            </a:lvl1pPr>
          </a:lstStyle>
          <a:p>
            <a:pPr/>
            <a:r>
              <a:t>Titolo Testo</a:t>
            </a:r>
          </a:p>
        </p:txBody>
      </p:sp>
      <p:sp>
        <p:nvSpPr>
          <p:cNvPr id="73" name="Corpo livello uno…"/>
          <p:cNvSpPr txBox="1"/>
          <p:nvPr>
            <p:ph type="body" sz="half" idx="1"/>
          </p:nvPr>
        </p:nvSpPr>
        <p:spPr>
          <a:xfrm>
            <a:off x="5183187" y="987425"/>
            <a:ext cx="6172201"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Corpo livello uno</a:t>
            </a:r>
          </a:p>
          <a:p>
            <a:pPr lvl="1"/>
            <a:r>
              <a:t>Corpo livello due</a:t>
            </a:r>
          </a:p>
          <a:p>
            <a:pPr lvl="2"/>
            <a:r>
              <a:t>Corpo livello tre</a:t>
            </a:r>
          </a:p>
          <a:p>
            <a:pPr lvl="3"/>
            <a:r>
              <a:t>Corpo livello quattro</a:t>
            </a:r>
          </a:p>
          <a:p>
            <a:pPr lvl="4"/>
            <a:r>
              <a:t>Corpo livello cinque</a:t>
            </a:r>
          </a:p>
        </p:txBody>
      </p:sp>
      <p:sp>
        <p:nvSpPr>
          <p:cNvPr id="74" name="Segnaposto testo 3"/>
          <p:cNvSpPr/>
          <p:nvPr>
            <p:ph type="body" sz="quarter" idx="21"/>
          </p:nvPr>
        </p:nvSpPr>
        <p:spPr>
          <a:xfrm>
            <a:off x="839787" y="2057400"/>
            <a:ext cx="3932239" cy="3811588"/>
          </a:xfrm>
          <a:prstGeom prst="rect">
            <a:avLst/>
          </a:prstGeom>
        </p:spPr>
        <p:txBody>
          <a:bodyPr/>
          <a:lstStyle/>
          <a:p>
            <a:pPr marL="0" indent="0">
              <a:buSzTx/>
              <a:buFontTx/>
              <a:buNone/>
              <a:defRPr sz="1600"/>
            </a:pPr>
          </a:p>
        </p:txBody>
      </p:sp>
      <p:sp>
        <p:nvSpPr>
          <p:cNvPr id="75"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Immagine con didascalia">
    <p:spTree>
      <p:nvGrpSpPr>
        <p:cNvPr id="1" name=""/>
        <p:cNvGrpSpPr/>
        <p:nvPr/>
      </p:nvGrpSpPr>
      <p:grpSpPr>
        <a:xfrm>
          <a:off x="0" y="0"/>
          <a:ext cx="0" cy="0"/>
          <a:chOff x="0" y="0"/>
          <a:chExt cx="0" cy="0"/>
        </a:xfrm>
      </p:grpSpPr>
      <p:sp>
        <p:nvSpPr>
          <p:cNvPr id="82" name="Titolo Testo"/>
          <p:cNvSpPr txBox="1"/>
          <p:nvPr>
            <p:ph type="title"/>
          </p:nvPr>
        </p:nvSpPr>
        <p:spPr>
          <a:xfrm>
            <a:off x="839787" y="457200"/>
            <a:ext cx="3932239" cy="1600200"/>
          </a:xfrm>
          <a:prstGeom prst="rect">
            <a:avLst/>
          </a:prstGeom>
        </p:spPr>
        <p:txBody>
          <a:bodyPr anchor="b"/>
          <a:lstStyle>
            <a:lvl1pPr>
              <a:defRPr sz="3200"/>
            </a:lvl1pPr>
          </a:lstStyle>
          <a:p>
            <a:pPr/>
            <a:r>
              <a:t>Titolo Testo</a:t>
            </a:r>
          </a:p>
        </p:txBody>
      </p:sp>
      <p:sp>
        <p:nvSpPr>
          <p:cNvPr id="83" name="Segnaposto immagine 2"/>
          <p:cNvSpPr/>
          <p:nvPr>
            <p:ph type="pic" sz="half" idx="21"/>
          </p:nvPr>
        </p:nvSpPr>
        <p:spPr>
          <a:xfrm>
            <a:off x="5183187" y="987425"/>
            <a:ext cx="6172201" cy="4873625"/>
          </a:xfrm>
          <a:prstGeom prst="rect">
            <a:avLst/>
          </a:prstGeom>
        </p:spPr>
        <p:txBody>
          <a:bodyPr lIns="91439" rIns="91439">
            <a:noAutofit/>
          </a:bodyPr>
          <a:lstStyle/>
          <a:p>
            <a:pPr/>
          </a:p>
        </p:txBody>
      </p:sp>
      <p:sp>
        <p:nvSpPr>
          <p:cNvPr id="84" name="Corpo livello uno…"/>
          <p:cNvSpPr txBox="1"/>
          <p:nvPr>
            <p:ph type="body" sz="quarter" idx="1"/>
          </p:nvPr>
        </p:nvSpPr>
        <p:spPr>
          <a:xfrm>
            <a:off x="839787" y="2057400"/>
            <a:ext cx="3932239" cy="3811588"/>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pPr/>
            <a:r>
              <a:t>Corpo livello uno</a:t>
            </a:r>
          </a:p>
          <a:p>
            <a:pPr lvl="1"/>
            <a:r>
              <a:t>Corpo livello due</a:t>
            </a:r>
          </a:p>
          <a:p>
            <a:pPr lvl="2"/>
            <a:r>
              <a:t>Corpo livello tre</a:t>
            </a:r>
          </a:p>
          <a:p>
            <a:pPr lvl="3"/>
            <a:r>
              <a:t>Corpo livello quattro</a:t>
            </a:r>
          </a:p>
          <a:p>
            <a:pPr lvl="4"/>
            <a:r>
              <a:t>Corpo livello cinque</a:t>
            </a:r>
          </a:p>
        </p:txBody>
      </p:sp>
      <p:sp>
        <p:nvSpPr>
          <p:cNvPr id="85" name="Numero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gradFill flip="none" rotWithShape="1">
          <a:gsLst>
            <a:gs pos="34000">
              <a:srgbClr val="E2F0D9"/>
            </a:gs>
            <a:gs pos="100000">
              <a:srgbClr val="92D050"/>
            </a:gs>
          </a:gsLst>
          <a:lin ang="5400000" scaled="0"/>
        </a:gradFill>
      </p:bgPr>
    </p:bg>
    <p:spTree>
      <p:nvGrpSpPr>
        <p:cNvPr id="1" name=""/>
        <p:cNvGrpSpPr/>
        <p:nvPr/>
      </p:nvGrpSpPr>
      <p:grpSpPr>
        <a:xfrm>
          <a:off x="0" y="0"/>
          <a:ext cx="0" cy="0"/>
          <a:chOff x="0" y="0"/>
          <a:chExt cx="0" cy="0"/>
        </a:xfrm>
      </p:grpSpPr>
      <p:sp>
        <p:nvSpPr>
          <p:cNvPr id="2" name="Titolo Testo"/>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a:r>
              <a:t>Titolo Testo</a:t>
            </a:r>
          </a:p>
        </p:txBody>
      </p:sp>
      <p:sp>
        <p:nvSpPr>
          <p:cNvPr id="3" name="Corpo livello uno…"/>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Corpo livello uno</a:t>
            </a:r>
          </a:p>
          <a:p>
            <a:pPr lvl="1"/>
            <a:r>
              <a:t>Corpo livello due</a:t>
            </a:r>
          </a:p>
          <a:p>
            <a:pPr lvl="2"/>
            <a:r>
              <a:t>Corpo livello tre</a:t>
            </a:r>
          </a:p>
          <a:p>
            <a:pPr lvl="3"/>
            <a:r>
              <a:t>Corpo livello quattro</a:t>
            </a:r>
          </a:p>
          <a:p>
            <a:pPr lvl="4"/>
            <a:r>
              <a:t>Corpo livello cinque</a:t>
            </a:r>
          </a:p>
        </p:txBody>
      </p:sp>
      <p:sp>
        <p:nvSpPr>
          <p:cNvPr id="4" name="Numero diapositiva"/>
          <p:cNvSpPr txBox="1"/>
          <p:nvPr>
            <p:ph type="sldNum" sz="quarter" idx="2"/>
          </p:nvPr>
        </p:nvSpPr>
        <p:spPr>
          <a:xfrm>
            <a:off x="11095176" y="6414760"/>
            <a:ext cx="258624" cy="248305"/>
          </a:xfrm>
          <a:prstGeom prst="rect">
            <a:avLst/>
          </a:prstGeom>
          <a:ln w="12700">
            <a:miter lim="400000"/>
          </a:ln>
        </p:spPr>
        <p:txBody>
          <a:bodyPr wrap="none" lIns="45719" rIns="45719" anchor="ctr">
            <a:spAutoFit/>
          </a:bodyPr>
          <a:lstStyle>
            <a:lvl1pPr algn="r">
              <a:defRPr sz="1200">
                <a:solidFill>
                  <a:srgbClr val="888888"/>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2pPr>
      <a:lvl3pPr marL="1234439" marR="0" indent="-320039"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image" Target="../media/image5.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4" name="CasellaDiTesto 3"/>
          <p:cNvSpPr txBox="1"/>
          <p:nvPr/>
        </p:nvSpPr>
        <p:spPr>
          <a:xfrm>
            <a:off x="366013" y="114170"/>
            <a:ext cx="11545805" cy="14249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defRPr b="1">
                <a:latin typeface="Lucida Grande"/>
                <a:ea typeface="Lucida Grande"/>
                <a:cs typeface="Lucida Grande"/>
                <a:sym typeface="Lucida Grande"/>
              </a:defRPr>
            </a:pPr>
            <a:r>
              <a:t>Titolazioni complessometriche</a:t>
            </a:r>
          </a:p>
          <a:p>
            <a:pPr algn="just">
              <a:defRPr b="1">
                <a:latin typeface="Lucida Grande"/>
                <a:ea typeface="Lucida Grande"/>
                <a:cs typeface="Lucida Grande"/>
                <a:sym typeface="Lucida Grande"/>
              </a:defRPr>
            </a:pPr>
          </a:p>
          <a:p>
            <a:pPr algn="just">
              <a:defRPr>
                <a:latin typeface="Lucida Grande"/>
                <a:ea typeface="Lucida Grande"/>
                <a:cs typeface="Lucida Grande"/>
                <a:sym typeface="Lucida Grande"/>
              </a:defRPr>
            </a:pPr>
            <a:r>
              <a:t>Le titolazioni complessometriche sfruttano la capacità di alcuni composti organici di formare complessi stabili con ioni di metalli in soluzione. Questi complessi mostrano colorazione propria</a:t>
            </a:r>
          </a:p>
        </p:txBody>
      </p:sp>
      <p:sp>
        <p:nvSpPr>
          <p:cNvPr id="95" name="CasellaDiTesto 4"/>
          <p:cNvSpPr txBox="1"/>
          <p:nvPr/>
        </p:nvSpPr>
        <p:spPr>
          <a:xfrm>
            <a:off x="280183" y="1347348"/>
            <a:ext cx="11866097" cy="30632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b="1">
                <a:latin typeface="Lucida Grande"/>
                <a:ea typeface="Lucida Grande"/>
                <a:cs typeface="Lucida Grande"/>
                <a:sym typeface="Lucida Grande"/>
              </a:defRPr>
            </a:pPr>
            <a:r>
              <a:t>Struttura dei complessi (composti di coordinazione)</a:t>
            </a:r>
          </a:p>
          <a:p>
            <a:pPr algn="just">
              <a:defRPr b="1">
                <a:latin typeface="Lucida Grande"/>
                <a:ea typeface="Lucida Grande"/>
                <a:cs typeface="Lucida Grande"/>
                <a:sym typeface="Lucida Grande"/>
              </a:defRPr>
            </a:pPr>
          </a:p>
          <a:p>
            <a:pPr algn="just">
              <a:defRPr b="1">
                <a:latin typeface="inherit"/>
                <a:ea typeface="inherit"/>
                <a:cs typeface="inherit"/>
                <a:sym typeface="inherit"/>
              </a:defRPr>
            </a:pPr>
            <a:r>
              <a:t>SPECIE CENTRALE</a:t>
            </a:r>
            <a:r>
              <a:rPr b="0">
                <a:latin typeface="Lucida Grande"/>
                <a:ea typeface="Lucida Grande"/>
                <a:cs typeface="Lucida Grande"/>
                <a:sym typeface="Lucida Grande"/>
              </a:rPr>
              <a:t>: in genere l’atomo centrale è un catione di un metallo che tende a formare complessi per completare la propria configurazione elettronica. I legami risultanti, hanno energie tali che le lunghezze d’onda del visibile causano transizioni elettroniche</a:t>
            </a:r>
            <a:r>
              <a:rPr u="sng">
                <a:latin typeface="Lucida Grande"/>
                <a:ea typeface="Lucida Grande"/>
                <a:cs typeface="Lucida Grande"/>
                <a:sym typeface="Lucida Grande"/>
              </a:rPr>
              <a:t>. Per questo motivo i complessi, detti anche composti di coordinazione, sono colorati.</a:t>
            </a:r>
            <a:endParaRPr u="sng">
              <a:latin typeface="Lucida Grande"/>
              <a:ea typeface="Lucida Grande"/>
              <a:cs typeface="Lucida Grande"/>
              <a:sym typeface="Lucida Grande"/>
            </a:endParaRPr>
          </a:p>
          <a:p>
            <a:pPr>
              <a:defRPr>
                <a:latin typeface="Lucida Grande"/>
                <a:ea typeface="Lucida Grande"/>
                <a:cs typeface="Lucida Grande"/>
                <a:sym typeface="Lucida Grande"/>
              </a:defRPr>
            </a:pPr>
            <a:br>
              <a:rPr u="sng"/>
            </a:br>
            <a:r>
              <a:rPr b="1">
                <a:latin typeface="inherit"/>
                <a:ea typeface="inherit"/>
                <a:cs typeface="inherit"/>
                <a:sym typeface="inherit"/>
              </a:rPr>
              <a:t>LEGANTI</a:t>
            </a:r>
            <a:r>
              <a:t>: è uno ione o una molecola che forma un </a:t>
            </a:r>
            <a:r>
              <a:rPr b="1" u="sng"/>
              <a:t>legame covalente</a:t>
            </a:r>
            <a:r>
              <a:t> con un catione o un atomo neutro di un metallo donando una coppia di elettroni che viene condivisa da legante e accettore</a:t>
            </a:r>
          </a:p>
          <a:p>
            <a:pPr>
              <a:defRPr>
                <a:latin typeface="Lucida Grande"/>
                <a:ea typeface="Lucida Grande"/>
                <a:cs typeface="Lucida Grande"/>
                <a:sym typeface="Lucida Grande"/>
              </a:defRPr>
            </a:pPr>
            <a:br/>
            <a:r>
              <a:rPr b="1">
                <a:latin typeface="inherit"/>
                <a:ea typeface="inherit"/>
                <a:cs typeface="inherit"/>
                <a:sym typeface="inherit"/>
              </a:rPr>
              <a:t>CONTROIONE</a:t>
            </a:r>
            <a:r>
              <a:t>: ione necessario per l’elettroneutralità nel caso in cui il complesso sia carico.</a:t>
            </a:r>
          </a:p>
        </p:txBody>
      </p:sp>
      <p:pic>
        <p:nvPicPr>
          <p:cNvPr id="96" name="Immagine 5" descr="Immagine 5"/>
          <p:cNvPicPr>
            <a:picLocks noChangeAspect="1"/>
          </p:cNvPicPr>
          <p:nvPr/>
        </p:nvPicPr>
        <p:blipFill>
          <a:blip r:embed="rId2">
            <a:extLst/>
          </a:blip>
          <a:stretch>
            <a:fillRect/>
          </a:stretch>
        </p:blipFill>
        <p:spPr>
          <a:xfrm>
            <a:off x="2430815" y="4486669"/>
            <a:ext cx="7091830" cy="2371331"/>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8" name="Rettangolo 3"/>
          <p:cNvSpPr txBox="1"/>
          <p:nvPr/>
        </p:nvSpPr>
        <p:spPr>
          <a:xfrm>
            <a:off x="257753" y="28138"/>
            <a:ext cx="11676493" cy="678764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b="1">
                <a:latin typeface="Lucida Grande"/>
                <a:ea typeface="Lucida Grande"/>
                <a:cs typeface="Lucida Grande"/>
                <a:sym typeface="Lucida Grande"/>
              </a:defRPr>
            </a:pPr>
            <a:r>
              <a:t>Durezza temporanea e durezza permanente</a:t>
            </a:r>
          </a:p>
          <a:p>
            <a:pPr>
              <a:defRPr b="1">
                <a:latin typeface="Lucida Grande"/>
                <a:ea typeface="Lucida Grande"/>
                <a:cs typeface="Lucida Grande"/>
                <a:sym typeface="Lucida Grande"/>
              </a:defRPr>
            </a:pPr>
          </a:p>
          <a:p>
            <a:pPr>
              <a:defRPr b="1">
                <a:latin typeface="inherit"/>
                <a:ea typeface="inherit"/>
                <a:cs typeface="inherit"/>
                <a:sym typeface="inherit"/>
              </a:defRPr>
            </a:pPr>
            <a:r>
              <a:t>DUREZZA TOTALE </a:t>
            </a:r>
            <a:r>
              <a:rPr>
                <a:latin typeface="Lucida Grande"/>
                <a:ea typeface="Lucida Grande"/>
                <a:cs typeface="Lucida Grande"/>
                <a:sym typeface="Lucida Grande"/>
              </a:rPr>
              <a:t>(misurabile tramite titolazione diretta del campione di acqua)</a:t>
            </a:r>
            <a:endParaRPr>
              <a:latin typeface="Lucida Grande"/>
              <a:ea typeface="Lucida Grande"/>
              <a:cs typeface="Lucida Grande"/>
              <a:sym typeface="Lucida Grande"/>
            </a:endParaRPr>
          </a:p>
          <a:p>
            <a:pPr>
              <a:defRPr>
                <a:latin typeface="Lucida Grande"/>
                <a:ea typeface="Lucida Grande"/>
                <a:cs typeface="Lucida Grande"/>
                <a:sym typeface="Lucida Grande"/>
              </a:defRPr>
            </a:pPr>
            <a:r>
              <a:t>Esprime la somma di durezza permanente e durezza temporanea</a:t>
            </a:r>
          </a:p>
          <a:p>
            <a:pPr>
              <a:defRPr>
                <a:latin typeface="Lucida Grande"/>
                <a:ea typeface="Lucida Grande"/>
                <a:cs typeface="Lucida Grande"/>
                <a:sym typeface="Lucida Grande"/>
              </a:defRPr>
            </a:pPr>
          </a:p>
          <a:p>
            <a:pPr>
              <a:defRPr b="1">
                <a:latin typeface="inherit"/>
                <a:ea typeface="inherit"/>
                <a:cs typeface="inherit"/>
                <a:sym typeface="inherit"/>
              </a:defRPr>
            </a:pPr>
            <a:r>
              <a:t>DUREZZA PERMANENTE (misurabile tramite titolazione dopo eliminazione della parte che viene eliminata tramite ebollizione)</a:t>
            </a:r>
            <a:br/>
            <a:r>
              <a:rPr b="0">
                <a:latin typeface="Lucida Grande"/>
                <a:ea typeface="Lucida Grande"/>
                <a:cs typeface="Lucida Grande"/>
                <a:sym typeface="Lucida Grande"/>
              </a:rPr>
              <a:t>È dovuta a quei Sali (cloruri, solfati, nitrati, carbonati) che rimangono in soluzione nonostante l’ebollizione prolungata.</a:t>
            </a:r>
            <a:br>
              <a:rPr b="0">
                <a:latin typeface="Lucida Grande"/>
                <a:ea typeface="Lucida Grande"/>
                <a:cs typeface="Lucida Grande"/>
                <a:sym typeface="Lucida Grande"/>
              </a:rPr>
            </a:br>
            <a:endParaRPr>
              <a:latin typeface="Lucida Grande"/>
              <a:ea typeface="Lucida Grande"/>
              <a:cs typeface="Lucida Grande"/>
              <a:sym typeface="Lucida Grande"/>
            </a:endParaRPr>
          </a:p>
          <a:p>
            <a:pPr>
              <a:defRPr b="1">
                <a:latin typeface="inherit"/>
                <a:ea typeface="inherit"/>
                <a:cs typeface="inherit"/>
                <a:sym typeface="inherit"/>
              </a:defRPr>
            </a:pPr>
            <a:r>
              <a:t>DUREZZA TEMPORANEA (CALCOLABILE per differenza tra la totale e la permanente)</a:t>
            </a:r>
            <a:br/>
            <a:r>
              <a:rPr b="0">
                <a:latin typeface="Lucida Grande"/>
                <a:ea typeface="Lucida Grande"/>
                <a:cs typeface="Lucida Grande"/>
                <a:sym typeface="Lucida Grande"/>
              </a:rPr>
              <a:t>È dovuta alla presenza di Sali di Ca</a:t>
            </a:r>
            <a:r>
              <a:rPr b="0" baseline="30000">
                <a:latin typeface="Lucida Grande"/>
                <a:ea typeface="Lucida Grande"/>
                <a:cs typeface="Lucida Grande"/>
                <a:sym typeface="Lucida Grande"/>
              </a:rPr>
              <a:t>2+</a:t>
            </a:r>
            <a:r>
              <a:rPr b="0">
                <a:latin typeface="Lucida Grande"/>
                <a:ea typeface="Lucida Grande"/>
                <a:cs typeface="Lucida Grande"/>
                <a:sym typeface="Lucida Grande"/>
              </a:rPr>
              <a:t> e Mg</a:t>
            </a:r>
            <a:r>
              <a:rPr b="0" baseline="30000">
                <a:latin typeface="Lucida Grande"/>
                <a:ea typeface="Lucida Grande"/>
                <a:cs typeface="Lucida Grande"/>
                <a:sym typeface="Lucida Grande"/>
              </a:rPr>
              <a:t>2+</a:t>
            </a:r>
            <a:r>
              <a:rPr b="0">
                <a:latin typeface="Lucida Grande"/>
                <a:ea typeface="Lucida Grande"/>
                <a:cs typeface="Lucida Grande"/>
                <a:sym typeface="Lucida Grande"/>
              </a:rPr>
              <a:t>, quali bicarbonati, che in seguito all’ebollizione dell’acqua si decompongono con formazione di composti insolubili dei due ioni metallici.</a:t>
            </a:r>
            <a:endParaRPr b="0">
              <a:latin typeface="Lucida Grande"/>
              <a:ea typeface="Lucida Grande"/>
              <a:cs typeface="Lucida Grande"/>
              <a:sym typeface="Lucida Grande"/>
            </a:endParaRPr>
          </a:p>
          <a:p>
            <a:pPr>
              <a:defRPr>
                <a:latin typeface="Lucida Grande"/>
                <a:ea typeface="Lucida Grande"/>
                <a:cs typeface="Lucida Grande"/>
                <a:sym typeface="Lucida Grande"/>
              </a:defRPr>
            </a:pPr>
            <a:br/>
            <a:r>
              <a:t>Ca</a:t>
            </a:r>
            <a:r>
              <a:rPr baseline="30000"/>
              <a:t>2+</a:t>
            </a:r>
            <a:r>
              <a:t> + 2 HCO</a:t>
            </a:r>
            <a:r>
              <a:rPr baseline="-25000"/>
              <a:t>3</a:t>
            </a:r>
            <a:r>
              <a:rPr baseline="30000"/>
              <a:t>-</a:t>
            </a:r>
            <a:r>
              <a:t> ↔ CaCO</a:t>
            </a:r>
            <a:r>
              <a:rPr baseline="-25000"/>
              <a:t>3(ppt)</a:t>
            </a:r>
            <a:r>
              <a:t> + CO</a:t>
            </a:r>
            <a:r>
              <a:rPr baseline="-25000"/>
              <a:t>2(gas)</a:t>
            </a:r>
            <a:r>
              <a:t> + H</a:t>
            </a:r>
            <a:r>
              <a:rPr baseline="-25000"/>
              <a:t>2</a:t>
            </a:r>
            <a:r>
              <a:t>O</a:t>
            </a:r>
          </a:p>
          <a:p>
            <a:pPr>
              <a:defRPr>
                <a:latin typeface="Lucida Grande"/>
                <a:ea typeface="Lucida Grande"/>
                <a:cs typeface="Lucida Grande"/>
                <a:sym typeface="Lucida Grande"/>
              </a:defRPr>
            </a:pPr>
            <a:br/>
            <a:r>
              <a:rPr b="1"/>
              <a:t>Ad alte temperature</a:t>
            </a:r>
            <a:r>
              <a:t>, l’equilibrio della reazione è spostato verso destra (liberazione di CO</a:t>
            </a:r>
            <a:r>
              <a:rPr baseline="-25000"/>
              <a:t>2</a:t>
            </a:r>
            <a:r>
              <a:t> gassosa e precipitazione del carbonato di calcio).</a:t>
            </a:r>
          </a:p>
          <a:p>
            <a:pPr>
              <a:defRPr>
                <a:latin typeface="Lucida Grande"/>
                <a:ea typeface="Lucida Grande"/>
                <a:cs typeface="Lucida Grande"/>
                <a:sym typeface="Lucida Grande"/>
              </a:defRPr>
            </a:pPr>
          </a:p>
          <a:p>
            <a:pPr>
              <a:defRPr>
                <a:latin typeface="Lucida Grande"/>
                <a:ea typeface="Lucida Grande"/>
                <a:cs typeface="Lucida Grande"/>
                <a:sym typeface="Lucida Grande"/>
              </a:defRPr>
            </a:pPr>
          </a:p>
          <a:p>
            <a:pPr algn="just">
              <a:defRPr b="1">
                <a:latin typeface="Lucida Grande"/>
                <a:ea typeface="Lucida Grande"/>
                <a:cs typeface="Lucida Grande"/>
                <a:sym typeface="Lucida Grande"/>
              </a:defRPr>
            </a:pPr>
            <a:r>
              <a:t>Espressione della durezza dell’acqua</a:t>
            </a:r>
          </a:p>
          <a:p>
            <a:pPr algn="just">
              <a:defRPr b="1">
                <a:latin typeface="Lucida Grande"/>
                <a:ea typeface="Lucida Grande"/>
                <a:cs typeface="Lucida Grande"/>
                <a:sym typeface="Lucida Grande"/>
              </a:defRPr>
            </a:pPr>
          </a:p>
          <a:p>
            <a:pPr algn="just">
              <a:defRPr>
                <a:latin typeface="Lucida Grande"/>
                <a:ea typeface="Lucida Grande"/>
                <a:cs typeface="Lucida Grande"/>
                <a:sym typeface="Lucida Grande"/>
              </a:defRPr>
            </a:pPr>
            <a:r>
              <a:t>Gradi francesi (°F)    10mg CaCO</a:t>
            </a:r>
            <a:r>
              <a:rPr baseline="-25000"/>
              <a:t>3</a:t>
            </a:r>
            <a:r>
              <a:t>/L di acqua;</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0" name="Rettangolo 1"/>
          <p:cNvSpPr txBox="1"/>
          <p:nvPr/>
        </p:nvSpPr>
        <p:spPr>
          <a:xfrm>
            <a:off x="1225163" y="420903"/>
            <a:ext cx="9423622" cy="504684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nSpc>
                <a:spcPct val="150000"/>
              </a:lnSpc>
              <a:defRPr b="1" sz="2400">
                <a:latin typeface="Lucida Grande"/>
                <a:ea typeface="Lucida Grande"/>
                <a:cs typeface="Lucida Grande"/>
                <a:sym typeface="Lucida Grande"/>
              </a:defRPr>
            </a:pPr>
            <a:r>
              <a:t>Classificazione delle acque in base alla loro durezza</a:t>
            </a:r>
          </a:p>
          <a:p>
            <a:pPr>
              <a:lnSpc>
                <a:spcPct val="150000"/>
              </a:lnSpc>
              <a:defRPr b="1" sz="2400">
                <a:latin typeface="Lucida Grande"/>
                <a:ea typeface="Lucida Grande"/>
                <a:cs typeface="Lucida Grande"/>
                <a:sym typeface="Lucida Grande"/>
              </a:defRPr>
            </a:pPr>
          </a:p>
          <a:p>
            <a:pPr>
              <a:lnSpc>
                <a:spcPct val="150000"/>
              </a:lnSpc>
              <a:defRPr b="1" sz="2400">
                <a:latin typeface="Lucida Grande"/>
                <a:ea typeface="Lucida Grande"/>
                <a:cs typeface="Lucida Grande"/>
                <a:sym typeface="Lucida Grande"/>
              </a:defRPr>
            </a:pPr>
          </a:p>
          <a:p>
            <a:pPr>
              <a:lnSpc>
                <a:spcPct val="150000"/>
              </a:lnSpc>
              <a:defRPr b="1" sz="2200">
                <a:latin typeface="inherit"/>
                <a:ea typeface="inherit"/>
                <a:cs typeface="inherit"/>
                <a:sym typeface="inherit"/>
              </a:defRPr>
            </a:pPr>
            <a:r>
              <a:t>Intervallo di durezza   → Tipi di acque</a:t>
            </a:r>
            <a:br/>
            <a:r>
              <a:rPr b="0">
                <a:latin typeface="Lucida Grande"/>
                <a:ea typeface="Lucida Grande"/>
                <a:cs typeface="Lucida Grande"/>
                <a:sym typeface="Lucida Grande"/>
              </a:rPr>
              <a:t>Fino a 7°F</a:t>
            </a:r>
            <a:r>
              <a:t> → </a:t>
            </a:r>
            <a:r>
              <a:rPr b="0">
                <a:latin typeface="Lucida Grande"/>
                <a:ea typeface="Lucida Grande"/>
                <a:cs typeface="Lucida Grande"/>
                <a:sym typeface="Lucida Grande"/>
              </a:rPr>
              <a:t>Molto dolci</a:t>
            </a:r>
            <a:br>
              <a:rPr b="0">
                <a:latin typeface="Lucida Grande"/>
                <a:ea typeface="Lucida Grande"/>
                <a:cs typeface="Lucida Grande"/>
                <a:sym typeface="Lucida Grande"/>
              </a:rPr>
            </a:br>
            <a:r>
              <a:rPr b="0">
                <a:latin typeface="Lucida Grande"/>
                <a:ea typeface="Lucida Grande"/>
                <a:cs typeface="Lucida Grande"/>
                <a:sym typeface="Lucida Grande"/>
              </a:rPr>
              <a:t>Da 7 °f a 14 °F </a:t>
            </a:r>
            <a:r>
              <a:t>→ </a:t>
            </a:r>
            <a:r>
              <a:rPr b="0">
                <a:latin typeface="Lucida Grande"/>
                <a:ea typeface="Lucida Grande"/>
                <a:cs typeface="Lucida Grande"/>
                <a:sym typeface="Lucida Grande"/>
              </a:rPr>
              <a:t>Dolci</a:t>
            </a:r>
            <a:br>
              <a:rPr b="0">
                <a:latin typeface="Lucida Grande"/>
                <a:ea typeface="Lucida Grande"/>
                <a:cs typeface="Lucida Grande"/>
                <a:sym typeface="Lucida Grande"/>
              </a:rPr>
            </a:br>
            <a:r>
              <a:rPr b="0">
                <a:latin typeface="Lucida Grande"/>
                <a:ea typeface="Lucida Grande"/>
                <a:cs typeface="Lucida Grande"/>
                <a:sym typeface="Lucida Grande"/>
              </a:rPr>
              <a:t>Da 14 °f a 22 °F</a:t>
            </a:r>
            <a:r>
              <a:t> → </a:t>
            </a:r>
            <a:r>
              <a:rPr b="0">
                <a:latin typeface="Lucida Grande"/>
                <a:ea typeface="Lucida Grande"/>
                <a:cs typeface="Lucida Grande"/>
                <a:sym typeface="Lucida Grande"/>
              </a:rPr>
              <a:t>Mediamente dure</a:t>
            </a:r>
            <a:br>
              <a:rPr b="0">
                <a:latin typeface="Lucida Grande"/>
                <a:ea typeface="Lucida Grande"/>
                <a:cs typeface="Lucida Grande"/>
                <a:sym typeface="Lucida Grande"/>
              </a:rPr>
            </a:br>
            <a:r>
              <a:rPr b="0">
                <a:latin typeface="Lucida Grande"/>
                <a:ea typeface="Lucida Grande"/>
                <a:cs typeface="Lucida Grande"/>
                <a:sym typeface="Lucida Grande"/>
              </a:rPr>
              <a:t>Da 22 °f a 32 °F </a:t>
            </a:r>
            <a:r>
              <a:t>→ </a:t>
            </a:r>
            <a:r>
              <a:rPr b="0">
                <a:latin typeface="Lucida Grande"/>
                <a:ea typeface="Lucida Grande"/>
                <a:cs typeface="Lucida Grande"/>
                <a:sym typeface="Lucida Grande"/>
              </a:rPr>
              <a:t>Discretamente dure</a:t>
            </a:r>
            <a:br>
              <a:rPr b="0">
                <a:latin typeface="Lucida Grande"/>
                <a:ea typeface="Lucida Grande"/>
                <a:cs typeface="Lucida Grande"/>
                <a:sym typeface="Lucida Grande"/>
              </a:rPr>
            </a:br>
            <a:r>
              <a:rPr b="0">
                <a:latin typeface="Lucida Grande"/>
                <a:ea typeface="Lucida Grande"/>
                <a:cs typeface="Lucida Grande"/>
                <a:sym typeface="Lucida Grande"/>
              </a:rPr>
              <a:t>Da 32 °f a 54 °F</a:t>
            </a:r>
            <a:r>
              <a:t> → </a:t>
            </a:r>
            <a:r>
              <a:rPr b="0">
                <a:latin typeface="Lucida Grande"/>
                <a:ea typeface="Lucida Grande"/>
                <a:cs typeface="Lucida Grande"/>
                <a:sym typeface="Lucida Grande"/>
              </a:rPr>
              <a:t>Dure</a:t>
            </a:r>
            <a:br>
              <a:rPr b="0">
                <a:latin typeface="Lucida Grande"/>
                <a:ea typeface="Lucida Grande"/>
                <a:cs typeface="Lucida Grande"/>
                <a:sym typeface="Lucida Grande"/>
              </a:rPr>
            </a:br>
            <a:r>
              <a:rPr b="0">
                <a:latin typeface="Lucida Grande"/>
                <a:ea typeface="Lucida Grande"/>
                <a:cs typeface="Lucida Grande"/>
                <a:sym typeface="Lucida Grande"/>
              </a:rPr>
              <a:t>Oltre 54 °F </a:t>
            </a:r>
            <a:r>
              <a:t>→ </a:t>
            </a:r>
            <a:r>
              <a:rPr b="0">
                <a:latin typeface="Lucida Grande"/>
                <a:ea typeface="Lucida Grande"/>
                <a:cs typeface="Lucida Grande"/>
                <a:sym typeface="Lucida Grande"/>
              </a:rPr>
              <a:t>Molto dure</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2" name="Rettangolo 1"/>
          <p:cNvSpPr txBox="1"/>
          <p:nvPr/>
        </p:nvSpPr>
        <p:spPr>
          <a:xfrm>
            <a:off x="363773" y="306748"/>
            <a:ext cx="11464454" cy="643763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lnSpc>
                <a:spcPct val="150000"/>
              </a:lnSpc>
              <a:defRPr b="1" sz="2000">
                <a:latin typeface="Lucida Grande"/>
                <a:ea typeface="Lucida Grande"/>
                <a:cs typeface="Lucida Grande"/>
                <a:sym typeface="Lucida Grande"/>
              </a:defRPr>
            </a:pPr>
            <a:r>
              <a:t>Principio del metodo</a:t>
            </a:r>
          </a:p>
          <a:p>
            <a:pPr algn="just">
              <a:lnSpc>
                <a:spcPct val="150000"/>
              </a:lnSpc>
              <a:defRPr sz="2000">
                <a:latin typeface="Lucida Grande"/>
                <a:ea typeface="Lucida Grande"/>
                <a:cs typeface="Lucida Grande"/>
                <a:sym typeface="Lucida Grande"/>
              </a:defRPr>
            </a:pPr>
            <a:r>
              <a:t>Si effettua mediante titolazione con EDTA, complessante dei metalli alcalino-terrosi. La titolazione viene effettuata in soluzione a pH = 10 (aggiungendo tampone ammoniaca/ammonio) per favorire la complessazione degli ioni Ca</a:t>
            </a:r>
            <a:r>
              <a:rPr baseline="30000"/>
              <a:t>2+</a:t>
            </a:r>
            <a:r>
              <a:t> e Mg</a:t>
            </a:r>
            <a:r>
              <a:rPr baseline="30000"/>
              <a:t>2+</a:t>
            </a:r>
            <a:r>
              <a:t> . Per la rilevazione del punto di fine titolazione si utilizza come indicatore il nero-ericromo T, che forma con una piccolissima parte di ioni Mg</a:t>
            </a:r>
            <a:r>
              <a:rPr baseline="30000"/>
              <a:t>2+</a:t>
            </a:r>
            <a:r>
              <a:t> complessi fortemente colorati di </a:t>
            </a:r>
            <a:r>
              <a:rPr b="1" sz="2400">
                <a:solidFill>
                  <a:srgbClr val="FF0000"/>
                </a:solidFill>
              </a:rPr>
              <a:t>rosso-vino</a:t>
            </a:r>
            <a:r>
              <a:t>. Al punto di equivalenza, dopo essere stati complessati tutti gli ioni Ca</a:t>
            </a:r>
            <a:r>
              <a:rPr baseline="30000"/>
              <a:t>2+</a:t>
            </a:r>
            <a:r>
              <a:t> ed Mg</a:t>
            </a:r>
            <a:r>
              <a:rPr baseline="30000"/>
              <a:t>2+</a:t>
            </a:r>
            <a:r>
              <a:t> liberi in soluzione, un’ulteriore aggiunta di titolante induce una reazione di spostamento a carico del complesso Mg-nero-ericromo T, che una volta libero, assume una colorazione </a:t>
            </a:r>
            <a:r>
              <a:rPr b="1" sz="2400">
                <a:solidFill>
                  <a:srgbClr val="2F5597"/>
                </a:solidFill>
              </a:rPr>
              <a:t>blu cobalto</a:t>
            </a:r>
            <a:r>
              <a:t>. </a:t>
            </a:r>
          </a:p>
          <a:p>
            <a:pPr algn="just">
              <a:lnSpc>
                <a:spcPct val="150000"/>
              </a:lnSpc>
              <a:defRPr sz="2000">
                <a:latin typeface="Lucida Grande"/>
                <a:ea typeface="Lucida Grande"/>
                <a:cs typeface="Lucida Grande"/>
                <a:sym typeface="Lucida Grande"/>
              </a:defRPr>
            </a:pPr>
          </a:p>
          <a:p>
            <a:pPr algn="ctr">
              <a:lnSpc>
                <a:spcPct val="150000"/>
              </a:lnSpc>
              <a:defRPr sz="2000">
                <a:latin typeface="Lucida Grande"/>
                <a:ea typeface="Lucida Grande"/>
                <a:cs typeface="Lucida Grande"/>
                <a:sym typeface="Lucida Grande"/>
              </a:defRPr>
            </a:pPr>
            <a:r>
              <a:t>Infine, è da tener presente che in base alla definizione di grado francese (°F = 10 mg di CaCO</a:t>
            </a:r>
            <a:r>
              <a:rPr baseline="-25000"/>
              <a:t>3</a:t>
            </a:r>
            <a:r>
              <a:t>/L H</a:t>
            </a:r>
            <a:r>
              <a:rPr baseline="-25000"/>
              <a:t>2</a:t>
            </a:r>
            <a:r>
              <a:t>O) </a:t>
            </a:r>
            <a:r>
              <a:rPr b="1"/>
              <a:t>titolando 100 mL di acqua con EDTA 0,01 M, i mL utilizzati nella titolazione corrispondono alla durezza totale espressa in gradi Francesi.</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44" name="Immagine 1" descr="Immagine 1"/>
          <p:cNvPicPr>
            <a:picLocks noChangeAspect="1"/>
          </p:cNvPicPr>
          <p:nvPr/>
        </p:nvPicPr>
        <p:blipFill>
          <a:blip r:embed="rId2">
            <a:extLst/>
          </a:blip>
          <a:stretch>
            <a:fillRect/>
          </a:stretch>
        </p:blipFill>
        <p:spPr>
          <a:xfrm>
            <a:off x="1153551" y="185516"/>
            <a:ext cx="9959927" cy="6536203"/>
          </a:xfrm>
          <a:prstGeom prst="rect">
            <a:avLst/>
          </a:prstGeom>
          <a:ln w="12700">
            <a:miter lim="400000"/>
          </a:ln>
        </p:spPr>
      </p:pic>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46" name="Immagine 3" descr="Immagine 3"/>
          <p:cNvPicPr>
            <a:picLocks noChangeAspect="1"/>
          </p:cNvPicPr>
          <p:nvPr/>
        </p:nvPicPr>
        <p:blipFill>
          <a:blip r:embed="rId2">
            <a:extLst/>
          </a:blip>
          <a:stretch>
            <a:fillRect/>
          </a:stretch>
        </p:blipFill>
        <p:spPr>
          <a:xfrm>
            <a:off x="848750" y="305246"/>
            <a:ext cx="10494499" cy="6247507"/>
          </a:xfrm>
          <a:prstGeom prst="rect">
            <a:avLst/>
          </a:prstGeom>
          <a:ln w="12700">
            <a:miter lim="400000"/>
          </a:ln>
        </p:spPr>
      </p:pic>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8" name="Rettangolo 1"/>
          <p:cNvSpPr txBox="1"/>
          <p:nvPr/>
        </p:nvSpPr>
        <p:spPr>
          <a:xfrm>
            <a:off x="483038" y="246463"/>
            <a:ext cx="11305431" cy="644652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b="1" sz="2200">
                <a:latin typeface="Lucida Grande"/>
                <a:ea typeface="Lucida Grande"/>
                <a:cs typeface="Lucida Grande"/>
                <a:sym typeface="Lucida Grande"/>
              </a:defRPr>
            </a:pPr>
            <a:r>
              <a:t>Esempio</a:t>
            </a:r>
          </a:p>
          <a:p>
            <a:pPr>
              <a:defRPr b="1" sz="2000">
                <a:latin typeface="Lucida Grande"/>
                <a:ea typeface="Lucida Grande"/>
                <a:cs typeface="Lucida Grande"/>
                <a:sym typeface="Lucida Grande"/>
              </a:defRPr>
            </a:pPr>
          </a:p>
          <a:p>
            <a:pPr algn="just">
              <a:defRPr sz="2000">
                <a:latin typeface="Lucida Grande"/>
                <a:ea typeface="Lucida Grande"/>
                <a:cs typeface="Lucida Grande"/>
                <a:sym typeface="Lucida Grande"/>
              </a:defRPr>
            </a:pPr>
            <a:r>
              <a:t>Si supponga di aver titolato un campione costituito da 100 mL di acqua con 19,0 mL di una soluzione standard di EDTA </a:t>
            </a:r>
            <a:r>
              <a:rPr b="1"/>
              <a:t>0,0100 N</a:t>
            </a:r>
            <a:r>
              <a:t>. </a:t>
            </a:r>
          </a:p>
          <a:p>
            <a:pPr algn="just">
              <a:defRPr sz="2000">
                <a:latin typeface="Lucida Grande"/>
                <a:ea typeface="Lucida Grande"/>
                <a:cs typeface="Lucida Grande"/>
                <a:sym typeface="Lucida Grande"/>
              </a:defRPr>
            </a:pPr>
            <a:r>
              <a:t>Si determina la </a:t>
            </a:r>
            <a:r>
              <a:rPr b="1"/>
              <a:t>durezza totale </a:t>
            </a:r>
            <a:r>
              <a:t>di un’acqua espressa in gradi francesi ed in mg/L di CaCO</a:t>
            </a:r>
            <a:r>
              <a:rPr baseline="-25000"/>
              <a:t>3</a:t>
            </a:r>
            <a:r>
              <a:t> (ppm).</a:t>
            </a:r>
          </a:p>
          <a:p>
            <a:pPr>
              <a:defRPr sz="2000">
                <a:latin typeface="Lucida Grande"/>
                <a:ea typeface="Lucida Grande"/>
                <a:cs typeface="Lucida Grande"/>
                <a:sym typeface="Lucida Grande"/>
              </a:defRPr>
            </a:pPr>
            <a:br/>
            <a:r>
              <a:t>In 100 mL sono presenti 0,01N x 19,0 = 0,190 meq di Ca</a:t>
            </a:r>
            <a:r>
              <a:rPr baseline="30000"/>
              <a:t>2+</a:t>
            </a:r>
            <a:r>
              <a:t> + Mg</a:t>
            </a:r>
            <a:r>
              <a:rPr baseline="30000"/>
              <a:t>2+</a:t>
            </a:r>
            <a:r>
              <a:t>: in questo caso meq = mmol</a:t>
            </a:r>
          </a:p>
          <a:p>
            <a:pPr>
              <a:defRPr sz="2000">
                <a:latin typeface="Lucida Grande"/>
                <a:ea typeface="Lucida Grande"/>
                <a:cs typeface="Lucida Grande"/>
                <a:sym typeface="Lucida Grande"/>
              </a:defRPr>
            </a:pPr>
            <a:br/>
            <a:r>
              <a:t>Per determinare la durezza si fa l’assunzione che essa sia data solo dalla presenza di CaCO</a:t>
            </a:r>
            <a:r>
              <a:rPr baseline="-25000"/>
              <a:t>3</a:t>
            </a:r>
            <a:r>
              <a:t> (P.M.= 100,09)</a:t>
            </a:r>
          </a:p>
          <a:p>
            <a:pPr>
              <a:defRPr sz="2000">
                <a:latin typeface="Lucida Grande"/>
                <a:ea typeface="Lucida Grande"/>
                <a:cs typeface="Lucida Grande"/>
                <a:sym typeface="Lucida Grande"/>
              </a:defRPr>
            </a:pPr>
            <a:br/>
            <a:r>
              <a:t>mg CaCO</a:t>
            </a:r>
            <a:r>
              <a:rPr baseline="-25000"/>
              <a:t>3</a:t>
            </a:r>
            <a:r>
              <a:t> = mmol x PM = 0,190 x 100,09 = 19,01 mg in 100 mL</a:t>
            </a:r>
            <a:br/>
            <a:r>
              <a:t>quindi la durezza dell’acqua è di </a:t>
            </a:r>
            <a:r>
              <a:rPr b="1">
                <a:latin typeface="inherit"/>
                <a:ea typeface="inherit"/>
                <a:cs typeface="inherit"/>
                <a:sym typeface="inherit"/>
              </a:rPr>
              <a:t>19,01 °F</a:t>
            </a:r>
            <a:r>
              <a:t>.</a:t>
            </a:r>
          </a:p>
          <a:p>
            <a:pPr>
              <a:defRPr sz="2000">
                <a:latin typeface="Lucida Grande"/>
                <a:ea typeface="Lucida Grande"/>
                <a:cs typeface="Lucida Grande"/>
                <a:sym typeface="Lucida Grande"/>
              </a:defRPr>
            </a:pPr>
            <a:br/>
            <a:r>
              <a:rPr i="1">
                <a:latin typeface="inherit"/>
                <a:ea typeface="inherit"/>
                <a:cs typeface="inherit"/>
                <a:sym typeface="inherit"/>
              </a:rPr>
              <a:t>L’acqua è mediamente dura.</a:t>
            </a:r>
            <a:endParaRPr i="1">
              <a:latin typeface="inherit"/>
              <a:ea typeface="inherit"/>
              <a:cs typeface="inherit"/>
              <a:sym typeface="inherit"/>
            </a:endParaRPr>
          </a:p>
          <a:p>
            <a:pPr>
              <a:defRPr sz="2000">
                <a:latin typeface="Lucida Grande"/>
                <a:ea typeface="Lucida Grande"/>
                <a:cs typeface="Lucida Grande"/>
                <a:sym typeface="Lucida Grande"/>
              </a:defRPr>
            </a:pPr>
            <a:br>
              <a:rPr i="1">
                <a:latin typeface="inherit"/>
                <a:ea typeface="inherit"/>
                <a:cs typeface="inherit"/>
                <a:sym typeface="inherit"/>
              </a:rPr>
            </a:br>
            <a:r>
              <a:t>Volendo esprimere la concentrazione in mg/L:</a:t>
            </a:r>
            <a:br/>
            <a:r>
              <a:t>19,0 mg : 100 mL = X mg : 1000 mL</a:t>
            </a:r>
            <a:br/>
            <a:r>
              <a:t>X mg = 190 mg/L che equivale a dire 190 ppm</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0" name="Rettangolo 1"/>
          <p:cNvSpPr txBox="1"/>
          <p:nvPr/>
        </p:nvSpPr>
        <p:spPr>
          <a:xfrm>
            <a:off x="257753" y="0"/>
            <a:ext cx="11676493" cy="726509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lnSpc>
                <a:spcPct val="150000"/>
              </a:lnSpc>
              <a:defRPr b="1" sz="2000" u="sng">
                <a:latin typeface="Lucida Grande"/>
                <a:ea typeface="Lucida Grande"/>
                <a:cs typeface="Lucida Grande"/>
                <a:sym typeface="Lucida Grande"/>
              </a:defRPr>
            </a:pPr>
            <a:r>
              <a:t>Esempio (segue) misura durezza permanente</a:t>
            </a:r>
          </a:p>
          <a:p>
            <a:pPr algn="just">
              <a:lnSpc>
                <a:spcPct val="150000"/>
              </a:lnSpc>
              <a:defRPr b="1" sz="2000">
                <a:latin typeface="Lucida Grande"/>
                <a:ea typeface="Lucida Grande"/>
                <a:cs typeface="Lucida Grande"/>
                <a:sym typeface="Lucida Grande"/>
              </a:defRPr>
            </a:pPr>
          </a:p>
          <a:p>
            <a:pPr algn="just">
              <a:lnSpc>
                <a:spcPct val="150000"/>
              </a:lnSpc>
              <a:defRPr sz="1900">
                <a:latin typeface="Lucida Grande"/>
                <a:ea typeface="Lucida Grande"/>
                <a:cs typeface="Lucida Grande"/>
                <a:sym typeface="Lucida Grande"/>
              </a:defRPr>
            </a:pPr>
            <a:r>
              <a:t>La stessa acqua dell’esempio viene portata all’ebollizione per circa 30 minuti in modo da favorire la formazione del carbonato di calcio che precipita secondo la reazione vista in precedenza e allontanamento della CO</a:t>
            </a:r>
            <a:r>
              <a:rPr baseline="-25000"/>
              <a:t>2</a:t>
            </a:r>
            <a:r>
              <a:t>. La soluzione viene filtrata per allontanare il precipitato e 50 mL esatti di acqua sono prelevati con una pipetta per la titolazione della durezza. Supponendo che per la titolazione siano stati impiegati 12,4 mL di una soluzione standard di EDTA 0,01 M, si possono impostare i calcoli nel modo seguente:</a:t>
            </a:r>
          </a:p>
          <a:p>
            <a:pPr algn="just">
              <a:lnSpc>
                <a:spcPct val="150000"/>
              </a:lnSpc>
              <a:defRPr sz="1900">
                <a:latin typeface="Lucida Grande"/>
                <a:ea typeface="Lucida Grande"/>
                <a:cs typeface="Lucida Grande"/>
                <a:sym typeface="Lucida Grande"/>
              </a:defRPr>
            </a:pPr>
          </a:p>
          <a:p>
            <a:pPr>
              <a:lnSpc>
                <a:spcPct val="200000"/>
              </a:lnSpc>
              <a:defRPr sz="1900">
                <a:latin typeface="Lucida Grande"/>
                <a:ea typeface="Lucida Grande"/>
                <a:cs typeface="Lucida Grande"/>
                <a:sym typeface="Lucida Grande"/>
              </a:defRPr>
            </a:pPr>
            <a:r>
              <a:t>Durezza permanente di 100 mL = 0,01 x 12,4 = 0,124 meq di Ca</a:t>
            </a:r>
            <a:r>
              <a:rPr baseline="30000"/>
              <a:t>2+</a:t>
            </a:r>
            <a:r>
              <a:t> + Mg</a:t>
            </a:r>
            <a:r>
              <a:rPr baseline="30000"/>
              <a:t>2+</a:t>
            </a:r>
            <a:r>
              <a:t>: in questo caso meq = mmol</a:t>
            </a:r>
            <a:br/>
            <a:r>
              <a:t>Ancora una volta si considera che siano tutti mmol di CaCO</a:t>
            </a:r>
            <a:r>
              <a:rPr baseline="-25000"/>
              <a:t>3</a:t>
            </a:r>
            <a:br>
              <a:rPr baseline="-25000"/>
            </a:br>
            <a:r>
              <a:t>mg CaCO</a:t>
            </a:r>
            <a:r>
              <a:rPr baseline="-25000"/>
              <a:t>3</a:t>
            </a:r>
            <a:r>
              <a:t> = mmol x pm = 0,124 x 100,09 = 12,411 mg in 100 mL</a:t>
            </a:r>
            <a:br/>
            <a:r>
              <a:t>quindi la durezza dell’acqua è di </a:t>
            </a:r>
            <a:r>
              <a:rPr b="1">
                <a:latin typeface="inherit"/>
                <a:ea typeface="inherit"/>
                <a:cs typeface="inherit"/>
                <a:sym typeface="inherit"/>
              </a:rPr>
              <a:t>12,4 °F</a:t>
            </a:r>
            <a:r>
              <a:t>.</a:t>
            </a:r>
          </a:p>
          <a:p>
            <a:pPr algn="just">
              <a:lnSpc>
                <a:spcPct val="200000"/>
              </a:lnSpc>
              <a:defRPr sz="1900">
                <a:latin typeface="Lucida Grande"/>
                <a:ea typeface="Lucida Grande"/>
                <a:cs typeface="Lucida Grande"/>
                <a:sym typeface="Lucida Grande"/>
              </a:defRPr>
            </a:pPr>
            <a:r>
              <a:t>Durezza temporanea = durezza totale – durezza permanente = (19,0 – 12,4) °f = </a:t>
            </a:r>
            <a:r>
              <a:rPr b="1">
                <a:latin typeface="inherit"/>
                <a:ea typeface="inherit"/>
                <a:cs typeface="inherit"/>
                <a:sym typeface="inherit"/>
              </a:rPr>
              <a:t>6,6 °F</a:t>
            </a:r>
            <a:r>
              <a:t>.</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8" name="CasellaDiTesto 4"/>
          <p:cNvSpPr txBox="1"/>
          <p:nvPr/>
        </p:nvSpPr>
        <p:spPr>
          <a:xfrm>
            <a:off x="366013" y="114170"/>
            <a:ext cx="11545805" cy="5692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defRPr b="1">
                <a:latin typeface="Lucida Grande"/>
                <a:ea typeface="Lucida Grande"/>
                <a:cs typeface="Lucida Grande"/>
                <a:sym typeface="Lucida Grande"/>
              </a:defRPr>
            </a:pPr>
            <a:r>
              <a:t>Titolazioni complessometriche</a:t>
            </a:r>
          </a:p>
          <a:p>
            <a:pPr algn="just">
              <a:defRPr b="1">
                <a:latin typeface="Lucida Grande"/>
                <a:ea typeface="Lucida Grande"/>
                <a:cs typeface="Lucida Grande"/>
                <a:sym typeface="Lucida Grande"/>
              </a:defRPr>
            </a:pPr>
          </a:p>
          <a:p>
            <a:pPr algn="just">
              <a:defRPr>
                <a:latin typeface="Lucida Grande"/>
                <a:ea typeface="Lucida Grande"/>
                <a:cs typeface="Lucida Grande"/>
                <a:sym typeface="Lucida Grande"/>
              </a:defRPr>
            </a:pPr>
            <a:r>
              <a:t>La selettività in una titolazione complessometrica è data dalla diversa stabilità dei complessi.</a:t>
            </a:r>
          </a:p>
          <a:p>
            <a:pPr algn="just">
              <a:defRPr>
                <a:latin typeface="Lucida Grande"/>
                <a:ea typeface="Lucida Grande"/>
                <a:cs typeface="Lucida Grande"/>
                <a:sym typeface="Lucida Grande"/>
              </a:defRPr>
            </a:pPr>
          </a:p>
          <a:p>
            <a:pPr algn="just">
              <a:defRPr>
                <a:latin typeface="Lucida Grande"/>
                <a:ea typeface="Lucida Grande"/>
                <a:cs typeface="Lucida Grande"/>
                <a:sym typeface="Lucida Grande"/>
              </a:defRPr>
            </a:pPr>
            <a:r>
              <a:t>Ovvero maggiore la stabilità del complesso del legante con un metallo maggiore sarà la selettività del metodo per quel metallo</a:t>
            </a:r>
          </a:p>
          <a:p>
            <a:pPr algn="just">
              <a:defRPr>
                <a:latin typeface="Lucida Grande"/>
                <a:ea typeface="Lucida Grande"/>
                <a:cs typeface="Lucida Grande"/>
                <a:sym typeface="Lucida Grande"/>
              </a:defRPr>
            </a:pPr>
          </a:p>
          <a:p>
            <a:pPr algn="just">
              <a:defRPr>
                <a:latin typeface="Lucida Grande"/>
                <a:ea typeface="Lucida Grande"/>
                <a:cs typeface="Lucida Grande"/>
                <a:sym typeface="Lucida Grande"/>
              </a:defRPr>
            </a:pPr>
          </a:p>
          <a:p>
            <a:pPr algn="just">
              <a:defRPr>
                <a:solidFill>
                  <a:srgbClr val="FF0000"/>
                </a:solidFill>
                <a:latin typeface="Lucida Grande"/>
                <a:ea typeface="Lucida Grande"/>
                <a:cs typeface="Lucida Grande"/>
                <a:sym typeface="Lucida Grande"/>
              </a:defRPr>
            </a:pPr>
            <a:r>
              <a:t>M1</a:t>
            </a:r>
            <a:r>
              <a:rPr>
                <a:solidFill>
                  <a:srgbClr val="000000"/>
                </a:solidFill>
              </a:rPr>
              <a:t>+L </a:t>
            </a:r>
            <a:r>
              <a:rPr>
                <a:solidFill>
                  <a:srgbClr val="000000"/>
                </a:solidFill>
                <a:latin typeface="Wingdings"/>
                <a:ea typeface="Wingdings"/>
                <a:cs typeface="Wingdings"/>
                <a:sym typeface="Wingdings"/>
              </a:rPr>
              <a:t> </a:t>
            </a:r>
            <a:r>
              <a:t>M1</a:t>
            </a:r>
            <a:r>
              <a:rPr>
                <a:solidFill>
                  <a:srgbClr val="000000"/>
                </a:solidFill>
              </a:rPr>
              <a:t>L K1= [</a:t>
            </a:r>
            <a:r>
              <a:t>M1</a:t>
            </a:r>
            <a:r>
              <a:rPr>
                <a:solidFill>
                  <a:srgbClr val="000000"/>
                </a:solidFill>
              </a:rPr>
              <a:t>L]/[</a:t>
            </a:r>
            <a:r>
              <a:t>M1</a:t>
            </a:r>
            <a:r>
              <a:rPr>
                <a:solidFill>
                  <a:srgbClr val="000000"/>
                </a:solidFill>
              </a:rPr>
              <a:t>]*[L]</a:t>
            </a:r>
            <a:endParaRPr>
              <a:solidFill>
                <a:srgbClr val="000000"/>
              </a:solidFill>
            </a:endParaRPr>
          </a:p>
          <a:p>
            <a:pPr algn="just">
              <a:defRPr>
                <a:latin typeface="Lucida Grande"/>
                <a:ea typeface="Lucida Grande"/>
                <a:cs typeface="Lucida Grande"/>
                <a:sym typeface="Lucida Grande"/>
              </a:defRPr>
            </a:pPr>
          </a:p>
          <a:p>
            <a:pPr algn="just">
              <a:defRPr>
                <a:latin typeface="Lucida Grande"/>
                <a:ea typeface="Lucida Grande"/>
                <a:cs typeface="Lucida Grande"/>
                <a:sym typeface="Lucida Grande"/>
              </a:defRPr>
            </a:pPr>
          </a:p>
          <a:p>
            <a:pPr algn="just">
              <a:defRPr>
                <a:solidFill>
                  <a:srgbClr val="2F5597"/>
                </a:solidFill>
                <a:latin typeface="Lucida Grande"/>
                <a:ea typeface="Lucida Grande"/>
                <a:cs typeface="Lucida Grande"/>
                <a:sym typeface="Lucida Grande"/>
              </a:defRPr>
            </a:pPr>
            <a:r>
              <a:t>M2</a:t>
            </a:r>
            <a:r>
              <a:rPr>
                <a:solidFill>
                  <a:srgbClr val="000000"/>
                </a:solidFill>
              </a:rPr>
              <a:t>+L </a:t>
            </a:r>
            <a:r>
              <a:rPr>
                <a:solidFill>
                  <a:srgbClr val="000000"/>
                </a:solidFill>
                <a:latin typeface="Wingdings"/>
                <a:ea typeface="Wingdings"/>
                <a:cs typeface="Wingdings"/>
                <a:sym typeface="Wingdings"/>
              </a:rPr>
              <a:t> </a:t>
            </a:r>
            <a:r>
              <a:t>M2</a:t>
            </a:r>
            <a:r>
              <a:rPr>
                <a:solidFill>
                  <a:srgbClr val="000000"/>
                </a:solidFill>
              </a:rPr>
              <a:t>L K2= [</a:t>
            </a:r>
            <a:r>
              <a:t>M2</a:t>
            </a:r>
            <a:r>
              <a:rPr>
                <a:solidFill>
                  <a:srgbClr val="000000"/>
                </a:solidFill>
              </a:rPr>
              <a:t>L]/[</a:t>
            </a:r>
            <a:r>
              <a:t>M2</a:t>
            </a:r>
            <a:r>
              <a:rPr>
                <a:solidFill>
                  <a:srgbClr val="000000"/>
                </a:solidFill>
              </a:rPr>
              <a:t>]*[L]</a:t>
            </a:r>
            <a:endParaRPr>
              <a:solidFill>
                <a:srgbClr val="000000"/>
              </a:solidFill>
            </a:endParaRPr>
          </a:p>
          <a:p>
            <a:pPr algn="just">
              <a:defRPr>
                <a:latin typeface="Lucida Grande"/>
                <a:ea typeface="Lucida Grande"/>
                <a:cs typeface="Lucida Grande"/>
                <a:sym typeface="Lucida Grande"/>
              </a:defRPr>
            </a:pPr>
          </a:p>
          <a:p>
            <a:pPr algn="just">
              <a:defRPr>
                <a:latin typeface="Lucida Grande"/>
                <a:ea typeface="Lucida Grande"/>
                <a:cs typeface="Lucida Grande"/>
                <a:sym typeface="Lucida Grande"/>
              </a:defRPr>
            </a:pPr>
          </a:p>
          <a:p>
            <a:pPr algn="just">
              <a:defRPr>
                <a:latin typeface="Lucida Grande"/>
                <a:ea typeface="Lucida Grande"/>
                <a:cs typeface="Lucida Grande"/>
                <a:sym typeface="Lucida Grande"/>
              </a:defRPr>
            </a:pPr>
            <a:r>
              <a:t>Se K1&gt;&gt;K2 L è selettivo per </a:t>
            </a:r>
            <a:r>
              <a:rPr>
                <a:solidFill>
                  <a:srgbClr val="FF0000"/>
                </a:solidFill>
              </a:rPr>
              <a:t>M1</a:t>
            </a:r>
            <a:endParaRPr>
              <a:solidFill>
                <a:srgbClr val="FF0000"/>
              </a:solidFill>
            </a:endParaRPr>
          </a:p>
          <a:p>
            <a:pPr algn="just">
              <a:defRPr>
                <a:solidFill>
                  <a:srgbClr val="FF0000"/>
                </a:solidFill>
                <a:latin typeface="Lucida Grande"/>
                <a:ea typeface="Lucida Grande"/>
                <a:cs typeface="Lucida Grande"/>
                <a:sym typeface="Lucida Grande"/>
              </a:defRPr>
            </a:pPr>
          </a:p>
          <a:p>
            <a:pPr algn="just">
              <a:defRPr>
                <a:latin typeface="Lucida Grande"/>
                <a:ea typeface="Lucida Grande"/>
                <a:cs typeface="Lucida Grande"/>
                <a:sym typeface="Lucida Grande"/>
              </a:defRPr>
            </a:pPr>
            <a:r>
              <a:t>Se K2&gt;&gt;K1 L è selettivo per </a:t>
            </a:r>
            <a:r>
              <a:rPr>
                <a:solidFill>
                  <a:srgbClr val="0070C0"/>
                </a:solidFill>
              </a:rPr>
              <a:t>M2</a:t>
            </a:r>
            <a:endParaRPr>
              <a:solidFill>
                <a:srgbClr val="0070C0"/>
              </a:solidFill>
            </a:endParaRPr>
          </a:p>
          <a:p>
            <a:pPr algn="just">
              <a:defRPr>
                <a:solidFill>
                  <a:srgbClr val="FF0000"/>
                </a:solidFill>
                <a:latin typeface="Lucida Grande"/>
                <a:ea typeface="Lucida Grande"/>
                <a:cs typeface="Lucida Grande"/>
                <a:sym typeface="Lucida Grande"/>
              </a:defRPr>
            </a:pPr>
          </a:p>
          <a:p>
            <a:pPr algn="just">
              <a:defRPr>
                <a:solidFill>
                  <a:srgbClr val="FF0000"/>
                </a:solidFill>
                <a:latin typeface="Lucida Grande"/>
                <a:ea typeface="Lucida Grande"/>
                <a:cs typeface="Lucida Grande"/>
                <a:sym typeface="Lucida Grande"/>
              </a:defRPr>
            </a:pPr>
          </a:p>
          <a:p>
            <a:pPr algn="just">
              <a:defRPr>
                <a:latin typeface="Lucida Grande"/>
                <a:ea typeface="Lucida Grande"/>
                <a:cs typeface="Lucida Grande"/>
                <a:sym typeface="Lucida Grande"/>
              </a:defRPr>
            </a:pP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0" name="CasellaDiTesto 4"/>
          <p:cNvSpPr txBox="1"/>
          <p:nvPr/>
        </p:nvSpPr>
        <p:spPr>
          <a:xfrm>
            <a:off x="366013" y="114170"/>
            <a:ext cx="11545805" cy="58826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defRPr b="1" sz="2100">
                <a:latin typeface="Lucida Grande"/>
                <a:ea typeface="Lucida Grande"/>
                <a:cs typeface="Lucida Grande"/>
                <a:sym typeface="Lucida Grande"/>
              </a:defRPr>
            </a:pPr>
            <a:r>
              <a:t>Agenti complessanti organici</a:t>
            </a:r>
          </a:p>
          <a:p>
            <a:pPr algn="just">
              <a:defRPr b="1" sz="2100">
                <a:latin typeface="Lucida Grande"/>
                <a:ea typeface="Lucida Grande"/>
                <a:cs typeface="Lucida Grande"/>
                <a:sym typeface="Lucida Grande"/>
              </a:defRPr>
            </a:pPr>
          </a:p>
          <a:p>
            <a:pPr algn="just">
              <a:defRPr b="1" sz="2100">
                <a:latin typeface="Lucida Grande"/>
                <a:ea typeface="Lucida Grande"/>
                <a:cs typeface="Lucida Grande"/>
                <a:sym typeface="Lucida Grande"/>
              </a:defRPr>
            </a:pPr>
            <a:r>
              <a:t>In genere formano complessi chelati con ioni metallici </a:t>
            </a:r>
          </a:p>
          <a:p>
            <a:pPr algn="just">
              <a:defRPr sz="2100">
                <a:latin typeface="Lucida Grande"/>
                <a:ea typeface="Lucida Grande"/>
                <a:cs typeface="Lucida Grande"/>
                <a:sym typeface="Lucida Grande"/>
              </a:defRPr>
            </a:pPr>
          </a:p>
          <a:p>
            <a:pPr algn="just">
              <a:defRPr sz="2100">
                <a:latin typeface="Lucida Grande"/>
                <a:ea typeface="Lucida Grande"/>
                <a:cs typeface="Lucida Grande"/>
                <a:sym typeface="Lucida Grande"/>
              </a:defRPr>
            </a:pPr>
            <a:r>
              <a:t>Sono utilizzati in chimica analitica per l’estrazione selettiva di metalli da matrici complesse o come </a:t>
            </a:r>
            <a:r>
              <a:rPr b="1"/>
              <a:t>agenti mascheranti </a:t>
            </a:r>
            <a:r>
              <a:t>(per limitare interferenze durante una determinazione).</a:t>
            </a:r>
          </a:p>
          <a:p>
            <a:pPr algn="just">
              <a:defRPr sz="2100">
                <a:solidFill>
                  <a:srgbClr val="FF0000"/>
                </a:solidFill>
                <a:latin typeface="Lucida Grande"/>
                <a:ea typeface="Lucida Grande"/>
                <a:cs typeface="Lucida Grande"/>
                <a:sym typeface="Lucida Grande"/>
              </a:defRPr>
            </a:pPr>
          </a:p>
          <a:p>
            <a:pPr algn="just">
              <a:defRPr sz="2100">
                <a:solidFill>
                  <a:srgbClr val="FF0000"/>
                </a:solidFill>
                <a:latin typeface="Lucida Grande"/>
                <a:ea typeface="Lucida Grande"/>
                <a:cs typeface="Lucida Grande"/>
                <a:sym typeface="Lucida Grande"/>
              </a:defRPr>
            </a:pPr>
          </a:p>
          <a:p>
            <a:pPr algn="just">
              <a:defRPr sz="2100">
                <a:solidFill>
                  <a:srgbClr val="FF0000"/>
                </a:solidFill>
                <a:latin typeface="Lucida Grande"/>
                <a:ea typeface="Lucida Grande"/>
                <a:cs typeface="Lucida Grande"/>
                <a:sym typeface="Lucida Grande"/>
              </a:defRPr>
            </a:pPr>
          </a:p>
          <a:p>
            <a:pPr algn="just">
              <a:defRPr sz="2100">
                <a:solidFill>
                  <a:srgbClr val="FF0000"/>
                </a:solidFill>
                <a:latin typeface="Lucida Grande"/>
                <a:ea typeface="Lucida Grande"/>
                <a:cs typeface="Lucida Grande"/>
                <a:sym typeface="Lucida Grande"/>
              </a:defRPr>
            </a:pPr>
            <a:r>
              <a:t>Esempio di agente mascherante: CN- nelle titolazioni complessometriche di Ca e Mg con EDTA</a:t>
            </a:r>
          </a:p>
          <a:p>
            <a:pPr algn="just">
              <a:defRPr sz="2100">
                <a:solidFill>
                  <a:srgbClr val="FF0000"/>
                </a:solidFill>
                <a:latin typeface="Lucida Grande"/>
                <a:ea typeface="Lucida Grande"/>
                <a:cs typeface="Lucida Grande"/>
                <a:sym typeface="Lucida Grande"/>
              </a:defRPr>
            </a:pPr>
          </a:p>
          <a:p>
            <a:pPr algn="just">
              <a:defRPr sz="2100">
                <a:solidFill>
                  <a:srgbClr val="FF0000"/>
                </a:solidFill>
                <a:latin typeface="Lucida Grande"/>
                <a:ea typeface="Lucida Grande"/>
                <a:cs typeface="Lucida Grande"/>
                <a:sym typeface="Lucida Grande"/>
              </a:defRPr>
            </a:pPr>
            <a:r>
              <a:t>CN- «maschera» Co; Cu, Zn, Ni, Pd formando complessi con questi e sottraendoli alla reazione con EDTA</a:t>
            </a:r>
          </a:p>
          <a:p>
            <a:pPr algn="just">
              <a:defRPr sz="2100">
                <a:solidFill>
                  <a:srgbClr val="FF0000"/>
                </a:solidFill>
                <a:latin typeface="Lucida Grande"/>
                <a:ea typeface="Lucida Grande"/>
                <a:cs typeface="Lucida Grande"/>
                <a:sym typeface="Lucida Grande"/>
              </a:defRPr>
            </a:pPr>
          </a:p>
          <a:p>
            <a:pPr algn="just">
              <a:defRPr sz="2100">
                <a:solidFill>
                  <a:srgbClr val="FF0000"/>
                </a:solidFill>
                <a:latin typeface="Lucida Grande"/>
                <a:ea typeface="Lucida Grande"/>
                <a:cs typeface="Lucida Grande"/>
                <a:sym typeface="Lucida Grande"/>
              </a:defRPr>
            </a:pPr>
          </a:p>
          <a:p>
            <a:pPr algn="just">
              <a:defRPr sz="2100">
                <a:latin typeface="Lucida Grande"/>
                <a:ea typeface="Lucida Grande"/>
                <a:cs typeface="Lucida Grande"/>
                <a:sym typeface="Lucida Grande"/>
              </a:defRPr>
            </a:pP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2" name="CasellaDiTesto 3"/>
          <p:cNvSpPr txBox="1"/>
          <p:nvPr/>
        </p:nvSpPr>
        <p:spPr>
          <a:xfrm>
            <a:off x="459187" y="359673"/>
            <a:ext cx="10868110" cy="40030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defRPr b="1" sz="2200">
                <a:latin typeface="Lucida Grande"/>
                <a:ea typeface="Lucida Grande"/>
                <a:cs typeface="Lucida Grande"/>
                <a:sym typeface="Lucida Grande"/>
              </a:defRPr>
            </a:pPr>
            <a:r>
              <a:t>EDTA (acido diaminotetraacetico)</a:t>
            </a:r>
          </a:p>
          <a:p>
            <a:pPr algn="just">
              <a:defRPr b="1" sz="2200">
                <a:latin typeface="Lucida Grande"/>
                <a:ea typeface="Lucida Grande"/>
                <a:cs typeface="Lucida Grande"/>
                <a:sym typeface="Lucida Grande"/>
              </a:defRPr>
            </a:pPr>
          </a:p>
          <a:p>
            <a:pPr algn="just">
              <a:lnSpc>
                <a:spcPts val="2500"/>
              </a:lnSpc>
              <a:buSzPct val="100000"/>
              <a:buFont typeface="Arial"/>
              <a:buChar char="•"/>
              <a:defRPr sz="2200">
                <a:latin typeface="inherit"/>
                <a:ea typeface="inherit"/>
                <a:cs typeface="inherit"/>
                <a:sym typeface="inherit"/>
              </a:defRPr>
            </a:pPr>
            <a:r>
              <a:t>è il titolante complessometrico più diffuso;</a:t>
            </a:r>
          </a:p>
          <a:p>
            <a:pPr algn="just">
              <a:lnSpc>
                <a:spcPts val="2500"/>
              </a:lnSpc>
              <a:buSzPct val="100000"/>
              <a:buFont typeface="Arial"/>
              <a:buChar char="•"/>
              <a:defRPr sz="2200">
                <a:latin typeface="inherit"/>
                <a:ea typeface="inherit"/>
                <a:cs typeface="inherit"/>
                <a:sym typeface="inherit"/>
              </a:defRPr>
            </a:pPr>
            <a:r>
              <a:t>forma </a:t>
            </a:r>
            <a:r>
              <a:rPr u="sng"/>
              <a:t>complessi 1:1 </a:t>
            </a:r>
            <a:r>
              <a:t>con la maggior parte dei metalli;</a:t>
            </a:r>
          </a:p>
          <a:p>
            <a:pPr algn="just">
              <a:lnSpc>
                <a:spcPts val="2500"/>
              </a:lnSpc>
              <a:buSzPct val="100000"/>
              <a:buFont typeface="Arial"/>
              <a:buChar char="•"/>
              <a:defRPr sz="2200">
                <a:latin typeface="inherit"/>
                <a:ea typeface="inherit"/>
                <a:cs typeface="inherit"/>
                <a:sym typeface="inherit"/>
              </a:defRPr>
            </a:pPr>
            <a:r>
              <a:t>forma </a:t>
            </a:r>
            <a:r>
              <a:rPr b="1"/>
              <a:t>complessi stabili </a:t>
            </a:r>
            <a:r>
              <a:t>e solubili in acqua;</a:t>
            </a:r>
          </a:p>
          <a:p>
            <a:pPr algn="just">
              <a:lnSpc>
                <a:spcPts val="2500"/>
              </a:lnSpc>
              <a:buSzPct val="100000"/>
              <a:buFont typeface="Arial"/>
              <a:buChar char="•"/>
              <a:defRPr sz="2200">
                <a:latin typeface="inherit"/>
                <a:ea typeface="inherit"/>
                <a:cs typeface="inherit"/>
                <a:sym typeface="inherit"/>
              </a:defRPr>
            </a:pPr>
            <a:r>
              <a:t>è normalmente usato come sale di sodio per aumentarne la solubilità.</a:t>
            </a:r>
          </a:p>
          <a:p>
            <a:pPr algn="just">
              <a:defRPr sz="2200">
                <a:latin typeface="inherit"/>
                <a:ea typeface="inherit"/>
                <a:cs typeface="inherit"/>
                <a:sym typeface="inherit"/>
              </a:defRPr>
            </a:pPr>
          </a:p>
          <a:p>
            <a:pPr algn="just">
              <a:defRPr b="1" sz="2200">
                <a:latin typeface="inherit"/>
                <a:ea typeface="inherit"/>
                <a:cs typeface="inherit"/>
                <a:sym typeface="inherit"/>
              </a:defRPr>
            </a:pPr>
            <a:r>
              <a:t>L’EDTA forma complessi stabili con:</a:t>
            </a:r>
          </a:p>
          <a:p>
            <a:pPr>
              <a:defRPr sz="2200">
                <a:latin typeface="Lucida Grande"/>
                <a:ea typeface="Lucida Grande"/>
                <a:cs typeface="Lucida Grande"/>
                <a:sym typeface="Lucida Grande"/>
              </a:defRPr>
            </a:pPr>
            <a:br/>
            <a:r>
              <a:t>Ba</a:t>
            </a:r>
            <a:r>
              <a:rPr baseline="30000"/>
              <a:t>2+</a:t>
            </a:r>
            <a:r>
              <a:t>,Ca</a:t>
            </a:r>
            <a:r>
              <a:rPr baseline="30000"/>
              <a:t>2+</a:t>
            </a:r>
            <a:r>
              <a:t>,Cd</a:t>
            </a:r>
            <a:r>
              <a:rPr baseline="30000"/>
              <a:t>2+</a:t>
            </a:r>
            <a:r>
              <a:t>,Fe</a:t>
            </a:r>
            <a:r>
              <a:rPr baseline="30000"/>
              <a:t>2+</a:t>
            </a:r>
            <a:r>
              <a:t>,Fe</a:t>
            </a:r>
            <a:r>
              <a:rPr baseline="30000"/>
              <a:t>3+</a:t>
            </a:r>
            <a:r>
              <a:t>,</a:t>
            </a:r>
            <a:br/>
            <a:r>
              <a:t>Hg</a:t>
            </a:r>
            <a:r>
              <a:rPr baseline="30000"/>
              <a:t>2+</a:t>
            </a:r>
            <a:r>
              <a:t>, Mg</a:t>
            </a:r>
            <a:r>
              <a:rPr baseline="30000"/>
              <a:t>2+</a:t>
            </a:r>
            <a:r>
              <a:t>, Mn</a:t>
            </a:r>
            <a:r>
              <a:rPr baseline="30000"/>
              <a:t>2+</a:t>
            </a:r>
            <a:r>
              <a:t>, Ni</a:t>
            </a:r>
            <a:r>
              <a:rPr baseline="30000"/>
              <a:t>2+</a:t>
            </a:r>
            <a:r>
              <a:t>, Sr</a:t>
            </a:r>
            <a:r>
              <a:rPr baseline="30000"/>
              <a:t>2+</a:t>
            </a:r>
            <a:r>
              <a:t>.</a:t>
            </a:r>
          </a:p>
        </p:txBody>
      </p:sp>
      <p:grpSp>
        <p:nvGrpSpPr>
          <p:cNvPr id="110" name="Gruppo 14"/>
          <p:cNvGrpSpPr/>
          <p:nvPr/>
        </p:nvGrpSpPr>
        <p:grpSpPr>
          <a:xfrm>
            <a:off x="7299508" y="3617869"/>
            <a:ext cx="4344197" cy="3004163"/>
            <a:chOff x="0" y="0"/>
            <a:chExt cx="4344196" cy="3004162"/>
          </a:xfrm>
        </p:grpSpPr>
        <p:pic>
          <p:nvPicPr>
            <p:cNvPr id="103" name="Immagine 4" descr="Immagine 4"/>
            <p:cNvPicPr>
              <a:picLocks noChangeAspect="1"/>
            </p:cNvPicPr>
            <p:nvPr/>
          </p:nvPicPr>
          <p:blipFill>
            <a:blip r:embed="rId2">
              <a:extLst/>
            </a:blip>
            <a:stretch>
              <a:fillRect/>
            </a:stretch>
          </p:blipFill>
          <p:spPr>
            <a:xfrm>
              <a:off x="0" y="79716"/>
              <a:ext cx="4344197" cy="2924447"/>
            </a:xfrm>
            <a:prstGeom prst="rect">
              <a:avLst/>
            </a:prstGeom>
            <a:ln w="12700" cap="flat">
              <a:noFill/>
              <a:miter lim="400000"/>
            </a:ln>
            <a:effectLst/>
          </p:spPr>
        </p:pic>
        <p:sp>
          <p:nvSpPr>
            <p:cNvPr id="104" name="Ovale 1"/>
            <p:cNvSpPr/>
            <p:nvPr/>
          </p:nvSpPr>
          <p:spPr>
            <a:xfrm>
              <a:off x="956602" y="2414265"/>
              <a:ext cx="436099" cy="464236"/>
            </a:xfrm>
            <a:prstGeom prst="ellipse">
              <a:avLst/>
            </a:prstGeom>
            <a:solidFill>
              <a:schemeClr val="accent1">
                <a:alpha val="20000"/>
              </a:schemeClr>
            </a:solidFill>
            <a:ln w="12700" cap="flat">
              <a:solidFill>
                <a:srgbClr val="32538F"/>
              </a:solidFill>
              <a:prstDash val="solid"/>
              <a:miter lim="800000"/>
            </a:ln>
            <a:effectLst/>
          </p:spPr>
          <p:txBody>
            <a:bodyPr wrap="square" lIns="45719" tIns="45719" rIns="45719" bIns="45719" numCol="1" anchor="ctr">
              <a:noAutofit/>
            </a:bodyPr>
            <a:lstStyle/>
            <a:p>
              <a:pPr algn="ctr">
                <a:defRPr>
                  <a:solidFill>
                    <a:srgbClr val="FFFFFF"/>
                  </a:solidFill>
                </a:defRPr>
              </a:pPr>
            </a:p>
          </p:txBody>
        </p:sp>
        <p:sp>
          <p:nvSpPr>
            <p:cNvPr id="105" name="Ovale 2"/>
            <p:cNvSpPr/>
            <p:nvPr/>
          </p:nvSpPr>
          <p:spPr>
            <a:xfrm>
              <a:off x="3750840" y="1351745"/>
              <a:ext cx="436099" cy="464235"/>
            </a:xfrm>
            <a:prstGeom prst="ellipse">
              <a:avLst/>
            </a:prstGeom>
            <a:solidFill>
              <a:schemeClr val="accent1">
                <a:alpha val="20000"/>
              </a:schemeClr>
            </a:solidFill>
            <a:ln w="12700" cap="flat">
              <a:solidFill>
                <a:srgbClr val="32538F"/>
              </a:solidFill>
              <a:prstDash val="solid"/>
              <a:miter lim="800000"/>
            </a:ln>
            <a:effectLst/>
          </p:spPr>
          <p:txBody>
            <a:bodyPr wrap="square" lIns="45719" tIns="45719" rIns="45719" bIns="45719" numCol="1" anchor="ctr">
              <a:noAutofit/>
            </a:bodyPr>
            <a:lstStyle/>
            <a:p>
              <a:pPr algn="ctr">
                <a:defRPr>
                  <a:solidFill>
                    <a:srgbClr val="FFFFFF"/>
                  </a:solidFill>
                </a:defRPr>
              </a:pPr>
            </a:p>
          </p:txBody>
        </p:sp>
        <p:sp>
          <p:nvSpPr>
            <p:cNvPr id="106" name="Ovale 7"/>
            <p:cNvSpPr/>
            <p:nvPr/>
          </p:nvSpPr>
          <p:spPr>
            <a:xfrm>
              <a:off x="205155" y="1119628"/>
              <a:ext cx="436099" cy="464235"/>
            </a:xfrm>
            <a:prstGeom prst="ellipse">
              <a:avLst/>
            </a:prstGeom>
            <a:solidFill>
              <a:schemeClr val="accent1">
                <a:alpha val="20000"/>
              </a:schemeClr>
            </a:solidFill>
            <a:ln w="12700" cap="flat">
              <a:solidFill>
                <a:srgbClr val="32538F"/>
              </a:solidFill>
              <a:prstDash val="solid"/>
              <a:miter lim="800000"/>
            </a:ln>
            <a:effectLst/>
          </p:spPr>
          <p:txBody>
            <a:bodyPr wrap="square" lIns="45719" tIns="45719" rIns="45719" bIns="45719" numCol="1" anchor="ctr">
              <a:noAutofit/>
            </a:bodyPr>
            <a:lstStyle/>
            <a:p>
              <a:pPr algn="ctr">
                <a:defRPr>
                  <a:solidFill>
                    <a:srgbClr val="FFFFFF"/>
                  </a:solidFill>
                </a:defRPr>
              </a:pPr>
            </a:p>
          </p:txBody>
        </p:sp>
        <p:sp>
          <p:nvSpPr>
            <p:cNvPr id="107" name="Ovale 9"/>
            <p:cNvSpPr/>
            <p:nvPr/>
          </p:nvSpPr>
          <p:spPr>
            <a:xfrm>
              <a:off x="3151162" y="-1"/>
              <a:ext cx="436099" cy="464235"/>
            </a:xfrm>
            <a:prstGeom prst="ellipse">
              <a:avLst/>
            </a:prstGeom>
            <a:solidFill>
              <a:schemeClr val="accent1">
                <a:alpha val="20000"/>
              </a:schemeClr>
            </a:solidFill>
            <a:ln w="12700" cap="flat">
              <a:solidFill>
                <a:srgbClr val="32538F"/>
              </a:solidFill>
              <a:prstDash val="solid"/>
              <a:miter lim="800000"/>
            </a:ln>
            <a:effectLst/>
          </p:spPr>
          <p:txBody>
            <a:bodyPr wrap="square" lIns="45719" tIns="45719" rIns="45719" bIns="45719" numCol="1" anchor="ctr">
              <a:noAutofit/>
            </a:bodyPr>
            <a:lstStyle/>
            <a:p>
              <a:pPr algn="ctr">
                <a:defRPr>
                  <a:solidFill>
                    <a:srgbClr val="FFFFFF"/>
                  </a:solidFill>
                </a:defRPr>
              </a:pPr>
            </a:p>
          </p:txBody>
        </p:sp>
        <p:sp>
          <p:nvSpPr>
            <p:cNvPr id="108" name="Ovale 11"/>
            <p:cNvSpPr/>
            <p:nvPr/>
          </p:nvSpPr>
          <p:spPr>
            <a:xfrm>
              <a:off x="2555631" y="842426"/>
              <a:ext cx="436099" cy="464235"/>
            </a:xfrm>
            <a:prstGeom prst="ellipse">
              <a:avLst/>
            </a:prstGeom>
            <a:solidFill>
              <a:schemeClr val="accent1">
                <a:alpha val="20000"/>
              </a:schemeClr>
            </a:solidFill>
            <a:ln w="12700" cap="flat">
              <a:solidFill>
                <a:srgbClr val="32538F"/>
              </a:solidFill>
              <a:prstDash val="solid"/>
              <a:miter lim="800000"/>
            </a:ln>
            <a:effectLst/>
          </p:spPr>
          <p:txBody>
            <a:bodyPr wrap="square" lIns="45719" tIns="45719" rIns="45719" bIns="45719" numCol="1" anchor="ctr">
              <a:noAutofit/>
            </a:bodyPr>
            <a:lstStyle/>
            <a:p>
              <a:pPr algn="ctr">
                <a:defRPr>
                  <a:solidFill>
                    <a:srgbClr val="FFFFFF"/>
                  </a:solidFill>
                </a:defRPr>
              </a:pPr>
            </a:p>
          </p:txBody>
        </p:sp>
        <p:sp>
          <p:nvSpPr>
            <p:cNvPr id="109" name="Ovale 13"/>
            <p:cNvSpPr/>
            <p:nvPr/>
          </p:nvSpPr>
          <p:spPr>
            <a:xfrm>
              <a:off x="1282505" y="1541938"/>
              <a:ext cx="436099" cy="464235"/>
            </a:xfrm>
            <a:prstGeom prst="ellipse">
              <a:avLst/>
            </a:prstGeom>
            <a:solidFill>
              <a:schemeClr val="accent1">
                <a:alpha val="20000"/>
              </a:schemeClr>
            </a:solidFill>
            <a:ln w="12700" cap="flat">
              <a:solidFill>
                <a:srgbClr val="32538F"/>
              </a:solidFill>
              <a:prstDash val="solid"/>
              <a:miter lim="800000"/>
            </a:ln>
            <a:effectLst/>
          </p:spPr>
          <p:txBody>
            <a:bodyPr wrap="square" lIns="45719" tIns="45719" rIns="45719" bIns="45719" numCol="1" anchor="ctr">
              <a:noAutofit/>
            </a:bodyPr>
            <a:lstStyle/>
            <a:p>
              <a:pPr algn="ctr">
                <a:defRPr>
                  <a:solidFill>
                    <a:srgbClr val="FFFFFF"/>
                  </a:solidFill>
                </a:defRPr>
              </a:pPr>
            </a:p>
          </p:txBody>
        </p:sp>
      </p:grpSp>
      <p:sp>
        <p:nvSpPr>
          <p:cNvPr id="111" name="CasellaDiTesto 15"/>
          <p:cNvSpPr txBox="1"/>
          <p:nvPr/>
        </p:nvSpPr>
        <p:spPr>
          <a:xfrm>
            <a:off x="7227669" y="2874710"/>
            <a:ext cx="4252758" cy="62518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defRPr b="1" u="sng">
                <a:solidFill>
                  <a:srgbClr val="0070C0"/>
                </a:solidFill>
                <a:effectLst>
                  <a:outerShdw sx="100000" sy="100000" kx="0" ky="0" algn="b" rotWithShape="0" blurRad="38100" dist="38100" dir="2700000">
                    <a:srgbClr val="000000">
                      <a:alpha val="43137"/>
                    </a:srgbClr>
                  </a:outerShdw>
                </a:effectLst>
              </a:defRPr>
            </a:pPr>
            <a:r>
              <a:t>6 siti </a:t>
            </a:r>
            <a:r>
              <a:rPr u="none"/>
              <a:t>potenzialmente in grado di legare uno ione metallico   </a:t>
            </a:r>
          </a:p>
        </p:txBody>
      </p:sp>
      <p:sp>
        <p:nvSpPr>
          <p:cNvPr id="112" name="CasellaDiTesto 16"/>
          <p:cNvSpPr txBox="1"/>
          <p:nvPr/>
        </p:nvSpPr>
        <p:spPr>
          <a:xfrm>
            <a:off x="1916723" y="5110684"/>
            <a:ext cx="4883572" cy="62518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r>
              <a:t>Le 4 Ka sono di valori diversi Ka1 e ka2 simili (10</a:t>
            </a:r>
            <a:r>
              <a:rPr baseline="30000"/>
              <a:t>-2</a:t>
            </a:r>
            <a:r>
              <a:t>; 10</a:t>
            </a:r>
            <a:r>
              <a:rPr baseline="30000"/>
              <a:t>-3</a:t>
            </a:r>
            <a:r>
              <a:t>); Ka3 e Ka4 sono più basse (10</a:t>
            </a:r>
            <a:r>
              <a:rPr baseline="30000"/>
              <a:t>-7</a:t>
            </a:r>
            <a:r>
              <a:t>, 10</a:t>
            </a:r>
            <a:r>
              <a:rPr baseline="30000"/>
              <a:t>-10</a:t>
            </a:r>
            <a:r>
              <a:t>)</a:t>
            </a:r>
          </a:p>
        </p:txBody>
      </p:sp>
      <p:sp>
        <p:nvSpPr>
          <p:cNvPr id="113" name="CasellaDiTesto 17"/>
          <p:cNvSpPr txBox="1"/>
          <p:nvPr/>
        </p:nvSpPr>
        <p:spPr>
          <a:xfrm>
            <a:off x="10890065" y="3279840"/>
            <a:ext cx="444473" cy="333089"/>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r>
              <a:t>Ka1</a:t>
            </a:r>
          </a:p>
        </p:txBody>
      </p:sp>
      <p:sp>
        <p:nvSpPr>
          <p:cNvPr id="114" name="CasellaDiTesto 19"/>
          <p:cNvSpPr txBox="1"/>
          <p:nvPr/>
        </p:nvSpPr>
        <p:spPr>
          <a:xfrm>
            <a:off x="7559194" y="5847469"/>
            <a:ext cx="444474" cy="333089"/>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r>
              <a:t>Ka2</a:t>
            </a:r>
          </a:p>
        </p:txBody>
      </p:sp>
      <p:sp>
        <p:nvSpPr>
          <p:cNvPr id="115" name="CasellaDiTesto 21"/>
          <p:cNvSpPr txBox="1"/>
          <p:nvPr/>
        </p:nvSpPr>
        <p:spPr>
          <a:xfrm>
            <a:off x="7345228" y="4229965"/>
            <a:ext cx="444474" cy="333088"/>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r>
              <a:t>Ka3</a:t>
            </a:r>
          </a:p>
        </p:txBody>
      </p:sp>
      <p:sp>
        <p:nvSpPr>
          <p:cNvPr id="116" name="CasellaDiTesto 23"/>
          <p:cNvSpPr txBox="1"/>
          <p:nvPr/>
        </p:nvSpPr>
        <p:spPr>
          <a:xfrm>
            <a:off x="11043195" y="5465279"/>
            <a:ext cx="437232" cy="33308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r>
              <a:t>Ka4</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18" name="Immagine 3" descr="Immagine 3"/>
          <p:cNvPicPr>
            <a:picLocks noChangeAspect="1"/>
          </p:cNvPicPr>
          <p:nvPr/>
        </p:nvPicPr>
        <p:blipFill>
          <a:blip r:embed="rId2">
            <a:extLst/>
          </a:blip>
          <a:stretch>
            <a:fillRect/>
          </a:stretch>
        </p:blipFill>
        <p:spPr>
          <a:xfrm>
            <a:off x="0" y="2641493"/>
            <a:ext cx="3981914" cy="2156535"/>
          </a:xfrm>
          <a:prstGeom prst="rect">
            <a:avLst/>
          </a:prstGeom>
          <a:ln w="12700">
            <a:miter lim="400000"/>
          </a:ln>
        </p:spPr>
      </p:pic>
      <p:sp>
        <p:nvSpPr>
          <p:cNvPr id="119" name="Rettangolo 4"/>
          <p:cNvSpPr txBox="1"/>
          <p:nvPr/>
        </p:nvSpPr>
        <p:spPr>
          <a:xfrm>
            <a:off x="390276" y="18275"/>
            <a:ext cx="11591881" cy="232166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defRPr b="1">
                <a:latin typeface="Lucida Grande"/>
                <a:ea typeface="Lucida Grande"/>
                <a:cs typeface="Lucida Grande"/>
                <a:sym typeface="Lucida Grande"/>
              </a:defRPr>
            </a:pPr>
            <a:r>
              <a:t>Complesso EDTA-metallo legante</a:t>
            </a:r>
          </a:p>
          <a:p>
            <a:pPr algn="just">
              <a:defRPr b="1">
                <a:latin typeface="Lucida Grande"/>
                <a:ea typeface="Lucida Grande"/>
                <a:cs typeface="Lucida Grande"/>
                <a:sym typeface="Lucida Grande"/>
              </a:defRPr>
            </a:pPr>
          </a:p>
          <a:p>
            <a:pPr algn="just">
              <a:lnSpc>
                <a:spcPts val="2700"/>
              </a:lnSpc>
              <a:defRPr sz="1900">
                <a:latin typeface="Lucida Grande"/>
                <a:ea typeface="Lucida Grande"/>
                <a:cs typeface="Lucida Grande"/>
                <a:sym typeface="Lucida Grande"/>
              </a:defRPr>
            </a:pPr>
            <a:r>
              <a:t>Gli ossigeni dei quattro gruppi carbossilici si deprotonano, ed una delle coppie elettroniche non condivise rimaste su di essi è disponibile per formare un legame di coordinazione con lo ione metallico. Anche i due atomi di azoto possiedono ciascuno una coppia di elettroni non condivisa, e formano un legame di coordinazione con Zn</a:t>
            </a:r>
            <a:r>
              <a:rPr baseline="30000"/>
              <a:t>2+</a:t>
            </a:r>
            <a:r>
              <a:t>. I complessi che si formano sono molto forti poiché si formano anello a cinque membri stabili, appunto i chelati.</a:t>
            </a:r>
          </a:p>
        </p:txBody>
      </p:sp>
      <p:sp>
        <p:nvSpPr>
          <p:cNvPr id="120" name="CasellaDiTesto 5"/>
          <p:cNvSpPr txBox="1"/>
          <p:nvPr/>
        </p:nvSpPr>
        <p:spPr>
          <a:xfrm>
            <a:off x="4319199" y="2228526"/>
            <a:ext cx="7781779" cy="45745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lnSpc>
                <a:spcPct val="150000"/>
              </a:lnSpc>
              <a:defRPr b="1">
                <a:latin typeface="Lucida Grande"/>
                <a:ea typeface="Lucida Grande"/>
                <a:cs typeface="Lucida Grande"/>
                <a:sym typeface="Lucida Grande"/>
              </a:defRPr>
            </a:pPr>
            <a:r>
              <a:t>Dipendenza dal pH</a:t>
            </a:r>
          </a:p>
          <a:p>
            <a:pPr algn="just">
              <a:lnSpc>
                <a:spcPct val="150000"/>
              </a:lnSpc>
              <a:defRPr>
                <a:latin typeface="Lucida Grande"/>
                <a:ea typeface="Lucida Grande"/>
                <a:cs typeface="Lucida Grande"/>
                <a:sym typeface="Lucida Grande"/>
              </a:defRPr>
            </a:pPr>
            <a:r>
              <a:t>La forza e la stabilità dei complessi con l’EDTA dipendono principalmente dal pH. L’effettiva disponibilità dei doppietti elettronici necessari per i legami di coordinazione dipende da dissociazione dei gruppi acidi e quindi dal pH.</a:t>
            </a:r>
          </a:p>
          <a:p>
            <a:pPr algn="just">
              <a:lnSpc>
                <a:spcPct val="150000"/>
              </a:lnSpc>
              <a:defRPr>
                <a:latin typeface="Lucida Grande"/>
                <a:ea typeface="Lucida Grande"/>
                <a:cs typeface="Lucida Grande"/>
                <a:sym typeface="Lucida Grande"/>
              </a:defRPr>
            </a:pPr>
            <a:br/>
            <a:r>
              <a:t>Non è possibile effettuare le titolazioni con EDTA a pH molto basici per evitare la precipitazione degli ioni metallici come idrossidi.</a:t>
            </a:r>
          </a:p>
          <a:p>
            <a:pPr algn="just">
              <a:defRPr>
                <a:latin typeface="Lucida Grande"/>
                <a:ea typeface="Lucida Grande"/>
                <a:cs typeface="Lucida Grande"/>
                <a:sym typeface="Lucida Grande"/>
              </a:defRPr>
            </a:pPr>
            <a:br/>
            <a:r>
              <a:rPr b="1" sz="1700"/>
              <a:t>Il fatto che spesso </a:t>
            </a:r>
            <a:r>
              <a:rPr b="1" sz="1700" u="sng"/>
              <a:t>non si possa operare a pH sufficientemente basici </a:t>
            </a:r>
            <a:r>
              <a:rPr b="1" sz="1700"/>
              <a:t>fa prevedere che la reazione di complessazione sia meno completa del previsto (anche se comunque molto spostata verso la formazione del complesso).</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2" name="CasellaDiTesto 1"/>
          <p:cNvSpPr txBox="1"/>
          <p:nvPr/>
        </p:nvSpPr>
        <p:spPr>
          <a:xfrm>
            <a:off x="403528" y="185531"/>
            <a:ext cx="11742751" cy="661921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defRPr b="1">
                <a:latin typeface="Lucida Grande"/>
                <a:ea typeface="Lucida Grande"/>
                <a:cs typeface="Lucida Grande"/>
                <a:sym typeface="Lucida Grande"/>
              </a:defRPr>
            </a:pPr>
            <a:r>
              <a:t>Indicatori per le titolazioni con EDTA</a:t>
            </a:r>
          </a:p>
          <a:p>
            <a:pPr algn="just">
              <a:defRPr>
                <a:latin typeface="Lucida Grande"/>
                <a:ea typeface="Lucida Grande"/>
                <a:cs typeface="Lucida Grande"/>
                <a:sym typeface="Lucida Grande"/>
              </a:defRPr>
            </a:pPr>
          </a:p>
          <a:p>
            <a:pPr algn="just">
              <a:defRPr>
                <a:latin typeface="Lucida Grande"/>
                <a:ea typeface="Lucida Grande"/>
                <a:cs typeface="Lucida Grande"/>
                <a:sym typeface="Lucida Grande"/>
              </a:defRPr>
            </a:pPr>
            <a:r>
              <a:t>Una titolazione avviene in presenza di un indicatore in grado di virare in prossimità del punto di equivalenza.</a:t>
            </a:r>
          </a:p>
          <a:p>
            <a:pPr algn="just">
              <a:defRPr>
                <a:latin typeface="Lucida Grande"/>
                <a:ea typeface="Lucida Grande"/>
                <a:cs typeface="Lucida Grande"/>
                <a:sym typeface="Lucida Grande"/>
              </a:defRPr>
            </a:pPr>
            <a:br/>
            <a:r>
              <a:t>Nel caso delle titolazioni con EDTA, gli indicatori sono dei coloranti organici che formano chelati colorati con gli ioni metallici.</a:t>
            </a:r>
          </a:p>
          <a:p>
            <a:pPr algn="just">
              <a:defRPr>
                <a:latin typeface="Lucida Grande"/>
                <a:ea typeface="Lucida Grande"/>
                <a:cs typeface="Lucida Grande"/>
                <a:sym typeface="Lucida Grande"/>
              </a:defRPr>
            </a:pPr>
          </a:p>
          <a:p>
            <a:pPr algn="just">
              <a:defRPr>
                <a:latin typeface="Lucida Grande"/>
                <a:ea typeface="Lucida Grande"/>
                <a:cs typeface="Lucida Grande"/>
                <a:sym typeface="Lucida Grande"/>
              </a:defRPr>
            </a:pPr>
            <a:br/>
            <a:r>
              <a:t>L’indicatore più impiegato è il </a:t>
            </a:r>
            <a:r>
              <a:rPr b="1">
                <a:latin typeface="inherit"/>
                <a:ea typeface="inherit"/>
                <a:cs typeface="inherit"/>
                <a:sym typeface="inherit"/>
              </a:rPr>
              <a:t>nero eriocromo T</a:t>
            </a:r>
            <a:endParaRPr b="1">
              <a:latin typeface="inherit"/>
              <a:ea typeface="inherit"/>
              <a:cs typeface="inherit"/>
              <a:sym typeface="inherit"/>
            </a:endParaRPr>
          </a:p>
          <a:p>
            <a:pPr algn="just">
              <a:defRPr>
                <a:latin typeface="Lucida Grande"/>
                <a:ea typeface="Lucida Grande"/>
                <a:cs typeface="Lucida Grande"/>
                <a:sym typeface="Lucida Grande"/>
              </a:defRPr>
            </a:pPr>
            <a:br>
              <a:rPr b="1">
                <a:latin typeface="inherit"/>
                <a:ea typeface="inherit"/>
                <a:cs typeface="inherit"/>
                <a:sym typeface="inherit"/>
              </a:rPr>
            </a:br>
            <a:endParaRPr baseline="30000"/>
          </a:p>
          <a:p>
            <a:pPr algn="just">
              <a:defRPr baseline="30000">
                <a:latin typeface="Lucida Grande"/>
                <a:ea typeface="Lucida Grande"/>
                <a:cs typeface="Lucida Grande"/>
                <a:sym typeface="Lucida Grande"/>
              </a:defRPr>
            </a:pPr>
          </a:p>
          <a:p>
            <a:pPr algn="just">
              <a:defRPr baseline="30000">
                <a:latin typeface="Lucida Grande"/>
                <a:ea typeface="Lucida Grande"/>
                <a:cs typeface="Lucida Grande"/>
                <a:sym typeface="Lucida Grande"/>
              </a:defRPr>
            </a:pPr>
          </a:p>
          <a:p>
            <a:pPr algn="just">
              <a:defRPr baseline="30000">
                <a:latin typeface="Lucida Grande"/>
                <a:ea typeface="Lucida Grande"/>
                <a:cs typeface="Lucida Grande"/>
                <a:sym typeface="Lucida Grande"/>
              </a:defRPr>
            </a:pPr>
          </a:p>
          <a:p>
            <a:pPr algn="just">
              <a:defRPr baseline="30000">
                <a:latin typeface="Lucida Grande"/>
                <a:ea typeface="Lucida Grande"/>
                <a:cs typeface="Lucida Grande"/>
                <a:sym typeface="Lucida Grande"/>
              </a:defRPr>
            </a:pPr>
          </a:p>
          <a:p>
            <a:pPr algn="just">
              <a:defRPr baseline="30000">
                <a:latin typeface="Lucida Grande"/>
                <a:ea typeface="Lucida Grande"/>
                <a:cs typeface="Lucida Grande"/>
                <a:sym typeface="Lucida Grande"/>
              </a:defRPr>
            </a:pPr>
          </a:p>
          <a:p>
            <a:pPr algn="just">
              <a:defRPr>
                <a:latin typeface="Lucida Grande"/>
                <a:ea typeface="Lucida Grande"/>
                <a:cs typeface="Lucida Grande"/>
                <a:sym typeface="Lucida Grande"/>
              </a:defRPr>
            </a:pPr>
          </a:p>
          <a:p>
            <a:pPr algn="just">
              <a:defRPr>
                <a:latin typeface="Lucida Grande"/>
                <a:ea typeface="Lucida Grande"/>
                <a:cs typeface="Lucida Grande"/>
                <a:sym typeface="Lucida Grande"/>
              </a:defRPr>
            </a:pPr>
          </a:p>
          <a:p>
            <a:pPr algn="just">
              <a:defRPr>
                <a:latin typeface="Lucida Grande"/>
                <a:ea typeface="Lucida Grande"/>
                <a:cs typeface="Lucida Grande"/>
                <a:sym typeface="Lucida Grande"/>
              </a:defRPr>
            </a:pPr>
            <a:r>
              <a:t>I </a:t>
            </a:r>
            <a:r>
              <a:rPr b="1"/>
              <a:t>complessi metallici del nero eriocromo T </a:t>
            </a:r>
            <a:r>
              <a:t>sono generalmete </a:t>
            </a:r>
            <a:r>
              <a:rPr b="1" sz="2000">
                <a:solidFill>
                  <a:srgbClr val="FF0000"/>
                </a:solidFill>
              </a:rPr>
              <a:t>rossi</a:t>
            </a:r>
            <a:r>
              <a:t>, come </a:t>
            </a:r>
            <a:r>
              <a:rPr>
                <a:solidFill>
                  <a:srgbClr val="FF0000"/>
                </a:solidFill>
              </a:rPr>
              <a:t>H</a:t>
            </a:r>
            <a:r>
              <a:rPr baseline="-25000">
                <a:solidFill>
                  <a:srgbClr val="FF0000"/>
                </a:solidFill>
              </a:rPr>
              <a:t>2</a:t>
            </a:r>
            <a:r>
              <a:rPr>
                <a:solidFill>
                  <a:srgbClr val="FF0000"/>
                </a:solidFill>
              </a:rPr>
              <a:t>In</a:t>
            </a:r>
            <a:r>
              <a:rPr baseline="30000">
                <a:solidFill>
                  <a:srgbClr val="FF0000"/>
                </a:solidFill>
              </a:rPr>
              <a:t>-</a:t>
            </a:r>
            <a:r>
              <a:t>. Quindi fino al punto equivalente di una titolazione l’indicatore complessa lo ione in eccesso cosicché la soluzione è </a:t>
            </a:r>
            <a:r>
              <a:rPr b="1">
                <a:solidFill>
                  <a:srgbClr val="FF0000"/>
                </a:solidFill>
              </a:rPr>
              <a:t>rossa</a:t>
            </a:r>
            <a:r>
              <a:t>. </a:t>
            </a:r>
          </a:p>
          <a:p>
            <a:pPr algn="just">
              <a:defRPr>
                <a:latin typeface="Lucida Grande"/>
                <a:ea typeface="Lucida Grande"/>
                <a:cs typeface="Lucida Grande"/>
                <a:sym typeface="Lucida Grande"/>
              </a:defRPr>
            </a:pPr>
          </a:p>
          <a:p>
            <a:pPr algn="just">
              <a:defRPr>
                <a:latin typeface="Lucida Grande"/>
                <a:ea typeface="Lucida Grande"/>
                <a:cs typeface="Lucida Grande"/>
                <a:sym typeface="Lucida Grande"/>
              </a:defRPr>
            </a:pPr>
            <a:r>
              <a:t>A pH &gt; 7, con il primo leggero eccesso di EDTA, cioè in assenza di metalli che possono stabilizzare la forma «ROSSA» l’equilibrio si sposta verso </a:t>
            </a:r>
            <a:r>
              <a:rPr b="1" sz="2100">
                <a:solidFill>
                  <a:srgbClr val="2F5597"/>
                </a:solidFill>
              </a:rPr>
              <a:t>HIn</a:t>
            </a:r>
            <a:r>
              <a:rPr b="1" baseline="30000" sz="2100">
                <a:solidFill>
                  <a:srgbClr val="2F5597"/>
                </a:solidFill>
              </a:rPr>
              <a:t>2-</a:t>
            </a:r>
            <a:r>
              <a:rPr b="1" sz="2100">
                <a:solidFill>
                  <a:srgbClr val="2F5597"/>
                </a:solidFill>
              </a:rPr>
              <a:t> </a:t>
            </a:r>
            <a:r>
              <a:t>e la soluzione diviene </a:t>
            </a:r>
            <a:r>
              <a:rPr b="1" u="sng">
                <a:solidFill>
                  <a:srgbClr val="0070C0"/>
                </a:solidFill>
              </a:rPr>
              <a:t>blu</a:t>
            </a:r>
          </a:p>
        </p:txBody>
      </p:sp>
      <p:pic>
        <p:nvPicPr>
          <p:cNvPr id="123" name="Immagine 2" descr="Immagine 2"/>
          <p:cNvPicPr>
            <a:picLocks noChangeAspect="1"/>
          </p:cNvPicPr>
          <p:nvPr/>
        </p:nvPicPr>
        <p:blipFill>
          <a:blip r:embed="rId2">
            <a:extLst/>
          </a:blip>
          <a:stretch>
            <a:fillRect/>
          </a:stretch>
        </p:blipFill>
        <p:spPr>
          <a:xfrm>
            <a:off x="8581291" y="1850436"/>
            <a:ext cx="3252901" cy="2439676"/>
          </a:xfrm>
          <a:prstGeom prst="rect">
            <a:avLst/>
          </a:prstGeom>
          <a:ln w="12700">
            <a:miter lim="400000"/>
          </a:ln>
        </p:spPr>
      </p:pic>
      <p:grpSp>
        <p:nvGrpSpPr>
          <p:cNvPr id="126" name="Immagine 5"/>
          <p:cNvGrpSpPr/>
          <p:nvPr/>
        </p:nvGrpSpPr>
        <p:grpSpPr>
          <a:xfrm>
            <a:off x="719895" y="2858510"/>
            <a:ext cx="4147094" cy="1382364"/>
            <a:chOff x="0" y="0"/>
            <a:chExt cx="4147092" cy="1382363"/>
          </a:xfrm>
        </p:grpSpPr>
        <p:sp>
          <p:nvSpPr>
            <p:cNvPr id="124" name="Rettangolo"/>
            <p:cNvSpPr/>
            <p:nvPr/>
          </p:nvSpPr>
          <p:spPr>
            <a:xfrm>
              <a:off x="0" y="0"/>
              <a:ext cx="4147093" cy="1382364"/>
            </a:xfrm>
            <a:prstGeom prst="rect">
              <a:avLst/>
            </a:prstGeom>
            <a:solidFill>
              <a:srgbClr val="AFABAB"/>
            </a:solidFill>
            <a:ln w="12700" cap="flat">
              <a:noFill/>
              <a:miter lim="400000"/>
            </a:ln>
            <a:effectLst/>
          </p:spPr>
          <p:txBody>
            <a:bodyPr wrap="square" lIns="45719" tIns="45719" rIns="45719" bIns="45719" numCol="1" anchor="ctr">
              <a:noAutofit/>
            </a:bodyPr>
            <a:lstStyle/>
            <a:p>
              <a:pPr/>
            </a:p>
          </p:txBody>
        </p:sp>
        <p:pic>
          <p:nvPicPr>
            <p:cNvPr id="125" name="image5.png" descr="image5.png"/>
            <p:cNvPicPr>
              <a:picLocks noChangeAspect="1"/>
            </p:cNvPicPr>
            <p:nvPr/>
          </p:nvPicPr>
          <p:blipFill>
            <a:blip r:embed="rId3">
              <a:extLst/>
            </a:blip>
            <a:stretch>
              <a:fillRect/>
            </a:stretch>
          </p:blipFill>
          <p:spPr>
            <a:xfrm>
              <a:off x="0" y="0"/>
              <a:ext cx="4147093" cy="1382364"/>
            </a:xfrm>
            <a:prstGeom prst="rect">
              <a:avLst/>
            </a:prstGeom>
            <a:ln w="12700" cap="flat">
              <a:noFill/>
              <a:miter lim="400000"/>
            </a:ln>
            <a:effectLst/>
          </p:spPr>
        </p:pic>
      </p:gr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8" name="Rettangolo 3"/>
          <p:cNvSpPr txBox="1"/>
          <p:nvPr/>
        </p:nvSpPr>
        <p:spPr>
          <a:xfrm>
            <a:off x="840848" y="2594112"/>
            <a:ext cx="6004561" cy="207264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defRPr b="1">
                <a:solidFill>
                  <a:srgbClr val="FF0000"/>
                </a:solidFill>
                <a:latin typeface="Lucida Grande"/>
                <a:ea typeface="Lucida Grande"/>
                <a:cs typeface="Lucida Grande"/>
                <a:sym typeface="Lucida Grande"/>
              </a:defRPr>
            </a:pPr>
            <a:r>
              <a:t>MIn</a:t>
            </a:r>
            <a:r>
              <a:rPr baseline="30000"/>
              <a:t>-</a:t>
            </a:r>
            <a:r>
              <a:rPr b="0">
                <a:solidFill>
                  <a:srgbClr val="000000"/>
                </a:solidFill>
              </a:rPr>
              <a:t> + HY</a:t>
            </a:r>
            <a:r>
              <a:rPr b="0" baseline="30000">
                <a:solidFill>
                  <a:srgbClr val="000000"/>
                </a:solidFill>
              </a:rPr>
              <a:t>3-</a:t>
            </a:r>
            <a:r>
              <a:rPr b="0">
                <a:solidFill>
                  <a:srgbClr val="000000"/>
                </a:solidFill>
              </a:rPr>
              <a:t> ↔ </a:t>
            </a:r>
            <a:r>
              <a:rPr>
                <a:solidFill>
                  <a:srgbClr val="2F5597"/>
                </a:solidFill>
              </a:rPr>
              <a:t>HIn</a:t>
            </a:r>
            <a:r>
              <a:rPr baseline="30000">
                <a:solidFill>
                  <a:srgbClr val="2F5597"/>
                </a:solidFill>
              </a:rPr>
              <a:t>2- </a:t>
            </a:r>
            <a:r>
              <a:rPr b="0">
                <a:solidFill>
                  <a:srgbClr val="000000"/>
                </a:solidFill>
              </a:rPr>
              <a:t> + MY</a:t>
            </a:r>
            <a:r>
              <a:rPr b="0" baseline="30000">
                <a:solidFill>
                  <a:srgbClr val="000000"/>
                </a:solidFill>
              </a:rPr>
              <a:t>2-</a:t>
            </a:r>
            <a:r>
              <a:rPr b="0">
                <a:solidFill>
                  <a:srgbClr val="000000"/>
                </a:solidFill>
              </a:rPr>
              <a:t> dove:</a:t>
            </a:r>
            <a:endParaRPr b="0">
              <a:solidFill>
                <a:srgbClr val="000000"/>
              </a:solidFill>
            </a:endParaRPr>
          </a:p>
          <a:p>
            <a:pPr algn="just">
              <a:defRPr>
                <a:latin typeface="Lucida Grande"/>
                <a:ea typeface="Lucida Grande"/>
                <a:cs typeface="Lucida Grande"/>
                <a:sym typeface="Lucida Grande"/>
              </a:defRPr>
            </a:pPr>
          </a:p>
          <a:p>
            <a:pPr algn="just">
              <a:defRPr b="1">
                <a:solidFill>
                  <a:srgbClr val="FF0000"/>
                </a:solidFill>
                <a:latin typeface="Lucida Grande"/>
                <a:ea typeface="Lucida Grande"/>
                <a:cs typeface="Lucida Grande"/>
                <a:sym typeface="Lucida Grande"/>
              </a:defRPr>
            </a:pPr>
            <a:r>
              <a:t>MIn</a:t>
            </a:r>
            <a:r>
              <a:rPr baseline="30000"/>
              <a:t>-</a:t>
            </a:r>
            <a:r>
              <a:t>: indicatore complessato al metallo</a:t>
            </a:r>
          </a:p>
          <a:p>
            <a:pPr algn="just">
              <a:defRPr>
                <a:latin typeface="Lucida Grande"/>
                <a:ea typeface="Lucida Grande"/>
                <a:cs typeface="Lucida Grande"/>
                <a:sym typeface="Lucida Grande"/>
              </a:defRPr>
            </a:pPr>
            <a:br/>
            <a:r>
              <a:t>HY</a:t>
            </a:r>
            <a:r>
              <a:rPr baseline="30000"/>
              <a:t>3-</a:t>
            </a:r>
            <a:r>
              <a:t>: EDTA dissociato</a:t>
            </a:r>
          </a:p>
          <a:p>
            <a:pPr algn="just">
              <a:defRPr>
                <a:latin typeface="Lucida Grande"/>
                <a:ea typeface="Lucida Grande"/>
                <a:cs typeface="Lucida Grande"/>
                <a:sym typeface="Lucida Grande"/>
              </a:defRPr>
            </a:pPr>
            <a:br/>
            <a:r>
              <a:t>MY</a:t>
            </a:r>
            <a:r>
              <a:rPr baseline="30000"/>
              <a:t>2-</a:t>
            </a:r>
            <a:r>
              <a:t>: EDTA complessato al metallo (M</a:t>
            </a:r>
            <a:r>
              <a:rPr baseline="30000"/>
              <a:t>2+</a:t>
            </a:r>
            <a:r>
              <a:t>)</a:t>
            </a:r>
          </a:p>
        </p:txBody>
      </p:sp>
      <p:sp>
        <p:nvSpPr>
          <p:cNvPr id="129" name="CasellaDiTesto 4"/>
          <p:cNvSpPr txBox="1"/>
          <p:nvPr/>
        </p:nvSpPr>
        <p:spPr>
          <a:xfrm>
            <a:off x="986623" y="636104"/>
            <a:ext cx="10841606" cy="146336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defRPr>
                <a:latin typeface="Lucida Grande"/>
                <a:ea typeface="Lucida Grande"/>
                <a:cs typeface="Lucida Grande"/>
                <a:sym typeface="Lucida Grande"/>
              </a:defRPr>
            </a:pPr>
            <a:r>
              <a:t>I </a:t>
            </a:r>
            <a:r>
              <a:rPr b="1"/>
              <a:t>complessi metallici del nero eriocromo T </a:t>
            </a:r>
            <a:r>
              <a:t>sono generalmete </a:t>
            </a:r>
            <a:r>
              <a:rPr b="1" sz="2000">
                <a:solidFill>
                  <a:srgbClr val="FF0000"/>
                </a:solidFill>
              </a:rPr>
              <a:t>rossi</a:t>
            </a:r>
            <a:r>
              <a:t>, come </a:t>
            </a:r>
            <a:r>
              <a:rPr>
                <a:solidFill>
                  <a:srgbClr val="FF0000"/>
                </a:solidFill>
              </a:rPr>
              <a:t>H</a:t>
            </a:r>
            <a:r>
              <a:rPr baseline="-25000">
                <a:solidFill>
                  <a:srgbClr val="FF0000"/>
                </a:solidFill>
              </a:rPr>
              <a:t>2</a:t>
            </a:r>
            <a:r>
              <a:rPr>
                <a:solidFill>
                  <a:srgbClr val="FF0000"/>
                </a:solidFill>
              </a:rPr>
              <a:t>In</a:t>
            </a:r>
            <a:r>
              <a:rPr baseline="30000">
                <a:solidFill>
                  <a:srgbClr val="FF0000"/>
                </a:solidFill>
              </a:rPr>
              <a:t>-</a:t>
            </a:r>
            <a:r>
              <a:t>. Quindi fino al punto equivalente di una titolazione l’indicatore complessa lo ione in eccesso cosicché la soluzione è </a:t>
            </a:r>
            <a:r>
              <a:rPr b="1">
                <a:solidFill>
                  <a:srgbClr val="FF0000"/>
                </a:solidFill>
              </a:rPr>
              <a:t>rossa</a:t>
            </a:r>
            <a:r>
              <a:t>. </a:t>
            </a:r>
          </a:p>
          <a:p>
            <a:pPr algn="just">
              <a:defRPr>
                <a:latin typeface="Lucida Grande"/>
                <a:ea typeface="Lucida Grande"/>
                <a:cs typeface="Lucida Grande"/>
                <a:sym typeface="Lucida Grande"/>
              </a:defRPr>
            </a:pPr>
            <a:r>
              <a:t>Con il primo leggero eccesso di EDTA la soluzione diviene </a:t>
            </a:r>
            <a:r>
              <a:rPr b="1">
                <a:solidFill>
                  <a:srgbClr val="0070C0"/>
                </a:solidFill>
              </a:rPr>
              <a:t>blu</a:t>
            </a:r>
            <a:r>
              <a:t> in conseguenza della reazione:</a:t>
            </a:r>
          </a:p>
        </p:txBody>
      </p:sp>
      <p:pic>
        <p:nvPicPr>
          <p:cNvPr id="130" name="Immagine 5" descr="Immagine 5"/>
          <p:cNvPicPr>
            <a:picLocks noChangeAspect="1"/>
          </p:cNvPicPr>
          <p:nvPr/>
        </p:nvPicPr>
        <p:blipFill>
          <a:blip r:embed="rId2">
            <a:extLst/>
          </a:blip>
          <a:stretch>
            <a:fillRect/>
          </a:stretch>
        </p:blipFill>
        <p:spPr>
          <a:xfrm>
            <a:off x="7378638" y="2301009"/>
            <a:ext cx="3721995" cy="2791496"/>
          </a:xfrm>
          <a:prstGeom prst="rect">
            <a:avLst/>
          </a:prstGeom>
          <a:ln w="12700">
            <a:miter lim="400000"/>
          </a:ln>
        </p:spPr>
      </p:pic>
      <p:sp>
        <p:nvSpPr>
          <p:cNvPr id="131" name="CasellaDiTesto 6"/>
          <p:cNvSpPr txBox="1"/>
          <p:nvPr/>
        </p:nvSpPr>
        <p:spPr>
          <a:xfrm>
            <a:off x="7424358" y="4625437"/>
            <a:ext cx="616542" cy="6248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b="1">
                <a:solidFill>
                  <a:srgbClr val="FF0000"/>
                </a:solidFill>
                <a:latin typeface="Lucida Grande"/>
                <a:ea typeface="Lucida Grande"/>
                <a:cs typeface="Lucida Grande"/>
                <a:sym typeface="Lucida Grande"/>
              </a:defRPr>
            </a:pPr>
            <a:r>
              <a:t>MIn</a:t>
            </a:r>
            <a:r>
              <a:rPr baseline="30000"/>
              <a:t>-</a:t>
            </a:r>
          </a:p>
        </p:txBody>
      </p:sp>
      <p:sp>
        <p:nvSpPr>
          <p:cNvPr id="132" name="CasellaDiTesto 7"/>
          <p:cNvSpPr txBox="1"/>
          <p:nvPr/>
        </p:nvSpPr>
        <p:spPr>
          <a:xfrm>
            <a:off x="10283484" y="2301009"/>
            <a:ext cx="953087" cy="3581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a:latin typeface="Lucida Grande"/>
                <a:ea typeface="Lucida Grande"/>
                <a:cs typeface="Lucida Grande"/>
                <a:sym typeface="Lucida Grande"/>
              </a:defRPr>
            </a:pPr>
            <a:r>
              <a:t> </a:t>
            </a:r>
            <a:r>
              <a:rPr b="1">
                <a:solidFill>
                  <a:srgbClr val="2F5597"/>
                </a:solidFill>
              </a:rPr>
              <a:t>HIn</a:t>
            </a:r>
            <a:r>
              <a:rPr b="1" baseline="30000">
                <a:solidFill>
                  <a:srgbClr val="2F5597"/>
                </a:solidFill>
              </a:rPr>
              <a:t>2- </a:t>
            </a:r>
            <a:r>
              <a:t> </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Rettangolo 3"/>
          <p:cNvSpPr txBox="1"/>
          <p:nvPr/>
        </p:nvSpPr>
        <p:spPr>
          <a:xfrm>
            <a:off x="390275" y="296879"/>
            <a:ext cx="11305432" cy="399669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lnSpc>
                <a:spcPct val="150000"/>
              </a:lnSpc>
              <a:defRPr b="1" u="sng">
                <a:latin typeface="Lucida Grande"/>
                <a:ea typeface="Lucida Grande"/>
                <a:cs typeface="Lucida Grande"/>
                <a:sym typeface="Lucida Grande"/>
              </a:defRPr>
            </a:pPr>
            <a:r>
              <a:t>Scopo delle titolazioni con EDTA</a:t>
            </a:r>
          </a:p>
          <a:p>
            <a:pPr algn="just">
              <a:lnSpc>
                <a:spcPct val="150000"/>
              </a:lnSpc>
              <a:defRPr b="1" u="sng">
                <a:latin typeface="Lucida Grande"/>
                <a:ea typeface="Lucida Grande"/>
                <a:cs typeface="Lucida Grande"/>
                <a:sym typeface="Lucida Grande"/>
              </a:defRPr>
            </a:pPr>
          </a:p>
          <a:p>
            <a:pPr algn="just">
              <a:lnSpc>
                <a:spcPct val="150000"/>
              </a:lnSpc>
              <a:defRPr>
                <a:latin typeface="Lucida Grande"/>
                <a:ea typeface="Lucida Grande"/>
                <a:cs typeface="Lucida Grande"/>
                <a:sym typeface="Lucida Grande"/>
              </a:defRPr>
            </a:pPr>
            <a:r>
              <a:t>Le titolazioni complessometriche con EDTA sono applicate nella determinazione di ogni ione metallico, ad eccezione degli ioni dei metalli alcalini.</a:t>
            </a:r>
          </a:p>
          <a:p>
            <a:pPr algn="just">
              <a:lnSpc>
                <a:spcPct val="150000"/>
              </a:lnSpc>
              <a:defRPr>
                <a:latin typeface="Lucida Grande"/>
                <a:ea typeface="Lucida Grande"/>
                <a:cs typeface="Lucida Grande"/>
                <a:sym typeface="Lucida Grande"/>
              </a:defRPr>
            </a:pPr>
          </a:p>
          <a:p>
            <a:pPr algn="just">
              <a:lnSpc>
                <a:spcPct val="150000"/>
              </a:lnSpc>
              <a:defRPr>
                <a:latin typeface="Lucida Grande"/>
                <a:ea typeface="Lucida Grande"/>
                <a:cs typeface="Lucida Grande"/>
                <a:sym typeface="Lucida Grande"/>
              </a:defRPr>
            </a:pPr>
            <a:r>
              <a:t>L’EDTA potrebbe sembrare privo di selettività ma, in realtà, un notevole controllo delle interferenze può essere esercitato mediante la regolazione del pH. Inoltre, l’interferenza da parte di un particolare catione può essere talvolta eliminata aggiungendo un opportuno </a:t>
            </a:r>
            <a:r>
              <a:rPr i="1">
                <a:latin typeface="inherit"/>
                <a:ea typeface="inherit"/>
                <a:cs typeface="inherit"/>
                <a:sym typeface="inherit"/>
              </a:rPr>
              <a:t>agente mascherante (CN</a:t>
            </a:r>
            <a:r>
              <a:rPr baseline="30000" i="1">
                <a:latin typeface="inherit"/>
                <a:ea typeface="inherit"/>
                <a:cs typeface="inherit"/>
                <a:sym typeface="inherit"/>
              </a:rPr>
              <a:t>-</a:t>
            </a:r>
            <a:r>
              <a:rPr i="1">
                <a:latin typeface="inherit"/>
                <a:ea typeface="inherit"/>
                <a:cs typeface="inherit"/>
                <a:sym typeface="inherit"/>
              </a:rPr>
              <a:t>)</a:t>
            </a:r>
            <a:r>
              <a:t>, ossia un agente complessante che reagisce selettivamente con l’interferente presente in soluzione. Facendo ciò impedisce al componente di interferire durante l’analisi.</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6" name="Rettangolo 3"/>
          <p:cNvSpPr txBox="1"/>
          <p:nvPr/>
        </p:nvSpPr>
        <p:spPr>
          <a:xfrm>
            <a:off x="443285" y="270878"/>
            <a:ext cx="11265673" cy="719709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lnSpc>
                <a:spcPct val="150000"/>
              </a:lnSpc>
              <a:defRPr b="1">
                <a:latin typeface="Lucida Grande"/>
                <a:ea typeface="Lucida Grande"/>
                <a:cs typeface="Lucida Grande"/>
                <a:sym typeface="Lucida Grande"/>
              </a:defRPr>
            </a:pPr>
            <a:r>
              <a:t> Durezza dell’acqua</a:t>
            </a:r>
          </a:p>
          <a:p>
            <a:pPr algn="just">
              <a:lnSpc>
                <a:spcPct val="150000"/>
              </a:lnSpc>
              <a:defRPr>
                <a:latin typeface="Lucida Grande"/>
                <a:ea typeface="Lucida Grande"/>
                <a:cs typeface="Lucida Grande"/>
                <a:sym typeface="Lucida Grande"/>
              </a:defRPr>
            </a:pPr>
            <a:r>
              <a:t>La concentrazione di cationi Ca</a:t>
            </a:r>
            <a:r>
              <a:rPr baseline="30000"/>
              <a:t>2+</a:t>
            </a:r>
            <a:r>
              <a:t> e Mg</a:t>
            </a:r>
            <a:r>
              <a:rPr baseline="30000"/>
              <a:t>2+</a:t>
            </a:r>
            <a:r>
              <a:t> sciolti in un acqua viene definita </a:t>
            </a:r>
            <a:r>
              <a:rPr b="1">
                <a:latin typeface="inherit"/>
                <a:ea typeface="inherit"/>
                <a:cs typeface="inherit"/>
                <a:sym typeface="inherit"/>
              </a:rPr>
              <a:t>durezza</a:t>
            </a:r>
            <a:r>
              <a:t>. I due cationi sono essenziali per l’uomo e per gli organismi viventi, tuttavia il controllo della loro concentrazione nelle acque potabili o per uso industriale è di notevole importanza, date le conseguenze pratiche prodotte dalla loro presenza. Infatti, il calcio ed il magnesio formano composti insolubili con l’anione carbonato, cumulativamente definiti </a:t>
            </a:r>
            <a:r>
              <a:rPr b="1" i="1">
                <a:latin typeface="inherit"/>
                <a:ea typeface="inherit"/>
                <a:cs typeface="inherit"/>
                <a:sym typeface="inherit"/>
              </a:rPr>
              <a:t>calcare</a:t>
            </a:r>
            <a:r>
              <a:t>.</a:t>
            </a:r>
          </a:p>
          <a:p>
            <a:pPr algn="just">
              <a:lnSpc>
                <a:spcPct val="150000"/>
              </a:lnSpc>
              <a:defRPr>
                <a:latin typeface="Lucida Grande"/>
                <a:ea typeface="Lucida Grande"/>
                <a:cs typeface="Lucida Grande"/>
                <a:sym typeface="Lucida Grande"/>
              </a:defRPr>
            </a:pPr>
          </a:p>
          <a:p>
            <a:pPr algn="just">
              <a:lnSpc>
                <a:spcPct val="150000"/>
              </a:lnSpc>
              <a:defRPr>
                <a:latin typeface="Lucida Grande"/>
                <a:ea typeface="Lucida Grande"/>
                <a:cs typeface="Lucida Grande"/>
                <a:sym typeface="Lucida Grande"/>
              </a:defRPr>
            </a:pPr>
            <a:r>
              <a:t>La determinazione della durezza dell’acqua si prefigura, quindi, come un test necessario che fornisce una misura della sua qualità per uso domestico e industriale. La presenza eccessiva di tali ioni in un’acqua può comportare la formazione di calcare negli elettrodomestici come le lavatrici e lavastoviglie con conseguente perdita della loro efficienza di funzionamento; inoltre la formazione di calcare in tubazioni e condutture è un problema anche industriale laddove sono previsti impianti di raffreddamento ad acqua. </a:t>
            </a:r>
          </a:p>
          <a:p>
            <a:pPr algn="just">
              <a:lnSpc>
                <a:spcPct val="150000"/>
              </a:lnSpc>
              <a:defRPr>
                <a:latin typeface="Lucida Grande"/>
                <a:ea typeface="Lucida Grande"/>
                <a:cs typeface="Lucida Grande"/>
                <a:sym typeface="Lucida Grande"/>
              </a:defRPr>
            </a:pPr>
          </a:p>
          <a:p>
            <a:pPr algn="just">
              <a:lnSpc>
                <a:spcPct val="150000"/>
              </a:lnSpc>
              <a:defRPr>
                <a:latin typeface="Lucida Grande"/>
                <a:ea typeface="Lucida Grande"/>
                <a:cs typeface="Lucida Grande"/>
                <a:sym typeface="Lucida Grande"/>
              </a:defRPr>
            </a:pPr>
            <a:r>
              <a:t>In aggiunta, un’acqua troppo ricca di calcio presenta anche l’inconveniente di far precipitare i saponi e di conseguenza induce la perdita del potere schiumogeno dei comuni detersivi; nelle zone con acque ad elevata durezza è richiesta una maggiore aggiunta di detersivo per ottenere l’effetto pulente.</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Tema di Office">
  <a:themeElements>
    <a:clrScheme name="Tema di Offic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Tema di Office">
      <a:majorFont>
        <a:latin typeface="Helvetica"/>
        <a:ea typeface="Helvetica"/>
        <a:cs typeface="Helvetica"/>
      </a:majorFont>
      <a:minorFont>
        <a:latin typeface="Calibri"/>
        <a:ea typeface="Calibri"/>
        <a:cs typeface="Calibri"/>
      </a:minorFont>
    </a:fontScheme>
    <a:fmtScheme name="Tema di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Tema di Office">
  <a:themeElements>
    <a:clrScheme name="Tema di Offic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Tema di Office">
      <a:majorFont>
        <a:latin typeface="Helvetica"/>
        <a:ea typeface="Helvetica"/>
        <a:cs typeface="Helvetica"/>
      </a:majorFont>
      <a:minorFont>
        <a:latin typeface="Calibri"/>
        <a:ea typeface="Calibri"/>
        <a:cs typeface="Calibri"/>
      </a:minorFont>
    </a:fontScheme>
    <a:fmtScheme name="Tema di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