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300" r:id="rId3"/>
    <p:sldId id="301" r:id="rId4"/>
    <p:sldId id="302" r:id="rId5"/>
    <p:sldId id="314" r:id="rId6"/>
    <p:sldId id="319" r:id="rId7"/>
    <p:sldId id="316" r:id="rId8"/>
    <p:sldId id="317" r:id="rId9"/>
    <p:sldId id="318" r:id="rId10"/>
    <p:sldId id="307" r:id="rId11"/>
    <p:sldId id="320" r:id="rId12"/>
    <p:sldId id="308" r:id="rId13"/>
    <p:sldId id="309" r:id="rId14"/>
    <p:sldId id="310" r:id="rId15"/>
    <p:sldId id="311" r:id="rId16"/>
    <p:sldId id="312" r:id="rId17"/>
    <p:sldId id="313" r:id="rId18"/>
    <p:sldId id="299" r:id="rId19"/>
    <p:sldId id="303" r:id="rId20"/>
    <p:sldId id="304" r:id="rId21"/>
    <p:sldId id="305" r:id="rId22"/>
    <p:sldId id="261" r:id="rId23"/>
    <p:sldId id="262" r:id="rId24"/>
    <p:sldId id="263" r:id="rId25"/>
    <p:sldId id="258" r:id="rId26"/>
    <p:sldId id="264" r:id="rId27"/>
    <p:sldId id="257" r:id="rId28"/>
    <p:sldId id="265" r:id="rId29"/>
    <p:sldId id="266" r:id="rId30"/>
    <p:sldId id="267" r:id="rId31"/>
    <p:sldId id="259" r:id="rId32"/>
    <p:sldId id="260" r:id="rId33"/>
    <p:sldId id="306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655"/>
  </p:normalViewPr>
  <p:slideViewPr>
    <p:cSldViewPr snapToGrid="0">
      <p:cViewPr varScale="1">
        <p:scale>
          <a:sx n="89" d="100"/>
          <a:sy n="89" d="100"/>
        </p:scale>
        <p:origin x="17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mondo postbellico.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A485FC7-F116-C494-F491-B8DE2C647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060" y="549000"/>
            <a:ext cx="7615880" cy="5760000"/>
          </a:xfrm>
        </p:spPr>
      </p:pic>
    </p:spTree>
    <p:extLst>
      <p:ext uri="{BB962C8B-B14F-4D97-AF65-F5344CB8AC3E}">
        <p14:creationId xmlns:p14="http://schemas.microsoft.com/office/powerpoint/2010/main" val="236139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BED7301-EB31-62B0-0050-2057129C2C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1105" y="675000"/>
            <a:ext cx="7329789" cy="5508000"/>
          </a:xfrm>
        </p:spPr>
      </p:pic>
    </p:spTree>
    <p:extLst>
      <p:ext uri="{BB962C8B-B14F-4D97-AF65-F5344CB8AC3E}">
        <p14:creationId xmlns:p14="http://schemas.microsoft.com/office/powerpoint/2010/main" val="1157978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51AEB6D-0EFB-A6EC-417A-AFED09D39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4748" y="765000"/>
            <a:ext cx="7062503" cy="5328000"/>
          </a:xfrm>
        </p:spPr>
      </p:pic>
    </p:spTree>
    <p:extLst>
      <p:ext uri="{BB962C8B-B14F-4D97-AF65-F5344CB8AC3E}">
        <p14:creationId xmlns:p14="http://schemas.microsoft.com/office/powerpoint/2010/main" val="2821789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3E90998-C1EE-ACBE-F450-4A5D9F6727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428" y="549000"/>
            <a:ext cx="7635143" cy="5760000"/>
          </a:xfrm>
        </p:spPr>
      </p:pic>
    </p:spTree>
    <p:extLst>
      <p:ext uri="{BB962C8B-B14F-4D97-AF65-F5344CB8AC3E}">
        <p14:creationId xmlns:p14="http://schemas.microsoft.com/office/powerpoint/2010/main" val="1935109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4C3F6C6-4785-4490-49CF-6548D6493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263" y="441000"/>
            <a:ext cx="7901474" cy="5976000"/>
          </a:xfrm>
        </p:spPr>
      </p:pic>
    </p:spTree>
    <p:extLst>
      <p:ext uri="{BB962C8B-B14F-4D97-AF65-F5344CB8AC3E}">
        <p14:creationId xmlns:p14="http://schemas.microsoft.com/office/powerpoint/2010/main" val="747432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B114CA1-EA0E-7FE1-6855-9002EE89B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9128" y="459000"/>
            <a:ext cx="7873743" cy="5940000"/>
          </a:xfrm>
        </p:spPr>
      </p:pic>
    </p:spTree>
    <p:extLst>
      <p:ext uri="{BB962C8B-B14F-4D97-AF65-F5344CB8AC3E}">
        <p14:creationId xmlns:p14="http://schemas.microsoft.com/office/powerpoint/2010/main" val="4228707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82599F9-12CA-1D8D-CEAF-3116007F9C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428" y="549000"/>
            <a:ext cx="7635143" cy="5760000"/>
          </a:xfrm>
        </p:spPr>
      </p:pic>
    </p:spTree>
    <p:extLst>
      <p:ext uri="{BB962C8B-B14F-4D97-AF65-F5344CB8AC3E}">
        <p14:creationId xmlns:p14="http://schemas.microsoft.com/office/powerpoint/2010/main" val="1721641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2791490-F9E3-D823-E229-F0ACCA37A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588" y="657000"/>
            <a:ext cx="7348823" cy="5544000"/>
          </a:xfrm>
        </p:spPr>
      </p:pic>
    </p:spTree>
    <p:extLst>
      <p:ext uri="{BB962C8B-B14F-4D97-AF65-F5344CB8AC3E}">
        <p14:creationId xmlns:p14="http://schemas.microsoft.com/office/powerpoint/2010/main" val="3201481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>
                <a:latin typeface="Times" pitchFamily="2" charset="0"/>
              </a:rPr>
              <a:t>Le delegazioni riunite a Versailles.</a:t>
            </a:r>
          </a:p>
        </p:txBody>
      </p:sp>
      <p:pic>
        <p:nvPicPr>
          <p:cNvPr id="4" name="Segnaposto contenuto 3" descr="Treaty_of_Versailles_oldphoto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224" r="-20224"/>
          <a:stretch>
            <a:fillRect/>
          </a:stretch>
        </p:blipFill>
        <p:spPr>
          <a:xfrm>
            <a:off x="1121124" y="1386000"/>
            <a:ext cx="9949751" cy="5472000"/>
          </a:xfrm>
        </p:spPr>
      </p:pic>
    </p:spTree>
    <p:extLst>
      <p:ext uri="{BB962C8B-B14F-4D97-AF65-F5344CB8AC3E}">
        <p14:creationId xmlns:p14="http://schemas.microsoft.com/office/powerpoint/2010/main" val="3168061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L’Europa nel 1919.</a:t>
            </a:r>
          </a:p>
        </p:txBody>
      </p:sp>
      <p:pic>
        <p:nvPicPr>
          <p:cNvPr id="4" name="Segnaposto contenuto 3" descr="europa 191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62" y="1344875"/>
            <a:ext cx="7882875" cy="5148000"/>
          </a:xfrm>
        </p:spPr>
      </p:pic>
    </p:spTree>
    <p:extLst>
      <p:ext uri="{BB962C8B-B14F-4D97-AF65-F5344CB8AC3E}">
        <p14:creationId xmlns:p14="http://schemas.microsoft.com/office/powerpoint/2010/main" val="320921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I trattati di pace.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18 gennaio 1919: iniziano, presso la reggia di Versailles, i lavori del congresso di pace.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ridisegnare la carta dell’Europa. 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protagonisti: Wilson, Clemenceau, Lloyd George, Vittorio Emanuele Orlando.</a:t>
            </a:r>
          </a:p>
        </p:txBody>
      </p:sp>
    </p:spTree>
    <p:extLst>
      <p:ext uri="{BB962C8B-B14F-4D97-AF65-F5344CB8AC3E}">
        <p14:creationId xmlns:p14="http://schemas.microsoft.com/office/powerpoint/2010/main" val="577548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Società delle nazioni.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“risoluzione delle controversie internazionali con un’opera di arbitrato, ricorrendo se necessario alle sanzioni e all’uso della forza”.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riduzione degli armamenti + principio di autodeterminazione dei popoli + arbitrato multilaterale.</a:t>
            </a:r>
          </a:p>
        </p:txBody>
      </p:sp>
    </p:spTree>
    <p:extLst>
      <p:ext uri="{BB962C8B-B14F-4D97-AF65-F5344CB8AC3E}">
        <p14:creationId xmlns:p14="http://schemas.microsoft.com/office/powerpoint/2010/main" val="1744032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Sede: Ginevra.</a:t>
            </a:r>
          </a:p>
          <a:p>
            <a:pPr marL="0" indent="0">
              <a:buNone/>
            </a:pPr>
            <a:r>
              <a:rPr lang="it-IT" dirty="0"/>
              <a:t>Assemblea (di tutti gli stati membri).</a:t>
            </a:r>
          </a:p>
          <a:p>
            <a:pPr marL="0" indent="0">
              <a:buNone/>
            </a:pPr>
            <a:r>
              <a:rPr lang="it-IT" dirty="0"/>
              <a:t>Consiglio (4, poi 6 membri permanenti: Gran Bretagna, </a:t>
            </a:r>
            <a:r>
              <a:rPr lang="it-IT" err="1"/>
              <a:t>Francia</a:t>
            </a:r>
            <a:r>
              <a:rPr lang="it-IT"/>
              <a:t>, Italia</a:t>
            </a:r>
            <a:r>
              <a:rPr lang="it-IT" dirty="0"/>
              <a:t>,  Giappone, Unione sovietica e Germania; poi 9 membri temporanei).</a:t>
            </a:r>
          </a:p>
          <a:p>
            <a:pPr marL="0" indent="0">
              <a:buNone/>
            </a:pPr>
            <a:r>
              <a:rPr lang="it-IT" dirty="0"/>
              <a:t>Segretariato generale permanente.</a:t>
            </a:r>
          </a:p>
          <a:p>
            <a:pPr marL="0" indent="0">
              <a:buNone/>
            </a:pPr>
            <a:r>
              <a:rPr lang="it-IT" dirty="0"/>
              <a:t>Corte permanente di giustizia internazionale dell’Aia.</a:t>
            </a:r>
          </a:p>
          <a:p>
            <a:pPr marL="0" indent="0">
              <a:buNone/>
            </a:pPr>
            <a:r>
              <a:rPr lang="it-IT" dirty="0"/>
              <a:t>Organizzazione internazionale del lavoro.</a:t>
            </a:r>
          </a:p>
        </p:txBody>
      </p:sp>
    </p:spTree>
    <p:extLst>
      <p:ext uri="{BB962C8B-B14F-4D97-AF65-F5344CB8AC3E}">
        <p14:creationId xmlns:p14="http://schemas.microsoft.com/office/powerpoint/2010/main" val="2227105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Il genocidio armeno.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it-IT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it-IT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it-IT" dirty="0">
                <a:latin typeface="Times" pitchFamily="2" charset="0"/>
              </a:rPr>
              <a:t>Primo genocidio “moderno”.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a. pianificazione da parte dello stato (Giovani Turchi).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b. progetto ideologico globale (</a:t>
            </a:r>
            <a:r>
              <a:rPr lang="it-IT" dirty="0" err="1">
                <a:latin typeface="Times" pitchFamily="2" charset="0"/>
              </a:rPr>
              <a:t>turchificazione</a:t>
            </a:r>
            <a:r>
              <a:rPr lang="it-IT" dirty="0">
                <a:latin typeface="Times" pitchFamily="2" charset="0"/>
              </a:rPr>
              <a:t> dello Stato).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c. vittime: un gruppo, definito in termini religiosi ed etnici e distrutto in quanto tale.</a:t>
            </a:r>
          </a:p>
        </p:txBody>
      </p:sp>
    </p:spTree>
    <p:extLst>
      <p:ext uri="{BB962C8B-B14F-4D97-AF65-F5344CB8AC3E}">
        <p14:creationId xmlns:p14="http://schemas.microsoft.com/office/powerpoint/2010/main" val="636929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“questione armena”.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questione regionale (gli armeni risiedono nelle regioni orientali dell’Impero);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politica islamista di Abdul </a:t>
            </a:r>
            <a:r>
              <a:rPr lang="it-IT" dirty="0" err="1">
                <a:latin typeface="Times" pitchFamily="2" charset="0"/>
              </a:rPr>
              <a:t>Hahmed</a:t>
            </a:r>
            <a:r>
              <a:rPr lang="it-IT" dirty="0">
                <a:latin typeface="Times" pitchFamily="2" charset="0"/>
              </a:rPr>
              <a:t>;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diffusione di una ‘cultura dell’omicidio’;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- la “colpa generica” degli armeni.</a:t>
            </a:r>
            <a:br>
              <a:rPr lang="it-IT" dirty="0">
                <a:latin typeface="Times" pitchFamily="2" charset="0"/>
              </a:rPr>
            </a:b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Il genocidio e la comunità internazionale.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Genocidio / negazione del genocidio.</a:t>
            </a:r>
          </a:p>
        </p:txBody>
      </p:sp>
    </p:spTree>
    <p:extLst>
      <p:ext uri="{BB962C8B-B14F-4D97-AF65-F5344CB8AC3E}">
        <p14:creationId xmlns:p14="http://schemas.microsoft.com/office/powerpoint/2010/main" val="101628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Legge temporanea di deportazione (27 maggio 1915).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Maggio/settembre 1915: operazioni di deportazione.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Dal settembre 1915: internamento dei superstiti nei campi di concentramento della Siria settentrionale e della Mesopotamia.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Vittime: tra un milione e un milione e cinquecentomila.</a:t>
            </a:r>
          </a:p>
        </p:txBody>
      </p:sp>
    </p:spTree>
    <p:extLst>
      <p:ext uri="{BB962C8B-B14F-4D97-AF65-F5344CB8AC3E}">
        <p14:creationId xmlns:p14="http://schemas.microsoft.com/office/powerpoint/2010/main" val="1100100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252" y="693000"/>
            <a:ext cx="6983495" cy="5472000"/>
          </a:xfrm>
        </p:spPr>
      </p:pic>
    </p:spTree>
    <p:extLst>
      <p:ext uri="{BB962C8B-B14F-4D97-AF65-F5344CB8AC3E}">
        <p14:creationId xmlns:p14="http://schemas.microsoft.com/office/powerpoint/2010/main" val="1215645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Il negazionismo turco.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La memoria del genocidio.</a:t>
            </a:r>
          </a:p>
        </p:txBody>
      </p:sp>
    </p:spTree>
    <p:extLst>
      <p:ext uri="{BB962C8B-B14F-4D97-AF65-F5344CB8AC3E}">
        <p14:creationId xmlns:p14="http://schemas.microsoft.com/office/powerpoint/2010/main" val="1199636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" pitchFamily="2" charset="0"/>
              </a:rPr>
              <a:t>Il dopoguerra.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b="1" dirty="0">
                <a:latin typeface="Times" pitchFamily="2" charset="0"/>
              </a:rPr>
              <a:t>entre-deux-guerres</a:t>
            </a:r>
            <a:r>
              <a:rPr lang="it-IT" dirty="0">
                <a:latin typeface="Times" pitchFamily="2" charset="0"/>
              </a:rPr>
              <a:t>: 1919-1939.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a. l’instabilità europea e la </a:t>
            </a:r>
            <a:r>
              <a:rPr lang="it-IT" i="1" dirty="0">
                <a:latin typeface="Times" pitchFamily="2" charset="0"/>
              </a:rPr>
              <a:t>sicurezza collettiva</a:t>
            </a:r>
            <a:r>
              <a:rPr lang="it-IT" dirty="0">
                <a:latin typeface="Times" pitchFamily="2" charset="0"/>
              </a:rPr>
              <a:t> (1919-1929).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b. la crisi della </a:t>
            </a:r>
            <a:r>
              <a:rPr lang="it-IT" i="1" dirty="0">
                <a:latin typeface="Times" pitchFamily="2" charset="0"/>
              </a:rPr>
              <a:t>sicurezza collettiva</a:t>
            </a:r>
            <a:r>
              <a:rPr lang="it-IT" dirty="0">
                <a:latin typeface="Times" pitchFamily="2" charset="0"/>
              </a:rPr>
              <a:t> (1929-1933).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c. verso la seconda guerra mondiale (1933-1939).</a:t>
            </a:r>
          </a:p>
        </p:txBody>
      </p:sp>
    </p:spTree>
    <p:extLst>
      <p:ext uri="{BB962C8B-B14F-4D97-AF65-F5344CB8AC3E}">
        <p14:creationId xmlns:p14="http://schemas.microsoft.com/office/powerpoint/2010/main" val="2684744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65719-5715-EE45-B985-04908CF67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it-IT" dirty="0">
                <a:latin typeface="Times" pitchFamily="2" charset="0"/>
              </a:rPr>
              <a:t>Crisi postbellica: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debiti con gli Stati Uniti (in Europa) e il Giappone (in Asia) per la ricostruzione.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Inflazione.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riconversione industria bellica.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diminuzione dei salari e del tasso di occupazione (il problema della mano d’opera femminile e del reinserimento dei reduci di guerra).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&gt; aumento della conflittualità sociale.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6704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A09E66-6493-6F40-9798-DD7BEBD97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2) Entusiasmo postbellico:</a:t>
            </a:r>
          </a:p>
          <a:p>
            <a:pPr>
              <a:buFontTx/>
              <a:buChar char="-"/>
            </a:pPr>
            <a:r>
              <a:rPr lang="it-IT" dirty="0"/>
              <a:t>nuove figure sociali: donna nuova, nuovo tipo di modello maschile.</a:t>
            </a:r>
          </a:p>
          <a:p>
            <a:pPr>
              <a:buFontTx/>
              <a:buChar char="-"/>
            </a:pPr>
            <a:r>
              <a:rPr lang="it-IT" dirty="0"/>
              <a:t>nuovi consumi: make up.</a:t>
            </a:r>
          </a:p>
          <a:p>
            <a:pPr>
              <a:buFontTx/>
              <a:buChar char="-"/>
            </a:pPr>
            <a:r>
              <a:rPr lang="it-IT" dirty="0"/>
              <a:t>il cinema e la nascita dello </a:t>
            </a:r>
            <a:r>
              <a:rPr lang="it-IT" i="1" dirty="0"/>
              <a:t>star system.</a:t>
            </a:r>
          </a:p>
          <a:p>
            <a:pPr>
              <a:buFontTx/>
              <a:buChar char="-"/>
            </a:pPr>
            <a:r>
              <a:rPr lang="it-IT" dirty="0"/>
              <a:t>la trasformazione e l’autoconsapevolezza dei «giovani».</a:t>
            </a:r>
          </a:p>
        </p:txBody>
      </p:sp>
    </p:spTree>
    <p:extLst>
      <p:ext uri="{BB962C8B-B14F-4D97-AF65-F5344CB8AC3E}">
        <p14:creationId xmlns:p14="http://schemas.microsoft.com/office/powerpoint/2010/main" val="212206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posizione americana: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(14 punti di Wilson: libertà di commercio, riduzione degli armamenti, autodeterminazione dei popoli, formazione di una Società delle nazioni per la composizione delle controversie internazionali).</a:t>
            </a:r>
          </a:p>
          <a:p>
            <a:pPr>
              <a:buFontTx/>
              <a:buChar char="•"/>
            </a:pPr>
            <a:r>
              <a:rPr lang="it-IT" dirty="0">
                <a:latin typeface="Times" pitchFamily="2" charset="0"/>
              </a:rPr>
              <a:t>posizione francese: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(annientamento e umiliazione della Germania).</a:t>
            </a:r>
          </a:p>
        </p:txBody>
      </p:sp>
    </p:spTree>
    <p:extLst>
      <p:ext uri="{BB962C8B-B14F-4D97-AF65-F5344CB8AC3E}">
        <p14:creationId xmlns:p14="http://schemas.microsoft.com/office/powerpoint/2010/main" val="723660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737B19-2419-834A-8620-384A9C4F1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3) La politica interna:</a:t>
            </a:r>
          </a:p>
          <a:p>
            <a:pPr>
              <a:buFontTx/>
              <a:buChar char="-"/>
            </a:pPr>
            <a:r>
              <a:rPr lang="it-IT" dirty="0"/>
              <a:t>USA.</a:t>
            </a:r>
          </a:p>
          <a:p>
            <a:pPr>
              <a:buFontTx/>
              <a:buChar char="-"/>
            </a:pPr>
            <a:r>
              <a:rPr lang="it-IT" dirty="0"/>
              <a:t>Gran Bretagna.</a:t>
            </a:r>
          </a:p>
          <a:p>
            <a:pPr>
              <a:buFontTx/>
              <a:buChar char="-"/>
            </a:pPr>
            <a:r>
              <a:rPr lang="it-IT" dirty="0"/>
              <a:t>Irlanda.</a:t>
            </a:r>
          </a:p>
          <a:p>
            <a:pPr>
              <a:buFontTx/>
              <a:buChar char="-"/>
            </a:pPr>
            <a:r>
              <a:rPr lang="it-IT" dirty="0"/>
              <a:t>Francia.</a:t>
            </a:r>
          </a:p>
          <a:p>
            <a:pPr>
              <a:buFontTx/>
              <a:buChar char="-"/>
            </a:pPr>
            <a:r>
              <a:rPr lang="it-IT" dirty="0"/>
              <a:t>Italia.</a:t>
            </a:r>
          </a:p>
          <a:p>
            <a:pPr>
              <a:buFontTx/>
              <a:buChar char="-"/>
            </a:pPr>
            <a:r>
              <a:rPr lang="it-IT" dirty="0"/>
              <a:t>Germania.</a:t>
            </a:r>
          </a:p>
          <a:p>
            <a:pPr>
              <a:buFontTx/>
              <a:buChar char="-"/>
            </a:pPr>
            <a:r>
              <a:rPr lang="it-IT" dirty="0"/>
              <a:t>Il biennio rosso nell’Europa centrale.</a:t>
            </a:r>
          </a:p>
          <a:p>
            <a:pPr>
              <a:buFontTx/>
              <a:buChar char="-"/>
            </a:pPr>
            <a:r>
              <a:rPr lang="it-IT" dirty="0"/>
              <a:t>Unione Sovietica.</a:t>
            </a:r>
          </a:p>
        </p:txBody>
      </p:sp>
    </p:spTree>
    <p:extLst>
      <p:ext uri="{BB962C8B-B14F-4D97-AF65-F5344CB8AC3E}">
        <p14:creationId xmlns:p14="http://schemas.microsoft.com/office/powerpoint/2010/main" val="2808883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" pitchFamily="2" charset="0"/>
              </a:rPr>
              <a:t>L’instabilità europea e la </a:t>
            </a:r>
            <a:r>
              <a:rPr lang="it-IT" i="1" dirty="0">
                <a:latin typeface="Times" pitchFamily="2" charset="0"/>
              </a:rPr>
              <a:t>sicurezza collettiva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" pitchFamily="2" charset="0"/>
              </a:rPr>
              <a:t>settembre 1919- dicembre 1920: avventura fiumana.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gennaio 1923: occupazione franco-belga della Ruhr.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processo inflazionistico.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rovina dei piccoli e medi risparmiatori.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deprezzamento dei salari.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aumento del tasso di disoccupazione.</a:t>
            </a:r>
          </a:p>
        </p:txBody>
      </p:sp>
    </p:spTree>
    <p:extLst>
      <p:ext uri="{BB962C8B-B14F-4D97-AF65-F5344CB8AC3E}">
        <p14:creationId xmlns:p14="http://schemas.microsoft.com/office/powerpoint/2010/main" val="2515157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" pitchFamily="2" charset="0"/>
              </a:rPr>
              <a:t>agosto 1923: ministero di coalizione guidato da Gustav </a:t>
            </a:r>
            <a:r>
              <a:rPr lang="it-IT" dirty="0" err="1">
                <a:latin typeface="Times" pitchFamily="2" charset="0"/>
              </a:rPr>
              <a:t>Stresemann</a:t>
            </a:r>
            <a:r>
              <a:rPr lang="it-IT" dirty="0">
                <a:latin typeface="Times" pitchFamily="2" charset="0"/>
              </a:rPr>
              <a:t>, che avvia una politica di dialogo con il Cartello delle sinistre francesi e il ministero laburista inglese.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aprile 1924: Piano </a:t>
            </a:r>
            <a:r>
              <a:rPr lang="it-IT" dirty="0" err="1">
                <a:latin typeface="Times" pitchFamily="2" charset="0"/>
              </a:rPr>
              <a:t>Dawes</a:t>
            </a:r>
            <a:r>
              <a:rPr lang="it-IT" dirty="0">
                <a:latin typeface="Times" pitchFamily="2" charset="0"/>
              </a:rPr>
              <a:t> (1929: piano Young).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ottobre 1925: Trattato di Locarno.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agosto 1928: Patto Briand-</a:t>
            </a:r>
            <a:r>
              <a:rPr lang="it-IT" dirty="0" err="1">
                <a:latin typeface="Times" pitchFamily="2" charset="0"/>
              </a:rPr>
              <a:t>Kellogs</a:t>
            </a:r>
            <a:r>
              <a:rPr lang="it-IT" dirty="0">
                <a:latin typeface="Time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4859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limiti della politica di sicurezza collettiva:</a:t>
            </a:r>
          </a:p>
          <a:p>
            <a:pPr>
              <a:buFontTx/>
              <a:buChar char="-"/>
            </a:pPr>
            <a:r>
              <a:rPr lang="it-IT" dirty="0"/>
              <a:t>contraddizioni interne alla Sdn.</a:t>
            </a:r>
          </a:p>
          <a:p>
            <a:pPr>
              <a:buFontTx/>
              <a:buChar char="-"/>
            </a:pPr>
            <a:r>
              <a:rPr lang="it-IT" dirty="0"/>
              <a:t>dialettica tra le principali potenze europee e occidentali.</a:t>
            </a:r>
          </a:p>
          <a:p>
            <a:pPr>
              <a:buFontTx/>
              <a:buChar char="-"/>
            </a:pPr>
            <a:r>
              <a:rPr lang="it-IT" dirty="0"/>
              <a:t>ruolo destabilizzante della Russia sovietica.</a:t>
            </a:r>
          </a:p>
        </p:txBody>
      </p:sp>
    </p:spTree>
    <p:extLst>
      <p:ext uri="{BB962C8B-B14F-4D97-AF65-F5344CB8AC3E}">
        <p14:creationId xmlns:p14="http://schemas.microsoft.com/office/powerpoint/2010/main" val="272253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Versailles (28 giugno 1919) [Germania].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St. Germain en </a:t>
            </a:r>
            <a:r>
              <a:rPr lang="it-IT" dirty="0" err="1">
                <a:latin typeface="Times" pitchFamily="2" charset="0"/>
              </a:rPr>
              <a:t>Laye</a:t>
            </a:r>
            <a:r>
              <a:rPr lang="it-IT" dirty="0">
                <a:latin typeface="Times" pitchFamily="2" charset="0"/>
              </a:rPr>
              <a:t> (10 settembre 1919) [Austria].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Neuilly (27 novembre 1919)[Bulgaria].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del Trianon (4 giugno 1920) [Ungheria].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Trattato di </a:t>
            </a:r>
            <a:r>
              <a:rPr lang="it-IT" dirty="0" err="1">
                <a:latin typeface="Times" pitchFamily="2" charset="0"/>
              </a:rPr>
              <a:t>Sévres</a:t>
            </a:r>
            <a:r>
              <a:rPr lang="it-IT" dirty="0">
                <a:latin typeface="Times" pitchFamily="2" charset="0"/>
              </a:rPr>
              <a:t> (10 agosto 1920) [Impero ottomano].</a:t>
            </a:r>
          </a:p>
        </p:txBody>
      </p:sp>
    </p:spTree>
    <p:extLst>
      <p:ext uri="{BB962C8B-B14F-4D97-AF65-F5344CB8AC3E}">
        <p14:creationId xmlns:p14="http://schemas.microsoft.com/office/powerpoint/2010/main" val="2737730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16FEDA9-8A56-27A4-5EB2-FDA2D461B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9494" y="905288"/>
            <a:ext cx="9413012" cy="5076000"/>
          </a:xfrm>
        </p:spPr>
      </p:pic>
    </p:spTree>
    <p:extLst>
      <p:ext uri="{BB962C8B-B14F-4D97-AF65-F5344CB8AC3E}">
        <p14:creationId xmlns:p14="http://schemas.microsoft.com/office/powerpoint/2010/main" val="1901332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9807C42-97B9-B97F-72D2-C8657CE46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624" y="603000"/>
            <a:ext cx="7476752" cy="5652000"/>
          </a:xfrm>
        </p:spPr>
      </p:pic>
    </p:spTree>
    <p:extLst>
      <p:ext uri="{BB962C8B-B14F-4D97-AF65-F5344CB8AC3E}">
        <p14:creationId xmlns:p14="http://schemas.microsoft.com/office/powerpoint/2010/main" val="412617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912583-B1B1-EDA6-9E76-FB10C2F5A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424" y="549000"/>
            <a:ext cx="7735151" cy="5760000"/>
          </a:xfrm>
        </p:spPr>
      </p:pic>
    </p:spTree>
    <p:extLst>
      <p:ext uri="{BB962C8B-B14F-4D97-AF65-F5344CB8AC3E}">
        <p14:creationId xmlns:p14="http://schemas.microsoft.com/office/powerpoint/2010/main" val="3195914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EA7DD6B-48F7-EFD4-2381-12B1BF0F3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588" y="657000"/>
            <a:ext cx="7348823" cy="5544000"/>
          </a:xfrm>
        </p:spPr>
      </p:pic>
    </p:spTree>
    <p:extLst>
      <p:ext uri="{BB962C8B-B14F-4D97-AF65-F5344CB8AC3E}">
        <p14:creationId xmlns:p14="http://schemas.microsoft.com/office/powerpoint/2010/main" val="159481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2596693-B010-FE9F-F001-13E7AAB8A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2288" y="567000"/>
            <a:ext cx="7587423" cy="5724000"/>
          </a:xfrm>
        </p:spPr>
      </p:pic>
    </p:spTree>
    <p:extLst>
      <p:ext uri="{BB962C8B-B14F-4D97-AF65-F5344CB8AC3E}">
        <p14:creationId xmlns:p14="http://schemas.microsoft.com/office/powerpoint/2010/main" val="41720678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705</Words>
  <Application>Microsoft Macintosh PowerPoint</Application>
  <PresentationFormat>Widescreen</PresentationFormat>
  <Paragraphs>95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</vt:lpstr>
      <vt:lpstr>Wingdings</vt:lpstr>
      <vt:lpstr>Tema di Office</vt:lpstr>
      <vt:lpstr>Il mondo postbellico.</vt:lpstr>
      <vt:lpstr>I trattati di pace.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delegazioni riunite a Versailles.</vt:lpstr>
      <vt:lpstr>L’Europa nel 1919.</vt:lpstr>
      <vt:lpstr>Società delle nazioni.</vt:lpstr>
      <vt:lpstr>Presentazione standard di PowerPoint</vt:lpstr>
      <vt:lpstr>Il genocidio armeno.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dopoguerra.</vt:lpstr>
      <vt:lpstr>Presentazione standard di PowerPoint</vt:lpstr>
      <vt:lpstr>Presentazione standard di PowerPoint</vt:lpstr>
      <vt:lpstr>Presentazione standard di PowerPoint</vt:lpstr>
      <vt:lpstr>L’instabilità europea e la sicurezza collettiva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19</cp:revision>
  <dcterms:created xsi:type="dcterms:W3CDTF">2022-09-23T13:57:19Z</dcterms:created>
  <dcterms:modified xsi:type="dcterms:W3CDTF">2023-10-01T16:57:44Z</dcterms:modified>
</cp:coreProperties>
</file>