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312" r:id="rId3"/>
    <p:sldId id="270" r:id="rId4"/>
    <p:sldId id="257" r:id="rId5"/>
    <p:sldId id="271" r:id="rId6"/>
    <p:sldId id="313" r:id="rId7"/>
    <p:sldId id="314" r:id="rId8"/>
    <p:sldId id="315" r:id="rId9"/>
    <p:sldId id="272" r:id="rId10"/>
    <p:sldId id="273" r:id="rId11"/>
    <p:sldId id="274" r:id="rId12"/>
    <p:sldId id="275" r:id="rId13"/>
    <p:sldId id="276" r:id="rId14"/>
    <p:sldId id="277" r:id="rId15"/>
    <p:sldId id="278" r:id="rId16"/>
    <p:sldId id="311"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68763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90415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C759DE-5437-45D1-A900-3F16E680A49D}"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61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02/12/2020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124914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02/12/2020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271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02/12/2020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40833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07274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6202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90543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6DFC76-EF54-468A-9123-6A8C4BD7C376}" type="datetimeFigureOut">
              <a:rPr lang="it-IT" smtClean="0"/>
              <a:t>02/12/2020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5776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6DFC76-EF54-468A-9123-6A8C4BD7C376}" type="datetimeFigureOut">
              <a:rPr lang="it-IT" smtClean="0"/>
              <a:t>02/12/2020</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133958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76DFC76-EF54-468A-9123-6A8C4BD7C376}" type="datetimeFigureOut">
              <a:rPr lang="it-IT" smtClean="0"/>
              <a:t>02/12/2020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334201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76DFC76-EF54-468A-9123-6A8C4BD7C376}" type="datetimeFigureOut">
              <a:rPr lang="it-IT" smtClean="0"/>
              <a:t>02/12/2020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97097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DFC76-EF54-468A-9123-6A8C4BD7C376}" type="datetimeFigureOut">
              <a:rPr lang="it-IT" smtClean="0"/>
              <a:t>02/12/2020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32377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02/12/2020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211869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76DFC76-EF54-468A-9123-6A8C4BD7C376}" type="datetimeFigureOut">
              <a:rPr lang="it-IT" smtClean="0"/>
              <a:t>02/12/2020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C759DE-5437-45D1-A900-3F16E680A49D}" type="slidenum">
              <a:rPr lang="it-IT" smtClean="0"/>
              <a:t>‹N›</a:t>
            </a:fld>
            <a:endParaRPr lang="it-IT"/>
          </a:p>
        </p:txBody>
      </p:sp>
    </p:spTree>
    <p:extLst>
      <p:ext uri="{BB962C8B-B14F-4D97-AF65-F5344CB8AC3E}">
        <p14:creationId xmlns:p14="http://schemas.microsoft.com/office/powerpoint/2010/main" val="194479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6DFC76-EF54-468A-9123-6A8C4BD7C376}" type="datetimeFigureOut">
              <a:rPr lang="it-IT" smtClean="0"/>
              <a:t>02/12/2020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2C759DE-5437-45D1-A900-3F16E680A49D}" type="slidenum">
              <a:rPr lang="it-IT" smtClean="0"/>
              <a:t>‹N›</a:t>
            </a:fld>
            <a:endParaRPr lang="it-IT"/>
          </a:p>
        </p:txBody>
      </p:sp>
    </p:spTree>
    <p:extLst>
      <p:ext uri="{BB962C8B-B14F-4D97-AF65-F5344CB8AC3E}">
        <p14:creationId xmlns:p14="http://schemas.microsoft.com/office/powerpoint/2010/main" val="8301924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9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 xmlns:a16="http://schemas.microsoft.com/office/drawing/2014/main" id="{9C06F9F3-4769-44FE-AD83-2A27C4C635E2}"/>
              </a:ext>
            </a:extLst>
          </p:cNvPr>
          <p:cNvSpPr>
            <a:spLocks noGrp="1"/>
          </p:cNvSpPr>
          <p:nvPr>
            <p:ph type="subTitle" idx="1"/>
          </p:nvPr>
        </p:nvSpPr>
        <p:spPr>
          <a:xfrm>
            <a:off x="2337753" y="1881810"/>
            <a:ext cx="8915399" cy="2849216"/>
          </a:xfrm>
        </p:spPr>
        <p:txBody>
          <a:bodyPr>
            <a:normAutofit/>
          </a:bodyPr>
          <a:lstStyle/>
          <a:p>
            <a:pPr algn="ctr"/>
            <a:r>
              <a:rPr lang="it-IT" sz="5200" b="1" dirty="0">
                <a:solidFill>
                  <a:schemeClr val="accent2">
                    <a:lumMod val="75000"/>
                  </a:schemeClr>
                </a:solidFill>
                <a:latin typeface="Times New Roman" panose="02020603050405020304" pitchFamily="18" charset="0"/>
                <a:cs typeface="Times New Roman" panose="02020603050405020304" pitchFamily="18" charset="0"/>
              </a:rPr>
              <a:t>Corso di Diritto della Navigazione e dei Trasporti</a:t>
            </a:r>
          </a:p>
          <a:p>
            <a:pPr algn="ctr"/>
            <a:r>
              <a:rPr lang="it-IT" sz="5200" b="1">
                <a:solidFill>
                  <a:schemeClr val="accent2">
                    <a:lumMod val="75000"/>
                  </a:schemeClr>
                </a:solidFill>
                <a:latin typeface="Times New Roman" panose="02020603050405020304" pitchFamily="18" charset="0"/>
                <a:cs typeface="Times New Roman" panose="02020603050405020304" pitchFamily="18" charset="0"/>
              </a:rPr>
              <a:t>Anno accademico 2020-2021</a:t>
            </a:r>
            <a:endParaRPr lang="it-IT" sz="5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 xmlns:a16="http://schemas.microsoft.com/office/drawing/2014/main" id="{646B091C-5E9F-4BF7-A3CF-1A7B6AD4EEE0}"/>
              </a:ext>
            </a:extLst>
          </p:cNvPr>
          <p:cNvSpPr txBox="1"/>
          <p:nvPr/>
        </p:nvSpPr>
        <p:spPr>
          <a:xfrm>
            <a:off x="7484012" y="5669281"/>
            <a:ext cx="4403187" cy="584775"/>
          </a:xfrm>
          <a:prstGeom prst="rect">
            <a:avLst/>
          </a:prstGeom>
          <a:noFill/>
        </p:spPr>
        <p:txBody>
          <a:bodyPr wrap="square" rtlCol="0">
            <a:spAutoFit/>
          </a:bodyPr>
          <a:lstStyle/>
          <a:p>
            <a:pPr algn="ctr"/>
            <a:r>
              <a:rPr lang="it-IT" sz="3200" b="1" i="1" dirty="0">
                <a:solidFill>
                  <a:schemeClr val="accent2">
                    <a:lumMod val="75000"/>
                  </a:schemeClr>
                </a:solidFill>
                <a:latin typeface="Times New Roman" panose="02020603050405020304" pitchFamily="18" charset="0"/>
                <a:cs typeface="Times New Roman" panose="02020603050405020304" pitchFamily="18" charset="0"/>
              </a:rPr>
              <a:t>Prof. Massimiliano Musi </a:t>
            </a:r>
          </a:p>
        </p:txBody>
      </p:sp>
      <p:pic>
        <p:nvPicPr>
          <p:cNvPr id="5" name="Picture 2" descr="C:\Users\PBell\Desktop\teramo.jpg">
            <a:extLst>
              <a:ext uri="{FF2B5EF4-FFF2-40B4-BE49-F238E27FC236}">
                <a16:creationId xmlns="" xmlns:a16="http://schemas.microsoft.com/office/drawing/2014/main" id="{7E258CBC-6195-4CE6-9738-289565DB8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19" y="351381"/>
            <a:ext cx="3175068" cy="164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98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D423CC6E-A9AE-48D0-95F8-D7AB8CBBD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BE5D43A0-AA92-4C2F-92D2-5021E6424697}"/>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7" name="Rettangolo con angoli arrotondati 6">
            <a:extLst>
              <a:ext uri="{FF2B5EF4-FFF2-40B4-BE49-F238E27FC236}">
                <a16:creationId xmlns="" xmlns:a16="http://schemas.microsoft.com/office/drawing/2014/main" id="{12B19BF5-E650-484E-A41B-01D48C332E82}"/>
              </a:ext>
            </a:extLst>
          </p:cNvPr>
          <p:cNvSpPr/>
          <p:nvPr/>
        </p:nvSpPr>
        <p:spPr>
          <a:xfrm>
            <a:off x="775465" y="1828998"/>
            <a:ext cx="4697818"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tx1"/>
                </a:solidFill>
                <a:latin typeface="Times New Roman" panose="02020603050405020304" pitchFamily="18" charset="0"/>
                <a:cs typeface="Times New Roman" panose="02020603050405020304" pitchFamily="18" charset="0"/>
              </a:rPr>
              <a:t>Obbligazioni del caricatore </a:t>
            </a:r>
            <a:endParaRPr lang="it-IT" sz="3200" b="1" dirty="0">
              <a:solidFill>
                <a:schemeClr val="tx1"/>
              </a:solidFill>
              <a:latin typeface="Times New Roman" panose="02020603050405020304" pitchFamily="18" charset="0"/>
              <a:cs typeface="Times New Roman" panose="02020603050405020304" pitchFamily="18" charset="0"/>
            </a:endParaRPr>
          </a:p>
        </p:txBody>
      </p:sp>
      <p:sp>
        <p:nvSpPr>
          <p:cNvPr id="8" name="Rettangolo con angoli arrotondati 7">
            <a:extLst>
              <a:ext uri="{FF2B5EF4-FFF2-40B4-BE49-F238E27FC236}">
                <a16:creationId xmlns="" xmlns:a16="http://schemas.microsoft.com/office/drawing/2014/main" id="{8E1C7049-5571-49B9-AAD4-C8D424B58B09}"/>
              </a:ext>
            </a:extLst>
          </p:cNvPr>
          <p:cNvSpPr/>
          <p:nvPr/>
        </p:nvSpPr>
        <p:spPr>
          <a:xfrm>
            <a:off x="5231269" y="1123738"/>
            <a:ext cx="2974900"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Articolo 425 del Codice della Navigazione</a:t>
            </a:r>
          </a:p>
        </p:txBody>
      </p:sp>
      <p:sp>
        <p:nvSpPr>
          <p:cNvPr id="9" name="Rettangolo con angoli arrotondati 8">
            <a:extLst>
              <a:ext uri="{FF2B5EF4-FFF2-40B4-BE49-F238E27FC236}">
                <a16:creationId xmlns="" xmlns:a16="http://schemas.microsoft.com/office/drawing/2014/main" id="{34D8E876-1DF3-4B47-BD5C-ADBDE64D2E37}"/>
              </a:ext>
            </a:extLst>
          </p:cNvPr>
          <p:cNvSpPr/>
          <p:nvPr/>
        </p:nvSpPr>
        <p:spPr>
          <a:xfrm>
            <a:off x="7654621" y="1827450"/>
            <a:ext cx="4379476" cy="202031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Il caricatore deve avere cura di apporre le marche di contrassegno sulle merci da consegnare al vettore o sui loro imballaggi, affinché rimangano visibili fino al termine del viaggio</a:t>
            </a:r>
          </a:p>
        </p:txBody>
      </p:sp>
      <p:sp>
        <p:nvSpPr>
          <p:cNvPr id="10" name="Rettangolo con angoli arrotondati 9">
            <a:extLst>
              <a:ext uri="{FF2B5EF4-FFF2-40B4-BE49-F238E27FC236}">
                <a16:creationId xmlns="" xmlns:a16="http://schemas.microsoft.com/office/drawing/2014/main" id="{EF4ED29E-0178-42F7-9871-6C0C2F358EA2}"/>
              </a:ext>
            </a:extLst>
          </p:cNvPr>
          <p:cNvSpPr/>
          <p:nvPr/>
        </p:nvSpPr>
        <p:spPr>
          <a:xfrm>
            <a:off x="603187" y="2929568"/>
            <a:ext cx="2974900"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Articolo 426 del Codice della Navigazione</a:t>
            </a:r>
          </a:p>
        </p:txBody>
      </p:sp>
      <p:sp>
        <p:nvSpPr>
          <p:cNvPr id="6" name="Rettangolo con angoli arrotondati 5">
            <a:extLst>
              <a:ext uri="{FF2B5EF4-FFF2-40B4-BE49-F238E27FC236}">
                <a16:creationId xmlns="" xmlns:a16="http://schemas.microsoft.com/office/drawing/2014/main" id="{C31C7BEB-B04D-4945-A6DB-C29F3E76D217}"/>
              </a:ext>
            </a:extLst>
          </p:cNvPr>
          <p:cNvSpPr/>
          <p:nvPr/>
        </p:nvSpPr>
        <p:spPr>
          <a:xfrm>
            <a:off x="1250682" y="4187687"/>
            <a:ext cx="6403939" cy="233817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«All'atto dell'imbarco delle merci, e in ogni caso prima della partenza della nave, il caricatore è tenuto a consegnare al vettore le bollette doganali. Il caricatore è responsabile verso il vettore per i danni a lui derivati dall'omessa consegna. Il vettore non è tenuto a verificare la completezza dei documenti e l'esattezza delle indicazioni in questi contenute»</a:t>
            </a:r>
          </a:p>
        </p:txBody>
      </p:sp>
      <p:pic>
        <p:nvPicPr>
          <p:cNvPr id="11" name="Immagine 10">
            <a:extLst>
              <a:ext uri="{FF2B5EF4-FFF2-40B4-BE49-F238E27FC236}">
                <a16:creationId xmlns="" xmlns:a16="http://schemas.microsoft.com/office/drawing/2014/main" id="{959A01C1-61E2-46C4-82AD-25826746C33A}"/>
              </a:ext>
            </a:extLst>
          </p:cNvPr>
          <p:cNvPicPr>
            <a:picLocks noChangeAspect="1"/>
          </p:cNvPicPr>
          <p:nvPr/>
        </p:nvPicPr>
        <p:blipFill>
          <a:blip r:embed="rId3"/>
          <a:stretch>
            <a:fillRect/>
          </a:stretch>
        </p:blipFill>
        <p:spPr>
          <a:xfrm>
            <a:off x="8008918" y="4400360"/>
            <a:ext cx="3692752" cy="1708891"/>
          </a:xfrm>
          <a:prstGeom prst="rect">
            <a:avLst/>
          </a:prstGeom>
          <a:ln>
            <a:noFill/>
          </a:ln>
          <a:effectLst>
            <a:softEdge rad="112500"/>
          </a:effectLst>
        </p:spPr>
      </p:pic>
    </p:spTree>
    <p:extLst>
      <p:ext uri="{BB962C8B-B14F-4D97-AF65-F5344CB8AC3E}">
        <p14:creationId xmlns:p14="http://schemas.microsoft.com/office/powerpoint/2010/main" val="56969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3036A0D6-7226-4767-9E1A-38B739122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E1379C12-2210-44B3-8067-7E3B91135776}"/>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a:t>
            </a:r>
          </a:p>
        </p:txBody>
      </p:sp>
      <p:sp>
        <p:nvSpPr>
          <p:cNvPr id="5" name="Rettangolo con angoli arrotondati 4">
            <a:extLst>
              <a:ext uri="{FF2B5EF4-FFF2-40B4-BE49-F238E27FC236}">
                <a16:creationId xmlns="" xmlns:a16="http://schemas.microsoft.com/office/drawing/2014/main" id="{55CB6992-D359-448A-9A55-27BACD725AA3}"/>
              </a:ext>
            </a:extLst>
          </p:cNvPr>
          <p:cNvSpPr/>
          <p:nvPr/>
        </p:nvSpPr>
        <p:spPr>
          <a:xfrm>
            <a:off x="3359293" y="1231919"/>
            <a:ext cx="6420466"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Impedimenti e interruzione del viaggio </a:t>
            </a:r>
          </a:p>
        </p:txBody>
      </p:sp>
      <p:sp>
        <p:nvSpPr>
          <p:cNvPr id="6" name="Rettangolo con angoli arrotondati 5">
            <a:extLst>
              <a:ext uri="{FF2B5EF4-FFF2-40B4-BE49-F238E27FC236}">
                <a16:creationId xmlns="" xmlns:a16="http://schemas.microsoft.com/office/drawing/2014/main" id="{6B124D40-C2E7-44F9-85C9-98FCD66E7BD1}"/>
              </a:ext>
            </a:extLst>
          </p:cNvPr>
          <p:cNvSpPr/>
          <p:nvPr/>
        </p:nvSpPr>
        <p:spPr>
          <a:xfrm>
            <a:off x="389696" y="2649140"/>
            <a:ext cx="4468843"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Impedimenti prima della partenza</a:t>
            </a:r>
          </a:p>
        </p:txBody>
      </p:sp>
      <p:sp>
        <p:nvSpPr>
          <p:cNvPr id="7" name="Rettangolo con angoli arrotondati 6">
            <a:extLst>
              <a:ext uri="{FF2B5EF4-FFF2-40B4-BE49-F238E27FC236}">
                <a16:creationId xmlns="" xmlns:a16="http://schemas.microsoft.com/office/drawing/2014/main" id="{D958BE2F-EACE-4804-B7C5-56EFC3D95860}"/>
              </a:ext>
            </a:extLst>
          </p:cNvPr>
          <p:cNvSpPr/>
          <p:nvPr/>
        </p:nvSpPr>
        <p:spPr>
          <a:xfrm>
            <a:off x="312138" y="5338686"/>
            <a:ext cx="5319961" cy="130293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Se l’impedimento risulta temporaneo e per causa non imputabile al vettore, il contratto rimane in vigore</a:t>
            </a:r>
          </a:p>
        </p:txBody>
      </p:sp>
      <p:sp>
        <p:nvSpPr>
          <p:cNvPr id="8" name="Rettangolo con angoli arrotondati 7">
            <a:extLst>
              <a:ext uri="{FF2B5EF4-FFF2-40B4-BE49-F238E27FC236}">
                <a16:creationId xmlns="" xmlns:a16="http://schemas.microsoft.com/office/drawing/2014/main" id="{016E2161-5885-4591-BFB7-9124E605BEB3}"/>
              </a:ext>
            </a:extLst>
          </p:cNvPr>
          <p:cNvSpPr/>
          <p:nvPr/>
        </p:nvSpPr>
        <p:spPr>
          <a:xfrm>
            <a:off x="6559902" y="4817192"/>
            <a:ext cx="4976441" cy="161777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Nel caso, al contrario, che per la medesima causa la partenza sia «soverchiamente ritardata», il contratto può essere risolto</a:t>
            </a:r>
          </a:p>
        </p:txBody>
      </p:sp>
      <p:sp>
        <p:nvSpPr>
          <p:cNvPr id="9" name="Rettangolo con angoli arrotondati 8">
            <a:extLst>
              <a:ext uri="{FF2B5EF4-FFF2-40B4-BE49-F238E27FC236}">
                <a16:creationId xmlns="" xmlns:a16="http://schemas.microsoft.com/office/drawing/2014/main" id="{E448BD43-64C1-43A3-BA54-16A46D58774A}"/>
              </a:ext>
            </a:extLst>
          </p:cNvPr>
          <p:cNvSpPr/>
          <p:nvPr/>
        </p:nvSpPr>
        <p:spPr>
          <a:xfrm>
            <a:off x="7067500" y="2572920"/>
            <a:ext cx="4468843" cy="171215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Se la partenza della nave è impedita per cause di forza maggiore, il contratto si ritiene risolto. </a:t>
            </a:r>
          </a:p>
        </p:txBody>
      </p:sp>
      <p:sp>
        <p:nvSpPr>
          <p:cNvPr id="2" name="Freccia circolare a destra 1">
            <a:extLst>
              <a:ext uri="{FF2B5EF4-FFF2-40B4-BE49-F238E27FC236}">
                <a16:creationId xmlns="" xmlns:a16="http://schemas.microsoft.com/office/drawing/2014/main" id="{CDC56D8E-A836-4772-89A9-E829A10979B7}"/>
              </a:ext>
            </a:extLst>
          </p:cNvPr>
          <p:cNvSpPr/>
          <p:nvPr/>
        </p:nvSpPr>
        <p:spPr>
          <a:xfrm rot="2793262">
            <a:off x="2226947" y="1603989"/>
            <a:ext cx="1023757" cy="1159367"/>
          </a:xfrm>
          <a:prstGeom prst="curvedRightArrow">
            <a:avLst>
              <a:gd name="adj1" fmla="val 25000"/>
              <a:gd name="adj2" fmla="val 50000"/>
              <a:gd name="adj3" fmla="val 49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a destra 9">
            <a:extLst>
              <a:ext uri="{FF2B5EF4-FFF2-40B4-BE49-F238E27FC236}">
                <a16:creationId xmlns="" xmlns:a16="http://schemas.microsoft.com/office/drawing/2014/main" id="{28AB0D84-AE8E-47BF-BA4D-137EC2036CD3}"/>
              </a:ext>
            </a:extLst>
          </p:cNvPr>
          <p:cNvSpPr/>
          <p:nvPr/>
        </p:nvSpPr>
        <p:spPr>
          <a:xfrm>
            <a:off x="5087955" y="2729801"/>
            <a:ext cx="1673327" cy="46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a:extLst>
              <a:ext uri="{FF2B5EF4-FFF2-40B4-BE49-F238E27FC236}">
                <a16:creationId xmlns="" xmlns:a16="http://schemas.microsoft.com/office/drawing/2014/main" id="{A6123C60-6EA2-4DD4-80DA-A0CDAFDA2A48}"/>
              </a:ext>
            </a:extLst>
          </p:cNvPr>
          <p:cNvSpPr/>
          <p:nvPr/>
        </p:nvSpPr>
        <p:spPr>
          <a:xfrm rot="2203682">
            <a:off x="5006009" y="4245305"/>
            <a:ext cx="1275260" cy="52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 xmlns:a16="http://schemas.microsoft.com/office/drawing/2014/main" id="{8C6A69C0-7D05-408A-9B15-907CD776F89B}"/>
              </a:ext>
            </a:extLst>
          </p:cNvPr>
          <p:cNvSpPr/>
          <p:nvPr/>
        </p:nvSpPr>
        <p:spPr>
          <a:xfrm>
            <a:off x="2339195" y="4328487"/>
            <a:ext cx="569843" cy="76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658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61A5D290-9252-4A4A-B3B2-2B05AAD57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34439AAF-0A19-4B89-B7C1-D9563B166C9C}"/>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a:t>
            </a:r>
          </a:p>
        </p:txBody>
      </p:sp>
      <p:sp>
        <p:nvSpPr>
          <p:cNvPr id="5" name="Rettangolo con angoli arrotondati 4">
            <a:extLst>
              <a:ext uri="{FF2B5EF4-FFF2-40B4-BE49-F238E27FC236}">
                <a16:creationId xmlns="" xmlns:a16="http://schemas.microsoft.com/office/drawing/2014/main" id="{4FD1F2D6-9F59-468E-B9E6-46352C6A6EC0}"/>
              </a:ext>
            </a:extLst>
          </p:cNvPr>
          <p:cNvSpPr/>
          <p:nvPr/>
        </p:nvSpPr>
        <p:spPr>
          <a:xfrm>
            <a:off x="3226772" y="1149290"/>
            <a:ext cx="7043664"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Impedimenti e interruzione del viaggio </a:t>
            </a:r>
          </a:p>
        </p:txBody>
      </p:sp>
      <p:sp>
        <p:nvSpPr>
          <p:cNvPr id="6" name="Rettangolo con angoli arrotondati 5">
            <a:extLst>
              <a:ext uri="{FF2B5EF4-FFF2-40B4-BE49-F238E27FC236}">
                <a16:creationId xmlns="" xmlns:a16="http://schemas.microsoft.com/office/drawing/2014/main" id="{0A47F9E2-69BF-4B76-963F-761663DE594E}"/>
              </a:ext>
            </a:extLst>
          </p:cNvPr>
          <p:cNvSpPr/>
          <p:nvPr/>
        </p:nvSpPr>
        <p:spPr>
          <a:xfrm>
            <a:off x="474485" y="2149773"/>
            <a:ext cx="4468843"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429 del Codice della Navigazione</a:t>
            </a:r>
          </a:p>
        </p:txBody>
      </p:sp>
      <p:sp>
        <p:nvSpPr>
          <p:cNvPr id="7" name="Rettangolo con angoli arrotondati 6">
            <a:extLst>
              <a:ext uri="{FF2B5EF4-FFF2-40B4-BE49-F238E27FC236}">
                <a16:creationId xmlns="" xmlns:a16="http://schemas.microsoft.com/office/drawing/2014/main" id="{C282DF2D-A851-42A6-B259-4E5E4E868A72}"/>
              </a:ext>
            </a:extLst>
          </p:cNvPr>
          <p:cNvSpPr/>
          <p:nvPr/>
        </p:nvSpPr>
        <p:spPr>
          <a:xfrm>
            <a:off x="7545337" y="2467486"/>
            <a:ext cx="4468843" cy="26140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Nel caso in cui il comandante, a seguito della partenza, sia costretto a provvedere a riparazioni a causa di forza maggiore, il contratto rimane in vigore e il caricatore non ha diritto alla riduzione del nolo</a:t>
            </a:r>
          </a:p>
        </p:txBody>
      </p:sp>
      <p:sp>
        <p:nvSpPr>
          <p:cNvPr id="8" name="Rettangolo con angoli arrotondati 7">
            <a:extLst>
              <a:ext uri="{FF2B5EF4-FFF2-40B4-BE49-F238E27FC236}">
                <a16:creationId xmlns="" xmlns:a16="http://schemas.microsoft.com/office/drawing/2014/main" id="{D97C89F0-0905-400A-9679-C5B4B06A3604}"/>
              </a:ext>
            </a:extLst>
          </p:cNvPr>
          <p:cNvSpPr/>
          <p:nvPr/>
        </p:nvSpPr>
        <p:spPr>
          <a:xfrm>
            <a:off x="474485" y="4661521"/>
            <a:ext cx="6788319" cy="208213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Tutela del diritto del vettore al conseguimento del nolo nell’unica ipotesi di mancato completamento incolpevole del trasporto. Laddove l’interruzione del viaggio non sia avvenuta per causa di forza maggiore, la stessa concretizza un’ipotesi di inadempimento </a:t>
            </a:r>
          </a:p>
          <a:p>
            <a:pPr algn="ctr"/>
            <a:r>
              <a:rPr lang="it-IT" sz="2200" dirty="0">
                <a:solidFill>
                  <a:schemeClr val="tx1"/>
                </a:solidFill>
                <a:latin typeface="Times New Roman" panose="02020603050405020304" pitchFamily="18" charset="0"/>
                <a:cs typeface="Times New Roman" panose="02020603050405020304" pitchFamily="18" charset="0"/>
              </a:rPr>
              <a:t>da parte del vettore</a:t>
            </a:r>
          </a:p>
        </p:txBody>
      </p:sp>
      <p:sp>
        <p:nvSpPr>
          <p:cNvPr id="2" name="Freccia a destra 1">
            <a:extLst>
              <a:ext uri="{FF2B5EF4-FFF2-40B4-BE49-F238E27FC236}">
                <a16:creationId xmlns="" xmlns:a16="http://schemas.microsoft.com/office/drawing/2014/main" id="{33B2CFB6-1A24-4257-8B98-CD7B914E3381}"/>
              </a:ext>
            </a:extLst>
          </p:cNvPr>
          <p:cNvSpPr/>
          <p:nvPr/>
        </p:nvSpPr>
        <p:spPr>
          <a:xfrm>
            <a:off x="5419874" y="2752096"/>
            <a:ext cx="1828800" cy="43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 xmlns:a16="http://schemas.microsoft.com/office/drawing/2014/main" id="{BD93A23C-2538-4E9E-ABD8-9E8D59E8CC5B}"/>
              </a:ext>
            </a:extLst>
          </p:cNvPr>
          <p:cNvSpPr/>
          <p:nvPr/>
        </p:nvSpPr>
        <p:spPr>
          <a:xfrm>
            <a:off x="2369558" y="3743667"/>
            <a:ext cx="509120" cy="703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1970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E351E941-314E-49BE-90AE-1269C4EF5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406314D3-79EE-4E07-AF9D-31F155E7D60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8BBB6CCA-9C37-428A-9453-7D6CA37B225C}"/>
              </a:ext>
            </a:extLst>
          </p:cNvPr>
          <p:cNvSpPr/>
          <p:nvPr/>
        </p:nvSpPr>
        <p:spPr>
          <a:xfrm>
            <a:off x="2849405" y="1231920"/>
            <a:ext cx="7155641" cy="981194"/>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Merci non dichiarate o falsamente indicate</a:t>
            </a:r>
          </a:p>
        </p:txBody>
      </p:sp>
      <p:sp>
        <p:nvSpPr>
          <p:cNvPr id="6" name="Rettangolo con angoli arrotondati 5">
            <a:extLst>
              <a:ext uri="{FF2B5EF4-FFF2-40B4-BE49-F238E27FC236}">
                <a16:creationId xmlns="" xmlns:a16="http://schemas.microsoft.com/office/drawing/2014/main" id="{AC907DEE-061B-4EFE-A3CC-4C83C1DBFA14}"/>
              </a:ext>
            </a:extLst>
          </p:cNvPr>
          <p:cNvSpPr/>
          <p:nvPr/>
        </p:nvSpPr>
        <p:spPr>
          <a:xfrm>
            <a:off x="537772" y="2066056"/>
            <a:ext cx="4468843"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431 del Codice della Navigazione</a:t>
            </a:r>
          </a:p>
        </p:txBody>
      </p:sp>
      <p:sp>
        <p:nvSpPr>
          <p:cNvPr id="7" name="Rettangolo con angoli arrotondati 6">
            <a:extLst>
              <a:ext uri="{FF2B5EF4-FFF2-40B4-BE49-F238E27FC236}">
                <a16:creationId xmlns="" xmlns:a16="http://schemas.microsoft.com/office/drawing/2014/main" id="{37E1C538-F8BA-4BD4-8B80-83C3C902CAE6}"/>
              </a:ext>
            </a:extLst>
          </p:cNvPr>
          <p:cNvSpPr/>
          <p:nvPr/>
        </p:nvSpPr>
        <p:spPr>
          <a:xfrm>
            <a:off x="5650276" y="4134259"/>
            <a:ext cx="4468843" cy="192748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La possibilità per il comandante di scaricare nel luogo di imbarco i beni non dichiarati o falsamente indicati dallo stesso caricatore</a:t>
            </a:r>
          </a:p>
        </p:txBody>
      </p:sp>
      <p:sp>
        <p:nvSpPr>
          <p:cNvPr id="2" name="Freccia circolare a sinistra 1">
            <a:extLst>
              <a:ext uri="{FF2B5EF4-FFF2-40B4-BE49-F238E27FC236}">
                <a16:creationId xmlns="" xmlns:a16="http://schemas.microsoft.com/office/drawing/2014/main" id="{CE0A56EA-B944-4FE9-86CB-A1C93ABDE0E2}"/>
              </a:ext>
            </a:extLst>
          </p:cNvPr>
          <p:cNvSpPr/>
          <p:nvPr/>
        </p:nvSpPr>
        <p:spPr>
          <a:xfrm rot="18892970">
            <a:off x="5336699" y="2377951"/>
            <a:ext cx="1208624" cy="2105877"/>
          </a:xfrm>
          <a:prstGeom prst="curvedLeftArrow">
            <a:avLst>
              <a:gd name="adj1" fmla="val 25000"/>
              <a:gd name="adj2" fmla="val 50000"/>
              <a:gd name="adj3" fmla="val 49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8" name="Immagine 7">
            <a:extLst>
              <a:ext uri="{FF2B5EF4-FFF2-40B4-BE49-F238E27FC236}">
                <a16:creationId xmlns="" xmlns:a16="http://schemas.microsoft.com/office/drawing/2014/main" id="{83922E5B-526F-426C-A6B2-E347F9F66952}"/>
              </a:ext>
            </a:extLst>
          </p:cNvPr>
          <p:cNvPicPr>
            <a:picLocks noChangeAspect="1"/>
          </p:cNvPicPr>
          <p:nvPr/>
        </p:nvPicPr>
        <p:blipFill>
          <a:blip r:embed="rId3"/>
          <a:stretch>
            <a:fillRect/>
          </a:stretch>
        </p:blipFill>
        <p:spPr>
          <a:xfrm>
            <a:off x="1548123" y="4310711"/>
            <a:ext cx="2448139" cy="2181225"/>
          </a:xfrm>
          <a:prstGeom prst="rect">
            <a:avLst/>
          </a:prstGeom>
          <a:ln>
            <a:noFill/>
          </a:ln>
          <a:effectLst>
            <a:softEdge rad="112500"/>
          </a:effectLst>
        </p:spPr>
      </p:pic>
    </p:spTree>
    <p:extLst>
      <p:ext uri="{BB962C8B-B14F-4D97-AF65-F5344CB8AC3E}">
        <p14:creationId xmlns:p14="http://schemas.microsoft.com/office/powerpoint/2010/main" val="41455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4D4F17B3-8BB3-4D42-9CBB-11826B35D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EEE8EED9-4D5D-44B5-83BF-87FCB287027F}"/>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9643CF7D-B9B4-49FC-8FFC-31DCF5DF59F1}"/>
              </a:ext>
            </a:extLst>
          </p:cNvPr>
          <p:cNvSpPr/>
          <p:nvPr/>
        </p:nvSpPr>
        <p:spPr>
          <a:xfrm>
            <a:off x="7026698" y="2733460"/>
            <a:ext cx="4950221" cy="272643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Istituto tradizionale della prassi del commercio marittimo internazionale, ritenuto quale applicazione al settore del trasporto marittimo del più generale </a:t>
            </a:r>
          </a:p>
          <a:p>
            <a:pPr algn="ctr"/>
            <a:r>
              <a:rPr lang="it-IT" sz="2400" dirty="0">
                <a:solidFill>
                  <a:schemeClr val="tx1"/>
                </a:solidFill>
                <a:latin typeface="Times New Roman" panose="02020603050405020304" pitchFamily="18" charset="0"/>
                <a:cs typeface="Times New Roman" panose="02020603050405020304" pitchFamily="18" charset="0"/>
              </a:rPr>
              <a:t>diritto di contrordine</a:t>
            </a:r>
          </a:p>
        </p:txBody>
      </p:sp>
      <p:sp>
        <p:nvSpPr>
          <p:cNvPr id="6" name="Rettangolo con angoli arrotondati 5">
            <a:extLst>
              <a:ext uri="{FF2B5EF4-FFF2-40B4-BE49-F238E27FC236}">
                <a16:creationId xmlns="" xmlns:a16="http://schemas.microsoft.com/office/drawing/2014/main" id="{3C08C628-2139-4CB8-A74C-0A3C746BB135}"/>
              </a:ext>
            </a:extLst>
          </p:cNvPr>
          <p:cNvSpPr/>
          <p:nvPr/>
        </p:nvSpPr>
        <p:spPr>
          <a:xfrm>
            <a:off x="457480" y="2502496"/>
            <a:ext cx="4468843"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432 del Codice della Navigazione</a:t>
            </a:r>
          </a:p>
        </p:txBody>
      </p:sp>
      <p:sp>
        <p:nvSpPr>
          <p:cNvPr id="8" name="Rettangolo con angoli arrotondati 7">
            <a:extLst>
              <a:ext uri="{FF2B5EF4-FFF2-40B4-BE49-F238E27FC236}">
                <a16:creationId xmlns="" xmlns:a16="http://schemas.microsoft.com/office/drawing/2014/main" id="{B56B9E60-6A54-4A0D-82DD-6418429234F0}"/>
              </a:ext>
            </a:extLst>
          </p:cNvPr>
          <p:cNvSpPr/>
          <p:nvPr/>
        </p:nvSpPr>
        <p:spPr>
          <a:xfrm>
            <a:off x="3226772" y="1149290"/>
            <a:ext cx="6275037"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Recesso del caricatore </a:t>
            </a:r>
          </a:p>
        </p:txBody>
      </p:sp>
      <p:sp>
        <p:nvSpPr>
          <p:cNvPr id="2" name="Freccia a destra 1">
            <a:extLst>
              <a:ext uri="{FF2B5EF4-FFF2-40B4-BE49-F238E27FC236}">
                <a16:creationId xmlns="" xmlns:a16="http://schemas.microsoft.com/office/drawing/2014/main" id="{1CB769E1-526C-400A-B7AE-16074D1BB08C}"/>
              </a:ext>
            </a:extLst>
          </p:cNvPr>
          <p:cNvSpPr/>
          <p:nvPr/>
        </p:nvSpPr>
        <p:spPr>
          <a:xfrm>
            <a:off x="5088835" y="3048866"/>
            <a:ext cx="1802295" cy="529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 xmlns:a16="http://schemas.microsoft.com/office/drawing/2014/main" id="{88CC7A0C-08D6-41CB-B2BB-D6F78EF32408}"/>
              </a:ext>
            </a:extLst>
          </p:cNvPr>
          <p:cNvPicPr>
            <a:picLocks noChangeAspect="1"/>
          </p:cNvPicPr>
          <p:nvPr/>
        </p:nvPicPr>
        <p:blipFill>
          <a:blip r:embed="rId3"/>
          <a:stretch>
            <a:fillRect/>
          </a:stretch>
        </p:blipFill>
        <p:spPr>
          <a:xfrm>
            <a:off x="1802295" y="4443061"/>
            <a:ext cx="3949148" cy="2033669"/>
          </a:xfrm>
          <a:prstGeom prst="rect">
            <a:avLst/>
          </a:prstGeom>
          <a:ln>
            <a:noFill/>
          </a:ln>
          <a:effectLst>
            <a:softEdge rad="112500"/>
          </a:effectLst>
        </p:spPr>
      </p:pic>
    </p:spTree>
    <p:extLst>
      <p:ext uri="{BB962C8B-B14F-4D97-AF65-F5344CB8AC3E}">
        <p14:creationId xmlns:p14="http://schemas.microsoft.com/office/powerpoint/2010/main" val="208565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2338BB5F-3884-4266-AF4B-FE160AC95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6CF7B4EC-C2DE-48E1-A64B-A293C2668DA2}"/>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E038F5F2-D14F-46BE-8AAC-B568C3A5D046}"/>
              </a:ext>
            </a:extLst>
          </p:cNvPr>
          <p:cNvSpPr/>
          <p:nvPr/>
        </p:nvSpPr>
        <p:spPr>
          <a:xfrm>
            <a:off x="3226772" y="1149290"/>
            <a:ext cx="6275037"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Recesso del caricatore </a:t>
            </a:r>
          </a:p>
        </p:txBody>
      </p:sp>
      <p:sp>
        <p:nvSpPr>
          <p:cNvPr id="6" name="Rettangolo con angoli arrotondati 5">
            <a:extLst>
              <a:ext uri="{FF2B5EF4-FFF2-40B4-BE49-F238E27FC236}">
                <a16:creationId xmlns="" xmlns:a16="http://schemas.microsoft.com/office/drawing/2014/main" id="{EF1D9F9D-C4CA-4BAD-8FCA-C8A12A5EBF81}"/>
              </a:ext>
            </a:extLst>
          </p:cNvPr>
          <p:cNvSpPr/>
          <p:nvPr/>
        </p:nvSpPr>
        <p:spPr>
          <a:xfrm>
            <a:off x="6841702" y="2333595"/>
            <a:ext cx="4950221" cy="198661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Il caricatore può, durante il viaggio, ritirare i beni caricati pagando l’intero nolo e rimborsando al vettore le spese straordinarie per la caricazione</a:t>
            </a:r>
          </a:p>
        </p:txBody>
      </p:sp>
      <p:sp>
        <p:nvSpPr>
          <p:cNvPr id="7" name="Rettangolo con angoli arrotondati 6">
            <a:extLst>
              <a:ext uri="{FF2B5EF4-FFF2-40B4-BE49-F238E27FC236}">
                <a16:creationId xmlns="" xmlns:a16="http://schemas.microsoft.com/office/drawing/2014/main" id="{6F056F4E-9CBD-47E5-B71B-E3BF1D5FF768}"/>
              </a:ext>
            </a:extLst>
          </p:cNvPr>
          <p:cNvSpPr/>
          <p:nvPr/>
        </p:nvSpPr>
        <p:spPr>
          <a:xfrm>
            <a:off x="457480" y="2502496"/>
            <a:ext cx="4468843"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433 del Codice della Navigazione</a:t>
            </a:r>
          </a:p>
        </p:txBody>
      </p:sp>
      <p:sp>
        <p:nvSpPr>
          <p:cNvPr id="8" name="Rettangolo con angoli arrotondati 7">
            <a:extLst>
              <a:ext uri="{FF2B5EF4-FFF2-40B4-BE49-F238E27FC236}">
                <a16:creationId xmlns="" xmlns:a16="http://schemas.microsoft.com/office/drawing/2014/main" id="{43F9F5BC-35F0-409E-8312-1629D047BF3F}"/>
              </a:ext>
            </a:extLst>
          </p:cNvPr>
          <p:cNvSpPr/>
          <p:nvPr/>
        </p:nvSpPr>
        <p:spPr>
          <a:xfrm>
            <a:off x="566665" y="4045128"/>
            <a:ext cx="6275037" cy="272643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a:solidFill>
                  <a:schemeClr val="tx1"/>
                </a:solidFill>
                <a:latin typeface="Times New Roman" panose="02020603050405020304" pitchFamily="18" charset="0"/>
                <a:cs typeface="Times New Roman" panose="02020603050405020304" pitchFamily="18" charset="0"/>
              </a:rPr>
              <a:t>«Il comandante non è tenuto alla scaricazione, quando questa importi ritardo eccessivo o modificazione dell'itinerario ovvero scalo in un porto intermedio non contemplato dal contratto o dagli usi. Se le merci sono ritirate per causa imputabile al vettore, questi è responsabile delle spese e dei danni»</a:t>
            </a:r>
          </a:p>
        </p:txBody>
      </p:sp>
      <p:pic>
        <p:nvPicPr>
          <p:cNvPr id="9" name="Immagine 2">
            <a:extLst>
              <a:ext uri="{FF2B5EF4-FFF2-40B4-BE49-F238E27FC236}">
                <a16:creationId xmlns="" xmlns:a16="http://schemas.microsoft.com/office/drawing/2014/main" id="{0EBB7C29-8CA0-4149-B022-AE8DAF92D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18" y="4655002"/>
            <a:ext cx="2595494" cy="198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circolare in giù 1">
            <a:extLst>
              <a:ext uri="{FF2B5EF4-FFF2-40B4-BE49-F238E27FC236}">
                <a16:creationId xmlns="" xmlns:a16="http://schemas.microsoft.com/office/drawing/2014/main" id="{0B0100E5-3628-4DF0-944F-FE03321AA537}"/>
              </a:ext>
            </a:extLst>
          </p:cNvPr>
          <p:cNvSpPr/>
          <p:nvPr/>
        </p:nvSpPr>
        <p:spPr>
          <a:xfrm rot="19547450" flipH="1">
            <a:off x="1739395" y="1524000"/>
            <a:ext cx="1855305" cy="1005001"/>
          </a:xfrm>
          <a:prstGeom prst="curvedDownArrow">
            <a:avLst>
              <a:gd name="adj1" fmla="val 25000"/>
              <a:gd name="adj2" fmla="val 50000"/>
              <a:gd name="adj3" fmla="val 5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3500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2338BB5F-3884-4266-AF4B-FE160AC95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6CF7B4EC-C2DE-48E1-A64B-A293C2668DA2}"/>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E038F5F2-D14F-46BE-8AAC-B568C3A5D046}"/>
              </a:ext>
            </a:extLst>
          </p:cNvPr>
          <p:cNvSpPr/>
          <p:nvPr/>
        </p:nvSpPr>
        <p:spPr>
          <a:xfrm>
            <a:off x="3226772" y="1149290"/>
            <a:ext cx="6275037"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Caricazione incompleta</a:t>
            </a:r>
          </a:p>
        </p:txBody>
      </p:sp>
      <p:sp>
        <p:nvSpPr>
          <p:cNvPr id="7" name="Rettangolo con angoli arrotondati 6">
            <a:extLst>
              <a:ext uri="{FF2B5EF4-FFF2-40B4-BE49-F238E27FC236}">
                <a16:creationId xmlns="" xmlns:a16="http://schemas.microsoft.com/office/drawing/2014/main" id="{6F056F4E-9CBD-47E5-B71B-E3BF1D5FF768}"/>
              </a:ext>
            </a:extLst>
          </p:cNvPr>
          <p:cNvSpPr/>
          <p:nvPr/>
        </p:nvSpPr>
        <p:spPr>
          <a:xfrm>
            <a:off x="457480" y="2502496"/>
            <a:ext cx="4468843"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434 del Codice della Navigazione</a:t>
            </a:r>
          </a:p>
        </p:txBody>
      </p:sp>
      <p:sp>
        <p:nvSpPr>
          <p:cNvPr id="8" name="Rettangolo con angoli arrotondati 7">
            <a:extLst>
              <a:ext uri="{FF2B5EF4-FFF2-40B4-BE49-F238E27FC236}">
                <a16:creationId xmlns="" xmlns:a16="http://schemas.microsoft.com/office/drawing/2014/main" id="{43F9F5BC-35F0-409E-8312-1629D047BF3F}"/>
              </a:ext>
            </a:extLst>
          </p:cNvPr>
          <p:cNvSpPr/>
          <p:nvPr/>
        </p:nvSpPr>
        <p:spPr>
          <a:xfrm>
            <a:off x="801004" y="3768037"/>
            <a:ext cx="11126571" cy="272643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«Se il caricatore consegna una quantità di merci minore di quella convenuta, deve pagare il nolo intero, detratte le spese che il vettore abbia risparmiato per la mancata caricazione, se queste sono comprese nel nolo. </a:t>
            </a:r>
          </a:p>
          <a:p>
            <a:pPr algn="ctr"/>
            <a:r>
              <a:rPr lang="it-IT" sz="2000" i="1" dirty="0">
                <a:solidFill>
                  <a:schemeClr val="tx1"/>
                </a:solidFill>
                <a:latin typeface="Times New Roman" panose="02020603050405020304" pitchFamily="18" charset="0"/>
                <a:cs typeface="Times New Roman" panose="02020603050405020304" pitchFamily="18" charset="0"/>
              </a:rPr>
              <a:t>Il comandante può imbarcare altre merci, purché, se il contratto ha per oggetto un carico totale, vi sia il consenso del caricatore. In ogni caso il caricatore profitta del nolo relativo alle cose che completano il carico, fino a concorrenza del nolo da lui dovuto. </a:t>
            </a:r>
          </a:p>
          <a:p>
            <a:pPr algn="ctr"/>
            <a:r>
              <a:rPr lang="it-IT" sz="2000" i="1" dirty="0">
                <a:solidFill>
                  <a:schemeClr val="tx1"/>
                </a:solidFill>
                <a:latin typeface="Times New Roman" panose="02020603050405020304" pitchFamily="18" charset="0"/>
                <a:cs typeface="Times New Roman" panose="02020603050405020304" pitchFamily="18" charset="0"/>
              </a:rPr>
              <a:t>Le stesse norme si applicano nel caso in cui il contratto di trasporto sia stato stipulato per un viaggio di andata e ritorno e il caricatore non imbarchi merci per il viaggio di ritorno»</a:t>
            </a:r>
          </a:p>
        </p:txBody>
      </p:sp>
      <p:sp>
        <p:nvSpPr>
          <p:cNvPr id="2" name="Freccia circolare in giù 1">
            <a:extLst>
              <a:ext uri="{FF2B5EF4-FFF2-40B4-BE49-F238E27FC236}">
                <a16:creationId xmlns="" xmlns:a16="http://schemas.microsoft.com/office/drawing/2014/main" id="{0B0100E5-3628-4DF0-944F-FE03321AA537}"/>
              </a:ext>
            </a:extLst>
          </p:cNvPr>
          <p:cNvSpPr/>
          <p:nvPr/>
        </p:nvSpPr>
        <p:spPr>
          <a:xfrm rot="19547450" flipH="1">
            <a:off x="1739395" y="1524000"/>
            <a:ext cx="1855305" cy="1005001"/>
          </a:xfrm>
          <a:prstGeom prst="curvedDownArrow">
            <a:avLst>
              <a:gd name="adj1" fmla="val 25000"/>
              <a:gd name="adj2" fmla="val 50000"/>
              <a:gd name="adj3" fmla="val 5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3022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F44C1C73-B380-421F-BA7D-57E39D68D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6FEC6360-E031-4940-A38F-4926E4B0A464}"/>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82984BE6-C992-4F99-88C1-71326B033972}"/>
              </a:ext>
            </a:extLst>
          </p:cNvPr>
          <p:cNvSpPr/>
          <p:nvPr/>
        </p:nvSpPr>
        <p:spPr>
          <a:xfrm>
            <a:off x="593170" y="1648961"/>
            <a:ext cx="9213439" cy="211030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Il </a:t>
            </a:r>
            <a:r>
              <a:rPr lang="it-IT" sz="2400" b="1" dirty="0">
                <a:solidFill>
                  <a:schemeClr val="tx1"/>
                </a:solidFill>
                <a:latin typeface="Times New Roman" panose="02020603050405020304" pitchFamily="18" charset="0"/>
                <a:cs typeface="Times New Roman" panose="02020603050405020304" pitchFamily="18" charset="0"/>
              </a:rPr>
              <a:t>Codice</a:t>
            </a:r>
            <a:r>
              <a:rPr lang="it-IT" sz="2400" dirty="0">
                <a:solidFill>
                  <a:schemeClr val="tx1"/>
                </a:solidFill>
                <a:latin typeface="Times New Roman" panose="02020603050405020304" pitchFamily="18" charset="0"/>
                <a:cs typeface="Times New Roman" panose="02020603050405020304" pitchFamily="18" charset="0"/>
              </a:rPr>
              <a:t> disciplina l’ipotesi in cui le merci </a:t>
            </a:r>
          </a:p>
          <a:p>
            <a:pPr algn="ctr"/>
            <a:r>
              <a:rPr lang="it-IT" sz="2400" dirty="0">
                <a:solidFill>
                  <a:schemeClr val="tx1"/>
                </a:solidFill>
                <a:latin typeface="Times New Roman" panose="02020603050405020304" pitchFamily="18" charset="0"/>
                <a:cs typeface="Times New Roman" panose="02020603050405020304" pitchFamily="18" charset="0"/>
              </a:rPr>
              <a:t>non siano giunte a destinazione:</a:t>
            </a:r>
          </a:p>
          <a:p>
            <a:pPr algn="ctr"/>
            <a:r>
              <a:rPr lang="it-IT" sz="2400" i="1" dirty="0">
                <a:solidFill>
                  <a:schemeClr val="tx1"/>
                </a:solidFill>
                <a:latin typeface="Times New Roman" panose="02020603050405020304" pitchFamily="18" charset="0"/>
                <a:cs typeface="Times New Roman" panose="02020603050405020304" pitchFamily="18" charset="0"/>
              </a:rPr>
              <a:t>«Il nolo deve essere corrisposto, quando il mancato arrivo sia dovuto a fatto del caricatore o alla natura delle merci, se questa non era nota al vettore o al comandante». </a:t>
            </a:r>
          </a:p>
        </p:txBody>
      </p:sp>
      <p:sp>
        <p:nvSpPr>
          <p:cNvPr id="6" name="Rettangolo con angoli arrotondati 5">
            <a:extLst>
              <a:ext uri="{FF2B5EF4-FFF2-40B4-BE49-F238E27FC236}">
                <a16:creationId xmlns="" xmlns:a16="http://schemas.microsoft.com/office/drawing/2014/main" id="{B1F060E0-04C8-49A8-B145-EB0301BE3544}"/>
              </a:ext>
            </a:extLst>
          </p:cNvPr>
          <p:cNvSpPr/>
          <p:nvPr/>
        </p:nvSpPr>
        <p:spPr>
          <a:xfrm>
            <a:off x="2970557" y="4295047"/>
            <a:ext cx="8014519" cy="211030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Laddove il pagamento del nolo non sia corrisposto, il comandante, a seguito di autorizzazione dell’autorità giudiziaria del luogo di scaricazione, può procedere a depositare o a vendere un quantitativo di beni tali da coprire l’ammontare del mancato pagamento del nolo</a:t>
            </a:r>
          </a:p>
        </p:txBody>
      </p:sp>
      <p:sp>
        <p:nvSpPr>
          <p:cNvPr id="2" name="Freccia circolare a destra 1">
            <a:extLst>
              <a:ext uri="{FF2B5EF4-FFF2-40B4-BE49-F238E27FC236}">
                <a16:creationId xmlns="" xmlns:a16="http://schemas.microsoft.com/office/drawing/2014/main" id="{EE247549-C1B6-461C-9553-8439AC37D97B}"/>
              </a:ext>
            </a:extLst>
          </p:cNvPr>
          <p:cNvSpPr/>
          <p:nvPr/>
        </p:nvSpPr>
        <p:spPr>
          <a:xfrm rot="19621428">
            <a:off x="1683026" y="3538330"/>
            <a:ext cx="1219200" cy="2110308"/>
          </a:xfrm>
          <a:prstGeom prst="curvedRightArrow">
            <a:avLst>
              <a:gd name="adj1" fmla="val 25000"/>
              <a:gd name="adj2" fmla="val 50000"/>
              <a:gd name="adj3" fmla="val 59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35111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7E0925C0-8D3B-4D4B-A719-847DBA393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ECC87F90-8448-47D2-A31E-FDE2CA67C48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F9C106BD-F9B6-4373-A64B-4E94C29BD2EB}"/>
              </a:ext>
            </a:extLst>
          </p:cNvPr>
          <p:cNvSpPr/>
          <p:nvPr/>
        </p:nvSpPr>
        <p:spPr>
          <a:xfrm>
            <a:off x="500406" y="2513102"/>
            <a:ext cx="9213439" cy="16154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u="sng" dirty="0">
                <a:solidFill>
                  <a:schemeClr val="tx1"/>
                </a:solidFill>
                <a:latin typeface="Times New Roman" panose="02020603050405020304" pitchFamily="18" charset="0"/>
                <a:cs typeface="Times New Roman" panose="02020603050405020304" pitchFamily="18" charset="0"/>
              </a:rPr>
              <a:t>Il contratto di trasporto si caratterizza per l’assunzione da parte del vettore dell’obbligazione di riconsegnare nel luogo di destinazione un carico totale o parziale su nave determinata</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6" name="Rettangolo con angoli arrotondati 5">
            <a:extLst>
              <a:ext uri="{FF2B5EF4-FFF2-40B4-BE49-F238E27FC236}">
                <a16:creationId xmlns="" xmlns:a16="http://schemas.microsoft.com/office/drawing/2014/main" id="{26CE20A0-9394-4ED3-8686-21C6A8390A6F}"/>
              </a:ext>
            </a:extLst>
          </p:cNvPr>
          <p:cNvSpPr/>
          <p:nvPr/>
        </p:nvSpPr>
        <p:spPr>
          <a:xfrm>
            <a:off x="3129582" y="3961003"/>
            <a:ext cx="8744365" cy="211030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u="sng" dirty="0">
                <a:solidFill>
                  <a:schemeClr val="tx1"/>
                </a:solidFill>
                <a:latin typeface="Times New Roman" panose="02020603050405020304" pitchFamily="18" charset="0"/>
                <a:cs typeface="Times New Roman" panose="02020603050405020304" pitchFamily="18" charset="0"/>
              </a:rPr>
              <a:t>La scelta della nave con cui deve essere eseguito il trasporto assume una particolare valenza</a:t>
            </a:r>
            <a:r>
              <a:rPr lang="it-IT" sz="2400" dirty="0">
                <a:solidFill>
                  <a:schemeClr val="tx1"/>
                </a:solidFill>
                <a:latin typeface="Times New Roman" panose="02020603050405020304" pitchFamily="18" charset="0"/>
                <a:cs typeface="Times New Roman" panose="02020603050405020304" pitchFamily="18" charset="0"/>
              </a:rPr>
              <a:t>, in quanto rientra tra gli elementi principali che concorrono a caratterizzare l’oggetto </a:t>
            </a:r>
          </a:p>
          <a:p>
            <a:pPr algn="ctr"/>
            <a:r>
              <a:rPr lang="it-IT" sz="2400" dirty="0">
                <a:solidFill>
                  <a:schemeClr val="tx1"/>
                </a:solidFill>
                <a:latin typeface="Times New Roman" panose="02020603050405020304" pitchFamily="18" charset="0"/>
                <a:cs typeface="Times New Roman" panose="02020603050405020304" pitchFamily="18" charset="0"/>
              </a:rPr>
              <a:t>della prestazione dovuta dal vettore</a:t>
            </a:r>
          </a:p>
        </p:txBody>
      </p:sp>
      <p:sp>
        <p:nvSpPr>
          <p:cNvPr id="7" name="Rettangolo con angoli arrotondati 6">
            <a:extLst>
              <a:ext uri="{FF2B5EF4-FFF2-40B4-BE49-F238E27FC236}">
                <a16:creationId xmlns="" xmlns:a16="http://schemas.microsoft.com/office/drawing/2014/main" id="{CB042250-95AE-44A2-B079-1A4D457936FD}"/>
              </a:ext>
            </a:extLst>
          </p:cNvPr>
          <p:cNvSpPr/>
          <p:nvPr/>
        </p:nvSpPr>
        <p:spPr>
          <a:xfrm>
            <a:off x="2970557" y="1121764"/>
            <a:ext cx="7580242"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disciplina del trasporto di </a:t>
            </a:r>
          </a:p>
          <a:p>
            <a:pPr algn="ctr"/>
            <a:r>
              <a:rPr lang="it-IT" sz="3200" b="1" dirty="0">
                <a:solidFill>
                  <a:schemeClr val="tx1"/>
                </a:solidFill>
                <a:latin typeface="Times New Roman" panose="02020603050405020304" pitchFamily="18" charset="0"/>
                <a:cs typeface="Times New Roman" panose="02020603050405020304" pitchFamily="18" charset="0"/>
              </a:rPr>
              <a:t>carico totale o parziale </a:t>
            </a:r>
          </a:p>
        </p:txBody>
      </p:sp>
      <p:pic>
        <p:nvPicPr>
          <p:cNvPr id="8" name="Picture 3">
            <a:extLst>
              <a:ext uri="{FF2B5EF4-FFF2-40B4-BE49-F238E27FC236}">
                <a16:creationId xmlns="" xmlns:a16="http://schemas.microsoft.com/office/drawing/2014/main" id="{3D33CB04-EF65-4485-AC7F-F82024880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00" y="4514263"/>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23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EF2ED2A3-1DA5-40F0-AD87-013B49648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A823EBAF-A72D-4103-BC24-29F7D7F13A7C}"/>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21D71674-1DB1-4F14-8F3D-D53A041B6413}"/>
              </a:ext>
            </a:extLst>
          </p:cNvPr>
          <p:cNvSpPr/>
          <p:nvPr/>
        </p:nvSpPr>
        <p:spPr>
          <a:xfrm>
            <a:off x="2970557" y="1121764"/>
            <a:ext cx="7580242"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disciplina del trasporto di carico totale o parziale </a:t>
            </a:r>
          </a:p>
        </p:txBody>
      </p:sp>
      <p:sp>
        <p:nvSpPr>
          <p:cNvPr id="7" name="Rettangolo con angoli arrotondati 6">
            <a:extLst>
              <a:ext uri="{FF2B5EF4-FFF2-40B4-BE49-F238E27FC236}">
                <a16:creationId xmlns="" xmlns:a16="http://schemas.microsoft.com/office/drawing/2014/main" id="{1D8A50EC-9FE7-4006-B17B-B18CC171FCF9}"/>
              </a:ext>
            </a:extLst>
          </p:cNvPr>
          <p:cNvSpPr/>
          <p:nvPr/>
        </p:nvSpPr>
        <p:spPr>
          <a:xfrm>
            <a:off x="2893112" y="5102529"/>
            <a:ext cx="9213439" cy="16154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Laddove siano assenti disposizioni contrattuali al riguardo, il caricatore può richiedere che la nave sia condotta nel luogo da lui designato, affinché a quest’ultimo vi si possa accedere, </a:t>
            </a:r>
          </a:p>
          <a:p>
            <a:pPr algn="ctr"/>
            <a:r>
              <a:rPr lang="it-IT" sz="2400" dirty="0">
                <a:solidFill>
                  <a:schemeClr val="tx1"/>
                </a:solidFill>
                <a:latin typeface="Times New Roman" panose="02020603050405020304" pitchFamily="18" charset="0"/>
                <a:cs typeface="Times New Roman" panose="02020603050405020304" pitchFamily="18" charset="0"/>
              </a:rPr>
              <a:t>sostare e uscire senza pericolo</a:t>
            </a:r>
          </a:p>
        </p:txBody>
      </p:sp>
      <p:sp>
        <p:nvSpPr>
          <p:cNvPr id="8" name="Rettangolo con angoli arrotondati 7">
            <a:extLst>
              <a:ext uri="{FF2B5EF4-FFF2-40B4-BE49-F238E27FC236}">
                <a16:creationId xmlns="" xmlns:a16="http://schemas.microsoft.com/office/drawing/2014/main" id="{43E0CF38-0433-4E83-A670-87CECC1DF01B}"/>
              </a:ext>
            </a:extLst>
          </p:cNvPr>
          <p:cNvSpPr/>
          <p:nvPr/>
        </p:nvSpPr>
        <p:spPr>
          <a:xfrm>
            <a:off x="4333394" y="2830531"/>
            <a:ext cx="7580242" cy="16154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solidFill>
                  <a:schemeClr val="tx1"/>
                </a:solidFill>
                <a:latin typeface="Times New Roman" panose="02020603050405020304" pitchFamily="18" charset="0"/>
                <a:cs typeface="Times New Roman" panose="02020603050405020304" pitchFamily="18" charset="0"/>
              </a:rPr>
              <a:t>Il vettore deve avere cura che la nave sia presente al tempo stabilito nel punto di ancoraggio o di ormeggio previsto nel contratto.</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9" name="Rettangolo con angoli arrotondati 8">
            <a:extLst>
              <a:ext uri="{FF2B5EF4-FFF2-40B4-BE49-F238E27FC236}">
                <a16:creationId xmlns="" xmlns:a16="http://schemas.microsoft.com/office/drawing/2014/main" id="{3DEA8DCF-1BC7-4269-94B5-03ED81685645}"/>
              </a:ext>
            </a:extLst>
          </p:cNvPr>
          <p:cNvSpPr/>
          <p:nvPr/>
        </p:nvSpPr>
        <p:spPr>
          <a:xfrm>
            <a:off x="377900" y="2021665"/>
            <a:ext cx="3955494"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 441 del Codice della Navigazione</a:t>
            </a:r>
          </a:p>
        </p:txBody>
      </p:sp>
      <p:pic>
        <p:nvPicPr>
          <p:cNvPr id="10" name="Immagine 2">
            <a:extLst>
              <a:ext uri="{FF2B5EF4-FFF2-40B4-BE49-F238E27FC236}">
                <a16:creationId xmlns="" xmlns:a16="http://schemas.microsoft.com/office/drawing/2014/main" id="{0F693081-C2AD-4641-8151-0B8698F3F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87" y="3914754"/>
            <a:ext cx="253867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circolare a sinistra 1">
            <a:extLst>
              <a:ext uri="{FF2B5EF4-FFF2-40B4-BE49-F238E27FC236}">
                <a16:creationId xmlns="" xmlns:a16="http://schemas.microsoft.com/office/drawing/2014/main" id="{A85708DB-6B2F-454B-95D8-0F6CA6734AF5}"/>
              </a:ext>
            </a:extLst>
          </p:cNvPr>
          <p:cNvSpPr/>
          <p:nvPr/>
        </p:nvSpPr>
        <p:spPr>
          <a:xfrm rot="20646905">
            <a:off x="4414129" y="2329331"/>
            <a:ext cx="675928" cy="684221"/>
          </a:xfrm>
          <a:prstGeom prst="curvedLeftArrow">
            <a:avLst>
              <a:gd name="adj1" fmla="val 25000"/>
              <a:gd name="adj2" fmla="val 50000"/>
              <a:gd name="adj3" fmla="val 41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in giù 10">
            <a:extLst>
              <a:ext uri="{FF2B5EF4-FFF2-40B4-BE49-F238E27FC236}">
                <a16:creationId xmlns="" xmlns:a16="http://schemas.microsoft.com/office/drawing/2014/main" id="{BC4649BE-E678-443B-8E9A-0423142F2111}"/>
              </a:ext>
            </a:extLst>
          </p:cNvPr>
          <p:cNvSpPr/>
          <p:nvPr/>
        </p:nvSpPr>
        <p:spPr>
          <a:xfrm>
            <a:off x="7841245" y="4582727"/>
            <a:ext cx="564539" cy="383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926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Bell\Desktop\teramo.jpg">
            <a:extLst>
              <a:ext uri="{FF2B5EF4-FFF2-40B4-BE49-F238E27FC236}">
                <a16:creationId xmlns="" xmlns:a16="http://schemas.microsoft.com/office/drawing/2014/main" id="{E932043F-8CE1-4DA1-BF7A-DCB8A26DB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 xmlns:a16="http://schemas.microsoft.com/office/drawing/2014/main" id="{C90DA4C2-4316-49DC-BC84-F821C8B87042}"/>
              </a:ext>
            </a:extLst>
          </p:cNvPr>
          <p:cNvSpPr txBox="1"/>
          <p:nvPr/>
        </p:nvSpPr>
        <p:spPr>
          <a:xfrm>
            <a:off x="1736035" y="2093843"/>
            <a:ext cx="9090991" cy="2677656"/>
          </a:xfrm>
          <a:prstGeom prst="rect">
            <a:avLst/>
          </a:prstGeom>
          <a:noFill/>
          <a:ln>
            <a:solidFill>
              <a:schemeClr val="accent1"/>
            </a:solidFill>
          </a:ln>
        </p:spPr>
        <p:txBody>
          <a:bodyPr wrap="square" rtlCol="0">
            <a:spAutoFit/>
          </a:bodyPr>
          <a:lstStyle/>
          <a:p>
            <a:pPr algn="ctr"/>
            <a:r>
              <a:rPr lang="it-IT" sz="2400" dirty="0">
                <a:latin typeface="Times New Roman" panose="02020603050405020304" pitchFamily="18" charset="0"/>
                <a:cs typeface="Times New Roman" panose="02020603050405020304" pitchFamily="18" charset="0"/>
              </a:rPr>
              <a:t>Cap. XV – Il contratto di trasporto marittimo di cose</a:t>
            </a:r>
          </a:p>
          <a:p>
            <a:pPr algn="ctr"/>
            <a:r>
              <a:rPr lang="it-IT" sz="2400" dirty="0">
                <a:latin typeface="Times New Roman" panose="02020603050405020304" pitchFamily="18" charset="0"/>
                <a:cs typeface="Times New Roman" panose="02020603050405020304" pitchFamily="18" charset="0"/>
              </a:rPr>
              <a:t> </a:t>
            </a:r>
          </a:p>
          <a:p>
            <a:pPr marL="285750" indent="-285750" algn="ctr">
              <a:buFontTx/>
              <a:buChar char="-"/>
            </a:pPr>
            <a:r>
              <a:rPr lang="it-IT" sz="2400" dirty="0">
                <a:latin typeface="Times New Roman" panose="02020603050405020304" pitchFamily="18" charset="0"/>
                <a:cs typeface="Times New Roman" panose="02020603050405020304" pitchFamily="18" charset="0"/>
              </a:rPr>
              <a:t>i diritti e gli obblighi delle parti nel contratto di trasporto marittimo di cose;</a:t>
            </a:r>
          </a:p>
          <a:p>
            <a:pPr marL="285750" indent="-285750" algn="ctr">
              <a:buFontTx/>
              <a:buChar char="-"/>
            </a:pPr>
            <a:endParaRPr lang="it-IT" sz="2400" dirty="0">
              <a:latin typeface="Times New Roman" panose="02020603050405020304" pitchFamily="18" charset="0"/>
              <a:cs typeface="Times New Roman" panose="02020603050405020304" pitchFamily="18" charset="0"/>
            </a:endParaRPr>
          </a:p>
          <a:p>
            <a:pPr marL="285750" indent="-285750" algn="ctr">
              <a:buFontTx/>
              <a:buChar char="-"/>
            </a:pPr>
            <a:endParaRPr lang="it-IT" sz="2400" dirty="0">
              <a:latin typeface="Times New Roman" panose="02020603050405020304" pitchFamily="18" charset="0"/>
              <a:cs typeface="Times New Roman" panose="02020603050405020304" pitchFamily="18" charset="0"/>
            </a:endParaRPr>
          </a:p>
          <a:p>
            <a:pPr marL="285750" indent="-285750" algn="ctr">
              <a:buFontTx/>
              <a:buChar char="-"/>
            </a:pPr>
            <a:r>
              <a:rPr lang="it-IT" sz="2400" dirty="0">
                <a:latin typeface="Times New Roman" panose="02020603050405020304" pitchFamily="18" charset="0"/>
                <a:cs typeface="Times New Roman" panose="02020603050405020304" pitchFamily="18" charset="0"/>
              </a:rPr>
              <a:t>la responsabilità del vettore marittimo di cose.</a:t>
            </a:r>
          </a:p>
        </p:txBody>
      </p:sp>
    </p:spTree>
    <p:extLst>
      <p:ext uri="{BB962C8B-B14F-4D97-AF65-F5344CB8AC3E}">
        <p14:creationId xmlns:p14="http://schemas.microsoft.com/office/powerpoint/2010/main" val="3459999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D6A3535C-B4FA-4B6B-AFDF-A121AA87D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E1112EFC-DE01-4F2D-A804-7DEBC2288C95}"/>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F64073B4-DCA1-4CB6-987B-1E68DC516DCF}"/>
              </a:ext>
            </a:extLst>
          </p:cNvPr>
          <p:cNvSpPr/>
          <p:nvPr/>
        </p:nvSpPr>
        <p:spPr>
          <a:xfrm>
            <a:off x="2970557" y="1121764"/>
            <a:ext cx="6213200"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Stallie e controstallie </a:t>
            </a:r>
          </a:p>
        </p:txBody>
      </p:sp>
      <p:sp>
        <p:nvSpPr>
          <p:cNvPr id="6" name="Rettangolo con angoli arrotondati 5">
            <a:extLst>
              <a:ext uri="{FF2B5EF4-FFF2-40B4-BE49-F238E27FC236}">
                <a16:creationId xmlns="" xmlns:a16="http://schemas.microsoft.com/office/drawing/2014/main" id="{20AF1FCD-7793-43F7-8115-523A05F0D00E}"/>
              </a:ext>
            </a:extLst>
          </p:cNvPr>
          <p:cNvSpPr/>
          <p:nvPr/>
        </p:nvSpPr>
        <p:spPr>
          <a:xfrm>
            <a:off x="377900" y="1899650"/>
            <a:ext cx="3955494" cy="223884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Times New Roman" panose="02020603050405020304" pitchFamily="18" charset="0"/>
                <a:cs typeface="Times New Roman" panose="02020603050405020304" pitchFamily="18" charset="0"/>
              </a:rPr>
              <a:t>Il codice della navigazione, in relazione al tempo a disposizione del caricatore per lo svolgimento delle attività di consegna delle merci</a:t>
            </a:r>
            <a:r>
              <a:rPr lang="it-IT" sz="2000" dirty="0">
                <a:solidFill>
                  <a:schemeClr val="tx1"/>
                </a:solidFill>
                <a:latin typeface="Times New Roman" panose="02020603050405020304" pitchFamily="18" charset="0"/>
                <a:cs typeface="Times New Roman" panose="02020603050405020304" pitchFamily="18" charset="0"/>
              </a:rPr>
              <a:t>, recepisce i principi della prassi dei formulari</a:t>
            </a:r>
          </a:p>
        </p:txBody>
      </p:sp>
      <p:sp>
        <p:nvSpPr>
          <p:cNvPr id="7" name="Rettangolo con angoli arrotondati 6">
            <a:extLst>
              <a:ext uri="{FF2B5EF4-FFF2-40B4-BE49-F238E27FC236}">
                <a16:creationId xmlns="" xmlns:a16="http://schemas.microsoft.com/office/drawing/2014/main" id="{76BA2B4D-1908-4CA5-A9B6-3313548B608A}"/>
              </a:ext>
            </a:extLst>
          </p:cNvPr>
          <p:cNvSpPr/>
          <p:nvPr/>
        </p:nvSpPr>
        <p:spPr>
          <a:xfrm>
            <a:off x="5977125" y="3993928"/>
            <a:ext cx="5684787" cy="25039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Rappresentano i periodi di tempo accordati al soggetto individuato per la caricazione e scaricazione delle merci per lo svolgimento delle operazioni stesse</a:t>
            </a:r>
          </a:p>
        </p:txBody>
      </p:sp>
      <p:sp>
        <p:nvSpPr>
          <p:cNvPr id="8" name="Rettangolo con angoli arrotondati 7">
            <a:extLst>
              <a:ext uri="{FF2B5EF4-FFF2-40B4-BE49-F238E27FC236}">
                <a16:creationId xmlns="" xmlns:a16="http://schemas.microsoft.com/office/drawing/2014/main" id="{E670357A-2EEE-465C-96A9-B6EC1046FF42}"/>
              </a:ext>
            </a:extLst>
          </p:cNvPr>
          <p:cNvSpPr/>
          <p:nvPr/>
        </p:nvSpPr>
        <p:spPr>
          <a:xfrm>
            <a:off x="1091998" y="4540645"/>
            <a:ext cx="2825699" cy="14105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Stallie </a:t>
            </a:r>
          </a:p>
        </p:txBody>
      </p:sp>
      <p:sp>
        <p:nvSpPr>
          <p:cNvPr id="2" name="Freccia a destra 1">
            <a:extLst>
              <a:ext uri="{FF2B5EF4-FFF2-40B4-BE49-F238E27FC236}">
                <a16:creationId xmlns="" xmlns:a16="http://schemas.microsoft.com/office/drawing/2014/main" id="{6ECAE2A2-C5A0-4E18-B61D-D367CC00860C}"/>
              </a:ext>
            </a:extLst>
          </p:cNvPr>
          <p:cNvSpPr/>
          <p:nvPr/>
        </p:nvSpPr>
        <p:spPr>
          <a:xfrm>
            <a:off x="4222892" y="4967608"/>
            <a:ext cx="1338536" cy="55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 xmlns:a16="http://schemas.microsoft.com/office/drawing/2014/main" id="{AE0B3EDA-E25E-4D00-98EA-BE726BE49AFD}"/>
              </a:ext>
            </a:extLst>
          </p:cNvPr>
          <p:cNvPicPr>
            <a:picLocks noChangeAspect="1"/>
          </p:cNvPicPr>
          <p:nvPr/>
        </p:nvPicPr>
        <p:blipFill>
          <a:blip r:embed="rId3"/>
          <a:stretch>
            <a:fillRect/>
          </a:stretch>
        </p:blipFill>
        <p:spPr>
          <a:xfrm>
            <a:off x="7320774" y="2288555"/>
            <a:ext cx="3725965" cy="1588951"/>
          </a:xfrm>
          <a:prstGeom prst="rect">
            <a:avLst/>
          </a:prstGeom>
          <a:ln>
            <a:noFill/>
          </a:ln>
          <a:effectLst>
            <a:softEdge rad="112500"/>
          </a:effectLst>
        </p:spPr>
      </p:pic>
    </p:spTree>
    <p:extLst>
      <p:ext uri="{BB962C8B-B14F-4D97-AF65-F5344CB8AC3E}">
        <p14:creationId xmlns:p14="http://schemas.microsoft.com/office/powerpoint/2010/main" val="119224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6534FCD8-47D0-4552-88F1-26603C217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31A512B6-41F3-4A6E-9066-76ECE329572F}"/>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999467A-F941-4CD0-8B33-8D5B6D369737}"/>
              </a:ext>
            </a:extLst>
          </p:cNvPr>
          <p:cNvSpPr/>
          <p:nvPr/>
        </p:nvSpPr>
        <p:spPr>
          <a:xfrm>
            <a:off x="2970557" y="1121764"/>
            <a:ext cx="6213200"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Stallie e controstallie </a:t>
            </a:r>
          </a:p>
        </p:txBody>
      </p:sp>
      <p:sp>
        <p:nvSpPr>
          <p:cNvPr id="6" name="Rettangolo con angoli arrotondati 5">
            <a:extLst>
              <a:ext uri="{FF2B5EF4-FFF2-40B4-BE49-F238E27FC236}">
                <a16:creationId xmlns="" xmlns:a16="http://schemas.microsoft.com/office/drawing/2014/main" id="{2FCDBD90-8995-4388-A9B7-A718D22F53E4}"/>
              </a:ext>
            </a:extLst>
          </p:cNvPr>
          <p:cNvSpPr/>
          <p:nvPr/>
        </p:nvSpPr>
        <p:spPr>
          <a:xfrm>
            <a:off x="377900" y="1922165"/>
            <a:ext cx="3955494" cy="196453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Una volta che la nave risulti pronta per la ricezione del carico, il vettore ha l’onere di trasmettere al caricatore l’avviso di prontezza</a:t>
            </a:r>
          </a:p>
        </p:txBody>
      </p:sp>
      <p:sp>
        <p:nvSpPr>
          <p:cNvPr id="7" name="Rettangolo con angoli arrotondati 6">
            <a:extLst>
              <a:ext uri="{FF2B5EF4-FFF2-40B4-BE49-F238E27FC236}">
                <a16:creationId xmlns="" xmlns:a16="http://schemas.microsoft.com/office/drawing/2014/main" id="{B02A9A39-5AFC-44C2-81E1-F58A817CB218}"/>
              </a:ext>
            </a:extLst>
          </p:cNvPr>
          <p:cNvSpPr/>
          <p:nvPr/>
        </p:nvSpPr>
        <p:spPr>
          <a:xfrm>
            <a:off x="4744279" y="3196049"/>
            <a:ext cx="7222434" cy="344556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È d’uso che i formulari contrattuali riconoscano – al caricatore -  un breve arco temporale («</a:t>
            </a:r>
            <a:r>
              <a:rPr lang="it-IT" sz="2400" i="1" dirty="0">
                <a:solidFill>
                  <a:schemeClr val="tx1"/>
                </a:solidFill>
                <a:latin typeface="Times New Roman" panose="02020603050405020304" pitchFamily="18" charset="0"/>
                <a:cs typeface="Times New Roman" panose="02020603050405020304" pitchFamily="18" charset="0"/>
              </a:rPr>
              <a:t>free time</a:t>
            </a:r>
            <a:r>
              <a:rPr lang="it-IT" sz="2400" dirty="0">
                <a:solidFill>
                  <a:schemeClr val="tx1"/>
                </a:solidFill>
                <a:latin typeface="Times New Roman" panose="02020603050405020304" pitchFamily="18" charset="0"/>
                <a:cs typeface="Times New Roman" panose="02020603050405020304" pitchFamily="18" charset="0"/>
              </a:rPr>
              <a:t>») per mettere a punto operativamente l’attività di consegna della merce, a seguito del quale comincia a decorrere il periodo di stallia. </a:t>
            </a:r>
          </a:p>
          <a:p>
            <a:pPr algn="ctr"/>
            <a:r>
              <a:rPr lang="it-IT" sz="2400" dirty="0">
                <a:solidFill>
                  <a:schemeClr val="tx1"/>
                </a:solidFill>
                <a:latin typeface="Times New Roman" panose="02020603050405020304" pitchFamily="18" charset="0"/>
                <a:cs typeface="Times New Roman" panose="02020603050405020304" pitchFamily="18" charset="0"/>
              </a:rPr>
              <a:t>Il computo dei termini è effettuato mediante giorni lavorativi, senza considerare i giorni festivi né quelli in cui le operazioni risultano impedite per cause non imputabili al caricatore o al destinatario.</a:t>
            </a:r>
          </a:p>
        </p:txBody>
      </p:sp>
      <p:pic>
        <p:nvPicPr>
          <p:cNvPr id="8" name="Immagine 2">
            <a:extLst>
              <a:ext uri="{FF2B5EF4-FFF2-40B4-BE49-F238E27FC236}">
                <a16:creationId xmlns="" xmlns:a16="http://schemas.microsoft.com/office/drawing/2014/main" id="{B1B44799-0BC8-4CE8-9203-D7B05B89F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9" y="4651758"/>
            <a:ext cx="37242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88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35FE06E8-64F3-4A1E-8965-021C72AC6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E0707346-7B6C-4370-8A3A-EC9668C48B1F}"/>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03F47A85-D61A-4EF1-9615-69314270014A}"/>
              </a:ext>
            </a:extLst>
          </p:cNvPr>
          <p:cNvSpPr/>
          <p:nvPr/>
        </p:nvSpPr>
        <p:spPr>
          <a:xfrm>
            <a:off x="2970557" y="1121764"/>
            <a:ext cx="6213200" cy="105219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Stallie e controstallie </a:t>
            </a:r>
          </a:p>
        </p:txBody>
      </p:sp>
      <p:sp>
        <p:nvSpPr>
          <p:cNvPr id="6" name="Rettangolo con angoli arrotondati 5">
            <a:extLst>
              <a:ext uri="{FF2B5EF4-FFF2-40B4-BE49-F238E27FC236}">
                <a16:creationId xmlns="" xmlns:a16="http://schemas.microsoft.com/office/drawing/2014/main" id="{2FA28ABA-84F5-4B8F-AF56-2284489219A3}"/>
              </a:ext>
            </a:extLst>
          </p:cNvPr>
          <p:cNvSpPr/>
          <p:nvPr/>
        </p:nvSpPr>
        <p:spPr>
          <a:xfrm>
            <a:off x="5671931" y="2288555"/>
            <a:ext cx="6213200" cy="180447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u="sng" dirty="0">
                <a:solidFill>
                  <a:schemeClr val="tx1"/>
                </a:solidFill>
                <a:latin typeface="Times New Roman" panose="02020603050405020304" pitchFamily="18" charset="0"/>
                <a:cs typeface="Times New Roman" panose="02020603050405020304" pitchFamily="18" charset="0"/>
              </a:rPr>
              <a:t>Arco temporale che il vettore è tenuto a concedere al caricatore, o al destinatario, per il completamento della caricazione o della scaricazione</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7" name="Rettangolo con angoli arrotondati 6">
            <a:extLst>
              <a:ext uri="{FF2B5EF4-FFF2-40B4-BE49-F238E27FC236}">
                <a16:creationId xmlns="" xmlns:a16="http://schemas.microsoft.com/office/drawing/2014/main" id="{2E1E5C60-6C24-439C-8008-42839DCCC620}"/>
              </a:ext>
            </a:extLst>
          </p:cNvPr>
          <p:cNvSpPr/>
          <p:nvPr/>
        </p:nvSpPr>
        <p:spPr>
          <a:xfrm>
            <a:off x="377900" y="2734797"/>
            <a:ext cx="2948396" cy="10521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Controstallie</a:t>
            </a:r>
          </a:p>
        </p:txBody>
      </p:sp>
      <p:sp>
        <p:nvSpPr>
          <p:cNvPr id="8" name="Freccia a destra 7">
            <a:extLst>
              <a:ext uri="{FF2B5EF4-FFF2-40B4-BE49-F238E27FC236}">
                <a16:creationId xmlns="" xmlns:a16="http://schemas.microsoft.com/office/drawing/2014/main" id="{AC94A468-549C-48ED-8726-13206139F02B}"/>
              </a:ext>
            </a:extLst>
          </p:cNvPr>
          <p:cNvSpPr/>
          <p:nvPr/>
        </p:nvSpPr>
        <p:spPr>
          <a:xfrm>
            <a:off x="3604592" y="2949467"/>
            <a:ext cx="1789043" cy="622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5C4BFFFD-160E-470B-8EE5-1B53EB29EDA2}"/>
              </a:ext>
            </a:extLst>
          </p:cNvPr>
          <p:cNvSpPr/>
          <p:nvPr/>
        </p:nvSpPr>
        <p:spPr>
          <a:xfrm>
            <a:off x="377900" y="4837145"/>
            <a:ext cx="6213200" cy="180447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Spirato il termine di stallia, laddove non sia stata caricata una quantità di merce tale da garantire quanto è dovuto dal caricatore al vettore, il comandante non è tenuto ad attendere il decorso del termine di controstallia qualora non gli venga fornita un’idonea cauzione</a:t>
            </a:r>
          </a:p>
        </p:txBody>
      </p:sp>
      <p:sp>
        <p:nvSpPr>
          <p:cNvPr id="9" name="Rettangolo con angoli arrotondati 8">
            <a:extLst>
              <a:ext uri="{FF2B5EF4-FFF2-40B4-BE49-F238E27FC236}">
                <a16:creationId xmlns="" xmlns:a16="http://schemas.microsoft.com/office/drawing/2014/main" id="{36B1E666-5A94-4759-B486-11DD6EC7B567}"/>
              </a:ext>
            </a:extLst>
          </p:cNvPr>
          <p:cNvSpPr/>
          <p:nvPr/>
        </p:nvSpPr>
        <p:spPr>
          <a:xfrm>
            <a:off x="6421428" y="4207625"/>
            <a:ext cx="4714205" cy="194924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Il compenso per la controstallia è computato in ore e giorni, e versato giornalmente; in mancanza di diverso patto il tasso di controstallia è proporzionato, secondo gli usi, alla portata della nave</a:t>
            </a:r>
          </a:p>
        </p:txBody>
      </p:sp>
    </p:spTree>
    <p:extLst>
      <p:ext uri="{BB962C8B-B14F-4D97-AF65-F5344CB8AC3E}">
        <p14:creationId xmlns:p14="http://schemas.microsoft.com/office/powerpoint/2010/main" val="38931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F8BA9D6C-375C-45A6-B497-AAF24D99C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50C4A766-730D-43CD-A05D-517322129D4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6" name="Rettangolo con angoli arrotondati 5">
            <a:extLst>
              <a:ext uri="{FF2B5EF4-FFF2-40B4-BE49-F238E27FC236}">
                <a16:creationId xmlns="" xmlns:a16="http://schemas.microsoft.com/office/drawing/2014/main" id="{7EEC475C-FC1D-4B22-BC57-92E3784404DA}"/>
              </a:ext>
            </a:extLst>
          </p:cNvPr>
          <p:cNvSpPr/>
          <p:nvPr/>
        </p:nvSpPr>
        <p:spPr>
          <a:xfrm>
            <a:off x="616440" y="2058936"/>
            <a:ext cx="2948396" cy="10521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Controstallie</a:t>
            </a:r>
          </a:p>
        </p:txBody>
      </p:sp>
      <p:sp>
        <p:nvSpPr>
          <p:cNvPr id="7" name="Rettangolo con angoli arrotondati 6">
            <a:extLst>
              <a:ext uri="{FF2B5EF4-FFF2-40B4-BE49-F238E27FC236}">
                <a16:creationId xmlns="" xmlns:a16="http://schemas.microsoft.com/office/drawing/2014/main" id="{077D75BD-59B2-4E0E-91BC-E70FC5FED0B3}"/>
              </a:ext>
            </a:extLst>
          </p:cNvPr>
          <p:cNvSpPr/>
          <p:nvPr/>
        </p:nvSpPr>
        <p:spPr>
          <a:xfrm>
            <a:off x="5754563" y="1918241"/>
            <a:ext cx="6213200" cy="180447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A seguito del decorso del termine di controstallia, il comandante ha la facoltà di partire senza che siano completate le operazioni di caricazione, restando comunque dovuto il nolo e lo stesso </a:t>
            </a:r>
          </a:p>
          <a:p>
            <a:pPr algn="ctr"/>
            <a:r>
              <a:rPr lang="it-IT" sz="2000" dirty="0">
                <a:solidFill>
                  <a:schemeClr val="tx1"/>
                </a:solidFill>
                <a:latin typeface="Times New Roman" panose="02020603050405020304" pitchFamily="18" charset="0"/>
                <a:cs typeface="Times New Roman" panose="02020603050405020304" pitchFamily="18" charset="0"/>
              </a:rPr>
              <a:t>compenso di controstallia</a:t>
            </a:r>
          </a:p>
        </p:txBody>
      </p:sp>
      <p:sp>
        <p:nvSpPr>
          <p:cNvPr id="8" name="Rettangolo con angoli arrotondati 7">
            <a:extLst>
              <a:ext uri="{FF2B5EF4-FFF2-40B4-BE49-F238E27FC236}">
                <a16:creationId xmlns="" xmlns:a16="http://schemas.microsoft.com/office/drawing/2014/main" id="{CC14AECC-79A2-4372-9AB1-ED27CF4D1DDF}"/>
              </a:ext>
            </a:extLst>
          </p:cNvPr>
          <p:cNvSpPr/>
          <p:nvPr/>
        </p:nvSpPr>
        <p:spPr>
          <a:xfrm>
            <a:off x="4906461" y="4681295"/>
            <a:ext cx="6213200" cy="15130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Qualora il comandante non si avvalga di tale facoltà, per l’ulteriore sosta fissata con il caricatore è dovuto un compenso di controstallia maggiorato della metà </a:t>
            </a:r>
          </a:p>
        </p:txBody>
      </p:sp>
      <p:sp>
        <p:nvSpPr>
          <p:cNvPr id="9" name="Freccia a destra 8">
            <a:extLst>
              <a:ext uri="{FF2B5EF4-FFF2-40B4-BE49-F238E27FC236}">
                <a16:creationId xmlns="" xmlns:a16="http://schemas.microsoft.com/office/drawing/2014/main" id="{447FC80E-2918-4057-A64A-003F2EA057EC}"/>
              </a:ext>
            </a:extLst>
          </p:cNvPr>
          <p:cNvSpPr/>
          <p:nvPr/>
        </p:nvSpPr>
        <p:spPr>
          <a:xfrm>
            <a:off x="4043473" y="2319988"/>
            <a:ext cx="1232452" cy="53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circolare a destra 9">
            <a:extLst>
              <a:ext uri="{FF2B5EF4-FFF2-40B4-BE49-F238E27FC236}">
                <a16:creationId xmlns="" xmlns:a16="http://schemas.microsoft.com/office/drawing/2014/main" id="{8B2BA661-6F53-4351-ABCB-CFB8C4E2BEDB}"/>
              </a:ext>
            </a:extLst>
          </p:cNvPr>
          <p:cNvSpPr/>
          <p:nvPr/>
        </p:nvSpPr>
        <p:spPr>
          <a:xfrm rot="1317045">
            <a:off x="4704522" y="3190488"/>
            <a:ext cx="1232452" cy="1782187"/>
          </a:xfrm>
          <a:prstGeom prst="curvedRightArrow">
            <a:avLst>
              <a:gd name="adj1" fmla="val 25000"/>
              <a:gd name="adj2" fmla="val 50000"/>
              <a:gd name="adj3" fmla="val 60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Immagine 2">
            <a:extLst>
              <a:ext uri="{FF2B5EF4-FFF2-40B4-BE49-F238E27FC236}">
                <a16:creationId xmlns="" xmlns:a16="http://schemas.microsoft.com/office/drawing/2014/main" id="{CB824012-6F8F-45FA-B04C-22FA4871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37" y="3903832"/>
            <a:ext cx="372427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17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87992AA4-D39C-4297-9A58-44066C713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D35722B3-0976-4912-B4CE-E85C7D37DC4D}"/>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BE9C6E94-1329-4836-81C3-53E36CA2A89A}"/>
              </a:ext>
            </a:extLst>
          </p:cNvPr>
          <p:cNvSpPr/>
          <p:nvPr/>
        </p:nvSpPr>
        <p:spPr>
          <a:xfrm>
            <a:off x="2957305" y="1082624"/>
            <a:ext cx="714085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Impedimenti alla riconsegna del carico</a:t>
            </a:r>
          </a:p>
        </p:txBody>
      </p:sp>
      <p:sp>
        <p:nvSpPr>
          <p:cNvPr id="6" name="Rettangolo con angoli arrotondati 5">
            <a:extLst>
              <a:ext uri="{FF2B5EF4-FFF2-40B4-BE49-F238E27FC236}">
                <a16:creationId xmlns="" xmlns:a16="http://schemas.microsoft.com/office/drawing/2014/main" id="{17BBBB67-75BC-4899-BB2B-1BFADF055870}"/>
              </a:ext>
            </a:extLst>
          </p:cNvPr>
          <p:cNvSpPr/>
          <p:nvPr/>
        </p:nvSpPr>
        <p:spPr>
          <a:xfrm>
            <a:off x="497170" y="2205598"/>
            <a:ext cx="3796534" cy="244680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Times New Roman" panose="02020603050405020304" pitchFamily="18" charset="0"/>
                <a:cs typeface="Times New Roman" panose="02020603050405020304" pitchFamily="18" charset="0"/>
              </a:rPr>
              <a:t>Il Codice della Navigazione prevede l’ipotesi di deposito del carico</a:t>
            </a:r>
          </a:p>
        </p:txBody>
      </p:sp>
      <p:sp>
        <p:nvSpPr>
          <p:cNvPr id="7" name="Rettangolo con angoli arrotondati 6">
            <a:extLst>
              <a:ext uri="{FF2B5EF4-FFF2-40B4-BE49-F238E27FC236}">
                <a16:creationId xmlns="" xmlns:a16="http://schemas.microsoft.com/office/drawing/2014/main" id="{357BC95F-0105-4F72-8C00-F2595C03F334}"/>
              </a:ext>
            </a:extLst>
          </p:cNvPr>
          <p:cNvSpPr/>
          <p:nvPr/>
        </p:nvSpPr>
        <p:spPr>
          <a:xfrm>
            <a:off x="5837795" y="2526764"/>
            <a:ext cx="6213200" cy="180447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Laddove il destinatario sia irreperibile o rifiuti il carico, ed ancora laddove si presentino più destinatari e si verifichi una ipotesi di opposizione alla riconsegna, il vettore deve chiedere immediatamente </a:t>
            </a:r>
          </a:p>
          <a:p>
            <a:pPr algn="ctr"/>
            <a:r>
              <a:rPr lang="it-IT" sz="2000" dirty="0">
                <a:solidFill>
                  <a:schemeClr val="tx1"/>
                </a:solidFill>
                <a:latin typeface="Times New Roman" panose="02020603050405020304" pitchFamily="18" charset="0"/>
                <a:cs typeface="Times New Roman" panose="02020603050405020304" pitchFamily="18" charset="0"/>
              </a:rPr>
              <a:t>indicazioni al caricatore</a:t>
            </a:r>
          </a:p>
        </p:txBody>
      </p:sp>
      <p:sp>
        <p:nvSpPr>
          <p:cNvPr id="8" name="Freccia a destra 7">
            <a:extLst>
              <a:ext uri="{FF2B5EF4-FFF2-40B4-BE49-F238E27FC236}">
                <a16:creationId xmlns="" xmlns:a16="http://schemas.microsoft.com/office/drawing/2014/main" id="{C510E634-6C51-4A4F-A0C6-809B186B18C8}"/>
              </a:ext>
            </a:extLst>
          </p:cNvPr>
          <p:cNvSpPr/>
          <p:nvPr/>
        </p:nvSpPr>
        <p:spPr>
          <a:xfrm>
            <a:off x="4502532" y="3144077"/>
            <a:ext cx="1126435" cy="569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 xmlns:a16="http://schemas.microsoft.com/office/drawing/2014/main" id="{265A87F3-6515-4421-8A9C-1F0AA2F4EB52}"/>
              </a:ext>
            </a:extLst>
          </p:cNvPr>
          <p:cNvSpPr/>
          <p:nvPr/>
        </p:nvSpPr>
        <p:spPr>
          <a:xfrm>
            <a:off x="3964469" y="5130816"/>
            <a:ext cx="7246869" cy="144003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Il caricatore può disporre del carico ai termini di cui all’articolo 1685 del Codice Civile, salva la facoltà del vettore di provvedere al deposito o alla vendita delle merci </a:t>
            </a:r>
          </a:p>
          <a:p>
            <a:pPr algn="ctr"/>
            <a:r>
              <a:rPr lang="it-IT" sz="2000" dirty="0">
                <a:solidFill>
                  <a:schemeClr val="tx1"/>
                </a:solidFill>
                <a:latin typeface="Times New Roman" panose="02020603050405020304" pitchFamily="18" charset="0"/>
                <a:cs typeface="Times New Roman" panose="02020603050405020304" pitchFamily="18" charset="0"/>
              </a:rPr>
              <a:t>nei casi previsti dall’articolo 1690 c.c.</a:t>
            </a:r>
          </a:p>
        </p:txBody>
      </p:sp>
      <p:sp>
        <p:nvSpPr>
          <p:cNvPr id="10" name="Freccia circolare a destra 9">
            <a:extLst>
              <a:ext uri="{FF2B5EF4-FFF2-40B4-BE49-F238E27FC236}">
                <a16:creationId xmlns="" xmlns:a16="http://schemas.microsoft.com/office/drawing/2014/main" id="{D2258518-85BE-42D9-B4BA-23649076ADAF}"/>
              </a:ext>
            </a:extLst>
          </p:cNvPr>
          <p:cNvSpPr/>
          <p:nvPr/>
        </p:nvSpPr>
        <p:spPr>
          <a:xfrm rot="20892229">
            <a:off x="3273287" y="4479235"/>
            <a:ext cx="636104" cy="1371600"/>
          </a:xfrm>
          <a:prstGeom prst="curvedRightArrow">
            <a:avLst>
              <a:gd name="adj1" fmla="val 25000"/>
              <a:gd name="adj2" fmla="val 50000"/>
              <a:gd name="adj3" fmla="val 75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82602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Bell\Desktop\teramo.jpg">
            <a:extLst>
              <a:ext uri="{FF2B5EF4-FFF2-40B4-BE49-F238E27FC236}">
                <a16:creationId xmlns="" xmlns:a16="http://schemas.microsoft.com/office/drawing/2014/main" id="{6F9D7100-801E-406B-995E-DD258025C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 xmlns:a16="http://schemas.microsoft.com/office/drawing/2014/main" id="{374C83EF-CF16-428F-80A8-32A3DA4B7E14}"/>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6" name="Rettangolo con angoli arrotondati 5">
            <a:extLst>
              <a:ext uri="{FF2B5EF4-FFF2-40B4-BE49-F238E27FC236}">
                <a16:creationId xmlns="" xmlns:a16="http://schemas.microsoft.com/office/drawing/2014/main" id="{A1CDCF88-46E1-4F2C-B957-CF482BF4C77A}"/>
              </a:ext>
            </a:extLst>
          </p:cNvPr>
          <p:cNvSpPr/>
          <p:nvPr/>
        </p:nvSpPr>
        <p:spPr>
          <a:xfrm>
            <a:off x="2957305" y="1082624"/>
            <a:ext cx="714085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disciplina del trasporto di cose determinate</a:t>
            </a:r>
          </a:p>
        </p:txBody>
      </p:sp>
      <p:sp>
        <p:nvSpPr>
          <p:cNvPr id="7" name="Rettangolo con angoli arrotondati 6">
            <a:extLst>
              <a:ext uri="{FF2B5EF4-FFF2-40B4-BE49-F238E27FC236}">
                <a16:creationId xmlns="" xmlns:a16="http://schemas.microsoft.com/office/drawing/2014/main" id="{C0B2E367-75B7-4C31-A42D-D125588EC7F9}"/>
              </a:ext>
            </a:extLst>
          </p:cNvPr>
          <p:cNvSpPr/>
          <p:nvPr/>
        </p:nvSpPr>
        <p:spPr>
          <a:xfrm>
            <a:off x="377900" y="1847789"/>
            <a:ext cx="3796534" cy="180447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451 </a:t>
            </a:r>
          </a:p>
          <a:p>
            <a:pPr algn="ctr"/>
            <a:r>
              <a:rPr lang="it-IT" sz="2800" b="1" dirty="0">
                <a:solidFill>
                  <a:schemeClr val="tx1"/>
                </a:solidFill>
                <a:latin typeface="Times New Roman" panose="02020603050405020304" pitchFamily="18" charset="0"/>
                <a:cs typeface="Times New Roman" panose="02020603050405020304" pitchFamily="18" charset="0"/>
              </a:rPr>
              <a:t>del Codice della Navigazione</a:t>
            </a:r>
          </a:p>
        </p:txBody>
      </p:sp>
      <p:sp>
        <p:nvSpPr>
          <p:cNvPr id="8" name="Rettangolo con angoli arrotondati 7">
            <a:extLst>
              <a:ext uri="{FF2B5EF4-FFF2-40B4-BE49-F238E27FC236}">
                <a16:creationId xmlns="" xmlns:a16="http://schemas.microsoft.com/office/drawing/2014/main" id="{1B68787D-5169-426E-8F2A-6163F54F6F87}"/>
              </a:ext>
            </a:extLst>
          </p:cNvPr>
          <p:cNvSpPr/>
          <p:nvPr/>
        </p:nvSpPr>
        <p:spPr>
          <a:xfrm>
            <a:off x="5758282" y="2341233"/>
            <a:ext cx="6213200" cy="16609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Il comandante ha la facoltà di partire senza attendere il carico, mentre il caricatore è tenuto a corrispondere l’intero prezzo del trasporto</a:t>
            </a:r>
          </a:p>
        </p:txBody>
      </p:sp>
      <p:sp>
        <p:nvSpPr>
          <p:cNvPr id="9" name="Freccia a destra 8">
            <a:extLst>
              <a:ext uri="{FF2B5EF4-FFF2-40B4-BE49-F238E27FC236}">
                <a16:creationId xmlns="" xmlns:a16="http://schemas.microsoft.com/office/drawing/2014/main" id="{10A84F5A-B1BD-4279-B087-35791128B54C}"/>
              </a:ext>
            </a:extLst>
          </p:cNvPr>
          <p:cNvSpPr/>
          <p:nvPr/>
        </p:nvSpPr>
        <p:spPr>
          <a:xfrm>
            <a:off x="4330253" y="2524737"/>
            <a:ext cx="1272209"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3877BC39-C01F-4CEB-A9E1-372B903E7D7D}"/>
              </a:ext>
            </a:extLst>
          </p:cNvPr>
          <p:cNvSpPr/>
          <p:nvPr/>
        </p:nvSpPr>
        <p:spPr>
          <a:xfrm>
            <a:off x="3919436" y="4508259"/>
            <a:ext cx="6695555" cy="16609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u="sng" dirty="0">
                <a:solidFill>
                  <a:schemeClr val="tx1"/>
                </a:solidFill>
                <a:latin typeface="Times New Roman" panose="02020603050405020304" pitchFamily="18" charset="0"/>
                <a:cs typeface="Times New Roman" panose="02020603050405020304" pitchFamily="18" charset="0"/>
              </a:rPr>
              <a:t>Laddove il trasporto abbia come oggetto cose determinate, il vettore, in mancanza di un espresso divieto, ha la possibilità di sostituire la nave designata con altra nave della medesima classe e che risulti idonea ad effettuare </a:t>
            </a:r>
          </a:p>
          <a:p>
            <a:pPr algn="ctr"/>
            <a:r>
              <a:rPr lang="it-IT" sz="2000" u="sng" dirty="0">
                <a:solidFill>
                  <a:schemeClr val="tx1"/>
                </a:solidFill>
                <a:latin typeface="Times New Roman" panose="02020603050405020304" pitchFamily="18" charset="0"/>
                <a:cs typeface="Times New Roman" panose="02020603050405020304" pitchFamily="18" charset="0"/>
              </a:rPr>
              <a:t>il trasporto senza ritardo</a:t>
            </a:r>
          </a:p>
        </p:txBody>
      </p:sp>
      <p:sp>
        <p:nvSpPr>
          <p:cNvPr id="11" name="Freccia circolare a destra 10">
            <a:extLst>
              <a:ext uri="{FF2B5EF4-FFF2-40B4-BE49-F238E27FC236}">
                <a16:creationId xmlns="" xmlns:a16="http://schemas.microsoft.com/office/drawing/2014/main" id="{E4C654BA-3CED-442B-ADBD-58439A42CECE}"/>
              </a:ext>
            </a:extLst>
          </p:cNvPr>
          <p:cNvSpPr/>
          <p:nvPr/>
        </p:nvSpPr>
        <p:spPr>
          <a:xfrm rot="20508973">
            <a:off x="2957305" y="3480252"/>
            <a:ext cx="952086" cy="1900131"/>
          </a:xfrm>
          <a:prstGeom prst="curvedRightArrow">
            <a:avLst>
              <a:gd name="adj1" fmla="val 25000"/>
              <a:gd name="adj2" fmla="val 50000"/>
              <a:gd name="adj3" fmla="val 55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58220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5E808C60-65A4-472D-9380-8072807B4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B0855F10-7502-4C14-9173-827AE1802978}"/>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03EBE1F4-DEB0-4676-B64D-EBE37933708A}"/>
              </a:ext>
            </a:extLst>
          </p:cNvPr>
          <p:cNvSpPr/>
          <p:nvPr/>
        </p:nvSpPr>
        <p:spPr>
          <a:xfrm>
            <a:off x="2957305" y="1082624"/>
            <a:ext cx="714085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disciplina del trasporto di cose determinate</a:t>
            </a:r>
          </a:p>
        </p:txBody>
      </p:sp>
      <p:sp>
        <p:nvSpPr>
          <p:cNvPr id="6" name="Rettangolo con angoli arrotondati 5">
            <a:extLst>
              <a:ext uri="{FF2B5EF4-FFF2-40B4-BE49-F238E27FC236}">
                <a16:creationId xmlns="" xmlns:a16="http://schemas.microsoft.com/office/drawing/2014/main" id="{8ACA903E-F89B-4B38-AE3F-22567206B751}"/>
              </a:ext>
            </a:extLst>
          </p:cNvPr>
          <p:cNvSpPr/>
          <p:nvPr/>
        </p:nvSpPr>
        <p:spPr>
          <a:xfrm>
            <a:off x="735708" y="2417097"/>
            <a:ext cx="6407213" cy="93717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Articolo 451 </a:t>
            </a:r>
          </a:p>
          <a:p>
            <a:pPr algn="ctr"/>
            <a:r>
              <a:rPr lang="it-IT" sz="2800" b="1" dirty="0">
                <a:solidFill>
                  <a:schemeClr val="tx1"/>
                </a:solidFill>
                <a:latin typeface="Times New Roman" panose="02020603050405020304" pitchFamily="18" charset="0"/>
                <a:cs typeface="Times New Roman" panose="02020603050405020304" pitchFamily="18" charset="0"/>
              </a:rPr>
              <a:t>del Codice della Navigazione</a:t>
            </a:r>
          </a:p>
        </p:txBody>
      </p:sp>
      <p:sp>
        <p:nvSpPr>
          <p:cNvPr id="7" name="Rettangolo con angoli arrotondati 6">
            <a:extLst>
              <a:ext uri="{FF2B5EF4-FFF2-40B4-BE49-F238E27FC236}">
                <a16:creationId xmlns="" xmlns:a16="http://schemas.microsoft.com/office/drawing/2014/main" id="{BC66D7D3-E438-464B-9A83-F39C9D95023A}"/>
              </a:ext>
            </a:extLst>
          </p:cNvPr>
          <p:cNvSpPr/>
          <p:nvPr/>
        </p:nvSpPr>
        <p:spPr>
          <a:xfrm>
            <a:off x="1673541" y="4440902"/>
            <a:ext cx="3591152" cy="115936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«sbarco d’ufficio»</a:t>
            </a:r>
          </a:p>
        </p:txBody>
      </p:sp>
      <p:sp>
        <p:nvSpPr>
          <p:cNvPr id="8" name="Rettangolo con angoli arrotondati 7">
            <a:extLst>
              <a:ext uri="{FF2B5EF4-FFF2-40B4-BE49-F238E27FC236}">
                <a16:creationId xmlns="" xmlns:a16="http://schemas.microsoft.com/office/drawing/2014/main" id="{322C7376-4AF1-4C76-A7C5-246235A3E05D}"/>
              </a:ext>
            </a:extLst>
          </p:cNvPr>
          <p:cNvSpPr/>
          <p:nvPr/>
        </p:nvSpPr>
        <p:spPr>
          <a:xfrm>
            <a:off x="5946713" y="4440902"/>
            <a:ext cx="3591152" cy="115936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«sbarco d’amministrazione»</a:t>
            </a:r>
          </a:p>
        </p:txBody>
      </p:sp>
      <p:sp>
        <p:nvSpPr>
          <p:cNvPr id="10" name="Freccia circolare a destra 9">
            <a:extLst>
              <a:ext uri="{FF2B5EF4-FFF2-40B4-BE49-F238E27FC236}">
                <a16:creationId xmlns="" xmlns:a16="http://schemas.microsoft.com/office/drawing/2014/main" id="{28D26C36-EF6D-4B0C-AC48-B986763B6C70}"/>
              </a:ext>
            </a:extLst>
          </p:cNvPr>
          <p:cNvSpPr/>
          <p:nvPr/>
        </p:nvSpPr>
        <p:spPr>
          <a:xfrm rot="21153032">
            <a:off x="735708" y="3354269"/>
            <a:ext cx="1053335" cy="1761070"/>
          </a:xfrm>
          <a:prstGeom prst="curvedRightArrow">
            <a:avLst>
              <a:gd name="adj1" fmla="val 25000"/>
              <a:gd name="adj2" fmla="val 50000"/>
              <a:gd name="adj3" fmla="val 49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a sinistra 10">
            <a:extLst>
              <a:ext uri="{FF2B5EF4-FFF2-40B4-BE49-F238E27FC236}">
                <a16:creationId xmlns="" xmlns:a16="http://schemas.microsoft.com/office/drawing/2014/main" id="{BE03F811-C237-45AD-B374-8DBFDBC100A4}"/>
              </a:ext>
            </a:extLst>
          </p:cNvPr>
          <p:cNvSpPr/>
          <p:nvPr/>
        </p:nvSpPr>
        <p:spPr>
          <a:xfrm rot="20615893">
            <a:off x="6983896" y="2994991"/>
            <a:ext cx="1020417" cy="1769210"/>
          </a:xfrm>
          <a:prstGeom prst="curvedLeftArrow">
            <a:avLst>
              <a:gd name="adj1" fmla="val 25000"/>
              <a:gd name="adj2" fmla="val 50000"/>
              <a:gd name="adj3" fmla="val 52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2" name="Immagine 11">
            <a:extLst>
              <a:ext uri="{FF2B5EF4-FFF2-40B4-BE49-F238E27FC236}">
                <a16:creationId xmlns="" xmlns:a16="http://schemas.microsoft.com/office/drawing/2014/main" id="{A68ABBFB-7EE3-4DC6-B410-B98865EDB3A4}"/>
              </a:ext>
            </a:extLst>
          </p:cNvPr>
          <p:cNvPicPr>
            <a:picLocks noChangeAspect="1"/>
          </p:cNvPicPr>
          <p:nvPr/>
        </p:nvPicPr>
        <p:blipFill>
          <a:blip r:embed="rId3"/>
          <a:stretch>
            <a:fillRect/>
          </a:stretch>
        </p:blipFill>
        <p:spPr>
          <a:xfrm>
            <a:off x="8387079" y="2302754"/>
            <a:ext cx="3422156" cy="1855190"/>
          </a:xfrm>
          <a:prstGeom prst="rect">
            <a:avLst/>
          </a:prstGeom>
          <a:ln>
            <a:noFill/>
          </a:ln>
          <a:effectLst>
            <a:softEdge rad="112500"/>
          </a:effectLst>
        </p:spPr>
      </p:pic>
    </p:spTree>
    <p:extLst>
      <p:ext uri="{BB962C8B-B14F-4D97-AF65-F5344CB8AC3E}">
        <p14:creationId xmlns:p14="http://schemas.microsoft.com/office/powerpoint/2010/main" val="351747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13F89FC9-A0E6-4FC6-82BC-D74902D21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A045CF28-F561-44CC-98A7-0BC45837E66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CC9BC732-6A05-467E-A407-6D8AA31671F5}"/>
              </a:ext>
            </a:extLst>
          </p:cNvPr>
          <p:cNvSpPr/>
          <p:nvPr/>
        </p:nvSpPr>
        <p:spPr>
          <a:xfrm>
            <a:off x="2228434" y="1300138"/>
            <a:ext cx="8041999"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disciplina del trasporto di cose determinate</a:t>
            </a:r>
          </a:p>
        </p:txBody>
      </p:sp>
      <p:sp>
        <p:nvSpPr>
          <p:cNvPr id="6" name="Rettangolo con angoli arrotondati 5">
            <a:extLst>
              <a:ext uri="{FF2B5EF4-FFF2-40B4-BE49-F238E27FC236}">
                <a16:creationId xmlns="" xmlns:a16="http://schemas.microsoft.com/office/drawing/2014/main" id="{000FEE52-FD9E-4EA4-BF52-B0FA1B215D81}"/>
              </a:ext>
            </a:extLst>
          </p:cNvPr>
          <p:cNvSpPr/>
          <p:nvPr/>
        </p:nvSpPr>
        <p:spPr>
          <a:xfrm>
            <a:off x="1096817" y="2736229"/>
            <a:ext cx="7000261" cy="263090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Il caricatore, al momento dell’imbarco, presenta al vettore una dichiarazione contenente la natura, la quantità e la qualità delle merci da trasportare, nonché i colli e le marche ad essi relativi, i quali fungono da contrassegno dei beni</a:t>
            </a:r>
          </a:p>
        </p:txBody>
      </p:sp>
      <p:sp>
        <p:nvSpPr>
          <p:cNvPr id="8" name="Rettangolo con angoli arrotondati 7">
            <a:extLst>
              <a:ext uri="{FF2B5EF4-FFF2-40B4-BE49-F238E27FC236}">
                <a16:creationId xmlns="" xmlns:a16="http://schemas.microsoft.com/office/drawing/2014/main" id="{99C94E45-7440-4023-A1A0-E4225F23648F}"/>
              </a:ext>
            </a:extLst>
          </p:cNvPr>
          <p:cNvSpPr/>
          <p:nvPr/>
        </p:nvSpPr>
        <p:spPr>
          <a:xfrm>
            <a:off x="7650074" y="4527927"/>
            <a:ext cx="3591152" cy="191356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 veridicità e l’esattezza delle dichiarazioni sono responsabilità del caricatore</a:t>
            </a:r>
          </a:p>
        </p:txBody>
      </p:sp>
      <p:sp>
        <p:nvSpPr>
          <p:cNvPr id="9" name="Freccia circolare a destra 8">
            <a:extLst>
              <a:ext uri="{FF2B5EF4-FFF2-40B4-BE49-F238E27FC236}">
                <a16:creationId xmlns="" xmlns:a16="http://schemas.microsoft.com/office/drawing/2014/main" id="{602CD035-77CE-4045-B22E-08DDE4BDAB4E}"/>
              </a:ext>
            </a:extLst>
          </p:cNvPr>
          <p:cNvSpPr/>
          <p:nvPr/>
        </p:nvSpPr>
        <p:spPr>
          <a:xfrm rot="689522">
            <a:off x="1033670" y="1790469"/>
            <a:ext cx="1194764" cy="1257531"/>
          </a:xfrm>
          <a:prstGeom prst="curvedRightArrow">
            <a:avLst>
              <a:gd name="adj1" fmla="val 25000"/>
              <a:gd name="adj2" fmla="val 50000"/>
              <a:gd name="adj3" fmla="val 38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01613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AAE1E307-239E-4791-92AB-E07BB3696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ABED6EF3-3C60-4D78-B740-F002E2E7C0D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1D33083F-8E18-495B-9FE1-75745EFF91B8}"/>
              </a:ext>
            </a:extLst>
          </p:cNvPr>
          <p:cNvSpPr/>
          <p:nvPr/>
        </p:nvSpPr>
        <p:spPr>
          <a:xfrm>
            <a:off x="2165742" y="1541979"/>
            <a:ext cx="4914488"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Unità di carico</a:t>
            </a:r>
          </a:p>
        </p:txBody>
      </p:sp>
      <p:sp>
        <p:nvSpPr>
          <p:cNvPr id="6" name="Rettangolo con angoli arrotondati 5">
            <a:extLst>
              <a:ext uri="{FF2B5EF4-FFF2-40B4-BE49-F238E27FC236}">
                <a16:creationId xmlns="" xmlns:a16="http://schemas.microsoft.com/office/drawing/2014/main" id="{2F99A520-998A-45F3-9A94-9CEAC6BA73E6}"/>
              </a:ext>
            </a:extLst>
          </p:cNvPr>
          <p:cNvSpPr/>
          <p:nvPr/>
        </p:nvSpPr>
        <p:spPr>
          <a:xfrm>
            <a:off x="2083756" y="3373374"/>
            <a:ext cx="5317235" cy="207431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In particolare è definito «collo» una singola unità di carico</a:t>
            </a:r>
          </a:p>
        </p:txBody>
      </p:sp>
      <p:sp>
        <p:nvSpPr>
          <p:cNvPr id="7" name="Rettangolo con angoli arrotondati 6">
            <a:extLst>
              <a:ext uri="{FF2B5EF4-FFF2-40B4-BE49-F238E27FC236}">
                <a16:creationId xmlns="" xmlns:a16="http://schemas.microsoft.com/office/drawing/2014/main" id="{42FB59A7-C08A-4AF4-B3A1-8CA684F7C0EF}"/>
              </a:ext>
            </a:extLst>
          </p:cNvPr>
          <p:cNvSpPr/>
          <p:nvPr/>
        </p:nvSpPr>
        <p:spPr>
          <a:xfrm>
            <a:off x="8215520" y="5034084"/>
            <a:ext cx="3203726" cy="148144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A titolo esemplificativo, le casse mobili, i pallet, ecc.</a:t>
            </a:r>
          </a:p>
        </p:txBody>
      </p:sp>
      <p:sp>
        <p:nvSpPr>
          <p:cNvPr id="8" name="Freccia circolare a destra 7">
            <a:extLst>
              <a:ext uri="{FF2B5EF4-FFF2-40B4-BE49-F238E27FC236}">
                <a16:creationId xmlns="" xmlns:a16="http://schemas.microsoft.com/office/drawing/2014/main" id="{C5631080-6973-4048-A673-CEEB4432E0E3}"/>
              </a:ext>
            </a:extLst>
          </p:cNvPr>
          <p:cNvSpPr/>
          <p:nvPr/>
        </p:nvSpPr>
        <p:spPr>
          <a:xfrm rot="21136056">
            <a:off x="1155929" y="2458450"/>
            <a:ext cx="1123109" cy="1941100"/>
          </a:xfrm>
          <a:prstGeom prst="curvedRightArrow">
            <a:avLst>
              <a:gd name="adj1" fmla="val 25000"/>
              <a:gd name="adj2" fmla="val 50000"/>
              <a:gd name="adj3" fmla="val 49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26" name="Picture 2" descr="Risultati immagini per unitÃ  di carico nel trasporto marittimo di cose">
            <a:extLst>
              <a:ext uri="{FF2B5EF4-FFF2-40B4-BE49-F238E27FC236}">
                <a16:creationId xmlns="" xmlns:a16="http://schemas.microsoft.com/office/drawing/2014/main" id="{B3A7CB9A-2A81-40F7-BD8D-5022AAC5A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520" y="1497496"/>
            <a:ext cx="3203726" cy="2074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reccia circolare in giù 1">
            <a:extLst>
              <a:ext uri="{FF2B5EF4-FFF2-40B4-BE49-F238E27FC236}">
                <a16:creationId xmlns="" xmlns:a16="http://schemas.microsoft.com/office/drawing/2014/main" id="{418D00E3-506B-4675-BEEF-7DF5C053D13E}"/>
              </a:ext>
            </a:extLst>
          </p:cNvPr>
          <p:cNvSpPr/>
          <p:nvPr/>
        </p:nvSpPr>
        <p:spPr>
          <a:xfrm rot="1356229">
            <a:off x="7360604" y="4267773"/>
            <a:ext cx="1374067" cy="790781"/>
          </a:xfrm>
          <a:prstGeom prst="curvedDownArrow">
            <a:avLst>
              <a:gd name="adj1" fmla="val 25000"/>
              <a:gd name="adj2" fmla="val 50000"/>
              <a:gd name="adj3" fmla="val 69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9348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3816AACA-CCDB-41F2-BE34-DE7F2B510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95246A03-7098-4696-A6DB-C3EBE1A1C989}"/>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2E341DBC-E1F4-45EC-9755-7796D696EE8F}"/>
              </a:ext>
            </a:extLst>
          </p:cNvPr>
          <p:cNvSpPr/>
          <p:nvPr/>
        </p:nvSpPr>
        <p:spPr>
          <a:xfrm>
            <a:off x="3258734" y="1153013"/>
            <a:ext cx="764299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responsabilità </a:t>
            </a:r>
          </a:p>
          <a:p>
            <a:pPr algn="ctr"/>
            <a:r>
              <a:rPr lang="it-IT" sz="3200" b="1" dirty="0">
                <a:solidFill>
                  <a:schemeClr val="tx1"/>
                </a:solidFill>
                <a:latin typeface="Times New Roman" panose="02020603050405020304" pitchFamily="18" charset="0"/>
                <a:cs typeface="Times New Roman" panose="02020603050405020304" pitchFamily="18" charset="0"/>
              </a:rPr>
              <a:t>del vettore marittimo di cose</a:t>
            </a:r>
          </a:p>
        </p:txBody>
      </p:sp>
      <p:sp>
        <p:nvSpPr>
          <p:cNvPr id="6" name="Rettangolo con angoli arrotondati 5">
            <a:extLst>
              <a:ext uri="{FF2B5EF4-FFF2-40B4-BE49-F238E27FC236}">
                <a16:creationId xmlns="" xmlns:a16="http://schemas.microsoft.com/office/drawing/2014/main" id="{1C451C06-86B9-4654-8406-D777BC98C41D}"/>
              </a:ext>
            </a:extLst>
          </p:cNvPr>
          <p:cNvSpPr/>
          <p:nvPr/>
        </p:nvSpPr>
        <p:spPr>
          <a:xfrm>
            <a:off x="4585254" y="2232449"/>
            <a:ext cx="7487478" cy="263090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a:solidFill>
                  <a:schemeClr val="tx1"/>
                </a:solidFill>
                <a:latin typeface="Times New Roman" panose="02020603050405020304" pitchFamily="18" charset="0"/>
                <a:cs typeface="Times New Roman" panose="02020603050405020304" pitchFamily="18" charset="0"/>
              </a:rPr>
              <a:t>«Il vettore è responsabile della perdita o delle avarie delle cose consegnategli per il trasporto, dal momento in cui le riceve al momento in cui le riconsegna, nonché dei danni per il ritardo, a meno che provi che la causa della perdita, delle avarie o del ritardo non è stata, ne' in tutto ne' in parte, determinata da colpa sua o da colpa commerciale dei suoi dipendenti e preposti»</a:t>
            </a:r>
          </a:p>
        </p:txBody>
      </p:sp>
      <p:sp>
        <p:nvSpPr>
          <p:cNvPr id="7" name="Rettangolo con angoli arrotondati 6">
            <a:extLst>
              <a:ext uri="{FF2B5EF4-FFF2-40B4-BE49-F238E27FC236}">
                <a16:creationId xmlns="" xmlns:a16="http://schemas.microsoft.com/office/drawing/2014/main" id="{7E9A5052-426A-44FF-A55C-9C12AC49D3DD}"/>
              </a:ext>
            </a:extLst>
          </p:cNvPr>
          <p:cNvSpPr/>
          <p:nvPr/>
        </p:nvSpPr>
        <p:spPr>
          <a:xfrm>
            <a:off x="456112" y="2236033"/>
            <a:ext cx="3203726" cy="148144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Articolo 422 </a:t>
            </a:r>
          </a:p>
          <a:p>
            <a:pPr algn="ctr"/>
            <a:r>
              <a:rPr lang="it-IT" sz="2400" b="1" dirty="0">
                <a:solidFill>
                  <a:schemeClr val="tx1"/>
                </a:solidFill>
                <a:latin typeface="Times New Roman" panose="02020603050405020304" pitchFamily="18" charset="0"/>
                <a:cs typeface="Times New Roman" panose="02020603050405020304" pitchFamily="18" charset="0"/>
              </a:rPr>
              <a:t>del Codice della Navigazione</a:t>
            </a:r>
          </a:p>
        </p:txBody>
      </p:sp>
      <p:sp>
        <p:nvSpPr>
          <p:cNvPr id="8" name="Rettangolo con angoli arrotondati 7">
            <a:extLst>
              <a:ext uri="{FF2B5EF4-FFF2-40B4-BE49-F238E27FC236}">
                <a16:creationId xmlns="" xmlns:a16="http://schemas.microsoft.com/office/drawing/2014/main" id="{305C630E-8A1A-4F93-B8D8-124B9C93007E}"/>
              </a:ext>
            </a:extLst>
          </p:cNvPr>
          <p:cNvSpPr/>
          <p:nvPr/>
        </p:nvSpPr>
        <p:spPr>
          <a:xfrm>
            <a:off x="377900" y="5038424"/>
            <a:ext cx="3203726" cy="148144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Articolo 424 </a:t>
            </a:r>
          </a:p>
          <a:p>
            <a:pPr algn="ctr"/>
            <a:r>
              <a:rPr lang="it-IT" sz="2400" b="1" dirty="0">
                <a:solidFill>
                  <a:schemeClr val="tx1"/>
                </a:solidFill>
                <a:latin typeface="Times New Roman" panose="02020603050405020304" pitchFamily="18" charset="0"/>
                <a:cs typeface="Times New Roman" panose="02020603050405020304" pitchFamily="18" charset="0"/>
              </a:rPr>
              <a:t>del Codice della Navigazione</a:t>
            </a:r>
          </a:p>
        </p:txBody>
      </p:sp>
      <p:sp>
        <p:nvSpPr>
          <p:cNvPr id="9" name="Freccia a destra 8">
            <a:extLst>
              <a:ext uri="{FF2B5EF4-FFF2-40B4-BE49-F238E27FC236}">
                <a16:creationId xmlns="" xmlns:a16="http://schemas.microsoft.com/office/drawing/2014/main" id="{192EBDCA-8D34-4273-8620-678A131A3598}"/>
              </a:ext>
            </a:extLst>
          </p:cNvPr>
          <p:cNvSpPr/>
          <p:nvPr/>
        </p:nvSpPr>
        <p:spPr>
          <a:xfrm>
            <a:off x="3804493" y="2705086"/>
            <a:ext cx="636105" cy="543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74A06845-453A-45D2-A424-34D81EB8087E}"/>
              </a:ext>
            </a:extLst>
          </p:cNvPr>
          <p:cNvSpPr/>
          <p:nvPr/>
        </p:nvSpPr>
        <p:spPr>
          <a:xfrm>
            <a:off x="5967047" y="5077613"/>
            <a:ext cx="5569296" cy="140306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Principio di derogabilità a favore del caricatore, nonché a favore del vettore</a:t>
            </a:r>
          </a:p>
        </p:txBody>
      </p:sp>
      <p:sp>
        <p:nvSpPr>
          <p:cNvPr id="11" name="Freccia a destra 10">
            <a:extLst>
              <a:ext uri="{FF2B5EF4-FFF2-40B4-BE49-F238E27FC236}">
                <a16:creationId xmlns="" xmlns:a16="http://schemas.microsoft.com/office/drawing/2014/main" id="{FBCEC29C-D1B1-4872-AA08-FAB85915BD6E}"/>
              </a:ext>
            </a:extLst>
          </p:cNvPr>
          <p:cNvSpPr/>
          <p:nvPr/>
        </p:nvSpPr>
        <p:spPr>
          <a:xfrm>
            <a:off x="3830996" y="5511160"/>
            <a:ext cx="1643269" cy="535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1146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AB22B093-7398-492A-A6CB-804752393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36E7992C-3259-42A0-96E6-9D135F2732DA}"/>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5FD5861A-CB46-4039-8D9D-09123991C7B5}"/>
              </a:ext>
            </a:extLst>
          </p:cNvPr>
          <p:cNvSpPr/>
          <p:nvPr/>
        </p:nvSpPr>
        <p:spPr>
          <a:xfrm>
            <a:off x="2064167" y="1497496"/>
            <a:ext cx="7771956" cy="180041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Times New Roman" panose="02020603050405020304" pitchFamily="18" charset="0"/>
                <a:cs typeface="Times New Roman" panose="02020603050405020304" pitchFamily="18" charset="0"/>
              </a:rPr>
              <a:t>Il trasporto marittimo di cose è disciplinato al Capo III, Sezione II, del Codice della navigazione</a:t>
            </a:r>
          </a:p>
        </p:txBody>
      </p:sp>
      <p:sp>
        <p:nvSpPr>
          <p:cNvPr id="7" name="Rettangolo con angoli arrotondati 6">
            <a:extLst>
              <a:ext uri="{FF2B5EF4-FFF2-40B4-BE49-F238E27FC236}">
                <a16:creationId xmlns="" xmlns:a16="http://schemas.microsoft.com/office/drawing/2014/main" id="{F41B7639-D910-443B-B567-C658E3210C59}"/>
              </a:ext>
            </a:extLst>
          </p:cNvPr>
          <p:cNvSpPr/>
          <p:nvPr/>
        </p:nvSpPr>
        <p:spPr>
          <a:xfrm>
            <a:off x="1080053" y="4791365"/>
            <a:ext cx="4697818" cy="1323721"/>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solidFill>
                  <a:schemeClr val="tx1"/>
                </a:solidFill>
                <a:latin typeface="Times New Roman" panose="02020603050405020304" pitchFamily="18" charset="0"/>
                <a:cs typeface="Times New Roman" panose="02020603050405020304" pitchFamily="18" charset="0"/>
              </a:rPr>
              <a:t>Il contratto di trasporto di cose determinate</a:t>
            </a:r>
            <a:endParaRPr lang="it-IT" sz="2000" dirty="0">
              <a:solidFill>
                <a:schemeClr val="tx1"/>
              </a:solidFill>
              <a:latin typeface="Times New Roman" panose="02020603050405020304" pitchFamily="18" charset="0"/>
              <a:cs typeface="Times New Roman" panose="02020603050405020304" pitchFamily="18" charset="0"/>
            </a:endParaRPr>
          </a:p>
        </p:txBody>
      </p:sp>
      <p:sp>
        <p:nvSpPr>
          <p:cNvPr id="9" name="Rettangolo con angoli arrotondati 8">
            <a:extLst>
              <a:ext uri="{FF2B5EF4-FFF2-40B4-BE49-F238E27FC236}">
                <a16:creationId xmlns="" xmlns:a16="http://schemas.microsoft.com/office/drawing/2014/main" id="{F4566113-2BDB-40E6-90D4-17BE91D54771}"/>
              </a:ext>
            </a:extLst>
          </p:cNvPr>
          <p:cNvSpPr/>
          <p:nvPr/>
        </p:nvSpPr>
        <p:spPr>
          <a:xfrm>
            <a:off x="8640383" y="2790420"/>
            <a:ext cx="2974900" cy="7512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latin typeface="Times New Roman" panose="02020603050405020304" pitchFamily="18" charset="0"/>
                <a:cs typeface="Times New Roman" panose="02020603050405020304" pitchFamily="18" charset="0"/>
              </a:rPr>
              <a:t>Articolo 419</a:t>
            </a:r>
            <a:endParaRPr lang="it-IT" sz="2400" b="1" dirty="0">
              <a:solidFill>
                <a:schemeClr val="tx1"/>
              </a:solidFill>
              <a:latin typeface="Times New Roman" panose="02020603050405020304" pitchFamily="18" charset="0"/>
              <a:cs typeface="Times New Roman" panose="02020603050405020304" pitchFamily="18" charset="0"/>
            </a:endParaRPr>
          </a:p>
        </p:txBody>
      </p:sp>
      <p:sp>
        <p:nvSpPr>
          <p:cNvPr id="10" name="Rettangolo con angoli arrotondati 9">
            <a:extLst>
              <a:ext uri="{FF2B5EF4-FFF2-40B4-BE49-F238E27FC236}">
                <a16:creationId xmlns="" xmlns:a16="http://schemas.microsoft.com/office/drawing/2014/main" id="{6E7BAA95-FA52-472E-8206-6E9DDC15DB70}"/>
              </a:ext>
            </a:extLst>
          </p:cNvPr>
          <p:cNvSpPr/>
          <p:nvPr/>
        </p:nvSpPr>
        <p:spPr>
          <a:xfrm>
            <a:off x="6414130" y="4791365"/>
            <a:ext cx="4697818" cy="1323721"/>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Il contratto di trasporto di carico totale o parziale</a:t>
            </a:r>
          </a:p>
        </p:txBody>
      </p:sp>
      <p:cxnSp>
        <p:nvCxnSpPr>
          <p:cNvPr id="11" name="Connettore 2 10">
            <a:extLst>
              <a:ext uri="{FF2B5EF4-FFF2-40B4-BE49-F238E27FC236}">
                <a16:creationId xmlns="" xmlns:a16="http://schemas.microsoft.com/office/drawing/2014/main" id="{324E531C-3212-4D37-83E6-1DDF2828CDA0}"/>
              </a:ext>
            </a:extLst>
          </p:cNvPr>
          <p:cNvCxnSpPr/>
          <p:nvPr/>
        </p:nvCxnSpPr>
        <p:spPr>
          <a:xfrm flipH="1">
            <a:off x="3167269" y="3456652"/>
            <a:ext cx="1179444" cy="117597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 xmlns:a16="http://schemas.microsoft.com/office/drawing/2014/main" id="{FFE18236-DEA8-4D3D-B687-8AC7B5402360}"/>
              </a:ext>
            </a:extLst>
          </p:cNvPr>
          <p:cNvCxnSpPr>
            <a:cxnSpLocks/>
          </p:cNvCxnSpPr>
          <p:nvPr/>
        </p:nvCxnSpPr>
        <p:spPr>
          <a:xfrm>
            <a:off x="7017538" y="3493381"/>
            <a:ext cx="1344584" cy="10542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47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5B67DE2D-DF4A-447C-999E-7FAD903AF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0905BE03-214A-41FE-B52A-A7C827A4CA02}"/>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894F61DE-3E6A-451C-B1F6-1D695297ABB3}"/>
              </a:ext>
            </a:extLst>
          </p:cNvPr>
          <p:cNvSpPr/>
          <p:nvPr/>
        </p:nvSpPr>
        <p:spPr>
          <a:xfrm>
            <a:off x="3258734" y="1153013"/>
            <a:ext cx="764299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responsabilità </a:t>
            </a:r>
          </a:p>
          <a:p>
            <a:pPr algn="ctr"/>
            <a:r>
              <a:rPr lang="it-IT" sz="3200" b="1" dirty="0">
                <a:solidFill>
                  <a:schemeClr val="tx1"/>
                </a:solidFill>
                <a:latin typeface="Times New Roman" panose="02020603050405020304" pitchFamily="18" charset="0"/>
                <a:cs typeface="Times New Roman" panose="02020603050405020304" pitchFamily="18" charset="0"/>
              </a:rPr>
              <a:t>del vettore marittimo di cose</a:t>
            </a:r>
          </a:p>
        </p:txBody>
      </p:sp>
      <p:sp>
        <p:nvSpPr>
          <p:cNvPr id="6" name="Rettangolo con angoli arrotondati 5">
            <a:extLst>
              <a:ext uri="{FF2B5EF4-FFF2-40B4-BE49-F238E27FC236}">
                <a16:creationId xmlns="" xmlns:a16="http://schemas.microsoft.com/office/drawing/2014/main" id="{7CF610CB-A88D-49F0-9E8D-6D52A9EE826E}"/>
              </a:ext>
            </a:extLst>
          </p:cNvPr>
          <p:cNvSpPr/>
          <p:nvPr/>
        </p:nvSpPr>
        <p:spPr>
          <a:xfrm>
            <a:off x="493287" y="1880352"/>
            <a:ext cx="4261662" cy="148144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La normativa nazionale in materia</a:t>
            </a:r>
          </a:p>
        </p:txBody>
      </p:sp>
      <p:sp>
        <p:nvSpPr>
          <p:cNvPr id="7" name="Rettangolo con angoli arrotondati 6">
            <a:extLst>
              <a:ext uri="{FF2B5EF4-FFF2-40B4-BE49-F238E27FC236}">
                <a16:creationId xmlns="" xmlns:a16="http://schemas.microsoft.com/office/drawing/2014/main" id="{4E42059F-C5D2-41CF-A4F1-6D5D8723463B}"/>
              </a:ext>
            </a:extLst>
          </p:cNvPr>
          <p:cNvSpPr/>
          <p:nvPr/>
        </p:nvSpPr>
        <p:spPr>
          <a:xfrm>
            <a:off x="5751260" y="3429000"/>
            <a:ext cx="5569296" cy="28230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 responsabilità del vettore marittimo di cose è limitata all’importo massimo di euro 103,29 per ogni unità di carico, ovvero «alla maggior cifra corrispondente al valore dichiarato dal caricatore anteriormente all’imbarco» </a:t>
            </a:r>
          </a:p>
        </p:txBody>
      </p:sp>
      <p:sp>
        <p:nvSpPr>
          <p:cNvPr id="8" name="Freccia circolare a destra 7">
            <a:extLst>
              <a:ext uri="{FF2B5EF4-FFF2-40B4-BE49-F238E27FC236}">
                <a16:creationId xmlns="" xmlns:a16="http://schemas.microsoft.com/office/drawing/2014/main" id="{3A9009D6-BA78-4ACA-8A7A-45DA9D49839D}"/>
              </a:ext>
            </a:extLst>
          </p:cNvPr>
          <p:cNvSpPr/>
          <p:nvPr/>
        </p:nvSpPr>
        <p:spPr>
          <a:xfrm rot="18470844">
            <a:off x="4094922" y="3034748"/>
            <a:ext cx="1325217" cy="2517913"/>
          </a:xfrm>
          <a:prstGeom prst="curvedRightArrow">
            <a:avLst>
              <a:gd name="adj1" fmla="val 25000"/>
              <a:gd name="adj2" fmla="val 50000"/>
              <a:gd name="adj3" fmla="val 50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105096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071D3C45-C12F-4F5B-A805-8272BB866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D3B73224-EDA7-4602-834B-CB4551945565}"/>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869CC4E6-BFBC-481C-8531-6CFF9D94728F}"/>
              </a:ext>
            </a:extLst>
          </p:cNvPr>
          <p:cNvSpPr/>
          <p:nvPr/>
        </p:nvSpPr>
        <p:spPr>
          <a:xfrm>
            <a:off x="3258734" y="1153013"/>
            <a:ext cx="764299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responsabilità </a:t>
            </a:r>
          </a:p>
          <a:p>
            <a:pPr algn="ctr"/>
            <a:r>
              <a:rPr lang="it-IT" sz="3200" b="1" dirty="0">
                <a:solidFill>
                  <a:schemeClr val="tx1"/>
                </a:solidFill>
                <a:latin typeface="Times New Roman" panose="02020603050405020304" pitchFamily="18" charset="0"/>
                <a:cs typeface="Times New Roman" panose="02020603050405020304" pitchFamily="18" charset="0"/>
              </a:rPr>
              <a:t>del vettore marittimo di cose</a:t>
            </a:r>
          </a:p>
        </p:txBody>
      </p:sp>
      <p:sp>
        <p:nvSpPr>
          <p:cNvPr id="6" name="Rettangolo con angoli arrotondati 5">
            <a:extLst>
              <a:ext uri="{FF2B5EF4-FFF2-40B4-BE49-F238E27FC236}">
                <a16:creationId xmlns="" xmlns:a16="http://schemas.microsoft.com/office/drawing/2014/main" id="{B9FFCA1B-107D-4C9E-9CFF-41AB780D4EED}"/>
              </a:ext>
            </a:extLst>
          </p:cNvPr>
          <p:cNvSpPr/>
          <p:nvPr/>
        </p:nvSpPr>
        <p:spPr>
          <a:xfrm>
            <a:off x="762213" y="2768248"/>
            <a:ext cx="4261662" cy="330124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Convenzione di Bruxelles del 25 agosto 1924, modificata con i Protocolli del 1968 e del 1979 </a:t>
            </a:r>
          </a:p>
          <a:p>
            <a:pPr algn="ctr"/>
            <a:r>
              <a:rPr lang="it-IT" sz="2400" b="1" dirty="0">
                <a:solidFill>
                  <a:schemeClr val="tx1"/>
                </a:solidFill>
                <a:latin typeface="Times New Roman" panose="02020603050405020304" pitchFamily="18" charset="0"/>
                <a:cs typeface="Times New Roman" panose="02020603050405020304" pitchFamily="18" charset="0"/>
              </a:rPr>
              <a:t>(Regole dell’</a:t>
            </a:r>
            <a:r>
              <a:rPr lang="it-IT" sz="2400" b="1" dirty="0" err="1">
                <a:solidFill>
                  <a:schemeClr val="tx1"/>
                </a:solidFill>
                <a:latin typeface="Times New Roman" panose="02020603050405020304" pitchFamily="18" charset="0"/>
                <a:cs typeface="Times New Roman" panose="02020603050405020304" pitchFamily="18" charset="0"/>
              </a:rPr>
              <a:t>Aja-Visby</a:t>
            </a:r>
            <a:r>
              <a:rPr lang="it-IT" sz="2400" b="1" dirty="0">
                <a:solidFill>
                  <a:schemeClr val="tx1"/>
                </a:solidFill>
                <a:latin typeface="Times New Roman" panose="02020603050405020304" pitchFamily="18" charset="0"/>
                <a:cs typeface="Times New Roman" panose="02020603050405020304" pitchFamily="18" charset="0"/>
              </a:rPr>
              <a:t>)</a:t>
            </a:r>
          </a:p>
        </p:txBody>
      </p:sp>
      <p:sp>
        <p:nvSpPr>
          <p:cNvPr id="7" name="Rettangolo con angoli arrotondati 6">
            <a:extLst>
              <a:ext uri="{FF2B5EF4-FFF2-40B4-BE49-F238E27FC236}">
                <a16:creationId xmlns="" xmlns:a16="http://schemas.microsoft.com/office/drawing/2014/main" id="{66A42B39-07C7-4017-B76C-EDED18E71BDA}"/>
              </a:ext>
            </a:extLst>
          </p:cNvPr>
          <p:cNvSpPr/>
          <p:nvPr/>
        </p:nvSpPr>
        <p:spPr>
          <a:xfrm>
            <a:off x="6413869" y="2401362"/>
            <a:ext cx="5569296" cy="40350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A livello probatorio affinché sorga la responsabilità del vettore marittimo per la perdita o l’avaria della merce, gli interessati dovranno provare che le merci non sono state riconsegnate dal vettore nel luogo di destinazione convenuto, ovvero che le stesse sono pervenute a destinazione in uno stato di conservazione o in quantità diversa rispetto a quanto riscontrato al momento iniziale del trasporto</a:t>
            </a:r>
          </a:p>
        </p:txBody>
      </p:sp>
      <p:sp>
        <p:nvSpPr>
          <p:cNvPr id="8" name="Freccia circolare a destra 7">
            <a:extLst>
              <a:ext uri="{FF2B5EF4-FFF2-40B4-BE49-F238E27FC236}">
                <a16:creationId xmlns="" xmlns:a16="http://schemas.microsoft.com/office/drawing/2014/main" id="{136CC70C-F183-4B40-9296-6B3B247B66FE}"/>
              </a:ext>
            </a:extLst>
          </p:cNvPr>
          <p:cNvSpPr/>
          <p:nvPr/>
        </p:nvSpPr>
        <p:spPr>
          <a:xfrm rot="1167422">
            <a:off x="1721631" y="1203554"/>
            <a:ext cx="1371492" cy="1786302"/>
          </a:xfrm>
          <a:prstGeom prst="curvedRightArrow">
            <a:avLst>
              <a:gd name="adj1" fmla="val 25000"/>
              <a:gd name="adj2" fmla="val 50000"/>
              <a:gd name="adj3" fmla="val 53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a destra 8">
            <a:extLst>
              <a:ext uri="{FF2B5EF4-FFF2-40B4-BE49-F238E27FC236}">
                <a16:creationId xmlns="" xmlns:a16="http://schemas.microsoft.com/office/drawing/2014/main" id="{FB3D0183-A2B6-44A7-9933-2DB29802E041}"/>
              </a:ext>
            </a:extLst>
          </p:cNvPr>
          <p:cNvSpPr/>
          <p:nvPr/>
        </p:nvSpPr>
        <p:spPr>
          <a:xfrm>
            <a:off x="5247861" y="4068416"/>
            <a:ext cx="1007165" cy="699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6270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D50F33C3-7B0B-487D-843B-497D576C7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39A05E62-9B0F-4445-A035-1DB7F964B2A9}"/>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5DF8BF0D-F8C0-4450-B006-30031107462C}"/>
              </a:ext>
            </a:extLst>
          </p:cNvPr>
          <p:cNvSpPr/>
          <p:nvPr/>
        </p:nvSpPr>
        <p:spPr>
          <a:xfrm>
            <a:off x="3258734" y="1153013"/>
            <a:ext cx="7642992"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responsabilità </a:t>
            </a:r>
          </a:p>
          <a:p>
            <a:pPr algn="ctr"/>
            <a:r>
              <a:rPr lang="it-IT" sz="3200" b="1" dirty="0">
                <a:solidFill>
                  <a:schemeClr val="tx1"/>
                </a:solidFill>
                <a:latin typeface="Times New Roman" panose="02020603050405020304" pitchFamily="18" charset="0"/>
                <a:cs typeface="Times New Roman" panose="02020603050405020304" pitchFamily="18" charset="0"/>
              </a:rPr>
              <a:t>del vettore marittimo di cose</a:t>
            </a:r>
          </a:p>
        </p:txBody>
      </p:sp>
      <p:sp>
        <p:nvSpPr>
          <p:cNvPr id="6" name="Rettangolo con angoli arrotondati 5">
            <a:extLst>
              <a:ext uri="{FF2B5EF4-FFF2-40B4-BE49-F238E27FC236}">
                <a16:creationId xmlns="" xmlns:a16="http://schemas.microsoft.com/office/drawing/2014/main" id="{91AD66C0-F145-4E79-84FE-773C3C77B5F5}"/>
              </a:ext>
            </a:extLst>
          </p:cNvPr>
          <p:cNvSpPr/>
          <p:nvPr/>
        </p:nvSpPr>
        <p:spPr>
          <a:xfrm>
            <a:off x="344557" y="2236033"/>
            <a:ext cx="4261662" cy="4426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Le Regole dell’</a:t>
            </a:r>
            <a:r>
              <a:rPr lang="it-IT" sz="2400" dirty="0" err="1">
                <a:solidFill>
                  <a:schemeClr val="tx1"/>
                </a:solidFill>
                <a:latin typeface="Times New Roman" panose="02020603050405020304" pitchFamily="18" charset="0"/>
                <a:cs typeface="Times New Roman" panose="02020603050405020304" pitchFamily="18" charset="0"/>
              </a:rPr>
              <a:t>Aja-Visby</a:t>
            </a:r>
            <a:r>
              <a:rPr lang="it-IT" sz="2400" dirty="0">
                <a:solidFill>
                  <a:schemeClr val="tx1"/>
                </a:solidFill>
                <a:latin typeface="Times New Roman" panose="02020603050405020304" pitchFamily="18" charset="0"/>
                <a:cs typeface="Times New Roman" panose="02020603050405020304" pitchFamily="18" charset="0"/>
              </a:rPr>
              <a:t> dettano una disciplina volta ad escludere la responsabilità del vettore marittimo, per perdita o danni arrecati alle merci trasportate, in conseguenza del verificarsi di eventi ritenuti quali rischi tipici della navigazione marittima, noti come «pericoli eccettuati»</a:t>
            </a:r>
          </a:p>
        </p:txBody>
      </p:sp>
      <p:sp>
        <p:nvSpPr>
          <p:cNvPr id="7" name="Rettangolo con angoli arrotondati 6">
            <a:extLst>
              <a:ext uri="{FF2B5EF4-FFF2-40B4-BE49-F238E27FC236}">
                <a16:creationId xmlns="" xmlns:a16="http://schemas.microsoft.com/office/drawing/2014/main" id="{2483EE32-858E-41EB-B8D4-704B0A1A0E32}"/>
              </a:ext>
            </a:extLst>
          </p:cNvPr>
          <p:cNvSpPr/>
          <p:nvPr/>
        </p:nvSpPr>
        <p:spPr>
          <a:xfrm>
            <a:off x="6387760" y="2819587"/>
            <a:ext cx="5459683" cy="319857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A titolo esemplificativo, gli atti o le colpe del comandante («colpa nautica»), l’incendio non scaturente da fatto o colpa del vettore, il pericolo di mare, l’atto di Dio, i fatti di guerra, gli scioperi, le serrate, il salvataggio o il tentativo di salvataggio di vite </a:t>
            </a:r>
          </a:p>
          <a:p>
            <a:pPr algn="ctr"/>
            <a:r>
              <a:rPr lang="it-IT" sz="2400" dirty="0">
                <a:solidFill>
                  <a:schemeClr val="tx1"/>
                </a:solidFill>
                <a:latin typeface="Times New Roman" panose="02020603050405020304" pitchFamily="18" charset="0"/>
                <a:cs typeface="Times New Roman" panose="02020603050405020304" pitchFamily="18" charset="0"/>
              </a:rPr>
              <a:t>o beni in mare, ecc.</a:t>
            </a:r>
          </a:p>
        </p:txBody>
      </p:sp>
      <p:sp>
        <p:nvSpPr>
          <p:cNvPr id="8" name="Freccia a destra 7">
            <a:extLst>
              <a:ext uri="{FF2B5EF4-FFF2-40B4-BE49-F238E27FC236}">
                <a16:creationId xmlns="" xmlns:a16="http://schemas.microsoft.com/office/drawing/2014/main" id="{B87B269D-DFD8-4B32-8646-C74F991EF252}"/>
              </a:ext>
            </a:extLst>
          </p:cNvPr>
          <p:cNvSpPr/>
          <p:nvPr/>
        </p:nvSpPr>
        <p:spPr>
          <a:xfrm>
            <a:off x="4897979" y="4058170"/>
            <a:ext cx="1258957" cy="781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6449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36D541C8-2425-4F11-AFCF-173950187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D2A31CD0-6765-4A8D-B3C1-6D359773E1F4}"/>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9D59A8BC-CE07-4191-B89C-756657F97F22}"/>
              </a:ext>
            </a:extLst>
          </p:cNvPr>
          <p:cNvSpPr/>
          <p:nvPr/>
        </p:nvSpPr>
        <p:spPr>
          <a:xfrm>
            <a:off x="2794908" y="1153013"/>
            <a:ext cx="4228744"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colpa nautica</a:t>
            </a:r>
          </a:p>
        </p:txBody>
      </p:sp>
      <p:sp>
        <p:nvSpPr>
          <p:cNvPr id="6" name="Rettangolo con angoli arrotondati 5">
            <a:extLst>
              <a:ext uri="{FF2B5EF4-FFF2-40B4-BE49-F238E27FC236}">
                <a16:creationId xmlns="" xmlns:a16="http://schemas.microsoft.com/office/drawing/2014/main" id="{BD8D82ED-0F7E-4E6F-924E-D113DAA3C2B7}"/>
              </a:ext>
            </a:extLst>
          </p:cNvPr>
          <p:cNvSpPr/>
          <p:nvPr/>
        </p:nvSpPr>
        <p:spPr>
          <a:xfrm>
            <a:off x="333611" y="1957738"/>
            <a:ext cx="5099130" cy="322386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Il concetto di </a:t>
            </a:r>
            <a:r>
              <a:rPr lang="it-IT" sz="2200" b="1" dirty="0">
                <a:solidFill>
                  <a:schemeClr val="tx1"/>
                </a:solidFill>
                <a:latin typeface="Times New Roman" panose="02020603050405020304" pitchFamily="18" charset="0"/>
                <a:cs typeface="Times New Roman" panose="02020603050405020304" pitchFamily="18" charset="0"/>
              </a:rPr>
              <a:t>colpa nautica </a:t>
            </a:r>
            <a:r>
              <a:rPr lang="it-IT" sz="2200" dirty="0">
                <a:solidFill>
                  <a:schemeClr val="tx1"/>
                </a:solidFill>
                <a:latin typeface="Times New Roman" panose="02020603050405020304" pitchFamily="18" charset="0"/>
                <a:cs typeface="Times New Roman" panose="02020603050405020304" pitchFamily="18" charset="0"/>
              </a:rPr>
              <a:t>individua una serie di comportamenti, del comandante della nave e dei membri dell’equipaggio, che non sono imputabili al vettore marittimo, in particolare con riferimento sia alla colpa nella conduzione che alla colpa nella gestione</a:t>
            </a:r>
          </a:p>
          <a:p>
            <a:pPr algn="ctr"/>
            <a:r>
              <a:rPr lang="it-IT" sz="2200" dirty="0">
                <a:solidFill>
                  <a:schemeClr val="tx1"/>
                </a:solidFill>
                <a:latin typeface="Times New Roman" panose="02020603050405020304" pitchFamily="18" charset="0"/>
                <a:cs typeface="Times New Roman" panose="02020603050405020304" pitchFamily="18" charset="0"/>
              </a:rPr>
              <a:t>Non commerciale della nave</a:t>
            </a:r>
          </a:p>
        </p:txBody>
      </p:sp>
      <p:sp>
        <p:nvSpPr>
          <p:cNvPr id="7" name="Rettangolo con angoli arrotondati 6">
            <a:extLst>
              <a:ext uri="{FF2B5EF4-FFF2-40B4-BE49-F238E27FC236}">
                <a16:creationId xmlns="" xmlns:a16="http://schemas.microsoft.com/office/drawing/2014/main" id="{B9349EFC-FE10-4FB5-92AA-3BD986116985}"/>
              </a:ext>
            </a:extLst>
          </p:cNvPr>
          <p:cNvSpPr/>
          <p:nvPr/>
        </p:nvSpPr>
        <p:spPr>
          <a:xfrm>
            <a:off x="7194442" y="1621599"/>
            <a:ext cx="4807583" cy="322386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La </a:t>
            </a:r>
            <a:r>
              <a:rPr lang="it-IT" sz="2200" b="1" dirty="0">
                <a:solidFill>
                  <a:schemeClr val="tx1"/>
                </a:solidFill>
                <a:latin typeface="Times New Roman" panose="02020603050405020304" pitchFamily="18" charset="0"/>
                <a:cs typeface="Times New Roman" panose="02020603050405020304" pitchFamily="18" charset="0"/>
              </a:rPr>
              <a:t>colpa commerciale </a:t>
            </a:r>
            <a:r>
              <a:rPr lang="it-IT" sz="2200" dirty="0">
                <a:solidFill>
                  <a:schemeClr val="tx1"/>
                </a:solidFill>
                <a:latin typeface="Times New Roman" panose="02020603050405020304" pitchFamily="18" charset="0"/>
                <a:cs typeface="Times New Roman" panose="02020603050405020304" pitchFamily="18" charset="0"/>
              </a:rPr>
              <a:t>è legata alla condotta del comandante o dell’equipaggio nelle operazioni di controllo di parti e organi attinenti all’utilizzazione commerciale (a titolo esemplificativo, cura e custodia del carico, manutenzione delle stive)</a:t>
            </a:r>
          </a:p>
        </p:txBody>
      </p:sp>
      <p:sp>
        <p:nvSpPr>
          <p:cNvPr id="8" name="Rettangolo con angoli arrotondati 7">
            <a:extLst>
              <a:ext uri="{FF2B5EF4-FFF2-40B4-BE49-F238E27FC236}">
                <a16:creationId xmlns="" xmlns:a16="http://schemas.microsoft.com/office/drawing/2014/main" id="{51A0704F-30E5-44AD-B676-4D8884C4FCA3}"/>
              </a:ext>
            </a:extLst>
          </p:cNvPr>
          <p:cNvSpPr/>
          <p:nvPr/>
        </p:nvSpPr>
        <p:spPr>
          <a:xfrm>
            <a:off x="1501009" y="5064929"/>
            <a:ext cx="7228848" cy="148144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Times New Roman" panose="02020603050405020304" pitchFamily="18" charset="0"/>
                <a:cs typeface="Times New Roman" panose="02020603050405020304" pitchFamily="18" charset="0"/>
              </a:rPr>
              <a:t>La Giurisprudenza e la Dottrina </a:t>
            </a:r>
            <a:r>
              <a:rPr lang="it-IT" sz="1600" dirty="0">
                <a:solidFill>
                  <a:schemeClr val="tx1"/>
                </a:solidFill>
                <a:latin typeface="Times New Roman" panose="02020603050405020304" pitchFamily="18" charset="0"/>
                <a:cs typeface="Times New Roman" panose="02020603050405020304" pitchFamily="18" charset="0"/>
              </a:rPr>
              <a:t>hanno affermato che la colpa nautica è costituita dal comportamento negligente, imprudente o imperito del comandante o dell’equipaggio, sia con riferimento alle mansioni di carattere professionale-nautico (a titolo esemplificativo, errori di manovra, errori di rotta), sia con riferimento alla gestione delle parti e degli organi della nave</a:t>
            </a:r>
          </a:p>
        </p:txBody>
      </p:sp>
    </p:spTree>
    <p:extLst>
      <p:ext uri="{BB962C8B-B14F-4D97-AF65-F5344CB8AC3E}">
        <p14:creationId xmlns:p14="http://schemas.microsoft.com/office/powerpoint/2010/main" val="59880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8CE54F2B-D8D5-4219-8146-2B35D7AD9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4C2F422C-7EDD-4A1F-BC0C-D22CE58D0E33}"/>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1F02EC73-A1A6-48DD-A286-AA9BE9846AFE}"/>
              </a:ext>
            </a:extLst>
          </p:cNvPr>
          <p:cNvSpPr/>
          <p:nvPr/>
        </p:nvSpPr>
        <p:spPr>
          <a:xfrm>
            <a:off x="2794908" y="1153013"/>
            <a:ext cx="4228744"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colpa nautica</a:t>
            </a:r>
          </a:p>
        </p:txBody>
      </p:sp>
      <p:sp>
        <p:nvSpPr>
          <p:cNvPr id="6" name="Rettangolo con angoli arrotondati 5">
            <a:extLst>
              <a:ext uri="{FF2B5EF4-FFF2-40B4-BE49-F238E27FC236}">
                <a16:creationId xmlns="" xmlns:a16="http://schemas.microsoft.com/office/drawing/2014/main" id="{C0B6B801-A540-415D-BFA0-19FB23B0E015}"/>
              </a:ext>
            </a:extLst>
          </p:cNvPr>
          <p:cNvSpPr/>
          <p:nvPr/>
        </p:nvSpPr>
        <p:spPr>
          <a:xfrm>
            <a:off x="377900" y="2323031"/>
            <a:ext cx="6234935" cy="268052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I comportamenti colposi del comandante e dell’equipaggio che risultano attinenti alla nave, ma non riconducibili alla conservazione della merce, sono qualificati nel concetto di colpa nautica, pertanto per gli stessi è esclusa la responsabilità del vettore</a:t>
            </a:r>
          </a:p>
        </p:txBody>
      </p:sp>
      <p:sp>
        <p:nvSpPr>
          <p:cNvPr id="7" name="Rettangolo con angoli arrotondati 6">
            <a:extLst>
              <a:ext uri="{FF2B5EF4-FFF2-40B4-BE49-F238E27FC236}">
                <a16:creationId xmlns="" xmlns:a16="http://schemas.microsoft.com/office/drawing/2014/main" id="{9D98E766-B601-4E44-8944-DCBEC22D78B3}"/>
              </a:ext>
            </a:extLst>
          </p:cNvPr>
          <p:cNvSpPr/>
          <p:nvPr/>
        </p:nvSpPr>
        <p:spPr>
          <a:xfrm>
            <a:off x="7384417" y="1621599"/>
            <a:ext cx="4807583" cy="408338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I comportamenti non riconducibili alla nozione di colpa nautica incidenti, però, sullo stato e sulla conservazione dei beni sono riferibili alla nozione di colpa commerciale, pertanto, delle loro conseguenze ne deve rispondere il vettore. </a:t>
            </a:r>
          </a:p>
          <a:p>
            <a:pPr algn="ctr"/>
            <a:endParaRPr lang="it-IT" sz="2200" dirty="0">
              <a:solidFill>
                <a:schemeClr val="tx1"/>
              </a:solidFill>
              <a:latin typeface="Times New Roman" panose="02020603050405020304" pitchFamily="18" charset="0"/>
              <a:cs typeface="Times New Roman" panose="02020603050405020304" pitchFamily="18" charset="0"/>
            </a:endParaRPr>
          </a:p>
          <a:p>
            <a:pPr algn="ctr"/>
            <a:endParaRPr lang="it-IT" sz="2200" dirty="0">
              <a:solidFill>
                <a:schemeClr val="tx1"/>
              </a:solidFill>
              <a:latin typeface="Times New Roman" panose="02020603050405020304" pitchFamily="18" charset="0"/>
              <a:cs typeface="Times New Roman" panose="02020603050405020304" pitchFamily="18" charset="0"/>
            </a:endParaRPr>
          </a:p>
          <a:p>
            <a:pPr algn="ctr"/>
            <a:r>
              <a:rPr lang="it-IT" sz="2200" dirty="0">
                <a:solidFill>
                  <a:schemeClr val="tx1"/>
                </a:solidFill>
                <a:latin typeface="Times New Roman" panose="02020603050405020304" pitchFamily="18" charset="0"/>
                <a:cs typeface="Times New Roman" panose="02020603050405020304" pitchFamily="18" charset="0"/>
              </a:rPr>
              <a:t>La custodia del carico è uno degli obblighi posti a carico del vettore</a:t>
            </a:r>
          </a:p>
        </p:txBody>
      </p:sp>
      <p:pic>
        <p:nvPicPr>
          <p:cNvPr id="8" name="Immagine 2">
            <a:extLst>
              <a:ext uri="{FF2B5EF4-FFF2-40B4-BE49-F238E27FC236}">
                <a16:creationId xmlns="" xmlns:a16="http://schemas.microsoft.com/office/drawing/2014/main" id="{29105F93-6EF0-4E18-9D4C-AE5E0843E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07" y="4767816"/>
            <a:ext cx="288541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805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944D2F31-4846-4989-836D-E66E0EEDE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D55D9DC9-B202-44A3-8265-AE343A4B5A46}"/>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0E220891-5762-4899-9C85-5FAAD4BDDAD3}"/>
              </a:ext>
            </a:extLst>
          </p:cNvPr>
          <p:cNvSpPr/>
          <p:nvPr/>
        </p:nvSpPr>
        <p:spPr>
          <a:xfrm>
            <a:off x="2794908" y="1153013"/>
            <a:ext cx="4228744"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I pericoli di mare</a:t>
            </a:r>
          </a:p>
        </p:txBody>
      </p:sp>
      <p:sp>
        <p:nvSpPr>
          <p:cNvPr id="6" name="Rettangolo con angoli arrotondati 5">
            <a:extLst>
              <a:ext uri="{FF2B5EF4-FFF2-40B4-BE49-F238E27FC236}">
                <a16:creationId xmlns="" xmlns:a16="http://schemas.microsoft.com/office/drawing/2014/main" id="{7ACE9C7D-1977-4406-A6E7-DCA9274948CB}"/>
              </a:ext>
            </a:extLst>
          </p:cNvPr>
          <p:cNvSpPr/>
          <p:nvPr/>
        </p:nvSpPr>
        <p:spPr>
          <a:xfrm>
            <a:off x="2505524" y="2377402"/>
            <a:ext cx="6234935" cy="21031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Il verificarsi di una «fortuna» o «pericolo» di mare rende il vettore non responsabile dei danni a cagione della stessa subiti dalla merce a lui affidata per il trasporto</a:t>
            </a:r>
          </a:p>
        </p:txBody>
      </p:sp>
      <p:sp>
        <p:nvSpPr>
          <p:cNvPr id="7" name="Freccia circolare a destra 6">
            <a:extLst>
              <a:ext uri="{FF2B5EF4-FFF2-40B4-BE49-F238E27FC236}">
                <a16:creationId xmlns="" xmlns:a16="http://schemas.microsoft.com/office/drawing/2014/main" id="{C34D919E-1CED-4328-A4D1-B03B1F0C966A}"/>
              </a:ext>
            </a:extLst>
          </p:cNvPr>
          <p:cNvSpPr/>
          <p:nvPr/>
        </p:nvSpPr>
        <p:spPr>
          <a:xfrm>
            <a:off x="1351722" y="1497496"/>
            <a:ext cx="1443186" cy="1417982"/>
          </a:xfrm>
          <a:prstGeom prst="curvedRightArrow">
            <a:avLst>
              <a:gd name="adj1" fmla="val 25000"/>
              <a:gd name="adj2" fmla="val 50000"/>
              <a:gd name="adj3" fmla="val 50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con angoli arrotondati 7">
            <a:extLst>
              <a:ext uri="{FF2B5EF4-FFF2-40B4-BE49-F238E27FC236}">
                <a16:creationId xmlns="" xmlns:a16="http://schemas.microsoft.com/office/drawing/2014/main" id="{49C470E0-1908-4595-8A42-B333C7E67804}"/>
              </a:ext>
            </a:extLst>
          </p:cNvPr>
          <p:cNvSpPr/>
          <p:nvPr/>
        </p:nvSpPr>
        <p:spPr>
          <a:xfrm>
            <a:off x="371924" y="4566993"/>
            <a:ext cx="5326511" cy="21031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Evento del tutto eccezionale, imprevedibile ed inevitabile della navigazione, tale da rendere inutile ogni preventiva cautela idonea ad impedirne le conseguenze dannose per il carico</a:t>
            </a:r>
          </a:p>
        </p:txBody>
      </p:sp>
      <p:sp>
        <p:nvSpPr>
          <p:cNvPr id="9" name="Rettangolo con angoli arrotondati 8">
            <a:extLst>
              <a:ext uri="{FF2B5EF4-FFF2-40B4-BE49-F238E27FC236}">
                <a16:creationId xmlns="" xmlns:a16="http://schemas.microsoft.com/office/drawing/2014/main" id="{F23C614D-14A7-4E42-BD6E-6F168C09D3A1}"/>
              </a:ext>
            </a:extLst>
          </p:cNvPr>
          <p:cNvSpPr/>
          <p:nvPr/>
        </p:nvSpPr>
        <p:spPr>
          <a:xfrm>
            <a:off x="7283258" y="4767814"/>
            <a:ext cx="4683455" cy="16678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La parte interessata al carico deve dimostrare la colpa del vettore</a:t>
            </a:r>
          </a:p>
        </p:txBody>
      </p:sp>
      <p:sp>
        <p:nvSpPr>
          <p:cNvPr id="10" name="Freccia circolare a sinistra 9">
            <a:extLst>
              <a:ext uri="{FF2B5EF4-FFF2-40B4-BE49-F238E27FC236}">
                <a16:creationId xmlns="" xmlns:a16="http://schemas.microsoft.com/office/drawing/2014/main" id="{6A4B9207-3C77-4B34-AF0A-00A7CDE047D1}"/>
              </a:ext>
            </a:extLst>
          </p:cNvPr>
          <p:cNvSpPr/>
          <p:nvPr/>
        </p:nvSpPr>
        <p:spPr>
          <a:xfrm rot="20190968">
            <a:off x="8600661" y="3816626"/>
            <a:ext cx="1085815" cy="1192696"/>
          </a:xfrm>
          <a:prstGeom prst="curvedLeftArrow">
            <a:avLst>
              <a:gd name="adj1" fmla="val 25000"/>
              <a:gd name="adj2" fmla="val 50000"/>
              <a:gd name="adj3" fmla="val 54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573855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2A02D5EF-7144-420C-AE56-5C349A782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3BAE83F1-0416-446F-BAF5-41E96ED590A8}"/>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B1F5E38-CB95-4587-AF64-9F6DF8643225}"/>
              </a:ext>
            </a:extLst>
          </p:cNvPr>
          <p:cNvSpPr/>
          <p:nvPr/>
        </p:nvSpPr>
        <p:spPr>
          <a:xfrm>
            <a:off x="2246218" y="1488404"/>
            <a:ext cx="5050379"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Vizio proprio della merce </a:t>
            </a:r>
          </a:p>
        </p:txBody>
      </p:sp>
      <p:sp>
        <p:nvSpPr>
          <p:cNvPr id="6" name="Rettangolo con angoli arrotondati 5">
            <a:extLst>
              <a:ext uri="{FF2B5EF4-FFF2-40B4-BE49-F238E27FC236}">
                <a16:creationId xmlns="" xmlns:a16="http://schemas.microsoft.com/office/drawing/2014/main" id="{21DD766A-2830-49A5-9C9B-FC2566965185}"/>
              </a:ext>
            </a:extLst>
          </p:cNvPr>
          <p:cNvSpPr/>
          <p:nvPr/>
        </p:nvSpPr>
        <p:spPr>
          <a:xfrm>
            <a:off x="1578497" y="2906815"/>
            <a:ext cx="5718100" cy="30957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Ogni difetto  intrinseco originario della merce, ovvero ogni qualità della merce che rende la stessa non idonea a sopportare le normali vicende connesse ad un trasporto per via marittima</a:t>
            </a:r>
          </a:p>
        </p:txBody>
      </p:sp>
      <p:sp>
        <p:nvSpPr>
          <p:cNvPr id="7" name="Rettangolo con angoli arrotondati 6">
            <a:extLst>
              <a:ext uri="{FF2B5EF4-FFF2-40B4-BE49-F238E27FC236}">
                <a16:creationId xmlns="" xmlns:a16="http://schemas.microsoft.com/office/drawing/2014/main" id="{76487905-7752-424E-87A8-994CFF22FA08}"/>
              </a:ext>
            </a:extLst>
          </p:cNvPr>
          <p:cNvSpPr/>
          <p:nvPr/>
        </p:nvSpPr>
        <p:spPr>
          <a:xfrm>
            <a:off x="7748659" y="2425576"/>
            <a:ext cx="4253084" cy="10803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Ipotesi esonerativa della responsabilità del vettore </a:t>
            </a:r>
          </a:p>
        </p:txBody>
      </p:sp>
      <p:sp>
        <p:nvSpPr>
          <p:cNvPr id="8" name="Freccia circolare a destra 7">
            <a:extLst>
              <a:ext uri="{FF2B5EF4-FFF2-40B4-BE49-F238E27FC236}">
                <a16:creationId xmlns="" xmlns:a16="http://schemas.microsoft.com/office/drawing/2014/main" id="{77DA4902-5E07-4CF2-A2A3-5AD1C357CB2E}"/>
              </a:ext>
            </a:extLst>
          </p:cNvPr>
          <p:cNvSpPr/>
          <p:nvPr/>
        </p:nvSpPr>
        <p:spPr>
          <a:xfrm>
            <a:off x="1126435" y="1854408"/>
            <a:ext cx="1139687" cy="1574592"/>
          </a:xfrm>
          <a:prstGeom prst="curvedRightArrow">
            <a:avLst>
              <a:gd name="adj1" fmla="val 25000"/>
              <a:gd name="adj2" fmla="val 50000"/>
              <a:gd name="adj3" fmla="val 59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Freccia circolare in giù 1">
            <a:extLst>
              <a:ext uri="{FF2B5EF4-FFF2-40B4-BE49-F238E27FC236}">
                <a16:creationId xmlns="" xmlns:a16="http://schemas.microsoft.com/office/drawing/2014/main" id="{40D9446E-71CE-45EA-B24D-2FE21BE178B1}"/>
              </a:ext>
            </a:extLst>
          </p:cNvPr>
          <p:cNvSpPr/>
          <p:nvPr/>
        </p:nvSpPr>
        <p:spPr>
          <a:xfrm rot="2923734">
            <a:off x="7425963" y="1639455"/>
            <a:ext cx="986012" cy="790781"/>
          </a:xfrm>
          <a:prstGeom prst="curvedDownArrow">
            <a:avLst>
              <a:gd name="adj1" fmla="val 25000"/>
              <a:gd name="adj2" fmla="val 50000"/>
              <a:gd name="adj3" fmla="val 80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44061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135BB4BE-2C37-4AB1-A802-5224F089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8E006E91-DAD9-49D1-AFAA-9394CD18F837}"/>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A4C88EFE-62C4-4638-8E49-DADE2D5FA496}"/>
              </a:ext>
            </a:extLst>
          </p:cNvPr>
          <p:cNvSpPr/>
          <p:nvPr/>
        </p:nvSpPr>
        <p:spPr>
          <a:xfrm>
            <a:off x="2246218" y="1488404"/>
            <a:ext cx="5050379" cy="937172"/>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Innavigabilità della nave</a:t>
            </a:r>
          </a:p>
        </p:txBody>
      </p:sp>
      <p:sp>
        <p:nvSpPr>
          <p:cNvPr id="6" name="Rettangolo con angoli arrotondati 5">
            <a:extLst>
              <a:ext uri="{FF2B5EF4-FFF2-40B4-BE49-F238E27FC236}">
                <a16:creationId xmlns="" xmlns:a16="http://schemas.microsoft.com/office/drawing/2014/main" id="{2BEDF75F-624F-4DC1-8E63-9A32A51A0B9F}"/>
              </a:ext>
            </a:extLst>
          </p:cNvPr>
          <p:cNvSpPr/>
          <p:nvPr/>
        </p:nvSpPr>
        <p:spPr>
          <a:xfrm>
            <a:off x="1584292" y="3219168"/>
            <a:ext cx="5718100" cy="30957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L’esonero della responsabilità è subordinato alla prova dell’adempimento da parte del vettore dell’obbligo di utilizzo della normale diligenza affinché la nave assicuri una navigazione «sicura» ed una corretta conservazione e custodia delle merci trasportate</a:t>
            </a:r>
          </a:p>
        </p:txBody>
      </p:sp>
      <p:sp>
        <p:nvSpPr>
          <p:cNvPr id="7" name="Rettangolo con angoli arrotondati 6">
            <a:extLst>
              <a:ext uri="{FF2B5EF4-FFF2-40B4-BE49-F238E27FC236}">
                <a16:creationId xmlns="" xmlns:a16="http://schemas.microsoft.com/office/drawing/2014/main" id="{0AEEA2EC-46F7-44A7-A98B-3972338E719A}"/>
              </a:ext>
            </a:extLst>
          </p:cNvPr>
          <p:cNvSpPr/>
          <p:nvPr/>
        </p:nvSpPr>
        <p:spPr>
          <a:xfrm>
            <a:off x="7695650" y="2960528"/>
            <a:ext cx="4253084" cy="10803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Ipotesi esonerativa della responsabilità del vettore </a:t>
            </a:r>
          </a:p>
        </p:txBody>
      </p:sp>
      <p:sp>
        <p:nvSpPr>
          <p:cNvPr id="8" name="Freccia circolare a destra 7">
            <a:extLst>
              <a:ext uri="{FF2B5EF4-FFF2-40B4-BE49-F238E27FC236}">
                <a16:creationId xmlns="" xmlns:a16="http://schemas.microsoft.com/office/drawing/2014/main" id="{36F99064-8A07-4521-A12E-D37BF7E88BC5}"/>
              </a:ext>
            </a:extLst>
          </p:cNvPr>
          <p:cNvSpPr/>
          <p:nvPr/>
        </p:nvSpPr>
        <p:spPr>
          <a:xfrm>
            <a:off x="927652" y="2157440"/>
            <a:ext cx="1192696" cy="1606177"/>
          </a:xfrm>
          <a:prstGeom prst="curvedRightArrow">
            <a:avLst>
              <a:gd name="adj1" fmla="val 25000"/>
              <a:gd name="adj2" fmla="val 50000"/>
              <a:gd name="adj3"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in giù 8">
            <a:extLst>
              <a:ext uri="{FF2B5EF4-FFF2-40B4-BE49-F238E27FC236}">
                <a16:creationId xmlns="" xmlns:a16="http://schemas.microsoft.com/office/drawing/2014/main" id="{82B92C88-D074-4E23-B76E-367FDC303404}"/>
              </a:ext>
            </a:extLst>
          </p:cNvPr>
          <p:cNvSpPr/>
          <p:nvPr/>
        </p:nvSpPr>
        <p:spPr>
          <a:xfrm rot="2923734">
            <a:off x="7261116" y="1828427"/>
            <a:ext cx="1568131" cy="965810"/>
          </a:xfrm>
          <a:prstGeom prst="curvedDownArrow">
            <a:avLst>
              <a:gd name="adj1" fmla="val 25000"/>
              <a:gd name="adj2" fmla="val 50000"/>
              <a:gd name="adj3" fmla="val 80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046461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CA40C4B8-6333-412B-B187-080E72E30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294707"/>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28A15324-70D6-410C-99DE-305775634B8B}"/>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270E8018-E397-4E05-96C7-E18E591F4D82}"/>
              </a:ext>
            </a:extLst>
          </p:cNvPr>
          <p:cNvSpPr/>
          <p:nvPr/>
        </p:nvSpPr>
        <p:spPr>
          <a:xfrm>
            <a:off x="3054601" y="1033314"/>
            <a:ext cx="6566478" cy="1159366"/>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limitazione della responsabilità del vettore</a:t>
            </a:r>
          </a:p>
        </p:txBody>
      </p:sp>
      <p:sp>
        <p:nvSpPr>
          <p:cNvPr id="6" name="Rettangolo con angoli arrotondati 5">
            <a:extLst>
              <a:ext uri="{FF2B5EF4-FFF2-40B4-BE49-F238E27FC236}">
                <a16:creationId xmlns="" xmlns:a16="http://schemas.microsoft.com/office/drawing/2014/main" id="{514E7145-8968-40C3-BED9-C87EC6FA8B74}"/>
              </a:ext>
            </a:extLst>
          </p:cNvPr>
          <p:cNvSpPr/>
          <p:nvPr/>
        </p:nvSpPr>
        <p:spPr>
          <a:xfrm>
            <a:off x="619740" y="3018181"/>
            <a:ext cx="5718100" cy="30957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Convenzione di Bruxelles 1924: l’importo non può eccedere una somma che equivale a 666,66 diritti speciali di prelievo (D.S.P.) per collo o per altra unità, ovvero 2 diritti speciali di prelievo per ogni chilogrammo di peso della merce perduta o danneggiata. </a:t>
            </a:r>
          </a:p>
        </p:txBody>
      </p:sp>
      <p:sp>
        <p:nvSpPr>
          <p:cNvPr id="7" name="Rettangolo con angoli arrotondati 6">
            <a:extLst>
              <a:ext uri="{FF2B5EF4-FFF2-40B4-BE49-F238E27FC236}">
                <a16:creationId xmlns="" xmlns:a16="http://schemas.microsoft.com/office/drawing/2014/main" id="{E0E07E23-C159-427F-8571-ED30A8448400}"/>
              </a:ext>
            </a:extLst>
          </p:cNvPr>
          <p:cNvSpPr/>
          <p:nvPr/>
        </p:nvSpPr>
        <p:spPr>
          <a:xfrm>
            <a:off x="7541145" y="3018182"/>
            <a:ext cx="4452072" cy="240195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chemeClr val="tx1"/>
                </a:solidFill>
                <a:latin typeface="Times New Roman" panose="02020603050405020304" pitchFamily="18" charset="0"/>
                <a:cs typeface="Times New Roman" panose="02020603050405020304" pitchFamily="18" charset="0"/>
              </a:rPr>
              <a:t>Il Protocollo del 1979 ha introdotto un ulteriore criterio di individuazione di tale limite di responsabilità, basato sul peso lordo della merce trasportata</a:t>
            </a:r>
          </a:p>
        </p:txBody>
      </p:sp>
      <p:sp>
        <p:nvSpPr>
          <p:cNvPr id="14" name="Rettangolo con angoli arrotondati 13">
            <a:extLst>
              <a:ext uri="{FF2B5EF4-FFF2-40B4-BE49-F238E27FC236}">
                <a16:creationId xmlns="" xmlns:a16="http://schemas.microsoft.com/office/drawing/2014/main" id="{076A2F21-3EFA-41E2-A7BA-E8865A904134}"/>
              </a:ext>
            </a:extLst>
          </p:cNvPr>
          <p:cNvSpPr/>
          <p:nvPr/>
        </p:nvSpPr>
        <p:spPr>
          <a:xfrm>
            <a:off x="4422363" y="5572790"/>
            <a:ext cx="4253084" cy="115936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imes New Roman" panose="02020603050405020304" pitchFamily="18" charset="0"/>
                <a:cs typeface="Times New Roman" panose="02020603050405020304" pitchFamily="18" charset="0"/>
              </a:rPr>
              <a:t>Convenzione di Amburgo: 835 D.S.P per collo o altra unità, 2,50 D.S.P. per chilogrammo di merce perduta o danneggiata</a:t>
            </a:r>
          </a:p>
        </p:txBody>
      </p:sp>
      <p:sp>
        <p:nvSpPr>
          <p:cNvPr id="2" name="Freccia circolare in giù 1">
            <a:extLst>
              <a:ext uri="{FF2B5EF4-FFF2-40B4-BE49-F238E27FC236}">
                <a16:creationId xmlns="" xmlns:a16="http://schemas.microsoft.com/office/drawing/2014/main" id="{B02F7C68-E5AA-440E-B208-8F4B8D5FD8FA}"/>
              </a:ext>
            </a:extLst>
          </p:cNvPr>
          <p:cNvSpPr/>
          <p:nvPr/>
        </p:nvSpPr>
        <p:spPr>
          <a:xfrm rot="18999012" flipH="1">
            <a:off x="1501009" y="1617868"/>
            <a:ext cx="1752638" cy="1149624"/>
          </a:xfrm>
          <a:prstGeom prst="curvedDownArrow">
            <a:avLst>
              <a:gd name="adj1" fmla="val 25000"/>
              <a:gd name="adj2" fmla="val 50000"/>
              <a:gd name="adj3" fmla="val 60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in giù 10">
            <a:extLst>
              <a:ext uri="{FF2B5EF4-FFF2-40B4-BE49-F238E27FC236}">
                <a16:creationId xmlns="" xmlns:a16="http://schemas.microsoft.com/office/drawing/2014/main" id="{23ED9EE7-63CE-41D5-973B-95DE39147FE5}"/>
              </a:ext>
            </a:extLst>
          </p:cNvPr>
          <p:cNvSpPr/>
          <p:nvPr/>
        </p:nvSpPr>
        <p:spPr>
          <a:xfrm rot="14882917" flipH="1" flipV="1">
            <a:off x="9423451" y="1821504"/>
            <a:ext cx="1725452" cy="1175287"/>
          </a:xfrm>
          <a:prstGeom prst="curvedDownArrow">
            <a:avLst>
              <a:gd name="adj1" fmla="val 25000"/>
              <a:gd name="adj2" fmla="val 50000"/>
              <a:gd name="adj3" fmla="val 60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238814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11592DFC-5BB4-4231-9368-84D65D131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341422A7-CD62-4EED-96F6-E5C4FF0AFE25}"/>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D2AF3715-85CD-4D9F-9FAB-0432873C3AC1}"/>
              </a:ext>
            </a:extLst>
          </p:cNvPr>
          <p:cNvSpPr/>
          <p:nvPr/>
        </p:nvSpPr>
        <p:spPr>
          <a:xfrm>
            <a:off x="2922485" y="1007165"/>
            <a:ext cx="7812182"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Decadenza del vettore dal diritto di limitazione della responsabilità</a:t>
            </a:r>
          </a:p>
        </p:txBody>
      </p:sp>
      <p:sp>
        <p:nvSpPr>
          <p:cNvPr id="6" name="Rettangolo con angoli arrotondati 5">
            <a:extLst>
              <a:ext uri="{FF2B5EF4-FFF2-40B4-BE49-F238E27FC236}">
                <a16:creationId xmlns="" xmlns:a16="http://schemas.microsoft.com/office/drawing/2014/main" id="{FAA7AB32-E081-4202-8945-874E00074C9C}"/>
              </a:ext>
            </a:extLst>
          </p:cNvPr>
          <p:cNvSpPr/>
          <p:nvPr/>
        </p:nvSpPr>
        <p:spPr>
          <a:xfrm>
            <a:off x="2753423" y="2237034"/>
            <a:ext cx="8912225" cy="167252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u="sng" dirty="0">
                <a:solidFill>
                  <a:schemeClr val="tx1"/>
                </a:solidFill>
                <a:latin typeface="Times New Roman" panose="02020603050405020304" pitchFamily="18" charset="0"/>
                <a:cs typeface="Times New Roman" panose="02020603050405020304" pitchFamily="18" charset="0"/>
              </a:rPr>
              <a:t>Il vettore decade qualora il soggetto danneggiato dimostri che la perdita, l’avaria o il ritardo siano causati da un atto o da una omissione del vettore compiuti con l’intenzione stessa di provocare la suddetta perdita, avaria o ritardo</a:t>
            </a:r>
            <a:r>
              <a:rPr lang="it-IT"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2000" dirty="0">
                <a:solidFill>
                  <a:schemeClr val="tx1"/>
                </a:solidFill>
                <a:latin typeface="Times New Roman" panose="02020603050405020304" pitchFamily="18" charset="0"/>
                <a:cs typeface="Times New Roman" panose="02020603050405020304" pitchFamily="18" charset="0"/>
              </a:rPr>
              <a:t>ovvero in modo temerario e con la convinzione che l’evento dannoso si sarebbe verificato</a:t>
            </a:r>
          </a:p>
        </p:txBody>
      </p:sp>
      <p:sp>
        <p:nvSpPr>
          <p:cNvPr id="7" name="Rettangolo con angoli arrotondati 6">
            <a:extLst>
              <a:ext uri="{FF2B5EF4-FFF2-40B4-BE49-F238E27FC236}">
                <a16:creationId xmlns="" xmlns:a16="http://schemas.microsoft.com/office/drawing/2014/main" id="{C0BDCE14-6B5D-4CBB-82F5-638CF17B4BD5}"/>
              </a:ext>
            </a:extLst>
          </p:cNvPr>
          <p:cNvSpPr/>
          <p:nvPr/>
        </p:nvSpPr>
        <p:spPr>
          <a:xfrm>
            <a:off x="2922485" y="3799165"/>
            <a:ext cx="6516092" cy="109579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u="sng" dirty="0">
                <a:solidFill>
                  <a:schemeClr val="tx1"/>
                </a:solidFill>
                <a:latin typeface="Times New Roman" panose="02020603050405020304" pitchFamily="18" charset="0"/>
                <a:cs typeface="Times New Roman" panose="02020603050405020304" pitchFamily="18" charset="0"/>
              </a:rPr>
              <a:t>Il dolo del vettore </a:t>
            </a:r>
            <a:r>
              <a:rPr lang="it-IT" sz="2000" dirty="0">
                <a:solidFill>
                  <a:schemeClr val="tx1"/>
                </a:solidFill>
                <a:latin typeface="Times New Roman" panose="02020603050405020304" pitchFamily="18" charset="0"/>
                <a:cs typeface="Times New Roman" panose="02020603050405020304" pitchFamily="18" charset="0"/>
              </a:rPr>
              <a:t>comporta la decadenza della limitazione nel caso venga provato</a:t>
            </a:r>
          </a:p>
        </p:txBody>
      </p:sp>
      <p:sp>
        <p:nvSpPr>
          <p:cNvPr id="2" name="Freccia circolare a destra 1">
            <a:extLst>
              <a:ext uri="{FF2B5EF4-FFF2-40B4-BE49-F238E27FC236}">
                <a16:creationId xmlns="" xmlns:a16="http://schemas.microsoft.com/office/drawing/2014/main" id="{63C3BADB-2B02-4DCA-903D-4BD869F51115}"/>
              </a:ext>
            </a:extLst>
          </p:cNvPr>
          <p:cNvSpPr/>
          <p:nvPr/>
        </p:nvSpPr>
        <p:spPr>
          <a:xfrm>
            <a:off x="1590261" y="1497496"/>
            <a:ext cx="1311965" cy="1258956"/>
          </a:xfrm>
          <a:prstGeom prst="curvedRightArrow">
            <a:avLst>
              <a:gd name="adj1" fmla="val 25000"/>
              <a:gd name="adj2" fmla="val 50000"/>
              <a:gd name="adj3" fmla="val 5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a destra 7">
            <a:extLst>
              <a:ext uri="{FF2B5EF4-FFF2-40B4-BE49-F238E27FC236}">
                <a16:creationId xmlns="" xmlns:a16="http://schemas.microsoft.com/office/drawing/2014/main" id="{988B1E1C-84BB-4BB2-9366-871C3A3BB608}"/>
              </a:ext>
            </a:extLst>
          </p:cNvPr>
          <p:cNvSpPr/>
          <p:nvPr/>
        </p:nvSpPr>
        <p:spPr>
          <a:xfrm rot="20170968">
            <a:off x="1856819" y="2534182"/>
            <a:ext cx="778849" cy="2488826"/>
          </a:xfrm>
          <a:prstGeom prst="curvedRightArrow">
            <a:avLst>
              <a:gd name="adj1" fmla="val 25000"/>
              <a:gd name="adj2" fmla="val 50000"/>
              <a:gd name="adj3" fmla="val 78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Rettangolo con angoli arrotondati 8">
            <a:extLst>
              <a:ext uri="{FF2B5EF4-FFF2-40B4-BE49-F238E27FC236}">
                <a16:creationId xmlns="" xmlns:a16="http://schemas.microsoft.com/office/drawing/2014/main" id="{6C719A76-D54A-4EFB-8FF3-5BCDFA9F5A67}"/>
              </a:ext>
            </a:extLst>
          </p:cNvPr>
          <p:cNvSpPr/>
          <p:nvPr/>
        </p:nvSpPr>
        <p:spPr>
          <a:xfrm>
            <a:off x="2642906" y="5074290"/>
            <a:ext cx="9022742" cy="167252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Per l’ipotesi di </a:t>
            </a:r>
            <a:r>
              <a:rPr lang="it-IT" sz="2000" u="sng" dirty="0">
                <a:solidFill>
                  <a:schemeClr val="tx1"/>
                </a:solidFill>
                <a:latin typeface="Times New Roman" panose="02020603050405020304" pitchFamily="18" charset="0"/>
                <a:cs typeface="Times New Roman" panose="02020603050405020304" pitchFamily="18" charset="0"/>
              </a:rPr>
              <a:t>colpa grave </a:t>
            </a:r>
            <a:r>
              <a:rPr lang="it-IT" sz="2000" dirty="0">
                <a:solidFill>
                  <a:schemeClr val="tx1"/>
                </a:solidFill>
                <a:latin typeface="Times New Roman" panose="02020603050405020304" pitchFamily="18" charset="0"/>
                <a:cs typeface="Times New Roman" panose="02020603050405020304" pitchFamily="18" charset="0"/>
              </a:rPr>
              <a:t>è richiesto che gli interessati diano </a:t>
            </a:r>
            <a:r>
              <a:rPr lang="it-IT" sz="2000" u="sng" dirty="0">
                <a:solidFill>
                  <a:schemeClr val="tx1"/>
                </a:solidFill>
                <a:latin typeface="Times New Roman" panose="02020603050405020304" pitchFamily="18" charset="0"/>
                <a:cs typeface="Times New Roman" panose="02020603050405020304" pitchFamily="18" charset="0"/>
              </a:rPr>
              <a:t>prova dell’elemento oggettivo della temerarietà del comportamento posto in essere dal vettore, nonché dell’elemento soggettivo della conoscenza</a:t>
            </a:r>
            <a:r>
              <a:rPr lang="it-IT" sz="2000" dirty="0">
                <a:solidFill>
                  <a:schemeClr val="tx1"/>
                </a:solidFill>
                <a:latin typeface="Times New Roman" panose="02020603050405020304" pitchFamily="18" charset="0"/>
                <a:cs typeface="Times New Roman" panose="02020603050405020304" pitchFamily="18" charset="0"/>
              </a:rPr>
              <a:t>, sulla base dei criteri di normale esperienza professionale, e della probabilità del verificarsi dell’evento</a:t>
            </a:r>
          </a:p>
        </p:txBody>
      </p:sp>
      <p:sp>
        <p:nvSpPr>
          <p:cNvPr id="10" name="Freccia circolare a destra 9">
            <a:extLst>
              <a:ext uri="{FF2B5EF4-FFF2-40B4-BE49-F238E27FC236}">
                <a16:creationId xmlns="" xmlns:a16="http://schemas.microsoft.com/office/drawing/2014/main" id="{9716F6C8-46E1-460C-8CD6-FBFBD538AD80}"/>
              </a:ext>
            </a:extLst>
          </p:cNvPr>
          <p:cNvSpPr/>
          <p:nvPr/>
        </p:nvSpPr>
        <p:spPr>
          <a:xfrm rot="19483264">
            <a:off x="1613178" y="4259208"/>
            <a:ext cx="914400" cy="1987476"/>
          </a:xfrm>
          <a:prstGeom prst="curvedRightArrow">
            <a:avLst>
              <a:gd name="adj1" fmla="val 25000"/>
              <a:gd name="adj2" fmla="val 50000"/>
              <a:gd name="adj3" fmla="val 80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2106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Bell\Desktop\teramo.jpg">
            <a:extLst>
              <a:ext uri="{FF2B5EF4-FFF2-40B4-BE49-F238E27FC236}">
                <a16:creationId xmlns="" xmlns:a16="http://schemas.microsoft.com/office/drawing/2014/main" id="{6E53ECA1-CC0E-4EC8-B3CE-497C4308C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con angoli arrotondati 2">
            <a:extLst>
              <a:ext uri="{FF2B5EF4-FFF2-40B4-BE49-F238E27FC236}">
                <a16:creationId xmlns="" xmlns:a16="http://schemas.microsoft.com/office/drawing/2014/main" id="{EC90ED14-F31C-4B14-8137-FC5FBABB0F3A}"/>
              </a:ext>
            </a:extLst>
          </p:cNvPr>
          <p:cNvSpPr/>
          <p:nvPr/>
        </p:nvSpPr>
        <p:spPr>
          <a:xfrm>
            <a:off x="590616" y="1874908"/>
            <a:ext cx="10064132" cy="265015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Times New Roman" panose="02020603050405020304" pitchFamily="18" charset="0"/>
                <a:cs typeface="Times New Roman" panose="02020603050405020304" pitchFamily="18" charset="0"/>
              </a:rPr>
              <a:t>Il contratto di trasporto marittimo di cose determinate si perfeziona, di regola, nel momento in cui il vettore, accettando la proposta della dichiarazione d’imbarco, consegna al caricatore l’ordinativo d’imbarco</a:t>
            </a:r>
          </a:p>
        </p:txBody>
      </p:sp>
      <p:sp>
        <p:nvSpPr>
          <p:cNvPr id="11" name="Titolo 1">
            <a:extLst>
              <a:ext uri="{FF2B5EF4-FFF2-40B4-BE49-F238E27FC236}">
                <a16:creationId xmlns="" xmlns:a16="http://schemas.microsoft.com/office/drawing/2014/main" id="{DFAFD79B-8AA1-4ECD-A6A7-14B8998D636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13" name="Rettangolo con angoli arrotondati 12">
            <a:extLst>
              <a:ext uri="{FF2B5EF4-FFF2-40B4-BE49-F238E27FC236}">
                <a16:creationId xmlns="" xmlns:a16="http://schemas.microsoft.com/office/drawing/2014/main" id="{4660726C-02E5-4F08-A451-C8147F91091B}"/>
              </a:ext>
            </a:extLst>
          </p:cNvPr>
          <p:cNvSpPr/>
          <p:nvPr/>
        </p:nvSpPr>
        <p:spPr>
          <a:xfrm>
            <a:off x="6542261" y="4280727"/>
            <a:ext cx="5324167" cy="14709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L’ordinativo d’imbarco costituisce, la prova dell’avvenuta conclusione del contratto di trasporto</a:t>
            </a:r>
          </a:p>
        </p:txBody>
      </p:sp>
    </p:spTree>
    <p:extLst>
      <p:ext uri="{BB962C8B-B14F-4D97-AF65-F5344CB8AC3E}">
        <p14:creationId xmlns:p14="http://schemas.microsoft.com/office/powerpoint/2010/main" val="274184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CE4970F2-4A7C-4D8E-A524-C2235409C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FCDDE61B-B50B-4B84-9CEB-4DE6282BA04A}"/>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759B0690-5BA1-4F22-BEBB-60263A03CCAC}"/>
              </a:ext>
            </a:extLst>
          </p:cNvPr>
          <p:cNvSpPr/>
          <p:nvPr/>
        </p:nvSpPr>
        <p:spPr>
          <a:xfrm>
            <a:off x="2438425" y="1231841"/>
            <a:ext cx="853126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Convenzione di Amburgo del 1978 e le Regole di Rotterdam del 2009 </a:t>
            </a:r>
          </a:p>
        </p:txBody>
      </p:sp>
      <p:sp>
        <p:nvSpPr>
          <p:cNvPr id="6" name="Rettangolo con angoli arrotondati 5">
            <a:extLst>
              <a:ext uri="{FF2B5EF4-FFF2-40B4-BE49-F238E27FC236}">
                <a16:creationId xmlns="" xmlns:a16="http://schemas.microsoft.com/office/drawing/2014/main" id="{80257F2E-0E76-469B-A3FB-33CD8EDCAF61}"/>
              </a:ext>
            </a:extLst>
          </p:cNvPr>
          <p:cNvSpPr/>
          <p:nvPr/>
        </p:nvSpPr>
        <p:spPr>
          <a:xfrm>
            <a:off x="1454649" y="2478392"/>
            <a:ext cx="9985839" cy="167252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Regolamentazione in materia di posizione dell’esecutore della prestazione di trasporto marittimo, disciplinano i rapporti tra vettore e caricatore</a:t>
            </a:r>
          </a:p>
        </p:txBody>
      </p:sp>
      <p:sp>
        <p:nvSpPr>
          <p:cNvPr id="8" name="Rettangolo con angoli arrotondati 7">
            <a:extLst>
              <a:ext uri="{FF2B5EF4-FFF2-40B4-BE49-F238E27FC236}">
                <a16:creationId xmlns="" xmlns:a16="http://schemas.microsoft.com/office/drawing/2014/main" id="{12C353ED-B285-4097-A97D-D77A474B0BBF}"/>
              </a:ext>
            </a:extLst>
          </p:cNvPr>
          <p:cNvSpPr/>
          <p:nvPr/>
        </p:nvSpPr>
        <p:spPr>
          <a:xfrm>
            <a:off x="910537" y="5131812"/>
            <a:ext cx="3992767" cy="10803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Convenzione di Amburgo </a:t>
            </a:r>
          </a:p>
        </p:txBody>
      </p:sp>
      <p:sp>
        <p:nvSpPr>
          <p:cNvPr id="9" name="Rettangolo con angoli arrotondati 8">
            <a:extLst>
              <a:ext uri="{FF2B5EF4-FFF2-40B4-BE49-F238E27FC236}">
                <a16:creationId xmlns="" xmlns:a16="http://schemas.microsoft.com/office/drawing/2014/main" id="{9D4ED97D-39D9-4D6F-80D8-B77DC4A6E5DB}"/>
              </a:ext>
            </a:extLst>
          </p:cNvPr>
          <p:cNvSpPr/>
          <p:nvPr/>
        </p:nvSpPr>
        <p:spPr>
          <a:xfrm>
            <a:off x="7687416" y="5131812"/>
            <a:ext cx="3753071" cy="10803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solidFill>
                  <a:schemeClr val="tx1"/>
                </a:solidFill>
                <a:latin typeface="Times New Roman" panose="02020603050405020304" pitchFamily="18" charset="0"/>
                <a:cs typeface="Times New Roman" panose="02020603050405020304" pitchFamily="18" charset="0"/>
              </a:rPr>
              <a:t>Regole di Rotterdam</a:t>
            </a:r>
          </a:p>
        </p:txBody>
      </p:sp>
      <p:cxnSp>
        <p:nvCxnSpPr>
          <p:cNvPr id="10" name="Connettore 2 9">
            <a:extLst>
              <a:ext uri="{FF2B5EF4-FFF2-40B4-BE49-F238E27FC236}">
                <a16:creationId xmlns="" xmlns:a16="http://schemas.microsoft.com/office/drawing/2014/main" id="{D87B6F46-DE5E-4655-B08C-F45F122D46C0}"/>
              </a:ext>
            </a:extLst>
          </p:cNvPr>
          <p:cNvCxnSpPr/>
          <p:nvPr/>
        </p:nvCxnSpPr>
        <p:spPr>
          <a:xfrm flipH="1">
            <a:off x="2449814" y="4232156"/>
            <a:ext cx="914212" cy="81864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 xmlns:a16="http://schemas.microsoft.com/office/drawing/2014/main" id="{F152401D-80CA-4C27-AEFF-B13F64BD5FFE}"/>
              </a:ext>
            </a:extLst>
          </p:cNvPr>
          <p:cNvCxnSpPr>
            <a:cxnSpLocks/>
          </p:cNvCxnSpPr>
          <p:nvPr/>
        </p:nvCxnSpPr>
        <p:spPr>
          <a:xfrm>
            <a:off x="8560904" y="4232156"/>
            <a:ext cx="1003048" cy="81864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809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04718215-0255-4158-9F59-F2D11191A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FEDA5B75-3771-41F3-ABBF-7C94FB8B0445}"/>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80FE71A9-99BA-4509-B927-9FD042C7A2F1}"/>
              </a:ext>
            </a:extLst>
          </p:cNvPr>
          <p:cNvSpPr/>
          <p:nvPr/>
        </p:nvSpPr>
        <p:spPr>
          <a:xfrm>
            <a:off x="2027607" y="1497496"/>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 Convenzione di Amburgo del 1978 e le Regole di Rotterdam del 2009 </a:t>
            </a:r>
          </a:p>
        </p:txBody>
      </p:sp>
      <p:sp>
        <p:nvSpPr>
          <p:cNvPr id="6" name="Rettangolo con angoli arrotondati 5">
            <a:extLst>
              <a:ext uri="{FF2B5EF4-FFF2-40B4-BE49-F238E27FC236}">
                <a16:creationId xmlns="" xmlns:a16="http://schemas.microsoft.com/office/drawing/2014/main" id="{0F25F5C6-39FC-41C0-A9D7-E315068E01AB}"/>
              </a:ext>
            </a:extLst>
          </p:cNvPr>
          <p:cNvSpPr/>
          <p:nvPr/>
        </p:nvSpPr>
        <p:spPr>
          <a:xfrm>
            <a:off x="1702578" y="3471839"/>
            <a:ext cx="9985839" cy="167252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Nell’ipotesi di innavigabilità della nave, l’obbligo del vettore, connesso alla garanzia della navigabilità della nave, permane nel corso di tutto il viaggio</a:t>
            </a:r>
          </a:p>
        </p:txBody>
      </p:sp>
      <p:sp>
        <p:nvSpPr>
          <p:cNvPr id="8" name="Freccia circolare a destra 7">
            <a:extLst>
              <a:ext uri="{FF2B5EF4-FFF2-40B4-BE49-F238E27FC236}">
                <a16:creationId xmlns="" xmlns:a16="http://schemas.microsoft.com/office/drawing/2014/main" id="{AFF639E0-D35E-4C81-847D-960048784499}"/>
              </a:ext>
            </a:extLst>
          </p:cNvPr>
          <p:cNvSpPr/>
          <p:nvPr/>
        </p:nvSpPr>
        <p:spPr>
          <a:xfrm>
            <a:off x="503583" y="2411896"/>
            <a:ext cx="1524024" cy="1616765"/>
          </a:xfrm>
          <a:prstGeom prst="curvedRightArrow">
            <a:avLst>
              <a:gd name="adj1" fmla="val 25000"/>
              <a:gd name="adj2" fmla="val 50000"/>
              <a:gd name="adj3" fmla="val 46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28183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8F376975-13A5-4A78-92C5-F40B4C7D2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D3E4E17D-F24D-41E7-ABB7-98E6F79A76FE}"/>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8244756F-0FF2-4358-AF5F-216270FB7428}"/>
              </a:ext>
            </a:extLst>
          </p:cNvPr>
          <p:cNvSpPr/>
          <p:nvPr/>
        </p:nvSpPr>
        <p:spPr>
          <a:xfrm>
            <a:off x="2040859" y="1462792"/>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Le Regole di Rotterdam del 2009: cenni</a:t>
            </a:r>
          </a:p>
        </p:txBody>
      </p:sp>
      <p:sp>
        <p:nvSpPr>
          <p:cNvPr id="6" name="Rettangolo con angoli arrotondati 5">
            <a:extLst>
              <a:ext uri="{FF2B5EF4-FFF2-40B4-BE49-F238E27FC236}">
                <a16:creationId xmlns="" xmlns:a16="http://schemas.microsoft.com/office/drawing/2014/main" id="{2E781036-6B5E-4A10-BAFE-7C697144310D}"/>
              </a:ext>
            </a:extLst>
          </p:cNvPr>
          <p:cNvSpPr/>
          <p:nvPr/>
        </p:nvSpPr>
        <p:spPr>
          <a:xfrm>
            <a:off x="1103080" y="3033488"/>
            <a:ext cx="9985839" cy="167252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Il vettore è esonerato dalla responsabilità se prova che la perdita, l’avaria o il ritardo non sono causate da colpa sua o da colpa di uno dei soggetti per cui risponde, ovvero che la perdita, l’avaria o il ritardo sono causati da uno degli eventi elencati al paragrafo 3</a:t>
            </a:r>
          </a:p>
        </p:txBody>
      </p:sp>
      <p:sp>
        <p:nvSpPr>
          <p:cNvPr id="7" name="Rettangolo con angoli arrotondati 6">
            <a:extLst>
              <a:ext uri="{FF2B5EF4-FFF2-40B4-BE49-F238E27FC236}">
                <a16:creationId xmlns="" xmlns:a16="http://schemas.microsoft.com/office/drawing/2014/main" id="{C95246D4-F478-45CA-99A7-095DE1E2D6A2}"/>
              </a:ext>
            </a:extLst>
          </p:cNvPr>
          <p:cNvSpPr/>
          <p:nvPr/>
        </p:nvSpPr>
        <p:spPr>
          <a:xfrm>
            <a:off x="1715829" y="5254834"/>
            <a:ext cx="9985839" cy="115936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Ripropone, fatta eccezione per alcune modifiche, l’elenco dei pericoli di cui alle Regole dall’Aja, con la sola eliminazione della colpa nautica</a:t>
            </a:r>
          </a:p>
        </p:txBody>
      </p:sp>
      <p:sp>
        <p:nvSpPr>
          <p:cNvPr id="2" name="Freccia circolare a destra 1">
            <a:extLst>
              <a:ext uri="{FF2B5EF4-FFF2-40B4-BE49-F238E27FC236}">
                <a16:creationId xmlns="" xmlns:a16="http://schemas.microsoft.com/office/drawing/2014/main" id="{1D44F0FA-F01B-45F0-A79C-BF67C74E03A0}"/>
              </a:ext>
            </a:extLst>
          </p:cNvPr>
          <p:cNvSpPr/>
          <p:nvPr/>
        </p:nvSpPr>
        <p:spPr>
          <a:xfrm rot="1705475">
            <a:off x="714849" y="1813613"/>
            <a:ext cx="954156" cy="1804068"/>
          </a:xfrm>
          <a:prstGeom prst="curvedRightArrow">
            <a:avLst>
              <a:gd name="adj1" fmla="val 25000"/>
              <a:gd name="adj2" fmla="val 50000"/>
              <a:gd name="adj3" fmla="val 59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a sinistra 7">
            <a:extLst>
              <a:ext uri="{FF2B5EF4-FFF2-40B4-BE49-F238E27FC236}">
                <a16:creationId xmlns="" xmlns:a16="http://schemas.microsoft.com/office/drawing/2014/main" id="{43FAD7A4-D142-4E01-9A71-15C6E96088F5}"/>
              </a:ext>
            </a:extLst>
          </p:cNvPr>
          <p:cNvSpPr/>
          <p:nvPr/>
        </p:nvSpPr>
        <p:spPr>
          <a:xfrm rot="20876131">
            <a:off x="10953084" y="2266122"/>
            <a:ext cx="1040133" cy="3129086"/>
          </a:xfrm>
          <a:prstGeom prst="curvedLeftArrow">
            <a:avLst>
              <a:gd name="adj1" fmla="val 25000"/>
              <a:gd name="adj2" fmla="val 50000"/>
              <a:gd name="adj3" fmla="val 4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355109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A7F05948-6768-4AFE-BC00-EC665F55C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039407E8-D51C-415B-A430-1743F02F8F55}"/>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4686F4E3-CB63-4F57-8679-8DB0DC4282A0}"/>
              </a:ext>
            </a:extLst>
          </p:cNvPr>
          <p:cNvSpPr/>
          <p:nvPr/>
        </p:nvSpPr>
        <p:spPr>
          <a:xfrm>
            <a:off x="2040859" y="1462792"/>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Estinzione dell’azione di responsabilità: normativa nazionale </a:t>
            </a:r>
          </a:p>
        </p:txBody>
      </p:sp>
      <p:sp>
        <p:nvSpPr>
          <p:cNvPr id="6" name="Rettangolo con angoli arrotondati 5">
            <a:extLst>
              <a:ext uri="{FF2B5EF4-FFF2-40B4-BE49-F238E27FC236}">
                <a16:creationId xmlns="" xmlns:a16="http://schemas.microsoft.com/office/drawing/2014/main" id="{84AE8612-EBB1-459A-958F-6ADBEBE15128}"/>
              </a:ext>
            </a:extLst>
          </p:cNvPr>
          <p:cNvSpPr/>
          <p:nvPr/>
        </p:nvSpPr>
        <p:spPr>
          <a:xfrm>
            <a:off x="1812151" y="3387769"/>
            <a:ext cx="4227444" cy="102187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Articolo 438 </a:t>
            </a:r>
          </a:p>
          <a:p>
            <a:pPr algn="ctr"/>
            <a:r>
              <a:rPr lang="it-IT" sz="2400" b="1" dirty="0">
                <a:solidFill>
                  <a:schemeClr val="tx1"/>
                </a:solidFill>
                <a:latin typeface="Times New Roman" panose="02020603050405020304" pitchFamily="18" charset="0"/>
                <a:cs typeface="Times New Roman" panose="02020603050405020304" pitchFamily="18" charset="0"/>
              </a:rPr>
              <a:t>del Codice della Navigazione </a:t>
            </a:r>
          </a:p>
        </p:txBody>
      </p:sp>
      <p:sp>
        <p:nvSpPr>
          <p:cNvPr id="8" name="Rettangolo con angoli arrotondati 7">
            <a:extLst>
              <a:ext uri="{FF2B5EF4-FFF2-40B4-BE49-F238E27FC236}">
                <a16:creationId xmlns="" xmlns:a16="http://schemas.microsoft.com/office/drawing/2014/main" id="{CB69C930-1744-44BC-AC15-00FB4523374E}"/>
              </a:ext>
            </a:extLst>
          </p:cNvPr>
          <p:cNvSpPr/>
          <p:nvPr/>
        </p:nvSpPr>
        <p:spPr>
          <a:xfrm>
            <a:off x="6725640" y="3351458"/>
            <a:ext cx="4227444" cy="102187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Articolo 456 </a:t>
            </a:r>
          </a:p>
          <a:p>
            <a:pPr algn="ctr"/>
            <a:r>
              <a:rPr lang="it-IT" sz="2400" b="1" dirty="0">
                <a:solidFill>
                  <a:schemeClr val="tx1"/>
                </a:solidFill>
                <a:latin typeface="Times New Roman" panose="02020603050405020304" pitchFamily="18" charset="0"/>
                <a:cs typeface="Times New Roman" panose="02020603050405020304" pitchFamily="18" charset="0"/>
              </a:rPr>
              <a:t>del Codice della Navigazione </a:t>
            </a:r>
          </a:p>
        </p:txBody>
      </p:sp>
      <p:sp>
        <p:nvSpPr>
          <p:cNvPr id="9" name="Freccia circolare a destra 8">
            <a:extLst>
              <a:ext uri="{FF2B5EF4-FFF2-40B4-BE49-F238E27FC236}">
                <a16:creationId xmlns="" xmlns:a16="http://schemas.microsoft.com/office/drawing/2014/main" id="{9CB28853-1231-4980-93DE-7C586B1434AC}"/>
              </a:ext>
            </a:extLst>
          </p:cNvPr>
          <p:cNvSpPr/>
          <p:nvPr/>
        </p:nvSpPr>
        <p:spPr>
          <a:xfrm rot="693103">
            <a:off x="1254653" y="2294140"/>
            <a:ext cx="821634" cy="1366962"/>
          </a:xfrm>
          <a:prstGeom prst="curvedRightArrow">
            <a:avLst>
              <a:gd name="adj1" fmla="val 25000"/>
              <a:gd name="adj2" fmla="val 50000"/>
              <a:gd name="adj3" fmla="val 58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sinistra 9">
            <a:extLst>
              <a:ext uri="{FF2B5EF4-FFF2-40B4-BE49-F238E27FC236}">
                <a16:creationId xmlns="" xmlns:a16="http://schemas.microsoft.com/office/drawing/2014/main" id="{CFA962B5-506D-4E95-ABE7-BF0F884267AD}"/>
              </a:ext>
            </a:extLst>
          </p:cNvPr>
          <p:cNvSpPr/>
          <p:nvPr/>
        </p:nvSpPr>
        <p:spPr>
          <a:xfrm>
            <a:off x="10850299" y="2312404"/>
            <a:ext cx="788830" cy="1417121"/>
          </a:xfrm>
          <a:prstGeom prst="curvedLeftArrow">
            <a:avLst>
              <a:gd name="adj1" fmla="val 25000"/>
              <a:gd name="adj2" fmla="val 50000"/>
              <a:gd name="adj3" fmla="val 60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Immagine 10">
            <a:extLst>
              <a:ext uri="{FF2B5EF4-FFF2-40B4-BE49-F238E27FC236}">
                <a16:creationId xmlns="" xmlns:a16="http://schemas.microsoft.com/office/drawing/2014/main" id="{DCB09D24-FEB0-466C-94FA-4A5E996C935A}"/>
              </a:ext>
            </a:extLst>
          </p:cNvPr>
          <p:cNvPicPr>
            <a:picLocks noChangeAspect="1"/>
          </p:cNvPicPr>
          <p:nvPr/>
        </p:nvPicPr>
        <p:blipFill>
          <a:blip r:embed="rId3"/>
          <a:stretch>
            <a:fillRect/>
          </a:stretch>
        </p:blipFill>
        <p:spPr>
          <a:xfrm>
            <a:off x="4028661" y="4658458"/>
            <a:ext cx="4585251" cy="2003355"/>
          </a:xfrm>
          <a:prstGeom prst="rect">
            <a:avLst/>
          </a:prstGeom>
          <a:ln>
            <a:noFill/>
          </a:ln>
          <a:effectLst>
            <a:softEdge rad="112500"/>
          </a:effectLst>
        </p:spPr>
      </p:pic>
    </p:spTree>
    <p:extLst>
      <p:ext uri="{BB962C8B-B14F-4D97-AF65-F5344CB8AC3E}">
        <p14:creationId xmlns:p14="http://schemas.microsoft.com/office/powerpoint/2010/main" val="3782017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E935EFA1-9104-4C01-AB84-08F681A9E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13864A53-A681-48C1-8B0D-AF2274AE1B6A}"/>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07D8D34-8338-43DA-8E2F-A1488CCE5C8E}"/>
              </a:ext>
            </a:extLst>
          </p:cNvPr>
          <p:cNvSpPr/>
          <p:nvPr/>
        </p:nvSpPr>
        <p:spPr>
          <a:xfrm>
            <a:off x="2040859" y="1462792"/>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Estinzione dell’azione di responsabilità: Convenzione di Bruxelles </a:t>
            </a:r>
          </a:p>
        </p:txBody>
      </p:sp>
      <p:sp>
        <p:nvSpPr>
          <p:cNvPr id="6" name="Rettangolo con angoli arrotondati 5">
            <a:extLst>
              <a:ext uri="{FF2B5EF4-FFF2-40B4-BE49-F238E27FC236}">
                <a16:creationId xmlns="" xmlns:a16="http://schemas.microsoft.com/office/drawing/2014/main" id="{014D2C7C-550E-415D-9703-641401D2A6CA}"/>
              </a:ext>
            </a:extLst>
          </p:cNvPr>
          <p:cNvSpPr/>
          <p:nvPr/>
        </p:nvSpPr>
        <p:spPr>
          <a:xfrm>
            <a:off x="377900" y="2622159"/>
            <a:ext cx="5860858" cy="36461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L’azione è soggetta ad un regime assimilabile a quello della decadenza. </a:t>
            </a:r>
          </a:p>
          <a:p>
            <a:pPr algn="ctr"/>
            <a:r>
              <a:rPr lang="it-IT" sz="2400" b="1" dirty="0">
                <a:solidFill>
                  <a:schemeClr val="tx1"/>
                </a:solidFill>
                <a:latin typeface="Times New Roman" panose="02020603050405020304" pitchFamily="18" charset="0"/>
                <a:cs typeface="Times New Roman" panose="02020603050405020304" pitchFamily="18" charset="0"/>
              </a:rPr>
              <a:t>Ogni obbligo risarcitorio del vettore viene meno laddove un’azione giudiziaria nei suoi confronti non sia avviata entro un anno dalla data di riconsegna delle merci o dalla data nella quale avrebbero dovuto essere riconsegnate</a:t>
            </a:r>
          </a:p>
        </p:txBody>
      </p:sp>
      <p:sp>
        <p:nvSpPr>
          <p:cNvPr id="7" name="Rettangolo con angoli arrotondati 6">
            <a:extLst>
              <a:ext uri="{FF2B5EF4-FFF2-40B4-BE49-F238E27FC236}">
                <a16:creationId xmlns="" xmlns:a16="http://schemas.microsoft.com/office/drawing/2014/main" id="{C149DFD0-E93B-408C-97F9-FC50E1C45EFE}"/>
              </a:ext>
            </a:extLst>
          </p:cNvPr>
          <p:cNvSpPr/>
          <p:nvPr/>
        </p:nvSpPr>
        <p:spPr>
          <a:xfrm>
            <a:off x="7703082" y="3788565"/>
            <a:ext cx="4227444" cy="131330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Il periodo di un anno può essere esteso attraverso un accordo </a:t>
            </a:r>
          </a:p>
          <a:p>
            <a:pPr algn="ctr"/>
            <a:r>
              <a:rPr lang="it-IT" sz="2400" dirty="0">
                <a:solidFill>
                  <a:schemeClr val="tx1"/>
                </a:solidFill>
                <a:latin typeface="Times New Roman" panose="02020603050405020304" pitchFamily="18" charset="0"/>
                <a:cs typeface="Times New Roman" panose="02020603050405020304" pitchFamily="18" charset="0"/>
              </a:rPr>
              <a:t>tra le parti</a:t>
            </a:r>
          </a:p>
        </p:txBody>
      </p:sp>
      <p:sp>
        <p:nvSpPr>
          <p:cNvPr id="8" name="Freccia a destra 7">
            <a:extLst>
              <a:ext uri="{FF2B5EF4-FFF2-40B4-BE49-F238E27FC236}">
                <a16:creationId xmlns="" xmlns:a16="http://schemas.microsoft.com/office/drawing/2014/main" id="{8909B6E6-9D6B-4F5C-AC91-7116FF77CB6B}"/>
              </a:ext>
            </a:extLst>
          </p:cNvPr>
          <p:cNvSpPr/>
          <p:nvPr/>
        </p:nvSpPr>
        <p:spPr>
          <a:xfrm>
            <a:off x="6374849" y="4174434"/>
            <a:ext cx="1245704" cy="53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8533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1C7EB63F-2CFB-49B7-B34B-DEEBC1881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C2AB393F-E925-44F5-99C5-23B771843A70}"/>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34F5C5CF-83B5-41CE-9CCC-AF41D770B8D8}"/>
              </a:ext>
            </a:extLst>
          </p:cNvPr>
          <p:cNvSpPr/>
          <p:nvPr/>
        </p:nvSpPr>
        <p:spPr>
          <a:xfrm>
            <a:off x="2040859" y="1462792"/>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Estinzione dell’azione di responsabilità: Convenzione di Bruxelles </a:t>
            </a:r>
          </a:p>
        </p:txBody>
      </p:sp>
      <p:sp>
        <p:nvSpPr>
          <p:cNvPr id="6" name="Rettangolo con angoli arrotondati 5">
            <a:extLst>
              <a:ext uri="{FF2B5EF4-FFF2-40B4-BE49-F238E27FC236}">
                <a16:creationId xmlns="" xmlns:a16="http://schemas.microsoft.com/office/drawing/2014/main" id="{D625BE43-FC4C-4AAF-AD65-6518CCDCBF32}"/>
              </a:ext>
            </a:extLst>
          </p:cNvPr>
          <p:cNvSpPr/>
          <p:nvPr/>
        </p:nvSpPr>
        <p:spPr>
          <a:xfrm>
            <a:off x="377900" y="2622159"/>
            <a:ext cx="5860858" cy="38977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Perdita ed avarie subite dalla merce trasportata devono essere constatate dal destinatario con riserva scritta o in contradditorio con un rappresentante del vettore, non è possibile superare il momento della riconsegna della stessa merce. </a:t>
            </a:r>
          </a:p>
          <a:p>
            <a:pPr algn="ctr"/>
            <a:r>
              <a:rPr lang="it-IT" sz="2400" b="1" dirty="0">
                <a:solidFill>
                  <a:schemeClr val="tx1"/>
                </a:solidFill>
                <a:latin typeface="Times New Roman" panose="02020603050405020304" pitchFamily="18" charset="0"/>
                <a:cs typeface="Times New Roman" panose="02020603050405020304" pitchFamily="18" charset="0"/>
              </a:rPr>
              <a:t>In caso di perdite o avarie non apparenti tale termine è previsto entro tre giorni dalla riconsegna.</a:t>
            </a:r>
          </a:p>
        </p:txBody>
      </p:sp>
      <p:sp>
        <p:nvSpPr>
          <p:cNvPr id="7" name="Rettangolo con angoli arrotondati 6">
            <a:extLst>
              <a:ext uri="{FF2B5EF4-FFF2-40B4-BE49-F238E27FC236}">
                <a16:creationId xmlns="" xmlns:a16="http://schemas.microsoft.com/office/drawing/2014/main" id="{0A7813E1-0D36-40BA-B3C2-405F66DC8116}"/>
              </a:ext>
            </a:extLst>
          </p:cNvPr>
          <p:cNvSpPr/>
          <p:nvPr/>
        </p:nvSpPr>
        <p:spPr>
          <a:xfrm>
            <a:off x="7703082" y="3788565"/>
            <a:ext cx="4227444" cy="131330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u="sng" dirty="0">
                <a:solidFill>
                  <a:schemeClr val="tx1"/>
                </a:solidFill>
                <a:latin typeface="Times New Roman" panose="02020603050405020304" pitchFamily="18" charset="0"/>
                <a:cs typeface="Times New Roman" panose="02020603050405020304" pitchFamily="18" charset="0"/>
              </a:rPr>
              <a:t>Articolo 435 del Codice della Navigazione e Convenzione di Bruxelles</a:t>
            </a:r>
          </a:p>
        </p:txBody>
      </p:sp>
      <p:sp>
        <p:nvSpPr>
          <p:cNvPr id="8" name="Freccia a destra 7">
            <a:extLst>
              <a:ext uri="{FF2B5EF4-FFF2-40B4-BE49-F238E27FC236}">
                <a16:creationId xmlns="" xmlns:a16="http://schemas.microsoft.com/office/drawing/2014/main" id="{E3569720-BFA0-4C70-9A5B-7DA7DE2F3AD8}"/>
              </a:ext>
            </a:extLst>
          </p:cNvPr>
          <p:cNvSpPr/>
          <p:nvPr/>
        </p:nvSpPr>
        <p:spPr>
          <a:xfrm>
            <a:off x="6440557" y="4286093"/>
            <a:ext cx="1113182" cy="569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6510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91DFCD5F-C054-4D94-A5DB-7D9C513EA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14631A4E-F0F0-4D80-A3F6-464E0021A142}"/>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E93839EB-D65E-48ED-93FF-790AE4D2461F}"/>
              </a:ext>
            </a:extLst>
          </p:cNvPr>
          <p:cNvSpPr/>
          <p:nvPr/>
        </p:nvSpPr>
        <p:spPr>
          <a:xfrm>
            <a:off x="2040859" y="1462792"/>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L’auto al seguito del passeggero: considerazioni</a:t>
            </a:r>
          </a:p>
        </p:txBody>
      </p:sp>
      <p:sp>
        <p:nvSpPr>
          <p:cNvPr id="6" name="Rettangolo con angoli arrotondati 5">
            <a:extLst>
              <a:ext uri="{FF2B5EF4-FFF2-40B4-BE49-F238E27FC236}">
                <a16:creationId xmlns="" xmlns:a16="http://schemas.microsoft.com/office/drawing/2014/main" id="{7E5B0EF7-085C-41A8-A212-9494816C4DA4}"/>
              </a:ext>
            </a:extLst>
          </p:cNvPr>
          <p:cNvSpPr/>
          <p:nvPr/>
        </p:nvSpPr>
        <p:spPr>
          <a:xfrm>
            <a:off x="377900" y="3224073"/>
            <a:ext cx="5860858" cy="175117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solidFill>
                  <a:schemeClr val="tx1"/>
                </a:solidFill>
                <a:latin typeface="Times New Roman" panose="02020603050405020304" pitchFamily="18" charset="0"/>
                <a:cs typeface="Times New Roman" panose="02020603050405020304" pitchFamily="18" charset="0"/>
              </a:rPr>
              <a:t>In passato risultava una fattispecie dibattuta</a:t>
            </a:r>
            <a:r>
              <a:rPr lang="it-IT" dirty="0">
                <a:solidFill>
                  <a:schemeClr val="tx1"/>
                </a:solidFill>
                <a:latin typeface="Times New Roman" panose="02020603050405020304" pitchFamily="18" charset="0"/>
                <a:cs typeface="Times New Roman" panose="02020603050405020304" pitchFamily="18" charset="0"/>
              </a:rPr>
              <a:t>: </a:t>
            </a:r>
          </a:p>
          <a:p>
            <a:pPr algn="ctr"/>
            <a:r>
              <a:rPr lang="it-IT" dirty="0">
                <a:solidFill>
                  <a:schemeClr val="tx1"/>
                </a:solidFill>
                <a:latin typeface="Times New Roman" panose="02020603050405020304" pitchFamily="18" charset="0"/>
                <a:cs typeface="Times New Roman" panose="02020603050405020304" pitchFamily="18" charset="0"/>
              </a:rPr>
              <a:t>parte della Giurisprudenza (Corte di Cassazione, sez. I, 19 ottobre 1982, n. 5409; Corte di Cassazione, sez. I, 26 luglio 1983, n. 5121) la riconduceva ad un contratto di trasporto di cose ai sensi degli artt. 419 e seguenti del codice</a:t>
            </a:r>
          </a:p>
        </p:txBody>
      </p:sp>
      <p:sp>
        <p:nvSpPr>
          <p:cNvPr id="7" name="Rettangolo con angoli arrotondati 6">
            <a:extLst>
              <a:ext uri="{FF2B5EF4-FFF2-40B4-BE49-F238E27FC236}">
                <a16:creationId xmlns="" xmlns:a16="http://schemas.microsoft.com/office/drawing/2014/main" id="{78BC7B4A-77D9-49E7-B561-824713B9D36D}"/>
              </a:ext>
            </a:extLst>
          </p:cNvPr>
          <p:cNvSpPr/>
          <p:nvPr/>
        </p:nvSpPr>
        <p:spPr>
          <a:xfrm>
            <a:off x="6096000" y="3224073"/>
            <a:ext cx="5860858" cy="175117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solidFill>
                  <a:schemeClr val="tx1"/>
                </a:solidFill>
                <a:latin typeface="Times New Roman" panose="02020603050405020304" pitchFamily="18" charset="0"/>
                <a:cs typeface="Times New Roman" panose="02020603050405020304" pitchFamily="18" charset="0"/>
              </a:rPr>
              <a:t>Un diverso orientamento </a:t>
            </a:r>
            <a:r>
              <a:rPr lang="it-IT" dirty="0">
                <a:solidFill>
                  <a:schemeClr val="tx1"/>
                </a:solidFill>
                <a:latin typeface="Times New Roman" panose="02020603050405020304" pitchFamily="18" charset="0"/>
                <a:cs typeface="Times New Roman" panose="02020603050405020304" pitchFamily="18" charset="0"/>
              </a:rPr>
              <a:t>considerava l’auto quale «bagaglio», in mancanza di una specifica disposizione legislativa, il vettore era responsabile dei danni dal momento dell’imbarco fino al termine </a:t>
            </a:r>
          </a:p>
          <a:p>
            <a:pPr algn="ctr"/>
            <a:r>
              <a:rPr lang="it-IT" dirty="0">
                <a:solidFill>
                  <a:schemeClr val="tx1"/>
                </a:solidFill>
                <a:latin typeface="Times New Roman" panose="02020603050405020304" pitchFamily="18" charset="0"/>
                <a:cs typeface="Times New Roman" panose="02020603050405020304" pitchFamily="18" charset="0"/>
              </a:rPr>
              <a:t>delle operazioni di sbarco</a:t>
            </a:r>
          </a:p>
        </p:txBody>
      </p:sp>
      <p:pic>
        <p:nvPicPr>
          <p:cNvPr id="2050" name="Picture 2" descr="Risultati immagini per auto a seguito del passeggero trasporto marittimo">
            <a:extLst>
              <a:ext uri="{FF2B5EF4-FFF2-40B4-BE49-F238E27FC236}">
                <a16:creationId xmlns="" xmlns:a16="http://schemas.microsoft.com/office/drawing/2014/main" id="{3C87A65D-5C72-4DBC-90FA-97F9EBCDB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808" y="4822178"/>
            <a:ext cx="3856383" cy="2035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6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54C82FD4-9A00-4F80-82BD-928D4AEC9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E9B3C1D2-02C6-436B-AAD8-9944924F6B09}"/>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50A59E27-EB0A-420C-9DBA-9BC199FACA2A}"/>
              </a:ext>
            </a:extLst>
          </p:cNvPr>
          <p:cNvSpPr/>
          <p:nvPr/>
        </p:nvSpPr>
        <p:spPr>
          <a:xfrm>
            <a:off x="2213138" y="1265828"/>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L’auto al seguito del passeggero: considerazioni</a:t>
            </a:r>
          </a:p>
        </p:txBody>
      </p:sp>
      <p:sp>
        <p:nvSpPr>
          <p:cNvPr id="6" name="Rettangolo con angoli arrotondati 5">
            <a:extLst>
              <a:ext uri="{FF2B5EF4-FFF2-40B4-BE49-F238E27FC236}">
                <a16:creationId xmlns="" xmlns:a16="http://schemas.microsoft.com/office/drawing/2014/main" id="{173A3171-A59D-4C3E-9871-970865D9D591}"/>
              </a:ext>
            </a:extLst>
          </p:cNvPr>
          <p:cNvSpPr/>
          <p:nvPr/>
        </p:nvSpPr>
        <p:spPr>
          <a:xfrm>
            <a:off x="1212772" y="2379073"/>
            <a:ext cx="10614955" cy="115936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Il dibattito risulta ormai superato a seguito dell’entrata in vigore del Regolamento 392 del 2009 (anche per le navi di classe A dedicate al trasporto di cabotaggio)</a:t>
            </a:r>
          </a:p>
        </p:txBody>
      </p:sp>
      <p:sp>
        <p:nvSpPr>
          <p:cNvPr id="7" name="Rettangolo con angoli arrotondati 6">
            <a:extLst>
              <a:ext uri="{FF2B5EF4-FFF2-40B4-BE49-F238E27FC236}">
                <a16:creationId xmlns="" xmlns:a16="http://schemas.microsoft.com/office/drawing/2014/main" id="{F3C783A3-9D1B-45A8-8EBD-235359B2C7B2}"/>
              </a:ext>
            </a:extLst>
          </p:cNvPr>
          <p:cNvSpPr/>
          <p:nvPr/>
        </p:nvSpPr>
        <p:spPr>
          <a:xfrm>
            <a:off x="377900" y="3777498"/>
            <a:ext cx="5860858" cy="27423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L’Allegato 1</a:t>
            </a:r>
            <a:r>
              <a:rPr lang="it-IT" dirty="0">
                <a:solidFill>
                  <a:schemeClr val="tx1"/>
                </a:solidFill>
                <a:latin typeface="Times New Roman" panose="02020603050405020304" pitchFamily="18" charset="0"/>
                <a:cs typeface="Times New Roman" panose="02020603050405020304" pitchFamily="18" charset="0"/>
              </a:rPr>
              <a:t>, </a:t>
            </a:r>
            <a:r>
              <a:rPr lang="it-IT" i="1" dirty="0">
                <a:solidFill>
                  <a:schemeClr val="tx1"/>
                </a:solidFill>
                <a:latin typeface="Times New Roman" panose="02020603050405020304" pitchFamily="18" charset="0"/>
                <a:cs typeface="Times New Roman" panose="02020603050405020304" pitchFamily="18" charset="0"/>
              </a:rPr>
              <a:t>«Disposizioni della convenzione di Atene relativa al trasporto via mare dei passeggeri e del loro bagaglio pertinenti per l'applicazione del presente Regolamento</a:t>
            </a:r>
            <a:r>
              <a:rPr lang="it-IT" dirty="0">
                <a:solidFill>
                  <a:schemeClr val="tx1"/>
                </a:solidFill>
                <a:latin typeface="Times New Roman" panose="02020603050405020304" pitchFamily="18" charset="0"/>
                <a:cs typeface="Times New Roman" panose="02020603050405020304" pitchFamily="18" charset="0"/>
              </a:rPr>
              <a:t>», articolo 1, contenente le definizioni in materia, dispone che per </a:t>
            </a:r>
            <a:r>
              <a:rPr lang="it-IT" b="1" dirty="0">
                <a:solidFill>
                  <a:schemeClr val="tx1"/>
                </a:solidFill>
                <a:latin typeface="Times New Roman" panose="02020603050405020304" pitchFamily="18" charset="0"/>
                <a:cs typeface="Times New Roman" panose="02020603050405020304" pitchFamily="18" charset="0"/>
              </a:rPr>
              <a:t>«bagaglio» </a:t>
            </a:r>
            <a:r>
              <a:rPr lang="it-IT" dirty="0">
                <a:solidFill>
                  <a:schemeClr val="tx1"/>
                </a:solidFill>
                <a:latin typeface="Times New Roman" panose="02020603050405020304" pitchFamily="18" charset="0"/>
                <a:cs typeface="Times New Roman" panose="02020603050405020304" pitchFamily="18" charset="0"/>
              </a:rPr>
              <a:t>si intende </a:t>
            </a:r>
            <a:r>
              <a:rPr lang="it-IT" i="1" dirty="0">
                <a:solidFill>
                  <a:schemeClr val="tx1"/>
                </a:solidFill>
                <a:latin typeface="Times New Roman" panose="02020603050405020304" pitchFamily="18" charset="0"/>
                <a:cs typeface="Times New Roman" panose="02020603050405020304" pitchFamily="18" charset="0"/>
              </a:rPr>
              <a:t>«qualsiasi oggetto o veicolo trasportato dal vettore in virtù di un contratto di trasporto»</a:t>
            </a:r>
          </a:p>
        </p:txBody>
      </p:sp>
      <p:sp>
        <p:nvSpPr>
          <p:cNvPr id="8" name="Rettangolo con angoli arrotondati 7">
            <a:extLst>
              <a:ext uri="{FF2B5EF4-FFF2-40B4-BE49-F238E27FC236}">
                <a16:creationId xmlns="" xmlns:a16="http://schemas.microsoft.com/office/drawing/2014/main" id="{676D8E30-5D55-45D0-9805-E40D97CE6D4E}"/>
              </a:ext>
            </a:extLst>
          </p:cNvPr>
          <p:cNvSpPr/>
          <p:nvPr/>
        </p:nvSpPr>
        <p:spPr>
          <a:xfrm>
            <a:off x="6669250" y="3842919"/>
            <a:ext cx="5205201" cy="261153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L’Articolo 8, comma 2</a:t>
            </a:r>
            <a:r>
              <a:rPr lang="it-IT" dirty="0">
                <a:solidFill>
                  <a:schemeClr val="tx1"/>
                </a:solidFill>
                <a:latin typeface="Times New Roman" panose="02020603050405020304" pitchFamily="18" charset="0"/>
                <a:cs typeface="Times New Roman" panose="02020603050405020304" pitchFamily="18" charset="0"/>
              </a:rPr>
              <a:t>, rubricato </a:t>
            </a:r>
            <a:r>
              <a:rPr lang="it-IT" i="1" dirty="0">
                <a:solidFill>
                  <a:schemeClr val="tx1"/>
                </a:solidFill>
                <a:latin typeface="Times New Roman" panose="02020603050405020304" pitchFamily="18" charset="0"/>
                <a:cs typeface="Times New Roman" panose="02020603050405020304" pitchFamily="18" charset="0"/>
              </a:rPr>
              <a:t>«Limiti di responsabilità in caso di perdita o danni ai bagagli e ai veicoli» </a:t>
            </a:r>
            <a:r>
              <a:rPr lang="it-IT" dirty="0">
                <a:solidFill>
                  <a:schemeClr val="tx1"/>
                </a:solidFill>
                <a:latin typeface="Times New Roman" panose="02020603050405020304" pitchFamily="18" charset="0"/>
                <a:cs typeface="Times New Roman" panose="02020603050405020304" pitchFamily="18" charset="0"/>
              </a:rPr>
              <a:t>dispone che </a:t>
            </a:r>
            <a:r>
              <a:rPr lang="it-IT" i="1" dirty="0">
                <a:solidFill>
                  <a:schemeClr val="tx1"/>
                </a:solidFill>
                <a:latin typeface="Times New Roman" panose="02020603050405020304" pitchFamily="18" charset="0"/>
                <a:cs typeface="Times New Roman" panose="02020603050405020304" pitchFamily="18" charset="0"/>
              </a:rPr>
              <a:t>«La responsabilità del vettore in caso di perdita o danni ai veicoli, compresi tutti i bagagli trasportati sopra o</a:t>
            </a:r>
          </a:p>
          <a:p>
            <a:pPr algn="ctr"/>
            <a:r>
              <a:rPr lang="it-IT" i="1" dirty="0">
                <a:solidFill>
                  <a:schemeClr val="tx1"/>
                </a:solidFill>
                <a:latin typeface="Times New Roman" panose="02020603050405020304" pitchFamily="18" charset="0"/>
                <a:cs typeface="Times New Roman" panose="02020603050405020304" pitchFamily="18" charset="0"/>
              </a:rPr>
              <a:t>all'interno del veicolo, è limitata in ogni caso a 12 700 unità di conto per veicolo per ciascun trasporto»</a:t>
            </a:r>
          </a:p>
        </p:txBody>
      </p:sp>
      <p:sp>
        <p:nvSpPr>
          <p:cNvPr id="9" name="Freccia circolare a destra 8">
            <a:extLst>
              <a:ext uri="{FF2B5EF4-FFF2-40B4-BE49-F238E27FC236}">
                <a16:creationId xmlns="" xmlns:a16="http://schemas.microsoft.com/office/drawing/2014/main" id="{8950B7D1-D98B-4B4B-A418-0C6641DF00A8}"/>
              </a:ext>
            </a:extLst>
          </p:cNvPr>
          <p:cNvSpPr/>
          <p:nvPr/>
        </p:nvSpPr>
        <p:spPr>
          <a:xfrm>
            <a:off x="589838" y="3186867"/>
            <a:ext cx="834872" cy="885885"/>
          </a:xfrm>
          <a:prstGeom prst="curvedRightArrow">
            <a:avLst>
              <a:gd name="adj1" fmla="val 25000"/>
              <a:gd name="adj2" fmla="val 50000"/>
              <a:gd name="adj3" fmla="val 45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sinistra 9">
            <a:extLst>
              <a:ext uri="{FF2B5EF4-FFF2-40B4-BE49-F238E27FC236}">
                <a16:creationId xmlns="" xmlns:a16="http://schemas.microsoft.com/office/drawing/2014/main" id="{9F11288B-BBB1-4E44-85AD-B657CA816AAA}"/>
              </a:ext>
            </a:extLst>
          </p:cNvPr>
          <p:cNvSpPr/>
          <p:nvPr/>
        </p:nvSpPr>
        <p:spPr>
          <a:xfrm>
            <a:off x="11377568" y="3247737"/>
            <a:ext cx="655657" cy="885885"/>
          </a:xfrm>
          <a:prstGeom prst="curvedLeftArrow">
            <a:avLst>
              <a:gd name="adj1" fmla="val 25000"/>
              <a:gd name="adj2" fmla="val 50000"/>
              <a:gd name="adj3" fmla="val 51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75327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FE38C635-9D94-4FD4-B16E-3B5256EBA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D0030EE6-A445-491C-AEB8-13FE6A1FD7A5}"/>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7B89D8CF-7F6B-4E6B-ABDB-A00F5F5EBE6E}"/>
              </a:ext>
            </a:extLst>
          </p:cNvPr>
          <p:cNvSpPr/>
          <p:nvPr/>
        </p:nvSpPr>
        <p:spPr>
          <a:xfrm>
            <a:off x="2213138" y="1265828"/>
            <a:ext cx="8912225" cy="1021875"/>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it-IT" sz="3200" b="1">
                <a:solidFill>
                  <a:schemeClr val="tx1"/>
                </a:solidFill>
                <a:latin typeface="Times New Roman" panose="02020603050405020304" pitchFamily="18" charset="0"/>
                <a:cs typeface="Times New Roman" panose="02020603050405020304" pitchFamily="18" charset="0"/>
              </a:rPr>
              <a:t>Fornitura di </a:t>
            </a:r>
            <a:r>
              <a:rPr lang="it-IT" sz="3200" b="1" dirty="0">
                <a:solidFill>
                  <a:schemeClr val="tx1"/>
                </a:solidFill>
                <a:latin typeface="Times New Roman" panose="02020603050405020304" pitchFamily="18" charset="0"/>
                <a:cs typeface="Times New Roman" panose="02020603050405020304" pitchFamily="18" charset="0"/>
              </a:rPr>
              <a:t>container</a:t>
            </a:r>
          </a:p>
        </p:txBody>
      </p:sp>
      <p:sp>
        <p:nvSpPr>
          <p:cNvPr id="6" name="Rettangolo con angoli arrotondati 5">
            <a:extLst>
              <a:ext uri="{FF2B5EF4-FFF2-40B4-BE49-F238E27FC236}">
                <a16:creationId xmlns="" xmlns:a16="http://schemas.microsoft.com/office/drawing/2014/main" id="{2537F9C3-80F4-4B01-BDB6-CE67B16432AA}"/>
              </a:ext>
            </a:extLst>
          </p:cNvPr>
          <p:cNvSpPr/>
          <p:nvPr/>
        </p:nvSpPr>
        <p:spPr>
          <a:xfrm>
            <a:off x="762213" y="3177594"/>
            <a:ext cx="6738517" cy="20291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Times New Roman" panose="02020603050405020304" pitchFamily="18" charset="0"/>
                <a:cs typeface="Times New Roman" panose="02020603050405020304" pitchFamily="18" charset="0"/>
              </a:rPr>
              <a:t>La fornitura di container da parte del vettore marittimo - questi ultimi impiegati per il trasporto delle merci - è un </a:t>
            </a:r>
            <a:r>
              <a:rPr lang="it-IT" sz="2400" u="sng" dirty="0">
                <a:solidFill>
                  <a:schemeClr val="tx1"/>
                </a:solidFill>
                <a:latin typeface="Times New Roman" panose="02020603050405020304" pitchFamily="18" charset="0"/>
                <a:cs typeface="Times New Roman" panose="02020603050405020304" pitchFamily="18" charset="0"/>
              </a:rPr>
              <a:t>contratto di locazione</a:t>
            </a:r>
            <a:r>
              <a:rPr lang="it-IT" sz="2400" dirty="0">
                <a:solidFill>
                  <a:schemeClr val="tx1"/>
                </a:solidFill>
                <a:latin typeface="Times New Roman" panose="02020603050405020304" pitchFamily="18" charset="0"/>
                <a:cs typeface="Times New Roman" panose="02020603050405020304" pitchFamily="18" charset="0"/>
              </a:rPr>
              <a:t>, autonomo rispetto al contratto principale di trasporto </a:t>
            </a:r>
          </a:p>
        </p:txBody>
      </p:sp>
      <p:sp>
        <p:nvSpPr>
          <p:cNvPr id="7" name="Rettangolo con angoli arrotondati 6">
            <a:extLst>
              <a:ext uri="{FF2B5EF4-FFF2-40B4-BE49-F238E27FC236}">
                <a16:creationId xmlns="" xmlns:a16="http://schemas.microsoft.com/office/drawing/2014/main" id="{71869659-1B2E-4D1F-BE79-06F4020752F6}"/>
              </a:ext>
            </a:extLst>
          </p:cNvPr>
          <p:cNvSpPr/>
          <p:nvPr/>
        </p:nvSpPr>
        <p:spPr>
          <a:xfrm>
            <a:off x="7795847" y="3290483"/>
            <a:ext cx="4227444" cy="202913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La sentenza del Tribunale di Genova, 21 ottobre 2015</a:t>
            </a:r>
            <a:r>
              <a:rPr lang="it-IT" sz="2400" dirty="0">
                <a:solidFill>
                  <a:schemeClr val="tx1"/>
                </a:solidFill>
                <a:latin typeface="Times New Roman" panose="02020603050405020304" pitchFamily="18" charset="0"/>
                <a:cs typeface="Times New Roman" panose="02020603050405020304" pitchFamily="18" charset="0"/>
              </a:rPr>
              <a:t>, riporta l’orientamento giurisprudenziale maggioritario in materia</a:t>
            </a:r>
          </a:p>
        </p:txBody>
      </p:sp>
      <p:sp>
        <p:nvSpPr>
          <p:cNvPr id="8" name="Freccia in giù 7">
            <a:extLst>
              <a:ext uri="{FF2B5EF4-FFF2-40B4-BE49-F238E27FC236}">
                <a16:creationId xmlns="" xmlns:a16="http://schemas.microsoft.com/office/drawing/2014/main" id="{5ED2C29E-CA70-421E-BC74-334D9F650D6C}"/>
              </a:ext>
            </a:extLst>
          </p:cNvPr>
          <p:cNvSpPr/>
          <p:nvPr/>
        </p:nvSpPr>
        <p:spPr>
          <a:xfrm>
            <a:off x="9909569" y="2400592"/>
            <a:ext cx="689113" cy="777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circolare a destra 8">
            <a:extLst>
              <a:ext uri="{FF2B5EF4-FFF2-40B4-BE49-F238E27FC236}">
                <a16:creationId xmlns="" xmlns:a16="http://schemas.microsoft.com/office/drawing/2014/main" id="{6E390957-2F14-45C6-9A67-5EB29E378DEB}"/>
              </a:ext>
            </a:extLst>
          </p:cNvPr>
          <p:cNvSpPr/>
          <p:nvPr/>
        </p:nvSpPr>
        <p:spPr>
          <a:xfrm rot="644689">
            <a:off x="1066637" y="1906901"/>
            <a:ext cx="1146501" cy="1462662"/>
          </a:xfrm>
          <a:prstGeom prst="curvedRightArrow">
            <a:avLst>
              <a:gd name="adj1" fmla="val 25000"/>
              <a:gd name="adj2" fmla="val 50000"/>
              <a:gd name="adj3" fmla="val 55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 name="Picture 2">
            <a:extLst>
              <a:ext uri="{FF2B5EF4-FFF2-40B4-BE49-F238E27FC236}">
                <a16:creationId xmlns="" xmlns:a16="http://schemas.microsoft.com/office/drawing/2014/main" id="{9920ADE0-0AEC-4B33-9B28-5F16414CF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34" y="5012343"/>
            <a:ext cx="3672408" cy="1816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 xmlns:a16="http://schemas.microsoft.com/office/drawing/2014/main" id="{3241911A-74B0-40E7-924F-310E9C5C0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57" y="4980717"/>
            <a:ext cx="3456384"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65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4EB9DE3E-5D6B-4EEC-974E-3FD8C7D7B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2658265D-246B-480D-9BA0-805CA7E7120E}"/>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91F903B-3814-4408-BB19-61F1E1A456F4}"/>
              </a:ext>
            </a:extLst>
          </p:cNvPr>
          <p:cNvSpPr/>
          <p:nvPr/>
        </p:nvSpPr>
        <p:spPr>
          <a:xfrm>
            <a:off x="4174489" y="1327692"/>
            <a:ext cx="6142169"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Articolo 421 del Codice della Navigazione</a:t>
            </a:r>
          </a:p>
        </p:txBody>
      </p:sp>
      <p:sp>
        <p:nvSpPr>
          <p:cNvPr id="6" name="Rettangolo con angoli arrotondati 5">
            <a:extLst>
              <a:ext uri="{FF2B5EF4-FFF2-40B4-BE49-F238E27FC236}">
                <a16:creationId xmlns="" xmlns:a16="http://schemas.microsoft.com/office/drawing/2014/main" id="{2D2E491E-C30C-4D1D-9A02-7E02F42AFD2F}"/>
              </a:ext>
            </a:extLst>
          </p:cNvPr>
          <p:cNvSpPr/>
          <p:nvPr/>
        </p:nvSpPr>
        <p:spPr>
          <a:xfrm>
            <a:off x="1908312" y="3783297"/>
            <a:ext cx="9833113" cy="2653748"/>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a:solidFill>
                  <a:schemeClr val="tx1"/>
                </a:solidFill>
                <a:latin typeface="Times New Roman" panose="02020603050405020304" pitchFamily="18" charset="0"/>
                <a:cs typeface="Times New Roman" panose="02020603050405020304" pitchFamily="18" charset="0"/>
              </a:rPr>
              <a:t>«Il vettore, prima dell'inizio del viaggio, oltre ad usare la normale diligenza perché la nave sia apprestata in stato di navigabilità e convenientemente armata ed equipaggiata, deve curare che le stive, le camere refrigeranti, quelle frigorifere e le altre parti della nave destinate alla caricazione siano in buono stato per il ricevimento, la conservazione e il trasporto delle merci»</a:t>
            </a:r>
          </a:p>
        </p:txBody>
      </p:sp>
      <p:sp>
        <p:nvSpPr>
          <p:cNvPr id="2" name="Freccia in giù 1">
            <a:extLst>
              <a:ext uri="{FF2B5EF4-FFF2-40B4-BE49-F238E27FC236}">
                <a16:creationId xmlns="" xmlns:a16="http://schemas.microsoft.com/office/drawing/2014/main" id="{AFDC99FF-0E39-461D-9F4A-994841417A41}"/>
              </a:ext>
            </a:extLst>
          </p:cNvPr>
          <p:cNvSpPr/>
          <p:nvPr/>
        </p:nvSpPr>
        <p:spPr>
          <a:xfrm>
            <a:off x="6550143" y="2626009"/>
            <a:ext cx="530087" cy="874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03BD9046-60FE-4371-8550-41A9CFCF3513}"/>
              </a:ext>
            </a:extLst>
          </p:cNvPr>
          <p:cNvSpPr/>
          <p:nvPr/>
        </p:nvSpPr>
        <p:spPr>
          <a:xfrm>
            <a:off x="377900" y="1975811"/>
            <a:ext cx="4697818"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tx1"/>
                </a:solidFill>
                <a:latin typeface="Times New Roman" panose="02020603050405020304" pitchFamily="18" charset="0"/>
                <a:cs typeface="Times New Roman" panose="02020603050405020304" pitchFamily="18" charset="0"/>
              </a:rPr>
              <a:t>Obblighi del vettore</a:t>
            </a:r>
            <a:endParaRPr lang="it-IT"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09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4EB9DE3E-5D6B-4EEC-974E-3FD8C7D7B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2658265D-246B-480D-9BA0-805CA7E7120E}"/>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91F903B-3814-4408-BB19-61F1E1A456F4}"/>
              </a:ext>
            </a:extLst>
          </p:cNvPr>
          <p:cNvSpPr/>
          <p:nvPr/>
        </p:nvSpPr>
        <p:spPr>
          <a:xfrm>
            <a:off x="4174489" y="1327692"/>
            <a:ext cx="6142169"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Articolo 422 del Codice della Navigazione</a:t>
            </a:r>
          </a:p>
        </p:txBody>
      </p:sp>
      <p:sp>
        <p:nvSpPr>
          <p:cNvPr id="6" name="Rettangolo con angoli arrotondati 5">
            <a:extLst>
              <a:ext uri="{FF2B5EF4-FFF2-40B4-BE49-F238E27FC236}">
                <a16:creationId xmlns="" xmlns:a16="http://schemas.microsoft.com/office/drawing/2014/main" id="{2D2E491E-C30C-4D1D-9A02-7E02F42AFD2F}"/>
              </a:ext>
            </a:extLst>
          </p:cNvPr>
          <p:cNvSpPr/>
          <p:nvPr/>
        </p:nvSpPr>
        <p:spPr>
          <a:xfrm>
            <a:off x="1183013" y="3274128"/>
            <a:ext cx="10734260" cy="3406849"/>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latin typeface="Times New Roman" panose="02020603050405020304" pitchFamily="18" charset="0"/>
                <a:cs typeface="Times New Roman" panose="02020603050405020304" pitchFamily="18" charset="0"/>
              </a:rPr>
              <a:t>«Il vettore è responsabile della perdita o delle avarie delle cose consegnategli per il trasporto, dal momento in cui le riceve al momento in cui le riconsegna, nonché' dei danni per il ritardo, a meno che provi che la causa della perdita, delle avarie o del ritardo non è stata, ne' in tutto ne' in parte, determinata da colpa sua o da colpa commerciale dei suoi dipendenti e preposti. </a:t>
            </a:r>
          </a:p>
          <a:p>
            <a:pPr algn="ctr"/>
            <a:r>
              <a:rPr lang="it-IT" sz="1600" i="1" dirty="0">
                <a:solidFill>
                  <a:schemeClr val="tx1"/>
                </a:solidFill>
                <a:latin typeface="Times New Roman" panose="02020603050405020304" pitchFamily="18" charset="0"/>
                <a:cs typeface="Times New Roman" panose="02020603050405020304" pitchFamily="18" charset="0"/>
              </a:rPr>
              <a:t>Deve invece l'avente diritto alla riconsegna provare che la causa della perdita, delle avarie o del ritardo è stata determinata da colpa del vettore o da colpa commerciale dei di lui dipendenti e preposti, quando il danno è stato prodotto da vizio occulto, o da innavigabilità della nave non derivante da inadempimento agli obblighi di cui all'articolo precedente, da colpa nautica dei dipendenti o preposti del vettore, da fortuna o pericoli di mare, incendio non determinato da colpa del vettore, pirateria, fatti di guerra, sommosse e rivolgimenti civili, provvedimenti di autorità di diritto o di fatto, anche a scopo sanitario, sequestri giudiziari, scioperi o serrate, impedimenti al lavoro generali o parziali, atti o tentativi di assistenza o salvataggio ovvero deviazione del viaggio fatta a tale scopo, cattivo stivaggio, vizio proprio della merce, calo di volume o di peso, insufficienza degli imballaggi, insufficienza o imperfezione delle marche, atti od omissioni in genere del caricatore o dei suoi dipendenti o preposti»</a:t>
            </a:r>
          </a:p>
        </p:txBody>
      </p:sp>
      <p:sp>
        <p:nvSpPr>
          <p:cNvPr id="2" name="Freccia in giù 1">
            <a:extLst>
              <a:ext uri="{FF2B5EF4-FFF2-40B4-BE49-F238E27FC236}">
                <a16:creationId xmlns="" xmlns:a16="http://schemas.microsoft.com/office/drawing/2014/main" id="{AFDC99FF-0E39-461D-9F4A-994841417A41}"/>
              </a:ext>
            </a:extLst>
          </p:cNvPr>
          <p:cNvSpPr/>
          <p:nvPr/>
        </p:nvSpPr>
        <p:spPr>
          <a:xfrm>
            <a:off x="6550143" y="2626009"/>
            <a:ext cx="530087" cy="509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03BD9046-60FE-4371-8550-41A9CFCF3513}"/>
              </a:ext>
            </a:extLst>
          </p:cNvPr>
          <p:cNvSpPr/>
          <p:nvPr/>
        </p:nvSpPr>
        <p:spPr>
          <a:xfrm>
            <a:off x="377900" y="1975811"/>
            <a:ext cx="4697818"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Responsabilità del vettore</a:t>
            </a:r>
          </a:p>
        </p:txBody>
      </p:sp>
    </p:spTree>
    <p:extLst>
      <p:ext uri="{BB962C8B-B14F-4D97-AF65-F5344CB8AC3E}">
        <p14:creationId xmlns:p14="http://schemas.microsoft.com/office/powerpoint/2010/main" val="2608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4EB9DE3E-5D6B-4EEC-974E-3FD8C7D7B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2658265D-246B-480D-9BA0-805CA7E7120E}"/>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91F903B-3814-4408-BB19-61F1E1A456F4}"/>
              </a:ext>
            </a:extLst>
          </p:cNvPr>
          <p:cNvSpPr/>
          <p:nvPr/>
        </p:nvSpPr>
        <p:spPr>
          <a:xfrm>
            <a:off x="4174489" y="1327692"/>
            <a:ext cx="6142169"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Articolo 423 del Codice della Navigazione</a:t>
            </a:r>
          </a:p>
        </p:txBody>
      </p:sp>
      <p:sp>
        <p:nvSpPr>
          <p:cNvPr id="6" name="Rettangolo con angoli arrotondati 5">
            <a:extLst>
              <a:ext uri="{FF2B5EF4-FFF2-40B4-BE49-F238E27FC236}">
                <a16:creationId xmlns="" xmlns:a16="http://schemas.microsoft.com/office/drawing/2014/main" id="{2D2E491E-C30C-4D1D-9A02-7E02F42AFD2F}"/>
              </a:ext>
            </a:extLst>
          </p:cNvPr>
          <p:cNvSpPr/>
          <p:nvPr/>
        </p:nvSpPr>
        <p:spPr>
          <a:xfrm>
            <a:off x="1183013" y="3455109"/>
            <a:ext cx="10734260" cy="311342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«Il risarcimento dovuto dal vettore non può, per ciascuna unità di carico, essere superiore a lire duecentomila o alla maggior cifra corrispondente al valore dichiarato dal caricatore anteriormente all’imbarco.</a:t>
            </a:r>
          </a:p>
          <a:p>
            <a:pPr algn="ctr"/>
            <a:r>
              <a:rPr lang="it-IT" sz="2000" i="1" dirty="0">
                <a:solidFill>
                  <a:schemeClr val="tx1"/>
                </a:solidFill>
                <a:latin typeface="Times New Roman" panose="02020603050405020304" pitchFamily="18" charset="0"/>
                <a:cs typeface="Times New Roman" panose="02020603050405020304" pitchFamily="18" charset="0"/>
              </a:rPr>
              <a:t>Il valore dichiarato dal caricatore anteriormente all'imbarco si presume come valore effettivo delle cose trasportate fino a prova contraria; ma il vettore, ove provi che la dichiarazione è inesatta, non è responsabile per la perdita o per le avarie delle cose trasportate ovvero per il ritardo, a meno che venga provato che l'inesattezza non fu scientemente commessa»</a:t>
            </a:r>
          </a:p>
        </p:txBody>
      </p:sp>
      <p:sp>
        <p:nvSpPr>
          <p:cNvPr id="2" name="Freccia in giù 1">
            <a:extLst>
              <a:ext uri="{FF2B5EF4-FFF2-40B4-BE49-F238E27FC236}">
                <a16:creationId xmlns="" xmlns:a16="http://schemas.microsoft.com/office/drawing/2014/main" id="{AFDC99FF-0E39-461D-9F4A-994841417A41}"/>
              </a:ext>
            </a:extLst>
          </p:cNvPr>
          <p:cNvSpPr/>
          <p:nvPr/>
        </p:nvSpPr>
        <p:spPr>
          <a:xfrm>
            <a:off x="6550143" y="2626009"/>
            <a:ext cx="530087" cy="647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03BD9046-60FE-4371-8550-41A9CFCF3513}"/>
              </a:ext>
            </a:extLst>
          </p:cNvPr>
          <p:cNvSpPr/>
          <p:nvPr/>
        </p:nvSpPr>
        <p:spPr>
          <a:xfrm>
            <a:off x="377900" y="1975811"/>
            <a:ext cx="4697818"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Limiti del risarcimento</a:t>
            </a:r>
          </a:p>
        </p:txBody>
      </p:sp>
    </p:spTree>
    <p:extLst>
      <p:ext uri="{BB962C8B-B14F-4D97-AF65-F5344CB8AC3E}">
        <p14:creationId xmlns:p14="http://schemas.microsoft.com/office/powerpoint/2010/main" val="212294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4EB9DE3E-5D6B-4EEC-974E-3FD8C7D7B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2658265D-246B-480D-9BA0-805CA7E7120E}"/>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691F903B-3814-4408-BB19-61F1E1A456F4}"/>
              </a:ext>
            </a:extLst>
          </p:cNvPr>
          <p:cNvSpPr/>
          <p:nvPr/>
        </p:nvSpPr>
        <p:spPr>
          <a:xfrm>
            <a:off x="4174489" y="1327692"/>
            <a:ext cx="6142169"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Articolo 424 del Codice della Navigazione</a:t>
            </a:r>
          </a:p>
        </p:txBody>
      </p:sp>
      <p:sp>
        <p:nvSpPr>
          <p:cNvPr id="6" name="Rettangolo con angoli arrotondati 5">
            <a:extLst>
              <a:ext uri="{FF2B5EF4-FFF2-40B4-BE49-F238E27FC236}">
                <a16:creationId xmlns="" xmlns:a16="http://schemas.microsoft.com/office/drawing/2014/main" id="{2D2E491E-C30C-4D1D-9A02-7E02F42AFD2F}"/>
              </a:ext>
            </a:extLst>
          </p:cNvPr>
          <p:cNvSpPr/>
          <p:nvPr/>
        </p:nvSpPr>
        <p:spPr>
          <a:xfrm>
            <a:off x="1183013" y="3455109"/>
            <a:ext cx="10734260" cy="311342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latin typeface="Times New Roman" panose="02020603050405020304" pitchFamily="18" charset="0"/>
                <a:cs typeface="Times New Roman" panose="02020603050405020304" pitchFamily="18" charset="0"/>
              </a:rPr>
              <a:t>«Le norme degli articoli 422, 423 sono sempre derogabili a favore del caricatore. Sono derogabili anche a favore del vettore per quanto concerne il periodo di tempo anteriore alla caricazione e quello posteriore alla scaricazione; e, anche per il periodo che intercorre tra caricazione e scaricazione, relativamente ai trasporti di merci caricate sopra coperta e di animali vivi, relativamente ai trasporti nazionali di merci di qualsiasi genere, nonché' per quanto concerne i danni da ritardo. Nei confronti dei terzi l'efficacia delle clausole derogatrici è subordinata alla loro inserzione nella polizza ricevuto per l'imbarco o nella polizza di carico. </a:t>
            </a:r>
          </a:p>
          <a:p>
            <a:pPr algn="ctr"/>
            <a:r>
              <a:rPr lang="it-IT" sz="2000" i="1" dirty="0">
                <a:solidFill>
                  <a:schemeClr val="tx1"/>
                </a:solidFill>
                <a:latin typeface="Times New Roman" panose="02020603050405020304" pitchFamily="18" charset="0"/>
                <a:cs typeface="Times New Roman" panose="02020603050405020304" pitchFamily="18" charset="0"/>
              </a:rPr>
              <a:t>Le norme anzidette sono infine derogabili, anche fuori delle ipotesi e dei limiti previsti nel precedente comma, qualora non venga emessa polizza di carico, ne' altro documento negoziabile»</a:t>
            </a:r>
          </a:p>
        </p:txBody>
      </p:sp>
      <p:sp>
        <p:nvSpPr>
          <p:cNvPr id="2" name="Freccia in giù 1">
            <a:extLst>
              <a:ext uri="{FF2B5EF4-FFF2-40B4-BE49-F238E27FC236}">
                <a16:creationId xmlns="" xmlns:a16="http://schemas.microsoft.com/office/drawing/2014/main" id="{AFDC99FF-0E39-461D-9F4A-994841417A41}"/>
              </a:ext>
            </a:extLst>
          </p:cNvPr>
          <p:cNvSpPr/>
          <p:nvPr/>
        </p:nvSpPr>
        <p:spPr>
          <a:xfrm>
            <a:off x="6550143" y="2626009"/>
            <a:ext cx="530087" cy="647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03BD9046-60FE-4371-8550-41A9CFCF3513}"/>
              </a:ext>
            </a:extLst>
          </p:cNvPr>
          <p:cNvSpPr/>
          <p:nvPr/>
        </p:nvSpPr>
        <p:spPr>
          <a:xfrm>
            <a:off x="377900" y="1975811"/>
            <a:ext cx="4697818" cy="1159367"/>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Derogabilità delle norme sulla responsabilità</a:t>
            </a:r>
          </a:p>
        </p:txBody>
      </p:sp>
    </p:spTree>
    <p:extLst>
      <p:ext uri="{BB962C8B-B14F-4D97-AF65-F5344CB8AC3E}">
        <p14:creationId xmlns:p14="http://schemas.microsoft.com/office/powerpoint/2010/main" val="401713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Bell\Desktop\teramo.jpg">
            <a:extLst>
              <a:ext uri="{FF2B5EF4-FFF2-40B4-BE49-F238E27FC236}">
                <a16:creationId xmlns="" xmlns:a16="http://schemas.microsoft.com/office/drawing/2014/main" id="{93FD505C-EED8-4CC8-9A45-F6DB80A91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0" y="338129"/>
            <a:ext cx="2246218" cy="11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 xmlns:a16="http://schemas.microsoft.com/office/drawing/2014/main" id="{74682683-6EBC-4DE4-A2A0-F297E5E68DE7}"/>
              </a:ext>
            </a:extLst>
          </p:cNvPr>
          <p:cNvSpPr>
            <a:spLocks noGrp="1"/>
          </p:cNvSpPr>
          <p:nvPr>
            <p:ph type="title"/>
          </p:nvPr>
        </p:nvSpPr>
        <p:spPr>
          <a:xfrm>
            <a:off x="2624118" y="216384"/>
            <a:ext cx="8912225" cy="790781"/>
          </a:xfrm>
        </p:spPr>
        <p:txBody>
          <a:bodyPr>
            <a:noAutofit/>
          </a:bodyPr>
          <a:lstStyle/>
          <a:p>
            <a:pPr algn="ctr"/>
            <a:r>
              <a:rPr lang="it-IT" sz="4000" b="1" dirty="0">
                <a:latin typeface="Times New Roman" panose="02020603050405020304" pitchFamily="18" charset="0"/>
                <a:cs typeface="Times New Roman" panose="02020603050405020304" pitchFamily="18" charset="0"/>
              </a:rPr>
              <a:t>Trasporto marittimo di cose </a:t>
            </a:r>
          </a:p>
        </p:txBody>
      </p:sp>
      <p:sp>
        <p:nvSpPr>
          <p:cNvPr id="5" name="Rettangolo con angoli arrotondati 4">
            <a:extLst>
              <a:ext uri="{FF2B5EF4-FFF2-40B4-BE49-F238E27FC236}">
                <a16:creationId xmlns="" xmlns:a16="http://schemas.microsoft.com/office/drawing/2014/main" id="{9CB3C909-87B3-4AF3-806A-3CEFAABCC82C}"/>
              </a:ext>
            </a:extLst>
          </p:cNvPr>
          <p:cNvSpPr/>
          <p:nvPr/>
        </p:nvSpPr>
        <p:spPr>
          <a:xfrm>
            <a:off x="907852" y="1635035"/>
            <a:ext cx="4697818" cy="1708530"/>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latin typeface="Times New Roman" panose="02020603050405020304" pitchFamily="18" charset="0"/>
                <a:cs typeface="Times New Roman" panose="02020603050405020304" pitchFamily="18" charset="0"/>
              </a:rPr>
              <a:t>Obbligazioni del caricatore </a:t>
            </a:r>
          </a:p>
        </p:txBody>
      </p:sp>
      <p:sp>
        <p:nvSpPr>
          <p:cNvPr id="6" name="Rettangolo con angoli arrotondati 5">
            <a:extLst>
              <a:ext uri="{FF2B5EF4-FFF2-40B4-BE49-F238E27FC236}">
                <a16:creationId xmlns="" xmlns:a16="http://schemas.microsoft.com/office/drawing/2014/main" id="{7E52C742-7E11-4C72-8858-091F71544994}"/>
              </a:ext>
            </a:extLst>
          </p:cNvPr>
          <p:cNvSpPr/>
          <p:nvPr/>
        </p:nvSpPr>
        <p:spPr>
          <a:xfrm>
            <a:off x="5605670" y="2813442"/>
            <a:ext cx="6294782" cy="2030255"/>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La principale obbligazione del caricatore è quella relativa al </a:t>
            </a:r>
            <a:r>
              <a:rPr lang="it-IT" sz="2000" b="1" dirty="0">
                <a:solidFill>
                  <a:schemeClr val="tx1"/>
                </a:solidFill>
                <a:latin typeface="Times New Roman" panose="02020603050405020304" pitchFamily="18" charset="0"/>
                <a:cs typeface="Times New Roman" panose="02020603050405020304" pitchFamily="18" charset="0"/>
              </a:rPr>
              <a:t>pagamento</a:t>
            </a:r>
            <a:r>
              <a:rPr lang="it-IT" sz="2000" dirty="0">
                <a:solidFill>
                  <a:schemeClr val="tx1"/>
                </a:solidFill>
                <a:latin typeface="Times New Roman" panose="02020603050405020304" pitchFamily="18" charset="0"/>
                <a:cs typeface="Times New Roman" panose="02020603050405020304" pitchFamily="18" charset="0"/>
              </a:rPr>
              <a:t> del corrispettivo dovuto al vettore, </a:t>
            </a:r>
          </a:p>
          <a:p>
            <a:pPr algn="ctr"/>
            <a:r>
              <a:rPr lang="it-IT" sz="2000" dirty="0">
                <a:solidFill>
                  <a:schemeClr val="tx1"/>
                </a:solidFill>
                <a:latin typeface="Times New Roman" panose="02020603050405020304" pitchFamily="18" charset="0"/>
                <a:cs typeface="Times New Roman" panose="02020603050405020304" pitchFamily="18" charset="0"/>
              </a:rPr>
              <a:t>definito </a:t>
            </a:r>
            <a:r>
              <a:rPr lang="it-IT" sz="2000" b="1" dirty="0">
                <a:solidFill>
                  <a:schemeClr val="tx1"/>
                </a:solidFill>
                <a:latin typeface="Times New Roman" panose="02020603050405020304" pitchFamily="18" charset="0"/>
                <a:cs typeface="Times New Roman" panose="02020603050405020304" pitchFamily="18" charset="0"/>
              </a:rPr>
              <a:t>nolo</a:t>
            </a:r>
            <a:endParaRPr lang="it-IT" sz="2000" dirty="0">
              <a:solidFill>
                <a:schemeClr val="tx1"/>
              </a:solidFill>
              <a:latin typeface="Times New Roman" panose="02020603050405020304" pitchFamily="18" charset="0"/>
              <a:cs typeface="Times New Roman" panose="02020603050405020304" pitchFamily="18" charset="0"/>
            </a:endParaRPr>
          </a:p>
        </p:txBody>
      </p:sp>
      <p:sp>
        <p:nvSpPr>
          <p:cNvPr id="8" name="Rettangolo con angoli arrotondati 7">
            <a:extLst>
              <a:ext uri="{FF2B5EF4-FFF2-40B4-BE49-F238E27FC236}">
                <a16:creationId xmlns="" xmlns:a16="http://schemas.microsoft.com/office/drawing/2014/main" id="{51ACACDB-3A88-48F6-ADCC-BD3CA90BB23A}"/>
              </a:ext>
            </a:extLst>
          </p:cNvPr>
          <p:cNvSpPr/>
          <p:nvPr/>
        </p:nvSpPr>
        <p:spPr>
          <a:xfrm>
            <a:off x="3283545" y="4493780"/>
            <a:ext cx="4379476" cy="163664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latin typeface="Times New Roman" panose="02020603050405020304" pitchFamily="18" charset="0"/>
                <a:cs typeface="Times New Roman" panose="02020603050405020304" pitchFamily="18" charset="0"/>
              </a:rPr>
              <a:t>Quest’ultimo può essere individuato in un importo globale per l’intero carico, ovvero mediante l’indicazione di un criterio rapportato al peso o al volume delle merci</a:t>
            </a:r>
          </a:p>
        </p:txBody>
      </p:sp>
      <p:sp>
        <p:nvSpPr>
          <p:cNvPr id="2" name="Freccia circolare a sinistra 1">
            <a:extLst>
              <a:ext uri="{FF2B5EF4-FFF2-40B4-BE49-F238E27FC236}">
                <a16:creationId xmlns="" xmlns:a16="http://schemas.microsoft.com/office/drawing/2014/main" id="{C456F861-0036-48ED-884A-0B6F7BB2F2C1}"/>
              </a:ext>
            </a:extLst>
          </p:cNvPr>
          <p:cNvSpPr/>
          <p:nvPr/>
        </p:nvSpPr>
        <p:spPr>
          <a:xfrm rot="19178312">
            <a:off x="5599103" y="1435040"/>
            <a:ext cx="993793" cy="1636643"/>
          </a:xfrm>
          <a:prstGeom prst="curvedLeftArrow">
            <a:avLst>
              <a:gd name="adj1" fmla="val 25000"/>
              <a:gd name="adj2" fmla="val 50000"/>
              <a:gd name="adj3" fmla="val 50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 name="Immagine 9">
            <a:extLst>
              <a:ext uri="{FF2B5EF4-FFF2-40B4-BE49-F238E27FC236}">
                <a16:creationId xmlns="" xmlns:a16="http://schemas.microsoft.com/office/drawing/2014/main" id="{7F0DEE86-9C5F-45FD-A56B-442026A7A4D4}"/>
              </a:ext>
            </a:extLst>
          </p:cNvPr>
          <p:cNvPicPr>
            <a:picLocks noChangeAspect="1"/>
          </p:cNvPicPr>
          <p:nvPr/>
        </p:nvPicPr>
        <p:blipFill>
          <a:blip r:embed="rId3"/>
          <a:stretch>
            <a:fillRect/>
          </a:stretch>
        </p:blipFill>
        <p:spPr>
          <a:xfrm>
            <a:off x="697017" y="3810198"/>
            <a:ext cx="1927101" cy="1791643"/>
          </a:xfrm>
          <a:prstGeom prst="rect">
            <a:avLst/>
          </a:prstGeom>
          <a:ln>
            <a:noFill/>
          </a:ln>
          <a:effectLst>
            <a:softEdge rad="112500"/>
          </a:effectLst>
        </p:spPr>
      </p:pic>
    </p:spTree>
    <p:extLst>
      <p:ext uri="{BB962C8B-B14F-4D97-AF65-F5344CB8AC3E}">
        <p14:creationId xmlns:p14="http://schemas.microsoft.com/office/powerpoint/2010/main" val="275270678"/>
      </p:ext>
    </p:extLst>
  </p:cSld>
  <p:clrMapOvr>
    <a:masterClrMapping/>
  </p:clrMapOvr>
</p:sld>
</file>

<file path=ppt/theme/theme1.xml><?xml version="1.0" encoding="utf-8"?>
<a:theme xmlns:a="http://schemas.openxmlformats.org/drawingml/2006/main" name="Filo">
  <a:themeElements>
    <a:clrScheme name="Personalizzato 6">
      <a:dk1>
        <a:srgbClr val="2392AC"/>
      </a:dk1>
      <a:lt1>
        <a:sysClr val="window" lastClr="FFFFFF"/>
      </a:lt1>
      <a:dk2>
        <a:srgbClr val="2E5369"/>
      </a:dk2>
      <a:lt2>
        <a:srgbClr val="CBECF4"/>
      </a:lt2>
      <a:accent1>
        <a:srgbClr val="B1E3EF"/>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888</TotalTime>
  <Words>3972</Words>
  <Application>Microsoft Office PowerPoint</Application>
  <PresentationFormat>Widescreen</PresentationFormat>
  <Paragraphs>252</Paragraphs>
  <Slides>48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48</vt:i4>
      </vt:variant>
    </vt:vector>
  </HeadingPairs>
  <TitlesOfParts>
    <vt:vector size="53" baseType="lpstr">
      <vt:lpstr>Arial</vt:lpstr>
      <vt:lpstr>Century Gothic</vt:lpstr>
      <vt:lpstr>Times New Roman</vt:lpstr>
      <vt:lpstr>Wingdings 3</vt:lpstr>
      <vt:lpstr>Filo</vt:lpstr>
      <vt:lpstr>Presentazione standard di PowerPoint</vt:lpstr>
      <vt:lpstr>Presentazione standard di PowerPoint</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vt:lpstr>
      <vt:lpstr>Trasporto marittimo di cose</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lpstr>Trasporto marittimo di cose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Zunarelli</dc:creator>
  <cp:lastModifiedBy>massimiliano musi</cp:lastModifiedBy>
  <cp:revision>124</cp:revision>
  <dcterms:created xsi:type="dcterms:W3CDTF">2019-06-28T16:40:01Z</dcterms:created>
  <dcterms:modified xsi:type="dcterms:W3CDTF">2020-12-02T08:42:45Z</dcterms:modified>
</cp:coreProperties>
</file>