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80" r:id="rId3"/>
    <p:sldId id="283" r:id="rId4"/>
    <p:sldId id="281" r:id="rId5"/>
    <p:sldId id="274" r:id="rId6"/>
    <p:sldId id="282" r:id="rId7"/>
    <p:sldId id="284" r:id="rId8"/>
    <p:sldId id="273" r:id="rId9"/>
    <p:sldId id="275" r:id="rId10"/>
    <p:sldId id="258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856"/>
    <a:srgbClr val="E6A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7"/>
    <p:restoredTop sz="94631"/>
  </p:normalViewPr>
  <p:slideViewPr>
    <p:cSldViewPr snapToGrid="0" snapToObjects="1">
      <p:cViewPr varScale="1">
        <p:scale>
          <a:sx n="116" d="100"/>
          <a:sy n="116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D230-5C22-1042-94F3-0B4532B2C566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BEC1-BF2B-3F43-94DF-64391FB01B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77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Knick</a:t>
            </a:r>
            <a:r>
              <a:rPr lang="it-IT" dirty="0"/>
              <a:t> 2014-2015 </a:t>
            </a:r>
            <a:r>
              <a:rPr lang="it-IT" dirty="0" err="1"/>
              <a:t>Cinemax</a:t>
            </a:r>
            <a:r>
              <a:rPr lang="it-IT" dirty="0"/>
              <a:t> (1980 in risposta a </a:t>
            </a:r>
            <a:r>
              <a:rPr lang="it-IT" dirty="0" err="1"/>
              <a:t>Showtime</a:t>
            </a:r>
            <a:r>
              <a:rPr lang="it-IT" dirty="0"/>
              <a:t>), emittente via caso </a:t>
            </a:r>
            <a:r>
              <a:rPr lang="it-IT" dirty="0" err="1"/>
              <a:t>dell</a:t>
            </a:r>
            <a:r>
              <a:rPr lang="it-IT" dirty="0"/>
              <a:t> WB. Dal 2011 trasmette serie originali</a:t>
            </a:r>
          </a:p>
          <a:p>
            <a:endParaRPr lang="it-IT" dirty="0"/>
          </a:p>
          <a:p>
            <a:r>
              <a:rPr lang="it-IT" dirty="0"/>
              <a:t>Cinema come esperienza, dispositivo, discorso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0EE31-0DC7-7647-9AD6-2A1B5BA450B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30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694D7-69FF-6342-9E07-C5AEEDE9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F10DC8-C509-FE4B-A209-2FF72BC44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662920-FCBA-0447-8AE4-0DBBBC7A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95BBEB-1821-A74F-9FE7-BAA6F9B4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3CE629-15B8-F842-AF23-9614A3CA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97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EEDE2-AA9D-A74B-890E-B6F676FC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CED963-D449-5544-A83A-81D68FE2C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7E9669-E2F9-CD42-B21E-3888F278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D00E2E-BDAC-184E-8214-31BE6270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6178CE-28EC-F846-B75D-0833D104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1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7D51DD-ECCE-ED43-BB35-560B27923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6C137F-F62F-2145-B357-08D46AEA2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FEEBA8-03F2-3F4F-B9B3-A136500F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C24D9E-1A70-D54C-8A61-C32231F5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F2739-BA06-334A-B5EA-DA6FFBDB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3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B80E8-2834-2E43-A5E7-140878A9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A52A2F-B5E1-6649-9429-3E4BA2275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E6063B-C7D3-1D4A-B53B-49E6ABE8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10FD81-E952-874E-81C5-B56E3242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104A4D-5134-6644-9021-730068E1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94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C8279-8FEF-7147-90CC-26A7EC40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C682F9-80E7-624B-AF03-F5FA765C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C068C7-DEF1-EE4D-BFC1-8B04F946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4357F-8E95-534D-AE20-BCD566E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5B450D-BF7F-E14A-ACB0-BA57CB42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08D2B-A8AC-7240-91EF-3D899451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34F3C0-276B-C74A-B26C-532C7D752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B81350-222E-2844-85F2-25DB22FF8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F74206-1BDC-3649-81C4-276000F2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F411B5-F3F6-B748-99E3-2C275FF8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CF8E7A-31A8-A047-97F5-704C1CEC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18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EC3F5-E841-C846-976F-8DCF5B94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BEF3C2-9C3A-804A-8C49-A93FD7F56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CCEE6E-010E-FE4F-8372-93AE14535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A5ACE7-FAB7-3648-8495-FECC20EE0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39752C-12E3-A247-9769-4139EF14E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2E65E6-6EE2-B448-90FF-EDF43468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F221B6-46F8-3842-B931-335725B0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FE16F7F-9588-D44A-8D7F-F015A915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3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D5C22-1C63-9E40-8F97-80E36482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10F951-7B1C-0A43-9541-81E3CF88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9E6E8E-0E58-7044-B47E-88470A36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36D9C4-5CB1-8D4A-A7F5-65696A9E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99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38249F-FDCC-1D4A-89E4-12D0B1DD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AABCD6-64C1-3A44-BD29-7C689422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4158AC-D67E-A248-9358-0B2738F9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1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86E24-3C53-8B45-903A-43107547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3B38F-88A6-E649-B234-A210FAF4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78C1BB-8022-2341-ADE1-883E31447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176CA5-A683-2742-8C7D-108742C0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57DA1A-7E52-5440-9EAC-A37C8C4E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BFF461-D09E-E34E-A122-FA596749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18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B3D7C-1DFB-EB49-B0E9-AAE8BFC4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9408C0-7884-4B41-9003-7FD8F3109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0D08DD-4A89-1444-BF5C-E58EFCE7C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B254D0-02C0-7945-941B-F042D690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8FA179-BA0E-854A-9A7D-C844594B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E49645-453C-804B-B5A2-9E186ECD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5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E8EB947-59E7-E84F-82DA-B14C04B9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7D0C3D-2663-D445-97F2-7026D608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E5228-4B04-2545-8AAB-05E0FC752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DF448-4449-8049-90FC-88C5CFA26CEA}" type="datetimeFigureOut">
              <a:rPr lang="it-IT" smtClean="0"/>
              <a:t>06/12/25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8226E5-F581-EF4C-A874-173D2B816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CB857E-E7A4-634E-8E17-07FFBD251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12B5-8C90-1247-A50E-5562126FB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CDD84E-E8DE-5B4E-9F1B-2CD918F5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472" y="1605024"/>
            <a:ext cx="2473884" cy="432442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C4688F-BE74-B947-ABD1-1431A622CCB1}"/>
              </a:ext>
            </a:extLst>
          </p:cNvPr>
          <p:cNvSpPr txBox="1"/>
          <p:nvPr/>
        </p:nvSpPr>
        <p:spPr>
          <a:xfrm>
            <a:off x="1587644" y="3083833"/>
            <a:ext cx="49762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Specificità del formato audiovisivo seriale</a:t>
            </a:r>
          </a:p>
          <a:p>
            <a:endParaRPr lang="it-IT" sz="2000" b="1" dirty="0">
              <a:solidFill>
                <a:srgbClr val="E6AC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forme che di volta in volta prendono vita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prassi mediali che da esse scaturiscono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31D588-9EAC-0F43-A72D-7C1730B9BF17}"/>
              </a:ext>
            </a:extLst>
          </p:cNvPr>
          <p:cNvSpPr txBox="1"/>
          <p:nvPr/>
        </p:nvSpPr>
        <p:spPr>
          <a:xfrm>
            <a:off x="871548" y="718802"/>
            <a:ext cx="77396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serie tv nell’epoca post-mediale</a:t>
            </a:r>
          </a:p>
          <a:p>
            <a:pPr algn="ctr"/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oggetto audiovisivo e culturale</a:t>
            </a:r>
          </a:p>
          <a:p>
            <a:pPr algn="ctr"/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 ibrido</a:t>
            </a:r>
            <a:br>
              <a:rPr lang="it-IT" sz="36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4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D424B-14F7-BF4F-B04E-934502E9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it-IT" sz="3600" b="1" dirty="0" err="1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medialità</a:t>
            </a:r>
            <a:r>
              <a:rPr lang="it-IT" sz="36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condizione post-mediale</a:t>
            </a:r>
            <a:br>
              <a:rPr lang="it-IT" sz="36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600" dirty="0">
              <a:solidFill>
                <a:srgbClr val="E9C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43B2C0-75E4-C548-8DB5-6798880C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media sono entrati in una nuova fase della loro evoluzione, sostanzialmente molto diversa da quella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-digitale in cui i media avevano consolidato il proprio ruolo.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singolo medium organizzava e predisponeva un’esperienza specifica per il fruitore  (stampa, radio, cinema, tv).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le tecnologie digitali viene meno questa specificità in favore della costruzione di un ambiente ibrido.</a:t>
            </a:r>
          </a:p>
          <a:p>
            <a:r>
              <a:rPr lang="it-IT" sz="2000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Schermo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quindi il dispositivo che permette questa reciprocità, diventa </a:t>
            </a:r>
            <a:r>
              <a:rPr lang="it-IT" sz="2000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l’interfaccia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un’esperienza multimodale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1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EEFEB-EFB2-1565-16BF-58C223375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41F6B3-E270-53D8-F268-8E7F8992D9FB}"/>
              </a:ext>
            </a:extLst>
          </p:cNvPr>
          <p:cNvSpPr txBox="1"/>
          <p:nvPr/>
        </p:nvSpPr>
        <p:spPr>
          <a:xfrm>
            <a:off x="1079653" y="1905918"/>
            <a:ext cx="10168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0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 mediale</a:t>
            </a:r>
            <a:r>
              <a:rPr lang="it-IT" sz="20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l’insieme dinamico di tecnologie, pratiche, istituzioni e forme culturali che compongono il contesto entro cui produciamo, distribuiamo e interpretiamo i media.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un ecosistema complesso in cui diversi media coesistono, si influenzano, competono e cooperano, trasformando il nostro comportamento e la nostra percezione.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EC03FF-5AD7-D2F6-014C-A33F927A25E1}"/>
              </a:ext>
            </a:extLst>
          </p:cNvPr>
          <p:cNvSpPr txBox="1"/>
          <p:nvPr/>
        </p:nvSpPr>
        <p:spPr>
          <a:xfrm>
            <a:off x="1079653" y="4527932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si usa la parola </a:t>
            </a:r>
            <a:r>
              <a:rPr lang="it-IT" sz="2800" i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it-IT" sz="28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751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2615F-BD14-931E-AD91-3F7BE4530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D42A6A-916C-A603-4141-5869EF147788}"/>
              </a:ext>
            </a:extLst>
          </p:cNvPr>
          <p:cNvSpPr txBox="1"/>
          <p:nvPr/>
        </p:nvSpPr>
        <p:spPr>
          <a:xfrm>
            <a:off x="1079653" y="1905918"/>
            <a:ext cx="101685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non ci riferiamo a un singolo mezzo ma a un </a:t>
            </a:r>
            <a:r>
              <a:rPr lang="it-IT" sz="2000" b="1" i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ecosistema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un ambiente naturale, anche nell’ambiente mediale convivono: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“vecchi” e “nuovi”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tecnologie analogiche e digitali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pratiche sociali tradizionali e innovative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industrie, piattaforme, infrastrutture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L’ambiente mediale non è la TV, o il cinema, o Internet: è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l’insieme delle loro interazioni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082A84-57A0-DB37-FDB7-BC1E75DF118D}"/>
              </a:ext>
            </a:extLst>
          </p:cNvPr>
          <p:cNvSpPr txBox="1"/>
          <p:nvPr/>
        </p:nvSpPr>
        <p:spPr>
          <a:xfrm>
            <a:off x="3687137" y="858654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si usa la parola </a:t>
            </a:r>
            <a:r>
              <a:rPr lang="it-IT" sz="2800" i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it-IT" sz="28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038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AB7125-A3EA-9800-6FED-9CFAA976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72D562-A366-EFEA-58B7-4BFBDD7356F9}"/>
              </a:ext>
            </a:extLst>
          </p:cNvPr>
          <p:cNvSpPr txBox="1"/>
          <p:nvPr/>
        </p:nvSpPr>
        <p:spPr>
          <a:xfrm>
            <a:off x="1079653" y="1905918"/>
            <a:ext cx="10168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media non sono solo strumenti, sono: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contesti che modellano il comportamento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spazi di interazione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ambienti immersivi e quotidiani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luoghi che modificano percezione, memoria, tempo e spazio.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Concezione </a:t>
            </a:r>
            <a:r>
              <a:rPr lang="it-IT" sz="20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dei media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4C5A32-9152-3F81-3838-8CC15999A246}"/>
              </a:ext>
            </a:extLst>
          </p:cNvPr>
          <p:cNvSpPr txBox="1"/>
          <p:nvPr/>
        </p:nvSpPr>
        <p:spPr>
          <a:xfrm>
            <a:off x="3367370" y="892367"/>
            <a:ext cx="559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gli individui </a:t>
            </a:r>
            <a:r>
              <a:rPr lang="it-IT" sz="2800" b="1" i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abitano</a:t>
            </a:r>
            <a:r>
              <a:rPr lang="it-IT" sz="28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media</a:t>
            </a:r>
          </a:p>
        </p:txBody>
      </p:sp>
    </p:spTree>
    <p:extLst>
      <p:ext uri="{BB962C8B-B14F-4D97-AF65-F5344CB8AC3E}">
        <p14:creationId xmlns:p14="http://schemas.microsoft.com/office/powerpoint/2010/main" val="395779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95D4B4-3371-FCFB-E215-485C5B0F6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6258A0-9FC2-A418-6599-7A1A25908CCD}"/>
              </a:ext>
            </a:extLst>
          </p:cNvPr>
          <p:cNvSpPr txBox="1"/>
          <p:nvPr/>
        </p:nvSpPr>
        <p:spPr>
          <a:xfrm>
            <a:off x="1079653" y="1905918"/>
            <a:ext cx="10168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Come qualsiasi ambiente, anche </a:t>
            </a:r>
            <a:r>
              <a:rPr lang="it-IT" sz="2000" b="1" dirty="0">
                <a:solidFill>
                  <a:srgbClr val="E9C856"/>
                </a:solidFill>
              </a:rPr>
              <a:t>l’ambiente mediale è </a:t>
            </a:r>
            <a:r>
              <a:rPr lang="it-IT" sz="2000" b="1" i="1" dirty="0">
                <a:solidFill>
                  <a:srgbClr val="E9C856"/>
                </a:solidFill>
              </a:rPr>
              <a:t>mutabile</a:t>
            </a:r>
            <a:r>
              <a:rPr lang="it-IT" sz="2000" b="1" dirty="0">
                <a:solidFill>
                  <a:srgbClr val="E9C856"/>
                </a:solidFill>
              </a:rPr>
              <a:t> 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e in continua evoluzione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tecnologie emergenti (broadband, streaming, smartphone)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trasformazioni industriali (da broadcast a post-network)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pratiche degli utenti (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</a:rPr>
              <a:t>binge-watching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, social media, gaming)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“Ambiente” sottolinea il </a:t>
            </a:r>
            <a:r>
              <a:rPr lang="it-IT" sz="2000" b="1" dirty="0">
                <a:solidFill>
                  <a:srgbClr val="E9C856"/>
                </a:solidFill>
              </a:rPr>
              <a:t>carattere processuale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, non statico.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38ABC5-F477-2DDA-B020-D506EF79475F}"/>
              </a:ext>
            </a:extLst>
          </p:cNvPr>
          <p:cNvSpPr txBox="1"/>
          <p:nvPr/>
        </p:nvSpPr>
        <p:spPr>
          <a:xfrm>
            <a:off x="789709" y="649995"/>
            <a:ext cx="10748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ambiente vivo, in cui persone, piattaforme, istituzioni e dispositivi coesistono.</a:t>
            </a:r>
          </a:p>
          <a:p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367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9480D1-3C8F-FC4A-2BEA-B0C9458D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47AC68-ADBA-5321-54E3-FB2404BCF823}"/>
              </a:ext>
            </a:extLst>
          </p:cNvPr>
          <p:cNvSpPr txBox="1"/>
          <p:nvPr/>
        </p:nvSpPr>
        <p:spPr>
          <a:xfrm>
            <a:off x="1380167" y="1101112"/>
            <a:ext cx="9652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serialità televisiva è l’oggetto culturale il cui formato narrativo</a:t>
            </a:r>
          </a:p>
          <a:p>
            <a:pPr algn="ctr"/>
            <a:r>
              <a:rPr lang="it-IT" sz="2800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 al meglio la nostra condizione presente?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2046CA0-6714-77A7-B2F8-F1365F12A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1"/>
            <a:ext cx="121919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060C4-01BF-F42D-5216-35F3F60BB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DF8CE2-711C-3BEE-41E8-D8CCFC6E431E}"/>
              </a:ext>
            </a:extLst>
          </p:cNvPr>
          <p:cNvSpPr txBox="1"/>
          <p:nvPr/>
        </p:nvSpPr>
        <p:spPr>
          <a:xfrm>
            <a:off x="1145754" y="1074509"/>
            <a:ext cx="740074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serie TV creano senso restando sempre aperte a nuovi sviluppi</a:t>
            </a:r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permette il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 stesso di serializzazione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Elementi chiave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continuità nel tempo non deriva solo dalla trama,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dalla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stabilità del piano figurativo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Nelle serie complesse il figurativo non riguarda solo il protagonista: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articola nella creazione di un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vero e proprio mondo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mondo accoglie l’azione dei personaggi e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ridefinisce continuamente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attraverso ciò che fanno.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6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4C0B6-5FB5-9B55-E56E-6DDDFA0F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46FA034-2624-33E7-913E-0E265213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068" y="2486025"/>
            <a:ext cx="7772400" cy="43719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1304F1-82A7-2ADB-DA80-1EC47097E642}"/>
              </a:ext>
            </a:extLst>
          </p:cNvPr>
          <p:cNvSpPr txBox="1"/>
          <p:nvPr/>
        </p:nvSpPr>
        <p:spPr>
          <a:xfrm>
            <a:off x="1100720" y="2897436"/>
            <a:ext cx="519244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 potenzialmente infinite…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Provvisorie, rimodulabili, intrinsecamente aperte</a:t>
            </a:r>
          </a:p>
          <a:p>
            <a:endParaRPr lang="it-IT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Mondi narrativi complessi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Racconti articolati,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immerisivi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Bisogno di senso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Necessità di unità e coerenza</a:t>
            </a:r>
          </a:p>
          <a:p>
            <a:endParaRPr lang="it-IT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F46ABD-A304-188D-251D-EA4C1792D961}"/>
              </a:ext>
            </a:extLst>
          </p:cNvPr>
          <p:cNvSpPr txBox="1"/>
          <p:nvPr/>
        </p:nvSpPr>
        <p:spPr>
          <a:xfrm>
            <a:off x="1740479" y="506775"/>
            <a:ext cx="91053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Equilibrio vitalistico tra soddisfacimento dell’attesa e rinnovamento</a:t>
            </a:r>
          </a:p>
          <a:p>
            <a:pPr algn="ctr"/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serie adottano la logica mediale contemporanea </a:t>
            </a:r>
          </a:p>
          <a:p>
            <a:pPr algn="ctr"/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rispondendo però a un bisogno di coerenza</a:t>
            </a:r>
          </a:p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687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DD5459F-C3D8-B54B-9676-93812715FCD3}"/>
              </a:ext>
            </a:extLst>
          </p:cNvPr>
          <p:cNvCxnSpPr>
            <a:cxnSpLocks/>
          </p:cNvCxnSpPr>
          <p:nvPr/>
        </p:nvCxnSpPr>
        <p:spPr>
          <a:xfrm flipV="1">
            <a:off x="3383156" y="663387"/>
            <a:ext cx="0" cy="5074025"/>
          </a:xfrm>
          <a:prstGeom prst="straightConnector1">
            <a:avLst/>
          </a:prstGeom>
          <a:ln w="101600">
            <a:solidFill>
              <a:srgbClr val="E9C8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C65B282-7DB5-FF47-8191-57F8376C0678}"/>
              </a:ext>
            </a:extLst>
          </p:cNvPr>
          <p:cNvCxnSpPr>
            <a:cxnSpLocks/>
          </p:cNvCxnSpPr>
          <p:nvPr/>
        </p:nvCxnSpPr>
        <p:spPr>
          <a:xfrm>
            <a:off x="2791486" y="5235386"/>
            <a:ext cx="7673787" cy="0"/>
          </a:xfrm>
          <a:prstGeom prst="straightConnector1">
            <a:avLst/>
          </a:prstGeom>
          <a:ln w="101600">
            <a:solidFill>
              <a:srgbClr val="E9C8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46E999C-D830-EA4C-BC27-5B25287119B4}"/>
              </a:ext>
            </a:extLst>
          </p:cNvPr>
          <p:cNvSpPr txBox="1"/>
          <p:nvPr/>
        </p:nvSpPr>
        <p:spPr>
          <a:xfrm>
            <a:off x="2101882" y="488144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it-IT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2C80DF8-AF62-E64F-BEF7-2695C0DD7235}"/>
              </a:ext>
            </a:extLst>
          </p:cNvPr>
          <p:cNvSpPr txBox="1"/>
          <p:nvPr/>
        </p:nvSpPr>
        <p:spPr>
          <a:xfrm>
            <a:off x="3126515" y="589877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D78A3E-7C68-0142-9480-8AD613B7D153}"/>
              </a:ext>
            </a:extLst>
          </p:cNvPr>
          <p:cNvSpPr txBox="1"/>
          <p:nvPr/>
        </p:nvSpPr>
        <p:spPr>
          <a:xfrm>
            <a:off x="761252" y="1025784"/>
            <a:ext cx="2365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LINEARE</a:t>
            </a:r>
          </a:p>
          <a:p>
            <a:pPr algn="r"/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INTRECCIATO</a:t>
            </a:r>
          </a:p>
          <a:p>
            <a:pPr algn="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SINCRONICO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180996-46C2-004E-B455-2A98AC082AED}"/>
              </a:ext>
            </a:extLst>
          </p:cNvPr>
          <p:cNvSpPr txBox="1"/>
          <p:nvPr/>
        </p:nvSpPr>
        <p:spPr>
          <a:xfrm>
            <a:off x="3718185" y="2017452"/>
            <a:ext cx="6801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APERTO, ESPLORABILE, INCREMENTABILE</a:t>
            </a:r>
          </a:p>
          <a:p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CHIUSO, CON CONFINI CERTI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7B2495E3-F7D8-204C-B331-A55C8BC947D3}"/>
              </a:ext>
            </a:extLst>
          </p:cNvPr>
          <p:cNvCxnSpPr/>
          <p:nvPr/>
        </p:nvCxnSpPr>
        <p:spPr>
          <a:xfrm>
            <a:off x="3126515" y="1398494"/>
            <a:ext cx="513282" cy="61895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8F601D58-61A1-A948-8BDD-F527EF964EC3}"/>
              </a:ext>
            </a:extLst>
          </p:cNvPr>
          <p:cNvCxnSpPr/>
          <p:nvPr/>
        </p:nvCxnSpPr>
        <p:spPr>
          <a:xfrm>
            <a:off x="3126515" y="2890920"/>
            <a:ext cx="513282" cy="61895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0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2DD312-150E-3452-31AD-963971AD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809F87-130B-C40B-70E5-EDC1BA660867}"/>
              </a:ext>
            </a:extLst>
          </p:cNvPr>
          <p:cNvSpPr txBox="1"/>
          <p:nvPr/>
        </p:nvSpPr>
        <p:spPr>
          <a:xfrm>
            <a:off x="1602149" y="2598003"/>
            <a:ext cx="949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quanto formato temporale la serialità riflette così su se stessa</a:t>
            </a:r>
          </a:p>
          <a:p>
            <a:pPr algn="ctr"/>
            <a:r>
              <a:rPr lang="it-IT" sz="24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attraverso la prassi estetica della frammentazione e della ricostruzione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7F04E-6FE8-80EF-7497-0B09D8A907BB}"/>
              </a:ext>
            </a:extLst>
          </p:cNvPr>
          <p:cNvSpPr txBox="1"/>
          <p:nvPr/>
        </p:nvSpPr>
        <p:spPr>
          <a:xfrm>
            <a:off x="2599980" y="4197427"/>
            <a:ext cx="7146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Immadiatezza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l’esperienza della visione e l’esperienza </a:t>
            </a:r>
            <a:r>
              <a:rPr lang="it-IT" sz="20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 court</a:t>
            </a:r>
          </a:p>
        </p:txBody>
      </p:sp>
    </p:spTree>
    <p:extLst>
      <p:ext uri="{BB962C8B-B14F-4D97-AF65-F5344CB8AC3E}">
        <p14:creationId xmlns:p14="http://schemas.microsoft.com/office/powerpoint/2010/main" val="398680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E988A-C5F1-7BB0-4391-7A05366AD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610258-C8E5-795C-8C66-8FC5DDAE3C16}"/>
              </a:ext>
            </a:extLst>
          </p:cNvPr>
          <p:cNvSpPr txBox="1"/>
          <p:nvPr/>
        </p:nvSpPr>
        <p:spPr>
          <a:xfrm>
            <a:off x="1112048" y="761738"/>
            <a:ext cx="93188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RICOEUR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«Il tempo – scrive </a:t>
            </a:r>
            <a:r>
              <a:rPr lang="it-IT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Ricœur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diviene tempo umano nella misura in cui è articolato in modo narrativo; per contro (en </a:t>
            </a:r>
            <a:r>
              <a:rPr lang="it-IT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retour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il racconto è significativo nella misura in cui disegna i tratti dell’esperienza temporale»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cosa significa?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narrazione è il modo in cui diamo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tempo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raccontare significa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mettere in ordine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eventi dispersi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racconto media tra la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causalità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(spiegare) e il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(comprendere)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la serialità televisiva questa idea è essenziale:</a:t>
            </a:r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serie costruiscono mondi e identità attraverso il racconto del tempo.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2DBCE0-D2A9-D34E-DB08-2312E258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713" y="2247440"/>
            <a:ext cx="2354618" cy="35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75958C-1DF8-A742-B333-4C6635931CD0}"/>
              </a:ext>
            </a:extLst>
          </p:cNvPr>
          <p:cNvSpPr txBox="1"/>
          <p:nvPr/>
        </p:nvSpPr>
        <p:spPr>
          <a:xfrm>
            <a:off x="1607531" y="1290253"/>
            <a:ext cx="38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Convergenza e cultura convergente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778FE8-8661-FF4C-BA9F-5E67EE80A034}"/>
              </a:ext>
            </a:extLst>
          </p:cNvPr>
          <p:cNvSpPr txBox="1"/>
          <p:nvPr/>
        </p:nvSpPr>
        <p:spPr>
          <a:xfrm>
            <a:off x="4417537" y="520345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Rilocazione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EC8FBE-F474-BC40-83E7-68060C803DDB}"/>
              </a:ext>
            </a:extLst>
          </p:cNvPr>
          <p:cNvSpPr txBox="1"/>
          <p:nvPr/>
        </p:nvSpPr>
        <p:spPr>
          <a:xfrm>
            <a:off x="6129628" y="2656465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Rimediazione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57F05A-6746-5147-8D1D-87E172E84C3E}"/>
              </a:ext>
            </a:extLst>
          </p:cNvPr>
          <p:cNvSpPr txBox="1"/>
          <p:nvPr/>
        </p:nvSpPr>
        <p:spPr>
          <a:xfrm>
            <a:off x="7846251" y="1794869"/>
            <a:ext cx="172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Intermedialità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EF9E81-D332-CC46-A917-9E38017604A9}"/>
              </a:ext>
            </a:extLst>
          </p:cNvPr>
          <p:cNvSpPr txBox="1"/>
          <p:nvPr/>
        </p:nvSpPr>
        <p:spPr>
          <a:xfrm>
            <a:off x="5459505" y="1533318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rgbClr val="E9C856"/>
                </a:solidFill>
                <a:latin typeface="Al Tarikh" pitchFamily="2" charset="-78"/>
                <a:cs typeface="Al Tarikh" pitchFamily="2" charset="-78"/>
              </a:rPr>
              <a:t>Media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31F051-A3C1-C24A-8456-30F0C836F42E}"/>
              </a:ext>
            </a:extLst>
          </p:cNvPr>
          <p:cNvSpPr txBox="1"/>
          <p:nvPr/>
        </p:nvSpPr>
        <p:spPr>
          <a:xfrm>
            <a:off x="3130467" y="2269663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Ipermediazione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088CF6-E345-1C43-9FEF-CE860ED1DD84}"/>
              </a:ext>
            </a:extLst>
          </p:cNvPr>
          <p:cNvSpPr txBox="1"/>
          <p:nvPr/>
        </p:nvSpPr>
        <p:spPr>
          <a:xfrm>
            <a:off x="6952129" y="871836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Transmedia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 </a:t>
            </a:r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Al Tarikh" pitchFamily="2" charset="-78"/>
                <a:cs typeface="Al Tarikh" pitchFamily="2" charset="-78"/>
              </a:rPr>
              <a:t>storytelling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Al Tarikh" pitchFamily="2" charset="-78"/>
              <a:cs typeface="Al Tarikh" pitchFamily="2" charset="-78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F68E137-D0C5-D245-BEDF-C763CB130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55" y="3249074"/>
            <a:ext cx="8328290" cy="36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1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44E0DB-9AC1-3648-B684-E8B572DF3171}"/>
              </a:ext>
            </a:extLst>
          </p:cNvPr>
          <p:cNvSpPr txBox="1"/>
          <p:nvPr/>
        </p:nvSpPr>
        <p:spPr>
          <a:xfrm>
            <a:off x="4945926" y="144277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E9C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MEDIA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6BAAB4-E0E5-B543-A074-E6EE45536DB8}"/>
              </a:ext>
            </a:extLst>
          </p:cNvPr>
          <p:cNvSpPr txBox="1"/>
          <p:nvPr/>
        </p:nvSpPr>
        <p:spPr>
          <a:xfrm>
            <a:off x="3663523" y="2897653"/>
            <a:ext cx="46346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Concezione strumentale</a:t>
            </a:r>
          </a:p>
          <a:p>
            <a:pPr algn="ctr"/>
            <a:endParaRPr lang="it-IT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Concezione ambientale</a:t>
            </a:r>
          </a:p>
        </p:txBody>
      </p:sp>
    </p:spTree>
    <p:extLst>
      <p:ext uri="{BB962C8B-B14F-4D97-AF65-F5344CB8AC3E}">
        <p14:creationId xmlns:p14="http://schemas.microsoft.com/office/powerpoint/2010/main" val="1124569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701</Words>
  <Application>Microsoft Macintosh PowerPoint</Application>
  <PresentationFormat>Widescreen</PresentationFormat>
  <Paragraphs>117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Al Tarikh</vt:lpstr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Post-medialità e condizione post-mediale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Revisore</dc:creator>
  <cp:lastModifiedBy>Alberto De Nicola</cp:lastModifiedBy>
  <cp:revision>14</cp:revision>
  <dcterms:created xsi:type="dcterms:W3CDTF">2024-11-25T09:11:02Z</dcterms:created>
  <dcterms:modified xsi:type="dcterms:W3CDTF">2025-12-06T18:33:49Z</dcterms:modified>
</cp:coreProperties>
</file>