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8.xml" ContentType="application/vnd.openxmlformats-officedocument.theme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5" r:id="rId2"/>
    <p:sldMasterId id="2147483706" r:id="rId3"/>
    <p:sldMasterId id="2147483712" r:id="rId4"/>
    <p:sldMasterId id="2147483716" r:id="rId5"/>
    <p:sldMasterId id="2147483719" r:id="rId6"/>
    <p:sldMasterId id="2147483722" r:id="rId7"/>
    <p:sldMasterId id="2147483725" r:id="rId8"/>
    <p:sldMasterId id="2147483728" r:id="rId9"/>
    <p:sldMasterId id="2147483730" r:id="rId10"/>
    <p:sldMasterId id="2147483750" r:id="rId11"/>
    <p:sldMasterId id="2147483757" r:id="rId12"/>
  </p:sldMasterIdLst>
  <p:notesMasterIdLst>
    <p:notesMasterId r:id="rId55"/>
  </p:notesMasterIdLst>
  <p:handoutMasterIdLst>
    <p:handoutMasterId r:id="rId56"/>
  </p:handoutMasterIdLst>
  <p:sldIdLst>
    <p:sldId id="256" r:id="rId13"/>
    <p:sldId id="258" r:id="rId14"/>
    <p:sldId id="262" r:id="rId15"/>
    <p:sldId id="336" r:id="rId16"/>
    <p:sldId id="263" r:id="rId17"/>
    <p:sldId id="264" r:id="rId18"/>
    <p:sldId id="376" r:id="rId19"/>
    <p:sldId id="272" r:id="rId20"/>
    <p:sldId id="276" r:id="rId21"/>
    <p:sldId id="318" r:id="rId22"/>
    <p:sldId id="337" r:id="rId23"/>
    <p:sldId id="260" r:id="rId24"/>
    <p:sldId id="340" r:id="rId25"/>
    <p:sldId id="345" r:id="rId26"/>
    <p:sldId id="346" r:id="rId27"/>
    <p:sldId id="348" r:id="rId28"/>
    <p:sldId id="349" r:id="rId29"/>
    <p:sldId id="350" r:id="rId30"/>
    <p:sldId id="382" r:id="rId31"/>
    <p:sldId id="353" r:id="rId32"/>
    <p:sldId id="357" r:id="rId33"/>
    <p:sldId id="359" r:id="rId34"/>
    <p:sldId id="354" r:id="rId35"/>
    <p:sldId id="355" r:id="rId36"/>
    <p:sldId id="366" r:id="rId37"/>
    <p:sldId id="362" r:id="rId38"/>
    <p:sldId id="266" r:id="rId39"/>
    <p:sldId id="271" r:id="rId40"/>
    <p:sldId id="268" r:id="rId41"/>
    <p:sldId id="369" r:id="rId42"/>
    <p:sldId id="375" r:id="rId43"/>
    <p:sldId id="370" r:id="rId44"/>
    <p:sldId id="288" r:id="rId45"/>
    <p:sldId id="298" r:id="rId46"/>
    <p:sldId id="377" r:id="rId47"/>
    <p:sldId id="290" r:id="rId48"/>
    <p:sldId id="289" r:id="rId49"/>
    <p:sldId id="292" r:id="rId50"/>
    <p:sldId id="293" r:id="rId51"/>
    <p:sldId id="378" r:id="rId52"/>
    <p:sldId id="380" r:id="rId53"/>
    <p:sldId id="381" r:id="rId54"/>
  </p:sldIdLst>
  <p:sldSz cx="9144000" cy="6858000" type="screen4x3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" initials="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9900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ags" Target="tags/tag1.xml"/><Relationship Id="rId61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D5C4A0-CE6E-FF4D-A7E2-E978755F24B0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D27A0-366C-104B-9DC6-F20BFF182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188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84480-8A6C-477A-A90A-B931D26FACB3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FA42C-4D4E-4BCA-97C1-2A3BBBDE2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466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A42C-4D4E-4BCA-97C1-2A3BBBDE26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16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193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286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6140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u="sng" smtClean="0">
                <a:latin typeface="Arial" pitchFamily="34" charset="0"/>
              </a:rPr>
              <a:t>Figure Caption:</a:t>
            </a:r>
            <a:r>
              <a:rPr lang="en-US" smtClean="0">
                <a:latin typeface="Arial" pitchFamily="34" charset="0"/>
              </a:rPr>
              <a:t>  </a:t>
            </a:r>
          </a:p>
          <a:p>
            <a:r>
              <a:rPr lang="en-US" b="1" smtClean="0">
                <a:latin typeface="Arial" pitchFamily="34" charset="0"/>
              </a:rPr>
              <a:t>Figure 6-3: Unit-Elastic Demand, Inelastic Demand, and Elastic Demand</a:t>
            </a:r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Panel (b) shows a case of inelastic demand: a 20% increase in price generates a 10% decline in quantity demanded, implying a price elasticity of demand of 0.5.</a:t>
            </a:r>
          </a:p>
        </p:txBody>
      </p:sp>
    </p:spTree>
    <p:extLst>
      <p:ext uri="{BB962C8B-B14F-4D97-AF65-F5344CB8AC3E}">
        <p14:creationId xmlns:p14="http://schemas.microsoft.com/office/powerpoint/2010/main" val="3691275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35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5211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FA42C-4D4E-4BCA-97C1-2A3BBBDE26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14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u="sng" smtClean="0">
                <a:latin typeface="Arial" pitchFamily="34" charset="0"/>
              </a:rPr>
              <a:t>Figure Caption:</a:t>
            </a:r>
            <a:r>
              <a:rPr lang="en-US" smtClean="0">
                <a:latin typeface="Arial" pitchFamily="34" charset="0"/>
              </a:rPr>
              <a:t>  </a:t>
            </a:r>
          </a:p>
          <a:p>
            <a:r>
              <a:rPr lang="en-US" b="1" smtClean="0">
                <a:latin typeface="Arial" pitchFamily="34" charset="0"/>
              </a:rPr>
              <a:t>Figure 6-4 (a):</a:t>
            </a:r>
          </a:p>
          <a:p>
            <a:r>
              <a:rPr lang="en-US" smtClean="0">
                <a:latin typeface="Arial" pitchFamily="34" charset="0"/>
              </a:rPr>
              <a:t>The green rectangle represents total revenue generated from 1,100 drivers who each pay a toll of $0.90.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625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2BE1D02-817A-412B-956A-E39AF21A0D3F}" type="slidenum">
              <a:rPr lang="en-US" sz="1200">
                <a:latin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0349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645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069B721-93CD-4BA7-9650-173134D5C551}" type="slidenum">
              <a:rPr lang="en-US" sz="1200">
                <a:latin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101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B5680-ADD8-43EA-B3AD-D7DFF09261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0507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B9277B-A344-44DA-9BFB-FF6C96A686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85648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C728E-0A62-4F27-939C-0B946CA8AF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C728E-0A62-4F27-939C-0B946CA8AFB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44327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i="1" u="sng" smtClean="0">
                <a:latin typeface="Arial" pitchFamily="34" charset="0"/>
              </a:rPr>
              <a:t>Figure Caption:</a:t>
            </a:r>
            <a:r>
              <a:rPr lang="en-US" smtClean="0">
                <a:latin typeface="Arial" pitchFamily="34" charset="0"/>
              </a:rPr>
              <a:t>  </a:t>
            </a:r>
          </a:p>
          <a:p>
            <a:r>
              <a:rPr lang="en-US" b="1" smtClean="0">
                <a:latin typeface="Arial" pitchFamily="34" charset="0"/>
              </a:rPr>
              <a:t>Figure 6-5: The Price Elasticity of Demand Changes Along the Demand Curve</a:t>
            </a:r>
            <a:endParaRPr lang="en-US" smtClean="0">
              <a:latin typeface="Arial" pitchFamily="34" charset="0"/>
            </a:endParaRPr>
          </a:p>
          <a:p>
            <a:r>
              <a:rPr lang="en-US" smtClean="0">
                <a:latin typeface="Arial" pitchFamily="34" charset="0"/>
              </a:rPr>
              <a:t>The upper panel shows a demand curve corresponding to the demand schedule in the table. The lower panel shows how total revenue changes along that demand curve: at each price and quantity combination, the height of the bar represents the total revenue generated. You can see that at a low price, raising the price increases total revenue. So demand is inelastic at low prices. At a high price, however, a rise in price reduces total revenue. So demand is elastic at high prices.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3665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3C7EF09-BB45-41F3-B54C-2741D368B037}" type="slidenum">
              <a:rPr lang="en-US" sz="1200">
                <a:latin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328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Instructor Notes:  The remaining determinants ultimately relate to this point, so it may be helpful to point this out.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6815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Instructor Notes:  </a:t>
            </a:r>
          </a:p>
        </p:txBody>
      </p:sp>
    </p:spTree>
    <p:extLst>
      <p:ext uri="{BB962C8B-B14F-4D97-AF65-F5344CB8AC3E}">
        <p14:creationId xmlns:p14="http://schemas.microsoft.com/office/powerpoint/2010/main" val="2022927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13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6087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Instructor Notes:  </a:t>
            </a:r>
          </a:p>
        </p:txBody>
      </p:sp>
    </p:spTree>
    <p:extLst>
      <p:ext uri="{BB962C8B-B14F-4D97-AF65-F5344CB8AC3E}">
        <p14:creationId xmlns:p14="http://schemas.microsoft.com/office/powerpoint/2010/main" val="2880134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340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2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879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Instructor Notes:  </a:t>
            </a:r>
          </a:p>
        </p:txBody>
      </p:sp>
    </p:spTree>
    <p:extLst>
      <p:ext uri="{BB962C8B-B14F-4D97-AF65-F5344CB8AC3E}">
        <p14:creationId xmlns:p14="http://schemas.microsoft.com/office/powerpoint/2010/main" val="948009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0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80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FCDA6352-9B41-4BF0-9E78-90F62FCCF18A}" type="slidenum">
              <a:rPr lang="en-US" sz="1200">
                <a:latin typeface="Arial" pitchFamily="34" charset="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sz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95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07844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3FB1C5-644A-4AAE-AF67-C50F7C5E21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31366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031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Instructor Notes:  </a:t>
            </a:r>
          </a:p>
        </p:txBody>
      </p:sp>
    </p:spTree>
    <p:extLst>
      <p:ext uri="{BB962C8B-B14F-4D97-AF65-F5344CB8AC3E}">
        <p14:creationId xmlns:p14="http://schemas.microsoft.com/office/powerpoint/2010/main" val="10306672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096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A30C0-44C8-4F8F-A05B-9379B930B0B8}" type="slidenum">
              <a:rPr lang="en-US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685800"/>
            <a:ext cx="4064000" cy="3048000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202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A30C0-44C8-4F8F-A05B-9379B930B0B8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13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685800"/>
            <a:ext cx="4064000" cy="3048000"/>
          </a:xfrm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5029200" cy="4572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7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940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3E2B6F-2540-4855-89B7-7A30A81C5D1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0300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885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66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All image credits courtesy of Morgue File and/or </a:t>
            </a:r>
            <a:r>
              <a:rPr lang="en-US" dirty="0" err="1" smtClean="0"/>
              <a:t>FreeImages.com</a:t>
            </a:r>
            <a:r>
              <a:rPr lang="en-US" dirty="0" smtClean="0"/>
              <a:t> unless otherwise specified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2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Instructor Notes:  </a:t>
            </a:r>
          </a:p>
        </p:txBody>
      </p:sp>
    </p:spTree>
    <p:extLst>
      <p:ext uri="{BB962C8B-B14F-4D97-AF65-F5344CB8AC3E}">
        <p14:creationId xmlns:p14="http://schemas.microsoft.com/office/powerpoint/2010/main" val="59959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://krugman.blogs.nytimes.com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hyperlink" Target="http://www.gregmankiw.blogspot.com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://www.freakonomics.com/blog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hyperlink" Target="http://research.stlouisfed.org/fred2/" TargetMode="External"/><Relationship Id="rId4" Type="http://schemas.openxmlformats.org/officeDocument/2006/relationships/hyperlink" Target="http://marginalrevolution.com/" TargetMode="External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krugman.blogs.nytimes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88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4763" y="5486400"/>
            <a:ext cx="9136063" cy="1371600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anchor="ctr">
            <a:normAutofit/>
          </a:bodyPr>
          <a:lstStyle/>
          <a:p>
            <a:pPr algn="r">
              <a:defRPr/>
            </a:pPr>
            <a:endParaRPr lang="en-US" sz="4800" spc="50" dirty="0">
              <a:latin typeface="Candar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938" y="5181600"/>
            <a:ext cx="887412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/>
                <a:ea typeface="Tahoma" pitchFamily="34" charset="0"/>
                <a:cs typeface="Tw Cen MT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-418306" y="5981184"/>
            <a:ext cx="13589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kern="0" cap="all" spc="300" dirty="0">
                <a:solidFill>
                  <a:schemeClr val="bg1">
                    <a:lumMod val="75000"/>
                  </a:schemeClr>
                </a:solidFill>
                <a:latin typeface="Tw Cen MT"/>
                <a:ea typeface="+mj-ea"/>
                <a:cs typeface="Tw Cen MT"/>
              </a:rPr>
              <a:t>Chapter</a:t>
            </a:r>
            <a:endParaRPr lang="en-US" sz="2000" b="1" kern="0" cap="all" spc="300" dirty="0">
              <a:solidFill>
                <a:schemeClr val="bg1">
                  <a:lumMod val="75000"/>
                </a:schemeClr>
              </a:solidFill>
              <a:latin typeface="Tw Cen MT"/>
              <a:ea typeface="+mj-ea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15356"/>
            <a:ext cx="7696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b="1" i="0" kern="0" cap="small" spc="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Slides </a:t>
            </a:r>
            <a:r>
              <a:rPr lang="en-US" sz="1400" b="1" i="0" kern="0" cap="small" spc="400" dirty="0">
                <a:solidFill>
                  <a:schemeClr val="tx1">
                    <a:lumMod val="50000"/>
                    <a:lumOff val="50000"/>
                  </a:schemeClr>
                </a:solidFill>
                <a:latin typeface="Tw Cen MT" pitchFamily="34" charset="0"/>
              </a:rPr>
              <a:t>by Solina Lindahl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1371600" y="5486400"/>
            <a:ext cx="7772400" cy="137159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5400" b="1" i="0" u="none" strike="noStrike" kern="1200" cap="none" spc="100" baseline="0" smtClean="0">
                <a:solidFill>
                  <a:srgbClr val="FF3300"/>
                </a:solidFill>
                <a:effectLst/>
                <a:latin typeface="Candara" pitchFamily="34" charset="0"/>
                <a:ea typeface="+mj-ea"/>
                <a:cs typeface="+mj-cs"/>
              </a:defRPr>
            </a:lvl1pPr>
          </a:lstStyle>
          <a:p>
            <a:r>
              <a:rPr lang="en-US" b="1" kern="0" spc="500" dirty="0" smtClean="0">
                <a:latin typeface="Tw Cen MT"/>
                <a:cs typeface="Tw Cen MT"/>
              </a:rPr>
              <a:t>Elasticity</a:t>
            </a:r>
            <a:endParaRPr lang="en-US" b="1" kern="0" spc="5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4220870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60198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2286000"/>
            <a:ext cx="9144000" cy="0"/>
          </a:xfrm>
          <a:prstGeom prst="line">
            <a:avLst/>
          </a:prstGeom>
          <a:ln w="57150" cmpd="sng">
            <a:solidFill>
              <a:srgbClr val="F8EF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0" y="1490246"/>
            <a:ext cx="9144000" cy="338554"/>
          </a:xfrm>
          <a:prstGeom prst="rect">
            <a:avLst/>
          </a:prstGeom>
          <a:solidFill>
            <a:srgbClr val="CCFF33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b="0" i="0" spc="300" dirty="0" smtClean="0">
                <a:solidFill>
                  <a:srgbClr val="F79646"/>
                </a:solidFill>
                <a:latin typeface="+mn-lt"/>
              </a:rPr>
              <a:t>SOME GOOD BLOGS AND OTHER SITES TO GET THE JUICES FLOWING:</a:t>
            </a:r>
            <a:endParaRPr lang="en-US" sz="1600" b="0" i="0" spc="300" dirty="0">
              <a:solidFill>
                <a:srgbClr val="F79646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391400" cy="784225"/>
          </a:xfrm>
          <a:prstGeom prst="rect">
            <a:avLst/>
          </a:prstGeom>
          <a:noFill/>
          <a:effectLst/>
        </p:spPr>
        <p:txBody>
          <a:bodyPr/>
          <a:lstStyle>
            <a:lvl1pPr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FOOD FOR</a:t>
            </a:r>
            <a:r>
              <a:rPr lang="en-US" sz="4800" b="0" baseline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 </a:t>
            </a:r>
            <a:r>
              <a:rPr lang="en-US" sz="4800" b="0" dirty="0" smtClean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Arial" pitchFamily="34" charset="0"/>
              </a:rPr>
              <a:t>THOUGHT….</a:t>
            </a:r>
            <a:endParaRPr lang="en-US" sz="4800" b="0" dirty="0"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4572000"/>
            <a:ext cx="2724150" cy="51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5213" y="3048000"/>
            <a:ext cx="2998787" cy="5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0" y="2971800"/>
            <a:ext cx="2686050" cy="657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15" name="Picture 14" descr="Screen Shot 2014-12-20 at 8.46.54 PM.png">
            <a:hlinkClick r:id="rId8"/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74" y="2971800"/>
            <a:ext cx="2692400" cy="59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 descr="Screen Shot 2014-12-20 at 8.49.18 PM.png">
            <a:hlinkClick r:id="rId10"/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4343400"/>
            <a:ext cx="2336800" cy="841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0000">
            <a:off x="8016447" y="97714"/>
            <a:ext cx="787093" cy="1328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17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742950" indent="0"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2pPr>
            <a:lvl3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3pPr>
            <a:lvl4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4pPr>
            <a:lvl5pPr>
              <a:defRPr b="1">
                <a:solidFill>
                  <a:schemeClr val="tx1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6" y="6028188"/>
            <a:ext cx="1143000" cy="85697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219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 w="76200" cmpd="sng">
            <a:solidFill>
              <a:srgbClr val="F8EF59">
                <a:alpha val="49000"/>
              </a:srgb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4" name="Down Arrow Callout 3"/>
          <p:cNvSpPr/>
          <p:nvPr userDrawn="1"/>
        </p:nvSpPr>
        <p:spPr>
          <a:xfrm>
            <a:off x="0" y="-29407"/>
            <a:ext cx="3200400" cy="1676400"/>
          </a:xfrm>
          <a:prstGeom prst="downArrowCallout">
            <a:avLst>
              <a:gd name="adj1" fmla="val 32640"/>
              <a:gd name="adj2" fmla="val 28183"/>
              <a:gd name="adj3" fmla="val 25000"/>
              <a:gd name="adj4" fmla="val 61794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     What you will learn in this chapter</a:t>
            </a:r>
            <a:endParaRPr lang="en-US" sz="24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Isosceles Triangle 5"/>
          <p:cNvSpPr/>
          <p:nvPr userDrawn="1"/>
        </p:nvSpPr>
        <p:spPr>
          <a:xfrm rot="5400000">
            <a:off x="95250" y="95250"/>
            <a:ext cx="304799" cy="266700"/>
          </a:xfrm>
          <a:prstGeom prst="triangle">
            <a:avLst>
              <a:gd name="adj" fmla="val 5259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4062933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8526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andara" pitchFamily="34" charset="0"/>
              </a:defRPr>
            </a:lvl1pPr>
            <a:lvl2pPr>
              <a:defRPr sz="3200" baseline="0">
                <a:latin typeface="Candara" pitchFamily="34" charset="0"/>
              </a:defRPr>
            </a:lvl2pPr>
            <a:lvl3pPr>
              <a:defRPr sz="2800" baseline="0">
                <a:latin typeface="Candara" pitchFamily="34" charset="0"/>
              </a:defRPr>
            </a:lvl3pPr>
            <a:lvl4pPr>
              <a:defRPr sz="2400" baseline="0">
                <a:latin typeface="Candara" pitchFamily="34" charset="0"/>
              </a:defRPr>
            </a:lvl4pPr>
            <a:lvl5pPr>
              <a:defRPr sz="24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09840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91215991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3089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CC41E-FED2-45C2-81A4-A3B1F8E02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>
              <a:defRPr sz="1100" i="0" cap="small" spc="400" baseline="0" smtClean="0"/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/>
          </a:p>
        </p:txBody>
      </p:sp>
      <p:pic>
        <p:nvPicPr>
          <p:cNvPr id="33794" name="Picture 2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34" y="3737661"/>
            <a:ext cx="2895599" cy="830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17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8443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Century Gothic"/>
                <a:cs typeface="Century Gothic"/>
              </a:defRPr>
            </a:lvl1pPr>
            <a:lvl2pPr>
              <a:defRPr sz="3200" baseline="0">
                <a:latin typeface="Century Gothic"/>
                <a:cs typeface="Century Gothic"/>
              </a:defRPr>
            </a:lvl2pPr>
            <a:lvl3pPr>
              <a:defRPr sz="2800" baseline="0">
                <a:latin typeface="Century Gothic"/>
                <a:cs typeface="Century Gothic"/>
              </a:defRPr>
            </a:lvl3pPr>
            <a:lvl4pPr>
              <a:defRPr sz="2400" baseline="0">
                <a:latin typeface="Century Gothic"/>
                <a:cs typeface="Century Gothic"/>
              </a:defRPr>
            </a:lvl4pPr>
            <a:lvl5pPr>
              <a:defRPr sz="2400" baseline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161410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74573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7197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1371600"/>
          </a:xfrm>
        </p:spPr>
        <p:txBody>
          <a:bodyPr>
            <a:noAutofit/>
          </a:bodyPr>
          <a:lstStyle>
            <a:lvl1pPr>
              <a:defRPr sz="3200" baseline="0">
                <a:latin typeface="Century Gothic"/>
                <a:cs typeface="Century Gothic"/>
              </a:defRPr>
            </a:lvl1pPr>
            <a:lvl2pPr>
              <a:defRPr sz="2800" baseline="0">
                <a:latin typeface="Century Gothic"/>
                <a:cs typeface="Century Gothic"/>
              </a:defRPr>
            </a:lvl2pPr>
            <a:lvl3pPr>
              <a:defRPr sz="2400" baseline="0">
                <a:latin typeface="Candara" pitchFamily="34" charset="0"/>
              </a:defRPr>
            </a:lvl3pPr>
            <a:lvl4pPr>
              <a:defRPr sz="2000" baseline="0">
                <a:latin typeface="Candara" pitchFamily="34" charset="0"/>
              </a:defRPr>
            </a:lvl4pPr>
            <a:lvl5pPr>
              <a:defRPr sz="20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Footer Placeholder 2"/>
          <p:cNvSpPr txBox="1">
            <a:spLocks/>
          </p:cNvSpPr>
          <p:nvPr userDrawn="1"/>
        </p:nvSpPr>
        <p:spPr>
          <a:xfrm>
            <a:off x="1390603" y="6755659"/>
            <a:ext cx="7096993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2016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519720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5952053"/>
            <a:ext cx="1143000" cy="905947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b="1" spc="60" dirty="0" smtClean="0">
                <a:ln w="9000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" action="ppaction://noaction"/>
              </a:rPr>
              <a:t>To </a:t>
            </a:r>
            <a:r>
              <a:rPr lang="en-US" sz="1100" b="1" spc="60" dirty="0" smtClean="0">
                <a:ln w="9000" cmpd="sng">
                  <a:noFill/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</a:rPr>
              <a:t>Active Learning</a:t>
            </a:r>
            <a:endParaRPr lang="en-US" sz="1100" b="1" spc="60" dirty="0">
              <a:ln w="9000" cmpd="sng">
                <a:noFill/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6" y="6028188"/>
            <a:ext cx="1143000" cy="856979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8126895" y="6209547"/>
            <a:ext cx="63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hlinkClick r:id="" action="ppaction://noaction"/>
              </a:rPr>
              <a:t>To Video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658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i="0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mtClean="0">
                <a:solidFill>
                  <a:srgbClr val="4BACC6">
                    <a:lumMod val="75000"/>
                  </a:srgbClr>
                </a:solidFill>
              </a:rPr>
              <a:t>ECONOMICS</a:t>
            </a:r>
            <a:endParaRPr lang="en-US" dirty="0">
              <a:solidFill>
                <a:srgbClr val="4BACC6">
                  <a:lumMod val="75000"/>
                </a:srgbClr>
              </a:solidFill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1455229" y="6603259"/>
            <a:ext cx="7096993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758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68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Screen Shot 2014-12-20 at 5.27.50 PM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592"/>
            <a:ext cx="398585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153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-31750"/>
            <a:ext cx="8153400" cy="946150"/>
          </a:xfrm>
          <a:noFill/>
        </p:spPr>
        <p:txBody>
          <a:bodyPr>
            <a:normAutofit/>
          </a:bodyPr>
          <a:lstStyle>
            <a:lvl1pPr algn="l">
              <a:defRPr sz="4400" b="0" spc="0" baseline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TAKE A LOOK…..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3"/>
            <a:ext cx="990600" cy="110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73266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1313" indent="0"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742950" indent="0"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ight Arrow 8">
            <a:hlinkClick r:id="" action="ppaction://noaction"/>
          </p:cNvPr>
          <p:cNvSpPr/>
          <p:nvPr userDrawn="1"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pic>
        <p:nvPicPr>
          <p:cNvPr id="10" name="Picture 9">
            <a:hlinkClick r:id="" action="ppaction://noaction"/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4496" y="6028188"/>
            <a:ext cx="1143000" cy="856979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1287308"/>
            <a:ext cx="9144000" cy="0"/>
          </a:xfrm>
          <a:prstGeom prst="line">
            <a:avLst/>
          </a:prstGeom>
          <a:ln w="76200" cmpd="sng">
            <a:solidFill>
              <a:schemeClr val="tx2">
                <a:lumMod val="40000"/>
                <a:lumOff val="60000"/>
                <a:alpha val="49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7400" y="51250"/>
            <a:ext cx="3276600" cy="135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 w="76200" cmpd="sng">
            <a:solidFill>
              <a:schemeClr val="tx2">
                <a:lumMod val="40000"/>
                <a:lumOff val="60000"/>
                <a:alpha val="49000"/>
              </a:schemeClr>
            </a:solidFill>
            <a:prstDash val="soli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Copyright 2015 Worth Publishers    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6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2019300"/>
            <a:ext cx="3086100" cy="35734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143000"/>
            <a:ext cx="5867400" cy="4983163"/>
          </a:xfrm>
        </p:spPr>
        <p:txBody>
          <a:bodyPr>
            <a:normAutofit/>
          </a:bodyPr>
          <a:lstStyle>
            <a:lvl1pPr>
              <a:defRPr sz="3200">
                <a:latin typeface="Century Gothic" pitchFamily="34" charset="0"/>
              </a:defRPr>
            </a:lvl1pPr>
            <a:lvl2pPr>
              <a:defRPr sz="28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000">
                <a:latin typeface="Century Gothic" pitchFamily="34" charset="0"/>
              </a:defRPr>
            </a:lvl4pPr>
            <a:lvl5pPr>
              <a:defRPr sz="20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6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1371600"/>
          </a:xfrm>
        </p:spPr>
        <p:txBody>
          <a:bodyPr>
            <a:noAutofit/>
          </a:bodyPr>
          <a:lstStyle>
            <a:lvl1pPr>
              <a:defRPr sz="3200" baseline="0">
                <a:latin typeface="Candara" pitchFamily="34" charset="0"/>
              </a:defRPr>
            </a:lvl1pPr>
            <a:lvl2pPr>
              <a:defRPr sz="2800" baseline="0">
                <a:latin typeface="Candara" pitchFamily="34" charset="0"/>
              </a:defRPr>
            </a:lvl2pPr>
            <a:lvl3pPr>
              <a:defRPr sz="2400" baseline="0">
                <a:latin typeface="Candara" pitchFamily="34" charset="0"/>
              </a:defRPr>
            </a:lvl3pPr>
            <a:lvl4pPr>
              <a:defRPr sz="2000" baseline="0">
                <a:latin typeface="Candara" pitchFamily="34" charset="0"/>
              </a:defRPr>
            </a:lvl4pPr>
            <a:lvl5pPr>
              <a:defRPr sz="2000" baseline="0">
                <a:latin typeface="Candar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038443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0886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5" name="Picture 4" descr="Screen Shot 2014-12-20 at 5.27.50 PM.png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592"/>
            <a:ext cx="3985858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600" y="-31750"/>
            <a:ext cx="8153400" cy="946150"/>
          </a:xfrm>
          <a:noFill/>
        </p:spPr>
        <p:txBody>
          <a:bodyPr>
            <a:normAutofit/>
          </a:bodyPr>
          <a:lstStyle>
            <a:lvl1pPr algn="l">
              <a:defRPr sz="4400" b="0" spc="0" baseline="0"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 smtClean="0"/>
              <a:t>TAKE A LOOK…..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133"/>
            <a:ext cx="990600" cy="1104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2438400"/>
            <a:ext cx="5245100" cy="393258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272671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slide" Target="../slides/slide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3.xml"/><Relationship Id="rId3" Type="http://schemas.openxmlformats.org/officeDocument/2006/relationships/slideLayout" Target="../slideLayouts/slideLayout29.xml"/><Relationship Id="rId7" Type="http://schemas.openxmlformats.org/officeDocument/2006/relationships/slide" Target="../slides/slide26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slide" Target="../slides/slide3.xml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.xml"/><Relationship Id="rId3" Type="http://schemas.openxmlformats.org/officeDocument/2006/relationships/slideLayout" Target="../slideLayouts/slideLayout9.xml"/><Relationship Id="rId7" Type="http://schemas.openxmlformats.org/officeDocument/2006/relationships/slide" Target="../slides/slid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slide" Target="../slides/slide2.xml"/><Relationship Id="rId4" Type="http://schemas.openxmlformats.org/officeDocument/2006/relationships/slide" Target="../slides/slide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slide" Target="../slides/slide2.xml"/><Relationship Id="rId4" Type="http://schemas.openxmlformats.org/officeDocument/2006/relationships/slide" Target="../slides/slide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slide" Target="../slides/slide2.xml"/><Relationship Id="rId4" Type="http://schemas.openxmlformats.org/officeDocument/2006/relationships/slide" Target="../slides/slide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slide" Target="../slides/slide2.xml"/><Relationship Id="rId4" Type="http://schemas.openxmlformats.org/officeDocument/2006/relationships/slide" Target="../slides/slide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3.xml"/><Relationship Id="rId4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9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629400"/>
            <a:ext cx="4800600" cy="228600"/>
          </a:xfrm>
          <a:prstGeom prst="rect">
            <a:avLst/>
          </a:prstGeom>
        </p:spPr>
        <p:txBody>
          <a:bodyPr/>
          <a:lstStyle>
            <a:lvl1pPr algn="ctr">
              <a:defRPr sz="1100" i="0" cap="small" spc="400" baseline="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Copyright 2015 Worth Publishers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52" r:id="rId2"/>
    <p:sldLayoutId id="2147483753" r:id="rId3"/>
    <p:sldLayoutId id="2147483754" r:id="rId4"/>
    <p:sldLayoutId id="2147483755" r:id="rId5"/>
    <p:sldLayoutId id="2147483756" r:id="rId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F8EF59">
              <a:alpha val="38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spc="60" dirty="0" smtClean="0">
                <a:ln w="9000" cmpd="sng">
                  <a:noFill/>
                  <a:prstDash val="solid"/>
                </a:ln>
                <a:solidFill>
                  <a:srgbClr val="C5BE7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  <a:endParaRPr lang="en-US" sz="3200" spc="60" dirty="0">
              <a:ln w="9000" cmpd="sng">
                <a:noFill/>
                <a:prstDash val="solid"/>
              </a:ln>
              <a:solidFill>
                <a:srgbClr val="C5BE7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392043"/>
            <a:ext cx="3263366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10234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 txBox="1">
            <a:spLocks/>
          </p:cNvSpPr>
          <p:nvPr/>
        </p:nvSpPr>
        <p:spPr>
          <a:xfrm>
            <a:off x="3854173" y="392043"/>
            <a:ext cx="2853083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3600" b="1" i="1" kern="1200" cap="all" spc="-200" baseline="0">
                <a:solidFill>
                  <a:schemeClr val="accent5">
                    <a:lumMod val="75000"/>
                  </a:schemeClr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dirty="0" smtClean="0">
                <a:solidFill>
                  <a:srgbClr val="F79646">
                    <a:lumMod val="75000"/>
                  </a:srgbClr>
                </a:solidFill>
              </a:rPr>
              <a:t>IN ACTION</a:t>
            </a:r>
            <a:endParaRPr lang="en-US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63367" y="589723"/>
            <a:ext cx="474870" cy="4859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6225" dir="6960000" sx="122000" sy="122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F79646">
                  <a:lumMod val="75000"/>
                </a:srgbClr>
              </a:solidFill>
              <a:latin typeface="Verdana"/>
              <a:cs typeface="Verdana"/>
            </a:endParaRPr>
          </a:p>
        </p:txBody>
      </p:sp>
      <p:sp>
        <p:nvSpPr>
          <p:cNvPr id="4" name="Isosceles Triangle 3"/>
          <p:cNvSpPr/>
          <p:nvPr/>
        </p:nvSpPr>
        <p:spPr>
          <a:xfrm rot="5400000">
            <a:off x="3379193" y="640391"/>
            <a:ext cx="337086" cy="381002"/>
          </a:xfrm>
          <a:prstGeom prst="triangle">
            <a:avLst>
              <a:gd name="adj" fmla="val 499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667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-12700" y="48094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066800" y="6553200"/>
            <a:ext cx="7543800" cy="2286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r>
              <a:rPr lang="en-US" sz="1000" kern="0" cap="all" spc="1060" smtClean="0"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7607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i="0" kern="1200" cap="all" spc="-200" baseline="0">
          <a:solidFill>
            <a:schemeClr val="accent5">
              <a:lumMod val="75000"/>
            </a:schemeClr>
          </a:solidFill>
          <a:latin typeface="Verdana"/>
          <a:ea typeface="+mj-ea"/>
          <a:cs typeface="Verdana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prstClr val="black"/>
                </a:solidFill>
                <a:latin typeface="Candara" pitchFamily="34" charset="0"/>
                <a:hlinkClick r:id="rId8" action="ppaction://hlinksldjump"/>
              </a:rPr>
              <a:t>Back to Table of contents</a:t>
            </a:r>
            <a:endParaRPr lang="en-US" sz="800" b="1" dirty="0" smtClean="0">
              <a:solidFill>
                <a:prstClr val="black"/>
              </a:solidFill>
              <a:latin typeface="Candara" pitchFamily="34" charset="0"/>
            </a:endParaRPr>
          </a:p>
          <a:p>
            <a:endParaRPr lang="en-US" sz="1000" dirty="0">
              <a:solidFill>
                <a:prstClr val="black"/>
              </a:solidFill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4322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0" baseline="0"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830388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8489002" y="623184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>
                <a:latin typeface="Century Gothic"/>
                <a:cs typeface="Century Gothic"/>
                <a:hlinkClick r:id="rId3" action="ppaction://hlinksldjump"/>
              </a:rPr>
              <a:t>Back to Table of contents</a:t>
            </a:r>
            <a:endParaRPr lang="en-US" sz="800" b="0" dirty="0" smtClean="0">
              <a:latin typeface="Century Gothic"/>
              <a:cs typeface="Century Gothic"/>
            </a:endParaRPr>
          </a:p>
          <a:p>
            <a:endParaRPr lang="en-US" sz="900" b="0" dirty="0">
              <a:latin typeface="Candara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APPLICATION VIDEO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8382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7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8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4680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 spc="0" baseline="0">
          <a:solidFill>
            <a:schemeClr val="accent3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Century Gothic"/>
          <a:ea typeface="+mj-ea"/>
          <a:cs typeface="Century Gothic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0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ndara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rgbClr val="CBF577">
              <a:alpha val="66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PRACTICE QUESTION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Right Arrow 7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accent5">
              <a:lumMod val="40000"/>
              <a:lumOff val="6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BUSINESS</a:t>
            </a:r>
            <a:r>
              <a:rPr lang="en-US" sz="3200" b="0" spc="60" baseline="0" dirty="0" smtClean="0">
                <a:ln w="9000" cmpd="sng">
                  <a:noFill/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 CASE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13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56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95400"/>
            <a:ext cx="84582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Oval 12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5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11" name="Right Arrow 10">
            <a:hlinkClick r:id="" action="ppaction://noaction"/>
          </p:cNvPr>
          <p:cNvSpPr/>
          <p:nvPr/>
        </p:nvSpPr>
        <p:spPr>
          <a:xfrm>
            <a:off x="0" y="6081474"/>
            <a:ext cx="1524000" cy="776526"/>
          </a:xfrm>
          <a:prstGeom prst="rightArrow">
            <a:avLst>
              <a:gd name="adj1" fmla="val 47162"/>
              <a:gd name="adj2" fmla="val 4858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 smtClean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0" y="0"/>
            <a:ext cx="8991600" cy="1161633"/>
          </a:xfrm>
          <a:prstGeom prst="rightArrow">
            <a:avLst>
              <a:gd name="adj1" fmla="val 50000"/>
              <a:gd name="adj2" fmla="val 78749"/>
            </a:avLst>
          </a:prstGeom>
          <a:solidFill>
            <a:schemeClr val="bg2">
              <a:lumMod val="90000"/>
              <a:alpha val="66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0" spc="60" dirty="0" smtClean="0">
                <a:ln w="9000" cmpd="sng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entury Gothic" pitchFamily="34" charset="0"/>
                <a:cs typeface="Courier New" pitchFamily="49" charset="0"/>
              </a:rPr>
              <a:t>LEARN BY DOING: DISCUSS</a:t>
            </a:r>
            <a:endParaRPr lang="en-US" sz="3200" b="0" spc="60" dirty="0">
              <a:ln w="9000" cmpd="sng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9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</p:sldLayoutIdLst>
  <p:transition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 kern="1200">
          <a:noFill/>
          <a:latin typeface="Century Gothic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Century Gothic" pitchFamily="34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6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1pPr>
      <a:lvl2pPr marL="4572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32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2pPr>
      <a:lvl3pPr marL="9144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8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3pPr>
      <a:lvl4pPr marL="13716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400" b="1" kern="1200" spc="100">
          <a:solidFill>
            <a:schemeClr val="tx1"/>
          </a:solidFill>
          <a:latin typeface="Candar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8462841" y="6168900"/>
            <a:ext cx="609600" cy="625492"/>
          </a:xfrm>
          <a:prstGeom prst="ellipse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hlinkClick r:id="rId4" action="ppaction://hlinksldjump"/>
          </p:cNvPr>
          <p:cNvSpPr txBox="1"/>
          <p:nvPr/>
        </p:nvSpPr>
        <p:spPr>
          <a:xfrm>
            <a:off x="8493643" y="6262990"/>
            <a:ext cx="6549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Candara" pitchFamily="34" charset="0"/>
                <a:hlinkClick r:id="rId4" action="ppaction://hlinksldjump"/>
              </a:rPr>
              <a:t>Back to Table of contents</a:t>
            </a:r>
            <a:endParaRPr lang="en-US" sz="800" b="1" dirty="0" smtClean="0">
              <a:latin typeface="Candara" pitchFamily="34" charset="0"/>
            </a:endParaRPr>
          </a:p>
          <a:p>
            <a:endParaRPr lang="en-US" sz="1000" dirty="0">
              <a:latin typeface="Candara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8203" y="6603259"/>
            <a:ext cx="7096993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3558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600" b="1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457200" indent="0" algn="l" defTabSz="914400" rtl="0" eaLnBrk="1" latinLnBrk="0" hangingPunct="1">
        <a:spcBef>
          <a:spcPct val="20000"/>
        </a:spcBef>
        <a:buFontTx/>
        <a:buNone/>
        <a:defRPr sz="32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91440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3716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1828800" indent="0" algn="l" defTabSz="914400" rtl="0" eaLnBrk="1" latinLnBrk="0" hangingPunct="1">
        <a:spcBef>
          <a:spcPct val="20000"/>
        </a:spcBef>
        <a:buFontTx/>
        <a:buNone/>
        <a:defRPr sz="2400" b="1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7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0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9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MIDPOINT METHOD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/>
            <a:r>
              <a:rPr lang="en-US" dirty="0" smtClean="0"/>
              <a:t>Instead of dividing by the initial quantity or price, we’ll use the average quantity or price.</a:t>
            </a:r>
          </a:p>
          <a:p>
            <a:pPr marL="0" lvl="1"/>
            <a:endParaRPr lang="en-US" dirty="0">
              <a:solidFill>
                <a:srgbClr val="008000"/>
              </a:solidFill>
            </a:endParaRPr>
          </a:p>
          <a:p>
            <a:pPr marL="0" lvl="1"/>
            <a:endParaRPr lang="en-US" dirty="0" smtClean="0">
              <a:solidFill>
                <a:srgbClr val="008000"/>
              </a:solidFill>
            </a:endParaRPr>
          </a:p>
          <a:p>
            <a:pPr marL="0" lvl="1" algn="ctr"/>
            <a:endParaRPr lang="en-US" dirty="0">
              <a:solidFill>
                <a:srgbClr val="008000"/>
              </a:solidFill>
            </a:endParaRPr>
          </a:p>
          <a:p>
            <a:pPr marL="0" lvl="1"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Where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>
              <a:solidFill>
                <a:srgbClr val="008000"/>
              </a:solidFill>
            </a:endParaRPr>
          </a:p>
          <a:p>
            <a:endParaRPr lang="en-US" sz="4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41342"/>
              </p:ext>
            </p:extLst>
          </p:nvPr>
        </p:nvGraphicFramePr>
        <p:xfrm>
          <a:off x="1066800" y="2298700"/>
          <a:ext cx="635158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6" name="Equation" r:id="rId3" imgW="3263900" imgH="482600" progId="Equation.3">
                  <p:embed/>
                </p:oleObj>
              </mc:Choice>
              <mc:Fallback>
                <p:oleObj name="Equation" r:id="rId3" imgW="3263900" imgH="482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98700"/>
                        <a:ext cx="6351587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1674844"/>
              </p:ext>
            </p:extLst>
          </p:nvPr>
        </p:nvGraphicFramePr>
        <p:xfrm>
          <a:off x="11113" y="4348282"/>
          <a:ext cx="8980487" cy="833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" name="Equation" r:id="rId5" imgW="4419600" imgH="444500" progId="Equation.3">
                  <p:embed/>
                </p:oleObj>
              </mc:Choice>
              <mc:Fallback>
                <p:oleObj name="Equation" r:id="rId5" imgW="4419600" imgH="444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4348282"/>
                        <a:ext cx="8980487" cy="833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3782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MATHEMATICS OF DEMAND ELASTICITY</a:t>
            </a:r>
          </a:p>
        </p:txBody>
      </p:sp>
      <p:sp>
        <p:nvSpPr>
          <p:cNvPr id="410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839200" cy="45720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Example:  </a:t>
            </a:r>
            <a:r>
              <a:rPr lang="en-US" dirty="0" smtClean="0">
                <a:cs typeface="Arial" pitchFamily="34" charset="0"/>
              </a:rPr>
              <a:t>At the initial price of $10, the quantity demanded is 100.  When the price rises to $20, the quantity demanded is 90.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dirty="0" smtClean="0">
              <a:cs typeface="Arial" pitchFamily="34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254344"/>
              </p:ext>
            </p:extLst>
          </p:nvPr>
        </p:nvGraphicFramePr>
        <p:xfrm>
          <a:off x="304800" y="2743200"/>
          <a:ext cx="8489949" cy="1143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3" name="Equation" r:id="rId4" imgW="4597400" imgH="635000" progId="Equation.3">
                  <p:embed/>
                </p:oleObj>
              </mc:Choice>
              <mc:Fallback>
                <p:oleObj name="Equation" r:id="rId4" imgW="45974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8489949" cy="1143861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598781"/>
              </p:ext>
            </p:extLst>
          </p:nvPr>
        </p:nvGraphicFramePr>
        <p:xfrm>
          <a:off x="1295400" y="3962400"/>
          <a:ext cx="6580188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4" name="Equation" r:id="rId6" imgW="3352800" imgH="635000" progId="Equation.3">
                  <p:embed/>
                </p:oleObj>
              </mc:Choice>
              <mc:Fallback>
                <p:oleObj name="Equation" r:id="rId6" imgW="33528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962400"/>
                        <a:ext cx="6580188" cy="127000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1694313"/>
              </p:ext>
            </p:extLst>
          </p:nvPr>
        </p:nvGraphicFramePr>
        <p:xfrm>
          <a:off x="1295400" y="5334000"/>
          <a:ext cx="65246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5" name="Equation" r:id="rId8" imgW="3124200" imgH="457200" progId="Equation.3">
                  <p:embed/>
                </p:oleObj>
              </mc:Choice>
              <mc:Fallback>
                <p:oleObj name="Equation" r:id="rId8" imgW="312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0"/>
                        <a:ext cx="6524625" cy="9525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69219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ESTIMATING ELASTICITIES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1536" y="685800"/>
            <a:ext cx="8839200" cy="10668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Economists (and many others) are interested in price elasticity of demand</a:t>
            </a:r>
            <a:r>
              <a:rPr lang="en-US" sz="2800" dirty="0"/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Houthakker</a:t>
            </a:r>
            <a:r>
              <a:rPr lang="en-US" sz="2800" dirty="0" smtClean="0"/>
              <a:t> and Taylor)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863173"/>
            <a:ext cx="4343399" cy="37777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51493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entury Gothic"/>
                <a:cs typeface="Century Gothic"/>
              </a:rPr>
              <a:t>Estimating elasticity is crucial to understanding and predicting market outcomes.</a:t>
            </a:r>
          </a:p>
        </p:txBody>
      </p:sp>
    </p:spTree>
    <p:extLst>
      <p:ext uri="{BB962C8B-B14F-4D97-AF65-F5344CB8AC3E}">
        <p14:creationId xmlns:p14="http://schemas.microsoft.com/office/powerpoint/2010/main" val="31828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INTERPRETING THE PRICE ELASTICITY OF DEMAND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219200"/>
            <a:ext cx="8991600" cy="548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b="1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entury Gothic"/>
                <a:cs typeface="Century Gothic"/>
              </a:rPr>
              <a:t>Classification of price elasticity of demand:</a:t>
            </a:r>
          </a:p>
          <a:p>
            <a:r>
              <a:rPr lang="en-US" dirty="0">
                <a:latin typeface="Century Gothic"/>
                <a:cs typeface="Century Gothic"/>
              </a:rPr>
              <a:t>A good can have a price elasticity as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low as zero or as high as infinity.</a:t>
            </a:r>
          </a:p>
          <a:p>
            <a:pPr>
              <a:buFont typeface="Arial" pitchFamily="34" charset="0"/>
              <a:buNone/>
              <a:defRPr/>
            </a:pPr>
            <a:endParaRPr lang="en-US" dirty="0" smtClean="0">
              <a:latin typeface="Century Gothic"/>
              <a:cs typeface="Century Gothic"/>
            </a:endParaRPr>
          </a:p>
          <a:p>
            <a:pPr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If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|E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| &lt; 1, </a:t>
            </a:r>
            <a:r>
              <a:rPr lang="en-US" sz="2800" dirty="0" smtClean="0">
                <a:latin typeface="Century Gothic"/>
                <a:cs typeface="Century Gothic"/>
              </a:rPr>
              <a:t>the demand curve is</a:t>
            </a:r>
            <a:r>
              <a:rPr lang="en-US" dirty="0" smtClean="0">
                <a:solidFill>
                  <a:srgbClr val="297B52"/>
                </a:solidFill>
                <a:latin typeface="Century Gothic"/>
                <a:ea typeface="+mj-ea"/>
                <a:cs typeface="Century Gothic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inelastic.</a:t>
            </a:r>
          </a:p>
          <a:p>
            <a:pPr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If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|E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| &gt; 1, </a:t>
            </a:r>
            <a:r>
              <a:rPr lang="en-US" sz="2800" dirty="0" smtClean="0">
                <a:latin typeface="Century Gothic"/>
                <a:cs typeface="Century Gothic"/>
              </a:rPr>
              <a:t>the demand curve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elastic.</a:t>
            </a:r>
          </a:p>
          <a:p>
            <a:pPr>
              <a:defRPr/>
            </a:pPr>
            <a:r>
              <a:rPr lang="en-US" sz="2800" dirty="0" smtClean="0">
                <a:latin typeface="Century Gothic"/>
                <a:cs typeface="Century Gothic"/>
              </a:rPr>
              <a:t>If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|E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d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| = 1, </a:t>
            </a:r>
            <a:r>
              <a:rPr lang="en-US" sz="2800" dirty="0" smtClean="0">
                <a:latin typeface="Century Gothic"/>
                <a:cs typeface="Century Gothic"/>
              </a:rPr>
              <a:t>the demand curve 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/>
                <a:ea typeface="+mj-ea"/>
                <a:cs typeface="Century Gothic"/>
              </a:rPr>
              <a:t>unit elastic.</a:t>
            </a:r>
          </a:p>
          <a:p>
            <a:pPr>
              <a:defRPr/>
            </a:pPr>
            <a:endParaRPr lang="en-US" dirty="0" smtClean="0">
              <a:latin typeface="Century Gothic"/>
              <a:cs typeface="Century Gothic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163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EXTREMELY LOW ELASTICITY OF DEMAND</a:t>
            </a:r>
          </a:p>
        </p:txBody>
      </p:sp>
      <p:grpSp>
        <p:nvGrpSpPr>
          <p:cNvPr id="351306" name="Group 74"/>
          <p:cNvGrpSpPr>
            <a:grpSpLocks/>
          </p:cNvGrpSpPr>
          <p:nvPr/>
        </p:nvGrpSpPr>
        <p:grpSpPr bwMode="auto">
          <a:xfrm>
            <a:off x="4135446" y="2316163"/>
            <a:ext cx="258763" cy="3313112"/>
            <a:chOff x="2605" y="1459"/>
            <a:chExt cx="163" cy="2087"/>
          </a:xfrm>
        </p:grpSpPr>
        <p:sp>
          <p:nvSpPr>
            <p:cNvPr id="351307" name="Line 75"/>
            <p:cNvSpPr>
              <a:spLocks noChangeShapeType="1"/>
            </p:cNvSpPr>
            <p:nvPr/>
          </p:nvSpPr>
          <p:spPr bwMode="auto">
            <a:xfrm flipV="1">
              <a:off x="2628" y="1673"/>
              <a:ext cx="0" cy="1873"/>
            </a:xfrm>
            <a:prstGeom prst="line">
              <a:avLst/>
            </a:prstGeom>
            <a:noFill/>
            <a:ln w="34925">
              <a:solidFill>
                <a:srgbClr val="3C5D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08" name="Rectangle 76"/>
            <p:cNvSpPr>
              <a:spLocks noChangeArrowheads="1"/>
            </p:cNvSpPr>
            <p:nvPr/>
          </p:nvSpPr>
          <p:spPr bwMode="auto">
            <a:xfrm>
              <a:off x="2605" y="1459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351309" name="Rectangle 77"/>
            <p:cNvSpPr>
              <a:spLocks noChangeArrowheads="1"/>
            </p:cNvSpPr>
            <p:nvPr/>
          </p:nvSpPr>
          <p:spPr bwMode="auto">
            <a:xfrm>
              <a:off x="2705" y="153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 sz="1400">
                <a:latin typeface="Century Gothic"/>
                <a:cs typeface="Century Gothic"/>
              </a:endParaRPr>
            </a:p>
          </p:txBody>
        </p:sp>
      </p:grpSp>
      <p:grpSp>
        <p:nvGrpSpPr>
          <p:cNvPr id="351310" name="Group 78"/>
          <p:cNvGrpSpPr>
            <a:grpSpLocks/>
          </p:cNvGrpSpPr>
          <p:nvPr/>
        </p:nvGrpSpPr>
        <p:grpSpPr bwMode="auto">
          <a:xfrm>
            <a:off x="4171951" y="4103692"/>
            <a:ext cx="1620838" cy="925513"/>
            <a:chOff x="2628" y="2585"/>
            <a:chExt cx="1021" cy="583"/>
          </a:xfrm>
        </p:grpSpPr>
        <p:sp>
          <p:nvSpPr>
            <p:cNvPr id="351311" name="Line 79"/>
            <p:cNvSpPr>
              <a:spLocks noChangeShapeType="1"/>
            </p:cNvSpPr>
            <p:nvPr/>
          </p:nvSpPr>
          <p:spPr bwMode="auto">
            <a:xfrm flipH="1">
              <a:off x="2628" y="2924"/>
              <a:ext cx="27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12" name="Freeform 80"/>
            <p:cNvSpPr>
              <a:spLocks/>
            </p:cNvSpPr>
            <p:nvPr/>
          </p:nvSpPr>
          <p:spPr bwMode="auto">
            <a:xfrm>
              <a:off x="2909" y="2585"/>
              <a:ext cx="740" cy="583"/>
            </a:xfrm>
            <a:custGeom>
              <a:avLst/>
              <a:gdLst>
                <a:gd name="T0" fmla="*/ 199 w 199"/>
                <a:gd name="T1" fmla="*/ 162 h 178"/>
                <a:gd name="T2" fmla="*/ 183 w 199"/>
                <a:gd name="T3" fmla="*/ 178 h 178"/>
                <a:gd name="T4" fmla="*/ 16 w 199"/>
                <a:gd name="T5" fmla="*/ 178 h 178"/>
                <a:gd name="T6" fmla="*/ 0 w 199"/>
                <a:gd name="T7" fmla="*/ 162 h 178"/>
                <a:gd name="T8" fmla="*/ 0 w 199"/>
                <a:gd name="T9" fmla="*/ 16 h 178"/>
                <a:gd name="T10" fmla="*/ 16 w 199"/>
                <a:gd name="T11" fmla="*/ 0 h 178"/>
                <a:gd name="T12" fmla="*/ 183 w 199"/>
                <a:gd name="T13" fmla="*/ 0 h 178"/>
                <a:gd name="T14" fmla="*/ 199 w 199"/>
                <a:gd name="T15" fmla="*/ 16 h 178"/>
                <a:gd name="T16" fmla="*/ 199 w 199"/>
                <a:gd name="T17" fmla="*/ 1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78">
                  <a:moveTo>
                    <a:pt x="199" y="162"/>
                  </a:moveTo>
                  <a:cubicBezTo>
                    <a:pt x="199" y="170"/>
                    <a:pt x="191" y="178"/>
                    <a:pt x="183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0"/>
                    <a:pt x="0" y="16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91" y="0"/>
                    <a:pt x="199" y="7"/>
                    <a:pt x="199" y="16"/>
                  </a:cubicBezTo>
                  <a:lnTo>
                    <a:pt x="199" y="162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13" name="Rectangle 81"/>
            <p:cNvSpPr>
              <a:spLocks noChangeArrowheads="1"/>
            </p:cNvSpPr>
            <p:nvPr/>
          </p:nvSpPr>
          <p:spPr bwMode="auto">
            <a:xfrm>
              <a:off x="2943" y="2592"/>
              <a:ext cx="695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… leaves the quantity demanded unchanged.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51360" name="Group 128"/>
          <p:cNvGrpSpPr>
            <a:grpSpLocks/>
          </p:cNvGrpSpPr>
          <p:nvPr/>
        </p:nvGrpSpPr>
        <p:grpSpPr bwMode="auto">
          <a:xfrm>
            <a:off x="990035" y="3505200"/>
            <a:ext cx="1803963" cy="533400"/>
            <a:chOff x="632" y="2208"/>
            <a:chExt cx="1128" cy="336"/>
          </a:xfrm>
        </p:grpSpPr>
        <p:sp>
          <p:nvSpPr>
            <p:cNvPr id="351315" name="Freeform 83"/>
            <p:cNvSpPr>
              <a:spLocks/>
            </p:cNvSpPr>
            <p:nvPr/>
          </p:nvSpPr>
          <p:spPr bwMode="auto">
            <a:xfrm>
              <a:off x="632" y="2208"/>
              <a:ext cx="952" cy="336"/>
            </a:xfrm>
            <a:custGeom>
              <a:avLst/>
              <a:gdLst>
                <a:gd name="T0" fmla="*/ 188 w 188"/>
                <a:gd name="T1" fmla="*/ 85 h 101"/>
                <a:gd name="T2" fmla="*/ 172 w 188"/>
                <a:gd name="T3" fmla="*/ 101 h 101"/>
                <a:gd name="T4" fmla="*/ 16 w 188"/>
                <a:gd name="T5" fmla="*/ 101 h 101"/>
                <a:gd name="T6" fmla="*/ 0 w 188"/>
                <a:gd name="T7" fmla="*/ 85 h 101"/>
                <a:gd name="T8" fmla="*/ 0 w 188"/>
                <a:gd name="T9" fmla="*/ 16 h 101"/>
                <a:gd name="T10" fmla="*/ 16 w 188"/>
                <a:gd name="T11" fmla="*/ 0 h 101"/>
                <a:gd name="T12" fmla="*/ 172 w 188"/>
                <a:gd name="T13" fmla="*/ 0 h 101"/>
                <a:gd name="T14" fmla="*/ 188 w 188"/>
                <a:gd name="T15" fmla="*/ 16 h 101"/>
                <a:gd name="T16" fmla="*/ 188 w 188"/>
                <a:gd name="T1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01">
                  <a:moveTo>
                    <a:pt x="188" y="85"/>
                  </a:moveTo>
                  <a:cubicBezTo>
                    <a:pt x="188" y="93"/>
                    <a:pt x="181" y="101"/>
                    <a:pt x="172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7" y="101"/>
                    <a:pt x="0" y="93"/>
                    <a:pt x="0" y="8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85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16" name="Rectangle 84"/>
            <p:cNvSpPr>
              <a:spLocks noChangeArrowheads="1"/>
            </p:cNvSpPr>
            <p:nvPr/>
          </p:nvSpPr>
          <p:spPr bwMode="auto">
            <a:xfrm>
              <a:off x="680" y="2256"/>
              <a:ext cx="108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An increase in price…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grpSp>
          <p:nvGrpSpPr>
            <p:cNvPr id="351317" name="Group 85"/>
            <p:cNvGrpSpPr>
              <a:grpSpLocks/>
            </p:cNvGrpSpPr>
            <p:nvPr/>
          </p:nvGrpSpPr>
          <p:grpSpPr bwMode="auto">
            <a:xfrm>
              <a:off x="1632" y="2256"/>
              <a:ext cx="52" cy="205"/>
              <a:chOff x="1676" y="2304"/>
              <a:chExt cx="52" cy="205"/>
            </a:xfrm>
          </p:grpSpPr>
          <p:sp>
            <p:nvSpPr>
              <p:cNvPr id="351318" name="Line 86"/>
              <p:cNvSpPr>
                <a:spLocks noChangeShapeType="1"/>
              </p:cNvSpPr>
              <p:nvPr/>
            </p:nvSpPr>
            <p:spPr bwMode="auto">
              <a:xfrm flipV="1">
                <a:off x="1703" y="2366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entury Gothic"/>
                  <a:cs typeface="Century Gothic"/>
                </a:endParaRPr>
              </a:p>
            </p:txBody>
          </p:sp>
          <p:sp>
            <p:nvSpPr>
              <p:cNvPr id="351319" name="Freeform 87"/>
              <p:cNvSpPr>
                <a:spLocks/>
              </p:cNvSpPr>
              <p:nvPr/>
            </p:nvSpPr>
            <p:spPr bwMode="auto">
              <a:xfrm>
                <a:off x="1676" y="2304"/>
                <a:ext cx="52" cy="82"/>
              </a:xfrm>
              <a:custGeom>
                <a:avLst/>
                <a:gdLst>
                  <a:gd name="T0" fmla="*/ 7 w 14"/>
                  <a:gd name="T1" fmla="*/ 18 h 21"/>
                  <a:gd name="T2" fmla="*/ 1 w 14"/>
                  <a:gd name="T3" fmla="*/ 21 h 21"/>
                  <a:gd name="T4" fmla="*/ 0 w 14"/>
                  <a:gd name="T5" fmla="*/ 21 h 21"/>
                  <a:gd name="T6" fmla="*/ 5 w 14"/>
                  <a:gd name="T7" fmla="*/ 11 h 21"/>
                  <a:gd name="T8" fmla="*/ 7 w 14"/>
                  <a:gd name="T9" fmla="*/ 0 h 21"/>
                  <a:gd name="T10" fmla="*/ 10 w 14"/>
                  <a:gd name="T11" fmla="*/ 11 h 21"/>
                  <a:gd name="T12" fmla="*/ 14 w 14"/>
                  <a:gd name="T13" fmla="*/ 21 h 21"/>
                  <a:gd name="T14" fmla="*/ 14 w 14"/>
                  <a:gd name="T15" fmla="*/ 21 h 21"/>
                  <a:gd name="T16" fmla="*/ 7 w 14"/>
                  <a:gd name="T17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21">
                    <a:moveTo>
                      <a:pt x="7" y="18"/>
                    </a:moveTo>
                    <a:cubicBezTo>
                      <a:pt x="1" y="21"/>
                      <a:pt x="1" y="21"/>
                      <a:pt x="1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7"/>
                      <a:pt x="6" y="3"/>
                      <a:pt x="7" y="0"/>
                    </a:cubicBezTo>
                    <a:cubicBezTo>
                      <a:pt x="8" y="3"/>
                      <a:pt x="9" y="7"/>
                      <a:pt x="10" y="1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entury Gothic"/>
                  <a:cs typeface="Century Gothic"/>
                </a:endParaRPr>
              </a:p>
            </p:txBody>
          </p:sp>
        </p:grpSp>
      </p:grpSp>
      <p:grpSp>
        <p:nvGrpSpPr>
          <p:cNvPr id="351320" name="Group 88"/>
          <p:cNvGrpSpPr>
            <a:grpSpLocks/>
          </p:cNvGrpSpPr>
          <p:nvPr/>
        </p:nvGrpSpPr>
        <p:grpSpPr bwMode="auto">
          <a:xfrm>
            <a:off x="1676400" y="1295400"/>
            <a:ext cx="6934200" cy="4730751"/>
            <a:chOff x="1056" y="816"/>
            <a:chExt cx="4368" cy="2980"/>
          </a:xfrm>
        </p:grpSpPr>
        <p:sp>
          <p:nvSpPr>
            <p:cNvPr id="351321" name="Rectangle 89"/>
            <p:cNvSpPr>
              <a:spLocks noChangeArrowheads="1"/>
            </p:cNvSpPr>
            <p:nvPr/>
          </p:nvSpPr>
          <p:spPr bwMode="auto">
            <a:xfrm>
              <a:off x="2592" y="358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51322" name="Rectangle 90"/>
            <p:cNvSpPr>
              <a:spLocks noChangeArrowheads="1"/>
            </p:cNvSpPr>
            <p:nvPr/>
          </p:nvSpPr>
          <p:spPr bwMode="auto">
            <a:xfrm>
              <a:off x="1667" y="358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51323" name="Rectangle 91"/>
            <p:cNvSpPr>
              <a:spLocks noChangeArrowheads="1"/>
            </p:cNvSpPr>
            <p:nvPr/>
          </p:nvSpPr>
          <p:spPr bwMode="auto">
            <a:xfrm>
              <a:off x="2640" y="3660"/>
              <a:ext cx="27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snake </a:t>
              </a:r>
              <a:r>
                <a:rPr lang="en-US" sz="1400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antivenom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(thousands of doses)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grpSp>
          <p:nvGrpSpPr>
            <p:cNvPr id="351324" name="Group 92"/>
            <p:cNvGrpSpPr>
              <a:grpSpLocks/>
            </p:cNvGrpSpPr>
            <p:nvPr/>
          </p:nvGrpSpPr>
          <p:grpSpPr bwMode="auto">
            <a:xfrm>
              <a:off x="2304" y="816"/>
              <a:ext cx="2155" cy="271"/>
              <a:chOff x="2021" y="756"/>
              <a:chExt cx="2155" cy="271"/>
            </a:xfrm>
          </p:grpSpPr>
          <p:sp>
            <p:nvSpPr>
              <p:cNvPr id="351325" name="Rectangle 93"/>
              <p:cNvSpPr>
                <a:spLocks noChangeArrowheads="1"/>
              </p:cNvSpPr>
              <p:nvPr/>
            </p:nvSpPr>
            <p:spPr bwMode="auto">
              <a:xfrm>
                <a:off x="2021" y="756"/>
                <a:ext cx="161" cy="1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1588" indent="-1588"/>
                <a:r>
                  <a:rPr lang="en-US" sz="1400" b="1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(a)</a:t>
                </a:r>
                <a:endParaRPr lang="en-US" sz="1400" b="1">
                  <a:latin typeface="Century Gothic"/>
                  <a:cs typeface="Century Gothic"/>
                </a:endParaRPr>
              </a:p>
            </p:txBody>
          </p:sp>
          <p:sp>
            <p:nvSpPr>
              <p:cNvPr id="351326" name="Rectangle 94"/>
              <p:cNvSpPr>
                <a:spLocks noChangeArrowheads="1"/>
              </p:cNvSpPr>
              <p:nvPr/>
            </p:nvSpPr>
            <p:spPr bwMode="auto">
              <a:xfrm>
                <a:off x="2228" y="756"/>
                <a:ext cx="1948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1588" indent="-1588"/>
                <a:r>
                  <a:rPr lang="en-US" sz="14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Perfectly </a:t>
                </a:r>
                <a:r>
                  <a:rPr lang="en-US" sz="1400" b="1" dirty="0" smtClean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Inelastic demand: price elasticity of demand </a:t>
                </a:r>
                <a:r>
                  <a:rPr lang="en-US" sz="1400" b="1" dirty="0">
                    <a:solidFill>
                      <a:srgbClr val="000000"/>
                    </a:solidFill>
                    <a:latin typeface="Century Gothic"/>
                    <a:cs typeface="Century Gothic"/>
                  </a:rPr>
                  <a:t>= 0</a:t>
                </a:r>
                <a:endParaRPr lang="en-US" sz="1400" b="1" dirty="0"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351327" name="Rectangle 95"/>
            <p:cNvSpPr>
              <a:spLocks noChangeArrowheads="1"/>
            </p:cNvSpPr>
            <p:nvPr/>
          </p:nvSpPr>
          <p:spPr bwMode="auto">
            <a:xfrm>
              <a:off x="1597" y="2147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$3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51328" name="Rectangle 96"/>
            <p:cNvSpPr>
              <a:spLocks noChangeArrowheads="1"/>
            </p:cNvSpPr>
            <p:nvPr/>
          </p:nvSpPr>
          <p:spPr bwMode="auto">
            <a:xfrm>
              <a:off x="1584" y="249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$2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51329" name="Rectangle 97"/>
            <p:cNvSpPr>
              <a:spLocks noChangeArrowheads="1"/>
            </p:cNvSpPr>
            <p:nvPr/>
          </p:nvSpPr>
          <p:spPr bwMode="auto">
            <a:xfrm>
              <a:off x="1056" y="1217"/>
              <a:ext cx="76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of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snake </a:t>
              </a:r>
            </a:p>
            <a:p>
              <a:pPr marL="1588" indent="-1588">
                <a:spcBef>
                  <a:spcPct val="0"/>
                </a:spcBef>
              </a:pPr>
              <a:r>
                <a:rPr lang="en-US" sz="1400" dirty="0" err="1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antivenom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 </a:t>
              </a:r>
              <a:endParaRPr lang="en-US" sz="1400" dirty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(per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dose)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351330" name="Line 98"/>
            <p:cNvSpPr>
              <a:spLocks noChangeShapeType="1"/>
            </p:cNvSpPr>
            <p:nvPr/>
          </p:nvSpPr>
          <p:spPr bwMode="auto">
            <a:xfrm>
              <a:off x="1795" y="2228"/>
              <a:ext cx="8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31" name="Line 99"/>
            <p:cNvSpPr>
              <a:spLocks noChangeShapeType="1"/>
            </p:cNvSpPr>
            <p:nvPr/>
          </p:nvSpPr>
          <p:spPr bwMode="auto">
            <a:xfrm>
              <a:off x="1795" y="2580"/>
              <a:ext cx="89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32" name="Line 100"/>
            <p:cNvSpPr>
              <a:spLocks noChangeShapeType="1"/>
            </p:cNvSpPr>
            <p:nvPr/>
          </p:nvSpPr>
          <p:spPr bwMode="auto">
            <a:xfrm flipV="1">
              <a:off x="1795" y="1186"/>
              <a:ext cx="0" cy="215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33" name="Freeform 101"/>
            <p:cNvSpPr>
              <a:spLocks/>
            </p:cNvSpPr>
            <p:nvPr/>
          </p:nvSpPr>
          <p:spPr bwMode="auto">
            <a:xfrm>
              <a:off x="1795" y="3404"/>
              <a:ext cx="2397" cy="142"/>
            </a:xfrm>
            <a:custGeom>
              <a:avLst/>
              <a:gdLst>
                <a:gd name="T0" fmla="*/ 1798 w 1798"/>
                <a:gd name="T1" fmla="*/ 100 h 100"/>
                <a:gd name="T2" fmla="*/ 0 w 1798"/>
                <a:gd name="T3" fmla="*/ 100 h 100"/>
                <a:gd name="T4" fmla="*/ 0 w 1798"/>
                <a:gd name="T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8" h="100">
                  <a:moveTo>
                    <a:pt x="1798" y="100"/>
                  </a:moveTo>
                  <a:lnTo>
                    <a:pt x="0" y="100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34" name="Line 102"/>
            <p:cNvSpPr>
              <a:spLocks noChangeShapeType="1"/>
            </p:cNvSpPr>
            <p:nvPr/>
          </p:nvSpPr>
          <p:spPr bwMode="auto">
            <a:xfrm flipV="1">
              <a:off x="1755" y="3316"/>
              <a:ext cx="77" cy="4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35" name="Line 103"/>
            <p:cNvSpPr>
              <a:spLocks noChangeShapeType="1"/>
            </p:cNvSpPr>
            <p:nvPr/>
          </p:nvSpPr>
          <p:spPr bwMode="auto">
            <a:xfrm flipV="1">
              <a:off x="1755" y="3380"/>
              <a:ext cx="77" cy="4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51336" name="Group 104"/>
          <p:cNvGrpSpPr>
            <a:grpSpLocks/>
          </p:cNvGrpSpPr>
          <p:nvPr/>
        </p:nvGrpSpPr>
        <p:grpSpPr bwMode="auto">
          <a:xfrm>
            <a:off x="3062288" y="3475038"/>
            <a:ext cx="1168400" cy="123825"/>
            <a:chOff x="1929" y="2189"/>
            <a:chExt cx="736" cy="78"/>
          </a:xfrm>
        </p:grpSpPr>
        <p:sp>
          <p:nvSpPr>
            <p:cNvPr id="351337" name="Oval 105"/>
            <p:cNvSpPr>
              <a:spLocks noChangeArrowheads="1"/>
            </p:cNvSpPr>
            <p:nvPr/>
          </p:nvSpPr>
          <p:spPr bwMode="auto">
            <a:xfrm>
              <a:off x="1929" y="2220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38" name="Oval 106"/>
            <p:cNvSpPr>
              <a:spLocks noChangeArrowheads="1"/>
            </p:cNvSpPr>
            <p:nvPr/>
          </p:nvSpPr>
          <p:spPr bwMode="auto">
            <a:xfrm>
              <a:off x="1996" y="2220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39" name="Oval 107"/>
            <p:cNvSpPr>
              <a:spLocks noChangeArrowheads="1"/>
            </p:cNvSpPr>
            <p:nvPr/>
          </p:nvSpPr>
          <p:spPr bwMode="auto">
            <a:xfrm>
              <a:off x="2063" y="2220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0" name="Oval 108"/>
            <p:cNvSpPr>
              <a:spLocks noChangeArrowheads="1"/>
            </p:cNvSpPr>
            <p:nvPr/>
          </p:nvSpPr>
          <p:spPr bwMode="auto">
            <a:xfrm>
              <a:off x="2129" y="2220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1" name="Oval 109"/>
            <p:cNvSpPr>
              <a:spLocks noChangeArrowheads="1"/>
            </p:cNvSpPr>
            <p:nvPr/>
          </p:nvSpPr>
          <p:spPr bwMode="auto">
            <a:xfrm>
              <a:off x="2200" y="2220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2" name="Oval 110"/>
            <p:cNvSpPr>
              <a:spLocks noChangeArrowheads="1"/>
            </p:cNvSpPr>
            <p:nvPr/>
          </p:nvSpPr>
          <p:spPr bwMode="auto">
            <a:xfrm>
              <a:off x="2267" y="2220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3" name="Oval 111"/>
            <p:cNvSpPr>
              <a:spLocks noChangeArrowheads="1"/>
            </p:cNvSpPr>
            <p:nvPr/>
          </p:nvSpPr>
          <p:spPr bwMode="auto">
            <a:xfrm>
              <a:off x="2335" y="2220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4" name="Oval 112"/>
            <p:cNvSpPr>
              <a:spLocks noChangeArrowheads="1"/>
            </p:cNvSpPr>
            <p:nvPr/>
          </p:nvSpPr>
          <p:spPr bwMode="auto">
            <a:xfrm>
              <a:off x="2401" y="2220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5" name="Oval 113"/>
            <p:cNvSpPr>
              <a:spLocks noChangeArrowheads="1"/>
            </p:cNvSpPr>
            <p:nvPr/>
          </p:nvSpPr>
          <p:spPr bwMode="auto">
            <a:xfrm>
              <a:off x="2468" y="2220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6" name="Oval 114"/>
            <p:cNvSpPr>
              <a:spLocks noChangeArrowheads="1"/>
            </p:cNvSpPr>
            <p:nvPr/>
          </p:nvSpPr>
          <p:spPr bwMode="auto">
            <a:xfrm>
              <a:off x="2535" y="2220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47" name="Oval 115"/>
            <p:cNvSpPr>
              <a:spLocks noChangeArrowheads="1"/>
            </p:cNvSpPr>
            <p:nvPr/>
          </p:nvSpPr>
          <p:spPr bwMode="auto">
            <a:xfrm>
              <a:off x="2591" y="2189"/>
              <a:ext cx="74" cy="7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51348" name="Group 116"/>
          <p:cNvGrpSpPr>
            <a:grpSpLocks/>
          </p:cNvGrpSpPr>
          <p:nvPr/>
        </p:nvGrpSpPr>
        <p:grpSpPr bwMode="auto">
          <a:xfrm>
            <a:off x="3062288" y="4033838"/>
            <a:ext cx="1168400" cy="125412"/>
            <a:chOff x="1929" y="2541"/>
            <a:chExt cx="736" cy="79"/>
          </a:xfrm>
        </p:grpSpPr>
        <p:sp>
          <p:nvSpPr>
            <p:cNvPr id="351349" name="Oval 117"/>
            <p:cNvSpPr>
              <a:spLocks noChangeArrowheads="1"/>
            </p:cNvSpPr>
            <p:nvPr/>
          </p:nvSpPr>
          <p:spPr bwMode="auto">
            <a:xfrm>
              <a:off x="1929" y="2572"/>
              <a:ext cx="15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0" name="Oval 118"/>
            <p:cNvSpPr>
              <a:spLocks noChangeArrowheads="1"/>
            </p:cNvSpPr>
            <p:nvPr/>
          </p:nvSpPr>
          <p:spPr bwMode="auto">
            <a:xfrm>
              <a:off x="1996" y="2572"/>
              <a:ext cx="15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1" name="Oval 119"/>
            <p:cNvSpPr>
              <a:spLocks noChangeArrowheads="1"/>
            </p:cNvSpPr>
            <p:nvPr/>
          </p:nvSpPr>
          <p:spPr bwMode="auto">
            <a:xfrm>
              <a:off x="2063" y="2572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2" name="Oval 120"/>
            <p:cNvSpPr>
              <a:spLocks noChangeArrowheads="1"/>
            </p:cNvSpPr>
            <p:nvPr/>
          </p:nvSpPr>
          <p:spPr bwMode="auto">
            <a:xfrm>
              <a:off x="2129" y="2572"/>
              <a:ext cx="15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3" name="Oval 121"/>
            <p:cNvSpPr>
              <a:spLocks noChangeArrowheads="1"/>
            </p:cNvSpPr>
            <p:nvPr/>
          </p:nvSpPr>
          <p:spPr bwMode="auto">
            <a:xfrm>
              <a:off x="2200" y="2572"/>
              <a:ext cx="15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4" name="Oval 122"/>
            <p:cNvSpPr>
              <a:spLocks noChangeArrowheads="1"/>
            </p:cNvSpPr>
            <p:nvPr/>
          </p:nvSpPr>
          <p:spPr bwMode="auto">
            <a:xfrm>
              <a:off x="2267" y="2572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5" name="Oval 123"/>
            <p:cNvSpPr>
              <a:spLocks noChangeArrowheads="1"/>
            </p:cNvSpPr>
            <p:nvPr/>
          </p:nvSpPr>
          <p:spPr bwMode="auto">
            <a:xfrm>
              <a:off x="2335" y="2572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6" name="Oval 124"/>
            <p:cNvSpPr>
              <a:spLocks noChangeArrowheads="1"/>
            </p:cNvSpPr>
            <p:nvPr/>
          </p:nvSpPr>
          <p:spPr bwMode="auto">
            <a:xfrm>
              <a:off x="2401" y="2572"/>
              <a:ext cx="15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7" name="Oval 125"/>
            <p:cNvSpPr>
              <a:spLocks noChangeArrowheads="1"/>
            </p:cNvSpPr>
            <p:nvPr/>
          </p:nvSpPr>
          <p:spPr bwMode="auto">
            <a:xfrm>
              <a:off x="2468" y="2572"/>
              <a:ext cx="15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8" name="Oval 126"/>
            <p:cNvSpPr>
              <a:spLocks noChangeArrowheads="1"/>
            </p:cNvSpPr>
            <p:nvPr/>
          </p:nvSpPr>
          <p:spPr bwMode="auto">
            <a:xfrm>
              <a:off x="2535" y="2572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1359" name="Oval 127"/>
            <p:cNvSpPr>
              <a:spLocks noChangeArrowheads="1"/>
            </p:cNvSpPr>
            <p:nvPr/>
          </p:nvSpPr>
          <p:spPr bwMode="auto">
            <a:xfrm>
              <a:off x="2591" y="2541"/>
              <a:ext cx="74" cy="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06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EXTREMELY HIGH PRICE ELASTICITY OF DEMAND</a:t>
            </a:r>
            <a:endParaRPr lang="en-US" sz="4000" b="0" dirty="0" smtClean="0"/>
          </a:p>
        </p:txBody>
      </p:sp>
      <p:grpSp>
        <p:nvGrpSpPr>
          <p:cNvPr id="353370" name="Group 90"/>
          <p:cNvGrpSpPr>
            <a:grpSpLocks/>
          </p:cNvGrpSpPr>
          <p:nvPr/>
        </p:nvGrpSpPr>
        <p:grpSpPr bwMode="auto">
          <a:xfrm>
            <a:off x="990600" y="2819404"/>
            <a:ext cx="1944688" cy="803276"/>
            <a:chOff x="912" y="1824"/>
            <a:chExt cx="1225" cy="506"/>
          </a:xfrm>
        </p:grpSpPr>
        <p:sp>
          <p:nvSpPr>
            <p:cNvPr id="353371" name="Freeform 91"/>
            <p:cNvSpPr>
              <a:spLocks/>
            </p:cNvSpPr>
            <p:nvPr/>
          </p:nvSpPr>
          <p:spPr bwMode="auto">
            <a:xfrm>
              <a:off x="912" y="1824"/>
              <a:ext cx="1225" cy="506"/>
            </a:xfrm>
            <a:custGeom>
              <a:avLst/>
              <a:gdLst>
                <a:gd name="T0" fmla="*/ 281 w 281"/>
                <a:gd name="T1" fmla="*/ 116 h 132"/>
                <a:gd name="T2" fmla="*/ 265 w 281"/>
                <a:gd name="T3" fmla="*/ 132 h 132"/>
                <a:gd name="T4" fmla="*/ 16 w 281"/>
                <a:gd name="T5" fmla="*/ 132 h 132"/>
                <a:gd name="T6" fmla="*/ 0 w 281"/>
                <a:gd name="T7" fmla="*/ 116 h 132"/>
                <a:gd name="T8" fmla="*/ 0 w 281"/>
                <a:gd name="T9" fmla="*/ 16 h 132"/>
                <a:gd name="T10" fmla="*/ 16 w 281"/>
                <a:gd name="T11" fmla="*/ 0 h 132"/>
                <a:gd name="T12" fmla="*/ 265 w 281"/>
                <a:gd name="T13" fmla="*/ 0 h 132"/>
                <a:gd name="T14" fmla="*/ 281 w 281"/>
                <a:gd name="T15" fmla="*/ 16 h 132"/>
                <a:gd name="T16" fmla="*/ 281 w 281"/>
                <a:gd name="T17" fmla="*/ 11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32">
                  <a:moveTo>
                    <a:pt x="281" y="116"/>
                  </a:moveTo>
                  <a:cubicBezTo>
                    <a:pt x="281" y="125"/>
                    <a:pt x="274" y="132"/>
                    <a:pt x="265" y="132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7" y="132"/>
                    <a:pt x="0" y="125"/>
                    <a:pt x="0" y="1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74" y="0"/>
                    <a:pt x="281" y="7"/>
                    <a:pt x="281" y="16"/>
                  </a:cubicBezTo>
                  <a:lnTo>
                    <a:pt x="281" y="116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3372" name="Rectangle 92"/>
            <p:cNvSpPr>
              <a:spLocks noChangeArrowheads="1"/>
            </p:cNvSpPr>
            <p:nvPr/>
          </p:nvSpPr>
          <p:spPr bwMode="auto">
            <a:xfrm>
              <a:off x="960" y="1872"/>
              <a:ext cx="113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At any price above $5, quantity demanded is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zero.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53373" name="Group 93"/>
          <p:cNvGrpSpPr>
            <a:grpSpLocks/>
          </p:cNvGrpSpPr>
          <p:nvPr/>
        </p:nvGrpSpPr>
        <p:grpSpPr bwMode="auto">
          <a:xfrm>
            <a:off x="4038601" y="2743200"/>
            <a:ext cx="1676401" cy="1163638"/>
            <a:chOff x="2832" y="1776"/>
            <a:chExt cx="1056" cy="733"/>
          </a:xfrm>
        </p:grpSpPr>
        <p:sp>
          <p:nvSpPr>
            <p:cNvPr id="353374" name="Line 94"/>
            <p:cNvSpPr>
              <a:spLocks noChangeShapeType="1"/>
            </p:cNvSpPr>
            <p:nvPr/>
          </p:nvSpPr>
          <p:spPr bwMode="auto">
            <a:xfrm>
              <a:off x="3238" y="2330"/>
              <a:ext cx="0" cy="1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3375" name="Freeform 95"/>
            <p:cNvSpPr>
              <a:spLocks/>
            </p:cNvSpPr>
            <p:nvPr/>
          </p:nvSpPr>
          <p:spPr bwMode="auto">
            <a:xfrm>
              <a:off x="2832" y="1776"/>
              <a:ext cx="1056" cy="480"/>
            </a:xfrm>
            <a:custGeom>
              <a:avLst/>
              <a:gdLst>
                <a:gd name="T0" fmla="*/ 224 w 224"/>
                <a:gd name="T1" fmla="*/ 162 h 178"/>
                <a:gd name="T2" fmla="*/ 206 w 224"/>
                <a:gd name="T3" fmla="*/ 178 h 178"/>
                <a:gd name="T4" fmla="*/ 18 w 224"/>
                <a:gd name="T5" fmla="*/ 178 h 178"/>
                <a:gd name="T6" fmla="*/ 0 w 224"/>
                <a:gd name="T7" fmla="*/ 162 h 178"/>
                <a:gd name="T8" fmla="*/ 0 w 224"/>
                <a:gd name="T9" fmla="*/ 16 h 178"/>
                <a:gd name="T10" fmla="*/ 18 w 224"/>
                <a:gd name="T11" fmla="*/ 0 h 178"/>
                <a:gd name="T12" fmla="*/ 206 w 224"/>
                <a:gd name="T13" fmla="*/ 0 h 178"/>
                <a:gd name="T14" fmla="*/ 224 w 224"/>
                <a:gd name="T15" fmla="*/ 16 h 178"/>
                <a:gd name="T16" fmla="*/ 224 w 224"/>
                <a:gd name="T17" fmla="*/ 1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" h="178">
                  <a:moveTo>
                    <a:pt x="224" y="162"/>
                  </a:moveTo>
                  <a:cubicBezTo>
                    <a:pt x="224" y="170"/>
                    <a:pt x="216" y="178"/>
                    <a:pt x="206" y="178"/>
                  </a:cubicBezTo>
                  <a:cubicBezTo>
                    <a:pt x="18" y="178"/>
                    <a:pt x="18" y="178"/>
                    <a:pt x="18" y="178"/>
                  </a:cubicBezTo>
                  <a:cubicBezTo>
                    <a:pt x="8" y="178"/>
                    <a:pt x="0" y="170"/>
                    <a:pt x="0" y="16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06" y="0"/>
                    <a:pt x="206" y="0"/>
                    <a:pt x="206" y="0"/>
                  </a:cubicBezTo>
                  <a:cubicBezTo>
                    <a:pt x="216" y="0"/>
                    <a:pt x="224" y="7"/>
                    <a:pt x="224" y="16"/>
                  </a:cubicBezTo>
                  <a:lnTo>
                    <a:pt x="224" y="162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3376" name="Rectangle 96"/>
            <p:cNvSpPr>
              <a:spLocks noChangeArrowheads="1"/>
            </p:cNvSpPr>
            <p:nvPr/>
          </p:nvSpPr>
          <p:spPr bwMode="auto">
            <a:xfrm>
              <a:off x="2880" y="1801"/>
              <a:ext cx="96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At exactly $5, consumers will buy any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quantity.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53377" name="Group 97"/>
          <p:cNvGrpSpPr>
            <a:grpSpLocks/>
          </p:cNvGrpSpPr>
          <p:nvPr/>
        </p:nvGrpSpPr>
        <p:grpSpPr bwMode="auto">
          <a:xfrm>
            <a:off x="1066800" y="4191003"/>
            <a:ext cx="1868488" cy="1067572"/>
            <a:chOff x="960" y="2688"/>
            <a:chExt cx="1177" cy="552"/>
          </a:xfrm>
        </p:grpSpPr>
        <p:sp>
          <p:nvSpPr>
            <p:cNvPr id="353378" name="Freeform 98"/>
            <p:cNvSpPr>
              <a:spLocks/>
            </p:cNvSpPr>
            <p:nvPr/>
          </p:nvSpPr>
          <p:spPr bwMode="auto">
            <a:xfrm>
              <a:off x="960" y="2688"/>
              <a:ext cx="1177" cy="480"/>
            </a:xfrm>
            <a:custGeom>
              <a:avLst/>
              <a:gdLst>
                <a:gd name="T0" fmla="*/ 281 w 281"/>
                <a:gd name="T1" fmla="*/ 161 h 177"/>
                <a:gd name="T2" fmla="*/ 265 w 281"/>
                <a:gd name="T3" fmla="*/ 177 h 177"/>
                <a:gd name="T4" fmla="*/ 16 w 281"/>
                <a:gd name="T5" fmla="*/ 177 h 177"/>
                <a:gd name="T6" fmla="*/ 0 w 281"/>
                <a:gd name="T7" fmla="*/ 161 h 177"/>
                <a:gd name="T8" fmla="*/ 0 w 281"/>
                <a:gd name="T9" fmla="*/ 16 h 177"/>
                <a:gd name="T10" fmla="*/ 16 w 281"/>
                <a:gd name="T11" fmla="*/ 0 h 177"/>
                <a:gd name="T12" fmla="*/ 265 w 281"/>
                <a:gd name="T13" fmla="*/ 0 h 177"/>
                <a:gd name="T14" fmla="*/ 281 w 281"/>
                <a:gd name="T15" fmla="*/ 16 h 177"/>
                <a:gd name="T16" fmla="*/ 281 w 281"/>
                <a:gd name="T17" fmla="*/ 16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1" h="177">
                  <a:moveTo>
                    <a:pt x="281" y="161"/>
                  </a:moveTo>
                  <a:cubicBezTo>
                    <a:pt x="281" y="170"/>
                    <a:pt x="274" y="177"/>
                    <a:pt x="265" y="177"/>
                  </a:cubicBezTo>
                  <a:cubicBezTo>
                    <a:pt x="16" y="177"/>
                    <a:pt x="16" y="177"/>
                    <a:pt x="16" y="177"/>
                  </a:cubicBezTo>
                  <a:cubicBezTo>
                    <a:pt x="7" y="177"/>
                    <a:pt x="0" y="170"/>
                    <a:pt x="0" y="16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74" y="0"/>
                    <a:pt x="281" y="7"/>
                    <a:pt x="281" y="16"/>
                  </a:cubicBezTo>
                  <a:lnTo>
                    <a:pt x="281" y="161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3379" name="Rectangle 99"/>
            <p:cNvSpPr>
              <a:spLocks noChangeArrowheads="1"/>
            </p:cNvSpPr>
            <p:nvPr/>
          </p:nvSpPr>
          <p:spPr bwMode="auto">
            <a:xfrm>
              <a:off x="1008" y="2697"/>
              <a:ext cx="106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At any price below $5, quantity demanded is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infinite.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53380" name="Group 100"/>
          <p:cNvGrpSpPr>
            <a:grpSpLocks/>
          </p:cNvGrpSpPr>
          <p:nvPr/>
        </p:nvGrpSpPr>
        <p:grpSpPr bwMode="auto">
          <a:xfrm>
            <a:off x="2979739" y="3765556"/>
            <a:ext cx="3389313" cy="319088"/>
            <a:chOff x="2165" y="2417"/>
            <a:chExt cx="2135" cy="201"/>
          </a:xfrm>
        </p:grpSpPr>
        <p:sp>
          <p:nvSpPr>
            <p:cNvPr id="353381" name="Line 101"/>
            <p:cNvSpPr>
              <a:spLocks noChangeShapeType="1"/>
            </p:cNvSpPr>
            <p:nvPr/>
          </p:nvSpPr>
          <p:spPr bwMode="auto">
            <a:xfrm flipH="1">
              <a:off x="2165" y="2499"/>
              <a:ext cx="1926" cy="0"/>
            </a:xfrm>
            <a:prstGeom prst="line">
              <a:avLst/>
            </a:prstGeom>
            <a:noFill/>
            <a:ln w="34925">
              <a:solidFill>
                <a:srgbClr val="3C5D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3382" name="Rectangle 102"/>
            <p:cNvSpPr>
              <a:spLocks noChangeArrowheads="1"/>
            </p:cNvSpPr>
            <p:nvPr/>
          </p:nvSpPr>
          <p:spPr bwMode="auto">
            <a:xfrm>
              <a:off x="4142" y="2417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353383" name="Rectangle 103"/>
            <p:cNvSpPr>
              <a:spLocks noChangeArrowheads="1"/>
            </p:cNvSpPr>
            <p:nvPr/>
          </p:nvSpPr>
          <p:spPr bwMode="auto">
            <a:xfrm>
              <a:off x="4237" y="248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 sz="1400">
                <a:latin typeface="Century Gothic"/>
                <a:cs typeface="Century Gothic"/>
              </a:endParaRPr>
            </a:p>
          </p:txBody>
        </p:sp>
      </p:grpSp>
      <p:grpSp>
        <p:nvGrpSpPr>
          <p:cNvPr id="353384" name="Group 104"/>
          <p:cNvGrpSpPr>
            <a:grpSpLocks/>
          </p:cNvGrpSpPr>
          <p:nvPr/>
        </p:nvGrpSpPr>
        <p:grpSpPr bwMode="auto">
          <a:xfrm>
            <a:off x="1824038" y="1627187"/>
            <a:ext cx="6024563" cy="4310063"/>
            <a:chOff x="1437" y="1073"/>
            <a:chExt cx="3795" cy="2715"/>
          </a:xfrm>
        </p:grpSpPr>
        <p:sp>
          <p:nvSpPr>
            <p:cNvPr id="353385" name="Line 105"/>
            <p:cNvSpPr>
              <a:spLocks noChangeShapeType="1"/>
            </p:cNvSpPr>
            <p:nvPr/>
          </p:nvSpPr>
          <p:spPr bwMode="auto">
            <a:xfrm>
              <a:off x="2165" y="2499"/>
              <a:ext cx="8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3387" name="Rectangle 107"/>
            <p:cNvSpPr>
              <a:spLocks noChangeArrowheads="1"/>
            </p:cNvSpPr>
            <p:nvPr/>
          </p:nvSpPr>
          <p:spPr bwMode="auto">
            <a:xfrm>
              <a:off x="2025" y="346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53388" name="Rectangle 108"/>
            <p:cNvSpPr>
              <a:spLocks noChangeArrowheads="1"/>
            </p:cNvSpPr>
            <p:nvPr/>
          </p:nvSpPr>
          <p:spPr bwMode="auto">
            <a:xfrm>
              <a:off x="2688" y="1073"/>
              <a:ext cx="2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>
                <a:tabLst>
                  <a:tab pos="1262063" algn="l"/>
                </a:tabLst>
              </a:pPr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</a:t>
              </a:r>
              <a:r>
                <a:rPr lang="en-US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elastic demand: price elasticity of demand </a:t>
              </a:r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= </a:t>
              </a:r>
              <a:r>
                <a:rPr lang="en-US" sz="1400" b="1" dirty="0">
                  <a:latin typeface="Century Gothic"/>
                  <a:cs typeface="Century Gothic"/>
                </a:rPr>
                <a:t>∞</a:t>
              </a:r>
            </a:p>
          </p:txBody>
        </p:sp>
        <p:sp>
          <p:nvSpPr>
            <p:cNvPr id="353389" name="Rectangle 109"/>
            <p:cNvSpPr>
              <a:spLocks noChangeArrowheads="1"/>
            </p:cNvSpPr>
            <p:nvPr/>
          </p:nvSpPr>
          <p:spPr bwMode="auto">
            <a:xfrm>
              <a:off x="1973" y="242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$5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53390" name="Rectangle 110"/>
            <p:cNvSpPr>
              <a:spLocks noChangeArrowheads="1"/>
            </p:cNvSpPr>
            <p:nvPr/>
          </p:nvSpPr>
          <p:spPr bwMode="auto">
            <a:xfrm>
              <a:off x="1437" y="1200"/>
              <a:ext cx="72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of pink </a:t>
              </a:r>
              <a:endParaRPr lang="en-US" sz="1400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>
                <a:spcBef>
                  <a:spcPct val="0"/>
                </a:spcBef>
              </a:pP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tennis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balls </a:t>
              </a:r>
            </a:p>
            <a:p>
              <a:pPr marL="1588" indent="-1588">
                <a:spcBef>
                  <a:spcPct val="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(per dozen)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353391" name="Freeform 111"/>
            <p:cNvSpPr>
              <a:spLocks/>
            </p:cNvSpPr>
            <p:nvPr/>
          </p:nvSpPr>
          <p:spPr bwMode="auto">
            <a:xfrm>
              <a:off x="2165" y="1338"/>
              <a:ext cx="2323" cy="2098"/>
            </a:xfrm>
            <a:custGeom>
              <a:avLst/>
              <a:gdLst>
                <a:gd name="T0" fmla="*/ 1792 w 1792"/>
                <a:gd name="T1" fmla="*/ 1665 h 1665"/>
                <a:gd name="T2" fmla="*/ 0 w 1792"/>
                <a:gd name="T3" fmla="*/ 1665 h 1665"/>
                <a:gd name="T4" fmla="*/ 0 w 1792"/>
                <a:gd name="T5" fmla="*/ 0 h 1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2" h="1665">
                  <a:moveTo>
                    <a:pt x="1792" y="1665"/>
                  </a:moveTo>
                  <a:lnTo>
                    <a:pt x="0" y="1665"/>
                  </a:lnTo>
                  <a:lnTo>
                    <a:pt x="0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53392" name="Rectangle 112"/>
            <p:cNvSpPr>
              <a:spLocks noChangeArrowheads="1"/>
            </p:cNvSpPr>
            <p:nvPr/>
          </p:nvSpPr>
          <p:spPr bwMode="auto">
            <a:xfrm>
              <a:off x="2874" y="3517"/>
              <a:ext cx="226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 algn="r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pink tennis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balls </a:t>
              </a:r>
              <a:endParaRPr lang="en-US" sz="1400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 algn="r"/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dozens per year)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2652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433" name="Rectangle 329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UNIT ELASTICITY OF DEMAND</a:t>
            </a:r>
          </a:p>
        </p:txBody>
      </p:sp>
      <p:grpSp>
        <p:nvGrpSpPr>
          <p:cNvPr id="431519" name="Group 415"/>
          <p:cNvGrpSpPr>
            <a:grpSpLocks/>
          </p:cNvGrpSpPr>
          <p:nvPr/>
        </p:nvGrpSpPr>
        <p:grpSpPr bwMode="auto">
          <a:xfrm>
            <a:off x="685800" y="3048004"/>
            <a:ext cx="1301750" cy="796926"/>
            <a:chOff x="432" y="1920"/>
            <a:chExt cx="820" cy="502"/>
          </a:xfrm>
        </p:grpSpPr>
        <p:grpSp>
          <p:nvGrpSpPr>
            <p:cNvPr id="431518" name="Group 414"/>
            <p:cNvGrpSpPr>
              <a:grpSpLocks/>
            </p:cNvGrpSpPr>
            <p:nvPr/>
          </p:nvGrpSpPr>
          <p:grpSpPr bwMode="auto">
            <a:xfrm>
              <a:off x="432" y="1920"/>
              <a:ext cx="792" cy="502"/>
              <a:chOff x="432" y="1920"/>
              <a:chExt cx="792" cy="502"/>
            </a:xfrm>
          </p:grpSpPr>
          <p:sp>
            <p:nvSpPr>
              <p:cNvPr id="431435" name="Freeform 331"/>
              <p:cNvSpPr>
                <a:spLocks/>
              </p:cNvSpPr>
              <p:nvPr/>
            </p:nvSpPr>
            <p:spPr bwMode="auto">
              <a:xfrm>
                <a:off x="432" y="1920"/>
                <a:ext cx="720" cy="502"/>
              </a:xfrm>
              <a:custGeom>
                <a:avLst/>
                <a:gdLst>
                  <a:gd name="T0" fmla="*/ 147 w 147"/>
                  <a:gd name="T1" fmla="*/ 150 h 166"/>
                  <a:gd name="T2" fmla="*/ 131 w 147"/>
                  <a:gd name="T3" fmla="*/ 166 h 166"/>
                  <a:gd name="T4" fmla="*/ 16 w 147"/>
                  <a:gd name="T5" fmla="*/ 166 h 166"/>
                  <a:gd name="T6" fmla="*/ 0 w 147"/>
                  <a:gd name="T7" fmla="*/ 150 h 166"/>
                  <a:gd name="T8" fmla="*/ 0 w 147"/>
                  <a:gd name="T9" fmla="*/ 16 h 166"/>
                  <a:gd name="T10" fmla="*/ 16 w 147"/>
                  <a:gd name="T11" fmla="*/ 0 h 166"/>
                  <a:gd name="T12" fmla="*/ 131 w 147"/>
                  <a:gd name="T13" fmla="*/ 0 h 166"/>
                  <a:gd name="T14" fmla="*/ 147 w 147"/>
                  <a:gd name="T15" fmla="*/ 16 h 166"/>
                  <a:gd name="T16" fmla="*/ 147 w 147"/>
                  <a:gd name="T17" fmla="*/ 15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166">
                    <a:moveTo>
                      <a:pt x="147" y="150"/>
                    </a:moveTo>
                    <a:cubicBezTo>
                      <a:pt x="147" y="159"/>
                      <a:pt x="139" y="166"/>
                      <a:pt x="131" y="166"/>
                    </a:cubicBezTo>
                    <a:cubicBezTo>
                      <a:pt x="16" y="166"/>
                      <a:pt x="16" y="166"/>
                      <a:pt x="16" y="166"/>
                    </a:cubicBezTo>
                    <a:cubicBezTo>
                      <a:pt x="8" y="166"/>
                      <a:pt x="0" y="159"/>
                      <a:pt x="0" y="15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7"/>
                      <a:pt x="8" y="0"/>
                      <a:pt x="16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9" y="0"/>
                      <a:pt x="147" y="7"/>
                      <a:pt x="147" y="16"/>
                    </a:cubicBezTo>
                    <a:lnTo>
                      <a:pt x="147" y="150"/>
                    </a:lnTo>
                    <a:close/>
                  </a:path>
                </a:pathLst>
              </a:custGeom>
              <a:solidFill>
                <a:srgbClr val="D6E2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latin typeface="Century Gothic"/>
                  <a:cs typeface="Century Gothic"/>
                </a:endParaRPr>
              </a:p>
            </p:txBody>
          </p:sp>
          <p:sp>
            <p:nvSpPr>
              <p:cNvPr id="431436" name="Rectangle 332"/>
              <p:cNvSpPr>
                <a:spLocks noChangeArrowheads="1"/>
              </p:cNvSpPr>
              <p:nvPr/>
            </p:nvSpPr>
            <p:spPr bwMode="auto">
              <a:xfrm>
                <a:off x="480" y="1968"/>
                <a:ext cx="67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1588" indent="-1588"/>
                <a:r>
                  <a:rPr lang="en-US" sz="1400" dirty="0">
                    <a:latin typeface="Century Gothic"/>
                    <a:cs typeface="Century Gothic"/>
                  </a:rPr>
                  <a:t>A 20% increase in the price . . .</a:t>
                </a:r>
              </a:p>
            </p:txBody>
          </p:sp>
          <p:sp>
            <p:nvSpPr>
              <p:cNvPr id="431437" name="Line 333"/>
              <p:cNvSpPr>
                <a:spLocks noChangeShapeType="1"/>
              </p:cNvSpPr>
              <p:nvPr/>
            </p:nvSpPr>
            <p:spPr bwMode="auto">
              <a:xfrm flipV="1">
                <a:off x="1224" y="2149"/>
                <a:ext cx="0" cy="117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>
                  <a:latin typeface="Century Gothic"/>
                  <a:cs typeface="Century Gothic"/>
                </a:endParaRPr>
              </a:p>
            </p:txBody>
          </p:sp>
        </p:grpSp>
        <p:sp>
          <p:nvSpPr>
            <p:cNvPr id="431438" name="Freeform 334"/>
            <p:cNvSpPr>
              <a:spLocks/>
            </p:cNvSpPr>
            <p:nvPr/>
          </p:nvSpPr>
          <p:spPr bwMode="auto">
            <a:xfrm>
              <a:off x="1191" y="2082"/>
              <a:ext cx="61" cy="87"/>
            </a:xfrm>
            <a:custGeom>
              <a:avLst/>
              <a:gdLst>
                <a:gd name="T0" fmla="*/ 7 w 13"/>
                <a:gd name="T1" fmla="*/ 17 h 21"/>
                <a:gd name="T2" fmla="*/ 0 w 13"/>
                <a:gd name="T3" fmla="*/ 21 h 21"/>
                <a:gd name="T4" fmla="*/ 0 w 13"/>
                <a:gd name="T5" fmla="*/ 21 h 21"/>
                <a:gd name="T6" fmla="*/ 4 w 13"/>
                <a:gd name="T7" fmla="*/ 11 h 21"/>
                <a:gd name="T8" fmla="*/ 7 w 13"/>
                <a:gd name="T9" fmla="*/ 0 h 21"/>
                <a:gd name="T10" fmla="*/ 9 w 13"/>
                <a:gd name="T11" fmla="*/ 11 h 21"/>
                <a:gd name="T12" fmla="*/ 13 w 13"/>
                <a:gd name="T13" fmla="*/ 21 h 21"/>
                <a:gd name="T14" fmla="*/ 13 w 13"/>
                <a:gd name="T15" fmla="*/ 21 h 21"/>
                <a:gd name="T16" fmla="*/ 7 w 13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1">
                  <a:moveTo>
                    <a:pt x="7" y="1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7"/>
                    <a:pt x="6" y="3"/>
                    <a:pt x="7" y="0"/>
                  </a:cubicBezTo>
                  <a:cubicBezTo>
                    <a:pt x="7" y="3"/>
                    <a:pt x="8" y="7"/>
                    <a:pt x="9" y="1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431439" name="Group 335"/>
          <p:cNvGrpSpPr>
            <a:grpSpLocks/>
          </p:cNvGrpSpPr>
          <p:nvPr/>
        </p:nvGrpSpPr>
        <p:grpSpPr bwMode="auto">
          <a:xfrm>
            <a:off x="4148139" y="2500312"/>
            <a:ext cx="2998788" cy="2000249"/>
            <a:chOff x="2613" y="1575"/>
            <a:chExt cx="1889" cy="1260"/>
          </a:xfrm>
        </p:grpSpPr>
        <p:sp>
          <p:nvSpPr>
            <p:cNvPr id="431440" name="Freeform 336"/>
            <p:cNvSpPr>
              <a:spLocks/>
            </p:cNvSpPr>
            <p:nvPr/>
          </p:nvSpPr>
          <p:spPr bwMode="auto">
            <a:xfrm>
              <a:off x="2613" y="1575"/>
              <a:ext cx="1667" cy="1125"/>
            </a:xfrm>
            <a:custGeom>
              <a:avLst/>
              <a:gdLst>
                <a:gd name="T0" fmla="*/ 0 w 355"/>
                <a:gd name="T1" fmla="*/ 0 h 269"/>
                <a:gd name="T2" fmla="*/ 355 w 355"/>
                <a:gd name="T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5" h="269">
                  <a:moveTo>
                    <a:pt x="0" y="0"/>
                  </a:moveTo>
                  <a:cubicBezTo>
                    <a:pt x="13" y="28"/>
                    <a:pt x="83" y="219"/>
                    <a:pt x="355" y="269"/>
                  </a:cubicBezTo>
                </a:path>
              </a:pathLst>
            </a:custGeom>
            <a:noFill/>
            <a:ln w="30163" cap="flat">
              <a:solidFill>
                <a:srgbClr val="3C5D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41" name="Rectangle 337"/>
            <p:cNvSpPr>
              <a:spLocks noChangeArrowheads="1"/>
            </p:cNvSpPr>
            <p:nvPr/>
          </p:nvSpPr>
          <p:spPr bwMode="auto">
            <a:xfrm>
              <a:off x="4313" y="2618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1442" name="Rectangle 338"/>
            <p:cNvSpPr>
              <a:spLocks noChangeArrowheads="1"/>
            </p:cNvSpPr>
            <p:nvPr/>
          </p:nvSpPr>
          <p:spPr bwMode="auto">
            <a:xfrm>
              <a:off x="4439" y="269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 sz="1400">
                <a:latin typeface="Century Gothic"/>
                <a:cs typeface="Century Gothic"/>
              </a:endParaRPr>
            </a:p>
          </p:txBody>
        </p:sp>
      </p:grpSp>
      <p:grpSp>
        <p:nvGrpSpPr>
          <p:cNvPr id="431443" name="Group 339"/>
          <p:cNvGrpSpPr>
            <a:grpSpLocks/>
          </p:cNvGrpSpPr>
          <p:nvPr/>
        </p:nvGrpSpPr>
        <p:grpSpPr bwMode="auto">
          <a:xfrm>
            <a:off x="3403600" y="5553078"/>
            <a:ext cx="2997200" cy="960438"/>
            <a:chOff x="2144" y="3498"/>
            <a:chExt cx="1888" cy="605"/>
          </a:xfrm>
        </p:grpSpPr>
        <p:sp>
          <p:nvSpPr>
            <p:cNvPr id="431444" name="Freeform 340"/>
            <p:cNvSpPr>
              <a:spLocks/>
            </p:cNvSpPr>
            <p:nvPr/>
          </p:nvSpPr>
          <p:spPr bwMode="auto">
            <a:xfrm>
              <a:off x="2913" y="3498"/>
              <a:ext cx="104" cy="55"/>
            </a:xfrm>
            <a:custGeom>
              <a:avLst/>
              <a:gdLst>
                <a:gd name="T0" fmla="*/ 18 w 22"/>
                <a:gd name="T1" fmla="*/ 6 h 13"/>
                <a:gd name="T2" fmla="*/ 22 w 22"/>
                <a:gd name="T3" fmla="*/ 13 h 13"/>
                <a:gd name="T4" fmla="*/ 22 w 22"/>
                <a:gd name="T5" fmla="*/ 13 h 13"/>
                <a:gd name="T6" fmla="*/ 11 w 22"/>
                <a:gd name="T7" fmla="*/ 9 h 13"/>
                <a:gd name="T8" fmla="*/ 0 w 22"/>
                <a:gd name="T9" fmla="*/ 6 h 13"/>
                <a:gd name="T10" fmla="*/ 11 w 22"/>
                <a:gd name="T11" fmla="*/ 4 h 13"/>
                <a:gd name="T12" fmla="*/ 22 w 22"/>
                <a:gd name="T13" fmla="*/ 0 h 13"/>
                <a:gd name="T14" fmla="*/ 22 w 22"/>
                <a:gd name="T15" fmla="*/ 0 h 13"/>
                <a:gd name="T16" fmla="*/ 18 w 22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18" y="6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7" y="8"/>
                    <a:pt x="4" y="7"/>
                    <a:pt x="0" y="6"/>
                  </a:cubicBezTo>
                  <a:cubicBezTo>
                    <a:pt x="4" y="6"/>
                    <a:pt x="7" y="5"/>
                    <a:pt x="11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45" name="Freeform 341"/>
            <p:cNvSpPr>
              <a:spLocks/>
            </p:cNvSpPr>
            <p:nvPr/>
          </p:nvSpPr>
          <p:spPr bwMode="auto">
            <a:xfrm>
              <a:off x="2144" y="3636"/>
              <a:ext cx="1888" cy="444"/>
            </a:xfrm>
            <a:custGeom>
              <a:avLst/>
              <a:gdLst>
                <a:gd name="T0" fmla="*/ 368 w 368"/>
                <a:gd name="T1" fmla="*/ 120 h 137"/>
                <a:gd name="T2" fmla="*/ 351 w 368"/>
                <a:gd name="T3" fmla="*/ 137 h 137"/>
                <a:gd name="T4" fmla="*/ 16 w 368"/>
                <a:gd name="T5" fmla="*/ 137 h 137"/>
                <a:gd name="T6" fmla="*/ 0 w 368"/>
                <a:gd name="T7" fmla="*/ 120 h 137"/>
                <a:gd name="T8" fmla="*/ 0 w 368"/>
                <a:gd name="T9" fmla="*/ 17 h 137"/>
                <a:gd name="T10" fmla="*/ 16 w 368"/>
                <a:gd name="T11" fmla="*/ 0 h 137"/>
                <a:gd name="T12" fmla="*/ 351 w 368"/>
                <a:gd name="T13" fmla="*/ 0 h 137"/>
                <a:gd name="T14" fmla="*/ 368 w 368"/>
                <a:gd name="T15" fmla="*/ 17 h 137"/>
                <a:gd name="T16" fmla="*/ 368 w 368"/>
                <a:gd name="T17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137">
                  <a:moveTo>
                    <a:pt x="368" y="120"/>
                  </a:moveTo>
                  <a:cubicBezTo>
                    <a:pt x="368" y="129"/>
                    <a:pt x="360" y="137"/>
                    <a:pt x="351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29"/>
                    <a:pt x="0" y="1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60" y="0"/>
                    <a:pt x="368" y="8"/>
                    <a:pt x="368" y="17"/>
                  </a:cubicBezTo>
                  <a:lnTo>
                    <a:pt x="368" y="120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46" name="Line 342"/>
            <p:cNvSpPr>
              <a:spLocks noChangeShapeType="1"/>
            </p:cNvSpPr>
            <p:nvPr/>
          </p:nvSpPr>
          <p:spPr bwMode="auto">
            <a:xfrm flipH="1">
              <a:off x="2988" y="3523"/>
              <a:ext cx="137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47" name="Rectangle 343"/>
            <p:cNvSpPr>
              <a:spLocks noChangeArrowheads="1"/>
            </p:cNvSpPr>
            <p:nvPr/>
          </p:nvSpPr>
          <p:spPr bwMode="auto">
            <a:xfrm>
              <a:off x="2208" y="3696"/>
              <a:ext cx="175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latin typeface="Century Gothic"/>
                  <a:cs typeface="Century Gothic"/>
                </a:rPr>
                <a:t> . . . generates a 20% decrease in the quantity of crossings demanded.</a:t>
              </a:r>
            </a:p>
          </p:txBody>
        </p:sp>
      </p:grpSp>
      <p:grpSp>
        <p:nvGrpSpPr>
          <p:cNvPr id="431448" name="Group 344"/>
          <p:cNvGrpSpPr>
            <a:grpSpLocks/>
          </p:cNvGrpSpPr>
          <p:nvPr/>
        </p:nvGrpSpPr>
        <p:grpSpPr bwMode="auto">
          <a:xfrm>
            <a:off x="1346200" y="1050925"/>
            <a:ext cx="7112000" cy="4921251"/>
            <a:chOff x="848" y="662"/>
            <a:chExt cx="4480" cy="3100"/>
          </a:xfrm>
        </p:grpSpPr>
        <p:sp>
          <p:nvSpPr>
            <p:cNvPr id="431449" name="Rectangle 345"/>
            <p:cNvSpPr>
              <a:spLocks noChangeArrowheads="1"/>
            </p:cNvSpPr>
            <p:nvPr/>
          </p:nvSpPr>
          <p:spPr bwMode="auto">
            <a:xfrm>
              <a:off x="1728" y="662"/>
              <a:ext cx="299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latin typeface="Century Gothic"/>
                  <a:cs typeface="Century Gothic"/>
                </a:rPr>
                <a:t>(a) </a:t>
              </a:r>
              <a:r>
                <a:rPr lang="en-US" sz="1400" b="1" dirty="0" smtClean="0">
                  <a:latin typeface="Century Gothic"/>
                  <a:cs typeface="Century Gothic"/>
                </a:rPr>
                <a:t>Unit-elastic demand: price elasticity of demand </a:t>
              </a:r>
              <a:r>
                <a:rPr lang="en-US" sz="1400" b="1" dirty="0">
                  <a:latin typeface="Century Gothic"/>
                  <a:cs typeface="Century Gothic"/>
                </a:rPr>
                <a:t>= 1</a:t>
              </a:r>
            </a:p>
          </p:txBody>
        </p:sp>
        <p:sp>
          <p:nvSpPr>
            <p:cNvPr id="431450" name="Rectangle 346"/>
            <p:cNvSpPr>
              <a:spLocks noChangeArrowheads="1"/>
            </p:cNvSpPr>
            <p:nvPr/>
          </p:nvSpPr>
          <p:spPr bwMode="auto">
            <a:xfrm>
              <a:off x="2737" y="329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900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1451" name="Rectangle 347"/>
            <p:cNvSpPr>
              <a:spLocks noChangeArrowheads="1"/>
            </p:cNvSpPr>
            <p:nvPr/>
          </p:nvSpPr>
          <p:spPr bwMode="auto">
            <a:xfrm>
              <a:off x="3098" y="3294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1,100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1452" name="Line 348"/>
            <p:cNvSpPr>
              <a:spLocks noChangeShapeType="1"/>
            </p:cNvSpPr>
            <p:nvPr/>
          </p:nvSpPr>
          <p:spPr bwMode="auto">
            <a:xfrm>
              <a:off x="1779" y="2026"/>
              <a:ext cx="11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53" name="Line 349"/>
            <p:cNvSpPr>
              <a:spLocks noChangeShapeType="1"/>
            </p:cNvSpPr>
            <p:nvPr/>
          </p:nvSpPr>
          <p:spPr bwMode="auto">
            <a:xfrm>
              <a:off x="1779" y="2253"/>
              <a:ext cx="11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54" name="Line 350"/>
            <p:cNvSpPr>
              <a:spLocks noChangeShapeType="1"/>
            </p:cNvSpPr>
            <p:nvPr/>
          </p:nvSpPr>
          <p:spPr bwMode="auto">
            <a:xfrm>
              <a:off x="3167" y="3163"/>
              <a:ext cx="0" cy="1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55" name="Line 351"/>
            <p:cNvSpPr>
              <a:spLocks noChangeShapeType="1"/>
            </p:cNvSpPr>
            <p:nvPr/>
          </p:nvSpPr>
          <p:spPr bwMode="auto">
            <a:xfrm>
              <a:off x="2913" y="3163"/>
              <a:ext cx="0" cy="10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56" name="Freeform 352"/>
            <p:cNvSpPr>
              <a:spLocks/>
            </p:cNvSpPr>
            <p:nvPr/>
          </p:nvSpPr>
          <p:spPr bwMode="auto">
            <a:xfrm>
              <a:off x="1779" y="1179"/>
              <a:ext cx="2881" cy="2085"/>
            </a:xfrm>
            <a:custGeom>
              <a:avLst/>
              <a:gdLst>
                <a:gd name="T0" fmla="*/ 1450 w 1450"/>
                <a:gd name="T1" fmla="*/ 1179 h 1179"/>
                <a:gd name="T2" fmla="*/ 0 w 1450"/>
                <a:gd name="T3" fmla="*/ 1179 h 1179"/>
                <a:gd name="T4" fmla="*/ 0 w 1450"/>
                <a:gd name="T5" fmla="*/ 0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0" h="1179">
                  <a:moveTo>
                    <a:pt x="1450" y="1179"/>
                  </a:moveTo>
                  <a:lnTo>
                    <a:pt x="0" y="1179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57" name="Rectangle 353"/>
            <p:cNvSpPr>
              <a:spLocks noChangeArrowheads="1"/>
            </p:cNvSpPr>
            <p:nvPr/>
          </p:nvSpPr>
          <p:spPr bwMode="auto">
            <a:xfrm>
              <a:off x="1608" y="329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1458" name="Rectangle 354"/>
            <p:cNvSpPr>
              <a:spLocks noChangeArrowheads="1"/>
            </p:cNvSpPr>
            <p:nvPr/>
          </p:nvSpPr>
          <p:spPr bwMode="auto">
            <a:xfrm>
              <a:off x="1312" y="1947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$1.10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1459" name="Rectangle 355"/>
            <p:cNvSpPr>
              <a:spLocks noChangeArrowheads="1"/>
            </p:cNvSpPr>
            <p:nvPr/>
          </p:nvSpPr>
          <p:spPr bwMode="auto">
            <a:xfrm>
              <a:off x="1399" y="217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0.90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1460" name="Rectangle 356"/>
            <p:cNvSpPr>
              <a:spLocks noChangeArrowheads="1"/>
            </p:cNvSpPr>
            <p:nvPr/>
          </p:nvSpPr>
          <p:spPr bwMode="auto">
            <a:xfrm>
              <a:off x="848" y="1043"/>
              <a:ext cx="118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latin typeface="Century Gothic"/>
                  <a:cs typeface="Century Gothic"/>
                </a:rPr>
                <a:t>Price of </a:t>
              </a:r>
              <a:r>
                <a:rPr lang="en-US" sz="1400" dirty="0" smtClean="0">
                  <a:latin typeface="Century Gothic"/>
                  <a:cs typeface="Century Gothic"/>
                </a:rPr>
                <a:t>crossing </a:t>
              </a:r>
            </a:p>
            <a:p>
              <a:pPr marL="1588" indent="-1588"/>
              <a:r>
                <a:rPr lang="en-US" sz="1400" dirty="0" smtClean="0">
                  <a:latin typeface="Century Gothic"/>
                  <a:cs typeface="Century Gothic"/>
                </a:rPr>
                <a:t>(Toll)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431461" name="Rectangle 357"/>
            <p:cNvSpPr>
              <a:spLocks noChangeArrowheads="1"/>
            </p:cNvSpPr>
            <p:nvPr/>
          </p:nvSpPr>
          <p:spPr bwMode="auto">
            <a:xfrm>
              <a:off x="4095" y="3355"/>
              <a:ext cx="123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</a:t>
              </a:r>
              <a:endParaRPr lang="en-US" sz="1400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/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crossings </a:t>
              </a:r>
            </a:p>
            <a:p>
              <a:pPr marL="1588" indent="-1588"/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per day)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431462" name="Group 358"/>
          <p:cNvGrpSpPr>
            <a:grpSpLocks/>
          </p:cNvGrpSpPr>
          <p:nvPr/>
        </p:nvGrpSpPr>
        <p:grpSpPr bwMode="auto">
          <a:xfrm>
            <a:off x="3059115" y="3235325"/>
            <a:ext cx="2195513" cy="1733550"/>
            <a:chOff x="1927" y="2038"/>
            <a:chExt cx="1383" cy="1092"/>
          </a:xfrm>
        </p:grpSpPr>
        <p:sp>
          <p:nvSpPr>
            <p:cNvPr id="431463" name="Rectangle 359"/>
            <p:cNvSpPr>
              <a:spLocks noChangeArrowheads="1"/>
            </p:cNvSpPr>
            <p:nvPr/>
          </p:nvSpPr>
          <p:spPr bwMode="auto">
            <a:xfrm>
              <a:off x="3203" y="2038"/>
              <a:ext cx="1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A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1464" name="Oval 360"/>
            <p:cNvSpPr>
              <a:spLocks noChangeArrowheads="1"/>
            </p:cNvSpPr>
            <p:nvPr/>
          </p:nvSpPr>
          <p:spPr bwMode="auto">
            <a:xfrm>
              <a:off x="1927" y="2240"/>
              <a:ext cx="21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65" name="Oval 361"/>
            <p:cNvSpPr>
              <a:spLocks noChangeArrowheads="1"/>
            </p:cNvSpPr>
            <p:nvPr/>
          </p:nvSpPr>
          <p:spPr bwMode="auto">
            <a:xfrm>
              <a:off x="2014" y="2240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66" name="Oval 362"/>
            <p:cNvSpPr>
              <a:spLocks noChangeArrowheads="1"/>
            </p:cNvSpPr>
            <p:nvPr/>
          </p:nvSpPr>
          <p:spPr bwMode="auto">
            <a:xfrm>
              <a:off x="2096" y="2240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67" name="Oval 363"/>
            <p:cNvSpPr>
              <a:spLocks noChangeArrowheads="1"/>
            </p:cNvSpPr>
            <p:nvPr/>
          </p:nvSpPr>
          <p:spPr bwMode="auto">
            <a:xfrm>
              <a:off x="2183" y="2240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68" name="Oval 364"/>
            <p:cNvSpPr>
              <a:spLocks noChangeArrowheads="1"/>
            </p:cNvSpPr>
            <p:nvPr/>
          </p:nvSpPr>
          <p:spPr bwMode="auto">
            <a:xfrm>
              <a:off x="2265" y="2240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69" name="Oval 365"/>
            <p:cNvSpPr>
              <a:spLocks noChangeArrowheads="1"/>
            </p:cNvSpPr>
            <p:nvPr/>
          </p:nvSpPr>
          <p:spPr bwMode="auto">
            <a:xfrm>
              <a:off x="2350" y="2240"/>
              <a:ext cx="19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0" name="Oval 366"/>
            <p:cNvSpPr>
              <a:spLocks noChangeArrowheads="1"/>
            </p:cNvSpPr>
            <p:nvPr/>
          </p:nvSpPr>
          <p:spPr bwMode="auto">
            <a:xfrm>
              <a:off x="2434" y="2240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1" name="Oval 367"/>
            <p:cNvSpPr>
              <a:spLocks noChangeArrowheads="1"/>
            </p:cNvSpPr>
            <p:nvPr/>
          </p:nvSpPr>
          <p:spPr bwMode="auto">
            <a:xfrm>
              <a:off x="2524" y="2240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2" name="Oval 368"/>
            <p:cNvSpPr>
              <a:spLocks noChangeArrowheads="1"/>
            </p:cNvSpPr>
            <p:nvPr/>
          </p:nvSpPr>
          <p:spPr bwMode="auto">
            <a:xfrm>
              <a:off x="2609" y="2240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3" name="Oval 369"/>
            <p:cNvSpPr>
              <a:spLocks noChangeArrowheads="1"/>
            </p:cNvSpPr>
            <p:nvPr/>
          </p:nvSpPr>
          <p:spPr bwMode="auto">
            <a:xfrm>
              <a:off x="2692" y="2240"/>
              <a:ext cx="21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4" name="Oval 370"/>
            <p:cNvSpPr>
              <a:spLocks noChangeArrowheads="1"/>
            </p:cNvSpPr>
            <p:nvPr/>
          </p:nvSpPr>
          <p:spPr bwMode="auto">
            <a:xfrm>
              <a:off x="2778" y="2240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5" name="Oval 371"/>
            <p:cNvSpPr>
              <a:spLocks noChangeArrowheads="1"/>
            </p:cNvSpPr>
            <p:nvPr/>
          </p:nvSpPr>
          <p:spPr bwMode="auto">
            <a:xfrm>
              <a:off x="2861" y="2240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6" name="Oval 372"/>
            <p:cNvSpPr>
              <a:spLocks noChangeArrowheads="1"/>
            </p:cNvSpPr>
            <p:nvPr/>
          </p:nvSpPr>
          <p:spPr bwMode="auto">
            <a:xfrm>
              <a:off x="2947" y="2240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7" name="Oval 373"/>
            <p:cNvSpPr>
              <a:spLocks noChangeArrowheads="1"/>
            </p:cNvSpPr>
            <p:nvPr/>
          </p:nvSpPr>
          <p:spPr bwMode="auto">
            <a:xfrm>
              <a:off x="3030" y="2240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8" name="Oval 374"/>
            <p:cNvSpPr>
              <a:spLocks noChangeArrowheads="1"/>
            </p:cNvSpPr>
            <p:nvPr/>
          </p:nvSpPr>
          <p:spPr bwMode="auto">
            <a:xfrm>
              <a:off x="3157" y="2354"/>
              <a:ext cx="20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79" name="Oval 375"/>
            <p:cNvSpPr>
              <a:spLocks noChangeArrowheads="1"/>
            </p:cNvSpPr>
            <p:nvPr/>
          </p:nvSpPr>
          <p:spPr bwMode="auto">
            <a:xfrm>
              <a:off x="3157" y="2432"/>
              <a:ext cx="20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0" name="Oval 376"/>
            <p:cNvSpPr>
              <a:spLocks noChangeArrowheads="1"/>
            </p:cNvSpPr>
            <p:nvPr/>
          </p:nvSpPr>
          <p:spPr bwMode="auto">
            <a:xfrm>
              <a:off x="3157" y="2508"/>
              <a:ext cx="20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1" name="Oval 377"/>
            <p:cNvSpPr>
              <a:spLocks noChangeArrowheads="1"/>
            </p:cNvSpPr>
            <p:nvPr/>
          </p:nvSpPr>
          <p:spPr bwMode="auto">
            <a:xfrm>
              <a:off x="3157" y="2582"/>
              <a:ext cx="20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2" name="Oval 378"/>
            <p:cNvSpPr>
              <a:spLocks noChangeArrowheads="1"/>
            </p:cNvSpPr>
            <p:nvPr/>
          </p:nvSpPr>
          <p:spPr bwMode="auto">
            <a:xfrm>
              <a:off x="3157" y="2658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3" name="Oval 379"/>
            <p:cNvSpPr>
              <a:spLocks noChangeArrowheads="1"/>
            </p:cNvSpPr>
            <p:nvPr/>
          </p:nvSpPr>
          <p:spPr bwMode="auto">
            <a:xfrm>
              <a:off x="3157" y="2734"/>
              <a:ext cx="20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4" name="Oval 380"/>
            <p:cNvSpPr>
              <a:spLocks noChangeArrowheads="1"/>
            </p:cNvSpPr>
            <p:nvPr/>
          </p:nvSpPr>
          <p:spPr bwMode="auto">
            <a:xfrm>
              <a:off x="3157" y="2808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5" name="Oval 381"/>
            <p:cNvSpPr>
              <a:spLocks noChangeArrowheads="1"/>
            </p:cNvSpPr>
            <p:nvPr/>
          </p:nvSpPr>
          <p:spPr bwMode="auto">
            <a:xfrm>
              <a:off x="3157" y="2884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6" name="Oval 382"/>
            <p:cNvSpPr>
              <a:spLocks noChangeArrowheads="1"/>
            </p:cNvSpPr>
            <p:nvPr/>
          </p:nvSpPr>
          <p:spPr bwMode="auto">
            <a:xfrm>
              <a:off x="3157" y="2959"/>
              <a:ext cx="20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7" name="Oval 383"/>
            <p:cNvSpPr>
              <a:spLocks noChangeArrowheads="1"/>
            </p:cNvSpPr>
            <p:nvPr/>
          </p:nvSpPr>
          <p:spPr bwMode="auto">
            <a:xfrm>
              <a:off x="3157" y="3038"/>
              <a:ext cx="20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8" name="Oval 384"/>
            <p:cNvSpPr>
              <a:spLocks noChangeArrowheads="1"/>
            </p:cNvSpPr>
            <p:nvPr/>
          </p:nvSpPr>
          <p:spPr bwMode="auto">
            <a:xfrm>
              <a:off x="3157" y="3113"/>
              <a:ext cx="20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89" name="Oval 385"/>
            <p:cNvSpPr>
              <a:spLocks noChangeArrowheads="1"/>
            </p:cNvSpPr>
            <p:nvPr/>
          </p:nvSpPr>
          <p:spPr bwMode="auto">
            <a:xfrm>
              <a:off x="3115" y="2210"/>
              <a:ext cx="94" cy="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1588" indent="-1588"/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431490" name="Group 386"/>
          <p:cNvGrpSpPr>
            <a:grpSpLocks/>
          </p:cNvGrpSpPr>
          <p:nvPr/>
        </p:nvGrpSpPr>
        <p:grpSpPr bwMode="auto">
          <a:xfrm>
            <a:off x="3059115" y="2863850"/>
            <a:ext cx="1773238" cy="2089150"/>
            <a:chOff x="1927" y="1814"/>
            <a:chExt cx="1117" cy="1316"/>
          </a:xfrm>
        </p:grpSpPr>
        <p:sp>
          <p:nvSpPr>
            <p:cNvPr id="431491" name="Rectangle 387"/>
            <p:cNvSpPr>
              <a:spLocks noChangeArrowheads="1"/>
            </p:cNvSpPr>
            <p:nvPr/>
          </p:nvSpPr>
          <p:spPr bwMode="auto">
            <a:xfrm>
              <a:off x="2961" y="1814"/>
              <a:ext cx="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1492" name="Oval 388"/>
            <p:cNvSpPr>
              <a:spLocks noChangeArrowheads="1"/>
            </p:cNvSpPr>
            <p:nvPr/>
          </p:nvSpPr>
          <p:spPr bwMode="auto">
            <a:xfrm>
              <a:off x="1927" y="2019"/>
              <a:ext cx="21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93" name="Oval 389"/>
            <p:cNvSpPr>
              <a:spLocks noChangeArrowheads="1"/>
            </p:cNvSpPr>
            <p:nvPr/>
          </p:nvSpPr>
          <p:spPr bwMode="auto">
            <a:xfrm>
              <a:off x="2014" y="2019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94" name="Oval 390"/>
            <p:cNvSpPr>
              <a:spLocks noChangeArrowheads="1"/>
            </p:cNvSpPr>
            <p:nvPr/>
          </p:nvSpPr>
          <p:spPr bwMode="auto">
            <a:xfrm>
              <a:off x="2096" y="2019"/>
              <a:ext cx="20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95" name="Oval 391"/>
            <p:cNvSpPr>
              <a:spLocks noChangeArrowheads="1"/>
            </p:cNvSpPr>
            <p:nvPr/>
          </p:nvSpPr>
          <p:spPr bwMode="auto">
            <a:xfrm>
              <a:off x="2183" y="2019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96" name="Oval 392"/>
            <p:cNvSpPr>
              <a:spLocks noChangeArrowheads="1"/>
            </p:cNvSpPr>
            <p:nvPr/>
          </p:nvSpPr>
          <p:spPr bwMode="auto">
            <a:xfrm>
              <a:off x="2265" y="2019"/>
              <a:ext cx="20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97" name="Oval 393"/>
            <p:cNvSpPr>
              <a:spLocks noChangeArrowheads="1"/>
            </p:cNvSpPr>
            <p:nvPr/>
          </p:nvSpPr>
          <p:spPr bwMode="auto">
            <a:xfrm>
              <a:off x="2350" y="2019"/>
              <a:ext cx="19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98" name="Oval 394"/>
            <p:cNvSpPr>
              <a:spLocks noChangeArrowheads="1"/>
            </p:cNvSpPr>
            <p:nvPr/>
          </p:nvSpPr>
          <p:spPr bwMode="auto">
            <a:xfrm>
              <a:off x="2434" y="2019"/>
              <a:ext cx="20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499" name="Oval 395"/>
            <p:cNvSpPr>
              <a:spLocks noChangeArrowheads="1"/>
            </p:cNvSpPr>
            <p:nvPr/>
          </p:nvSpPr>
          <p:spPr bwMode="auto">
            <a:xfrm>
              <a:off x="2524" y="2019"/>
              <a:ext cx="20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0" name="Oval 396"/>
            <p:cNvSpPr>
              <a:spLocks noChangeArrowheads="1"/>
            </p:cNvSpPr>
            <p:nvPr/>
          </p:nvSpPr>
          <p:spPr bwMode="auto">
            <a:xfrm>
              <a:off x="2609" y="2019"/>
              <a:ext cx="18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1" name="Oval 397"/>
            <p:cNvSpPr>
              <a:spLocks noChangeArrowheads="1"/>
            </p:cNvSpPr>
            <p:nvPr/>
          </p:nvSpPr>
          <p:spPr bwMode="auto">
            <a:xfrm>
              <a:off x="2692" y="2019"/>
              <a:ext cx="21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2" name="Oval 398"/>
            <p:cNvSpPr>
              <a:spLocks noChangeArrowheads="1"/>
            </p:cNvSpPr>
            <p:nvPr/>
          </p:nvSpPr>
          <p:spPr bwMode="auto">
            <a:xfrm>
              <a:off x="2778" y="2019"/>
              <a:ext cx="18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3" name="Oval 399"/>
            <p:cNvSpPr>
              <a:spLocks noChangeArrowheads="1"/>
            </p:cNvSpPr>
            <p:nvPr/>
          </p:nvSpPr>
          <p:spPr bwMode="auto">
            <a:xfrm>
              <a:off x="2906" y="2127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4" name="Oval 400"/>
            <p:cNvSpPr>
              <a:spLocks noChangeArrowheads="1"/>
            </p:cNvSpPr>
            <p:nvPr/>
          </p:nvSpPr>
          <p:spPr bwMode="auto">
            <a:xfrm>
              <a:off x="2906" y="2203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5" name="Oval 401"/>
            <p:cNvSpPr>
              <a:spLocks noChangeArrowheads="1"/>
            </p:cNvSpPr>
            <p:nvPr/>
          </p:nvSpPr>
          <p:spPr bwMode="auto">
            <a:xfrm>
              <a:off x="2906" y="2278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6" name="Oval 402"/>
            <p:cNvSpPr>
              <a:spLocks noChangeArrowheads="1"/>
            </p:cNvSpPr>
            <p:nvPr/>
          </p:nvSpPr>
          <p:spPr bwMode="auto">
            <a:xfrm>
              <a:off x="2906" y="2354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7" name="Oval 403"/>
            <p:cNvSpPr>
              <a:spLocks noChangeArrowheads="1"/>
            </p:cNvSpPr>
            <p:nvPr/>
          </p:nvSpPr>
          <p:spPr bwMode="auto">
            <a:xfrm>
              <a:off x="2906" y="2432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8" name="Oval 404"/>
            <p:cNvSpPr>
              <a:spLocks noChangeArrowheads="1"/>
            </p:cNvSpPr>
            <p:nvPr/>
          </p:nvSpPr>
          <p:spPr bwMode="auto">
            <a:xfrm>
              <a:off x="2906" y="2508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09" name="Oval 405"/>
            <p:cNvSpPr>
              <a:spLocks noChangeArrowheads="1"/>
            </p:cNvSpPr>
            <p:nvPr/>
          </p:nvSpPr>
          <p:spPr bwMode="auto">
            <a:xfrm>
              <a:off x="2906" y="2582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0" name="Oval 406"/>
            <p:cNvSpPr>
              <a:spLocks noChangeArrowheads="1"/>
            </p:cNvSpPr>
            <p:nvPr/>
          </p:nvSpPr>
          <p:spPr bwMode="auto">
            <a:xfrm>
              <a:off x="2906" y="2658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1" name="Oval 407"/>
            <p:cNvSpPr>
              <a:spLocks noChangeArrowheads="1"/>
            </p:cNvSpPr>
            <p:nvPr/>
          </p:nvSpPr>
          <p:spPr bwMode="auto">
            <a:xfrm>
              <a:off x="2906" y="2734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2" name="Oval 408"/>
            <p:cNvSpPr>
              <a:spLocks noChangeArrowheads="1"/>
            </p:cNvSpPr>
            <p:nvPr/>
          </p:nvSpPr>
          <p:spPr bwMode="auto">
            <a:xfrm>
              <a:off x="2906" y="2808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3" name="Oval 409"/>
            <p:cNvSpPr>
              <a:spLocks noChangeArrowheads="1"/>
            </p:cNvSpPr>
            <p:nvPr/>
          </p:nvSpPr>
          <p:spPr bwMode="auto">
            <a:xfrm>
              <a:off x="2906" y="2884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4" name="Oval 410"/>
            <p:cNvSpPr>
              <a:spLocks noChangeArrowheads="1"/>
            </p:cNvSpPr>
            <p:nvPr/>
          </p:nvSpPr>
          <p:spPr bwMode="auto">
            <a:xfrm>
              <a:off x="2906" y="2959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5" name="Oval 411"/>
            <p:cNvSpPr>
              <a:spLocks noChangeArrowheads="1"/>
            </p:cNvSpPr>
            <p:nvPr/>
          </p:nvSpPr>
          <p:spPr bwMode="auto">
            <a:xfrm>
              <a:off x="2906" y="3038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6" name="Oval 412"/>
            <p:cNvSpPr>
              <a:spLocks noChangeArrowheads="1"/>
            </p:cNvSpPr>
            <p:nvPr/>
          </p:nvSpPr>
          <p:spPr bwMode="auto">
            <a:xfrm>
              <a:off x="2906" y="3113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1517" name="Oval 413"/>
            <p:cNvSpPr>
              <a:spLocks noChangeArrowheads="1"/>
            </p:cNvSpPr>
            <p:nvPr/>
          </p:nvSpPr>
          <p:spPr bwMode="auto">
            <a:xfrm>
              <a:off x="2867" y="1985"/>
              <a:ext cx="94" cy="8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534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239" name="Rectangle 8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INELASTIC DEMAND</a:t>
            </a:r>
          </a:p>
        </p:txBody>
      </p:sp>
      <p:grpSp>
        <p:nvGrpSpPr>
          <p:cNvPr id="433240" name="Group 88"/>
          <p:cNvGrpSpPr>
            <a:grpSpLocks/>
          </p:cNvGrpSpPr>
          <p:nvPr/>
        </p:nvGrpSpPr>
        <p:grpSpPr bwMode="auto">
          <a:xfrm>
            <a:off x="4041776" y="2014538"/>
            <a:ext cx="2219326" cy="3311524"/>
            <a:chOff x="2546" y="1269"/>
            <a:chExt cx="1398" cy="2086"/>
          </a:xfrm>
        </p:grpSpPr>
        <p:sp>
          <p:nvSpPr>
            <p:cNvPr id="433241" name="Freeform 89"/>
            <p:cNvSpPr>
              <a:spLocks/>
            </p:cNvSpPr>
            <p:nvPr/>
          </p:nvSpPr>
          <p:spPr bwMode="auto">
            <a:xfrm>
              <a:off x="2546" y="1269"/>
              <a:ext cx="1201" cy="1981"/>
            </a:xfrm>
            <a:custGeom>
              <a:avLst/>
              <a:gdLst>
                <a:gd name="T0" fmla="*/ 0 w 233"/>
                <a:gd name="T1" fmla="*/ 0 h 431"/>
                <a:gd name="T2" fmla="*/ 233 w 233"/>
                <a:gd name="T3" fmla="*/ 43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3" h="431">
                  <a:moveTo>
                    <a:pt x="0" y="0"/>
                  </a:moveTo>
                  <a:cubicBezTo>
                    <a:pt x="12" y="29"/>
                    <a:pt x="83" y="247"/>
                    <a:pt x="233" y="431"/>
                  </a:cubicBezTo>
                </a:path>
              </a:pathLst>
            </a:custGeom>
            <a:noFill/>
            <a:ln w="30163" cap="flat">
              <a:solidFill>
                <a:srgbClr val="3C5D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42" name="Rectangle 90"/>
            <p:cNvSpPr>
              <a:spLocks noChangeArrowheads="1"/>
            </p:cNvSpPr>
            <p:nvPr/>
          </p:nvSpPr>
          <p:spPr bwMode="auto">
            <a:xfrm>
              <a:off x="3799" y="3131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3243" name="Rectangle 91"/>
            <p:cNvSpPr>
              <a:spLocks noChangeArrowheads="1"/>
            </p:cNvSpPr>
            <p:nvPr/>
          </p:nvSpPr>
          <p:spPr bwMode="auto">
            <a:xfrm>
              <a:off x="3881" y="321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sp>
        <p:nvSpPr>
          <p:cNvPr id="433244" name="Line 92"/>
          <p:cNvSpPr>
            <a:spLocks noChangeShapeType="1"/>
          </p:cNvSpPr>
          <p:nvPr/>
        </p:nvSpPr>
        <p:spPr bwMode="auto">
          <a:xfrm>
            <a:off x="5922963" y="3756025"/>
            <a:ext cx="0" cy="0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grpSp>
        <p:nvGrpSpPr>
          <p:cNvPr id="433245" name="Group 93"/>
          <p:cNvGrpSpPr>
            <a:grpSpLocks/>
          </p:cNvGrpSpPr>
          <p:nvPr/>
        </p:nvGrpSpPr>
        <p:grpSpPr bwMode="auto">
          <a:xfrm>
            <a:off x="2590800" y="5638799"/>
            <a:ext cx="3756025" cy="790575"/>
            <a:chOff x="1647" y="3630"/>
            <a:chExt cx="2366" cy="498"/>
          </a:xfrm>
        </p:grpSpPr>
        <p:sp>
          <p:nvSpPr>
            <p:cNvPr id="433246" name="Line 94"/>
            <p:cNvSpPr>
              <a:spLocks noChangeShapeType="1"/>
            </p:cNvSpPr>
            <p:nvPr/>
          </p:nvSpPr>
          <p:spPr bwMode="auto">
            <a:xfrm flipH="1">
              <a:off x="2948" y="3659"/>
              <a:ext cx="94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47" name="Freeform 95"/>
            <p:cNvSpPr>
              <a:spLocks/>
            </p:cNvSpPr>
            <p:nvPr/>
          </p:nvSpPr>
          <p:spPr bwMode="auto">
            <a:xfrm>
              <a:off x="2865" y="3630"/>
              <a:ext cx="114" cy="60"/>
            </a:xfrm>
            <a:custGeom>
              <a:avLst/>
              <a:gdLst>
                <a:gd name="T0" fmla="*/ 18 w 22"/>
                <a:gd name="T1" fmla="*/ 6 h 13"/>
                <a:gd name="T2" fmla="*/ 22 w 22"/>
                <a:gd name="T3" fmla="*/ 13 h 13"/>
                <a:gd name="T4" fmla="*/ 22 w 22"/>
                <a:gd name="T5" fmla="*/ 13 h 13"/>
                <a:gd name="T6" fmla="*/ 11 w 22"/>
                <a:gd name="T7" fmla="*/ 9 h 13"/>
                <a:gd name="T8" fmla="*/ 0 w 22"/>
                <a:gd name="T9" fmla="*/ 6 h 13"/>
                <a:gd name="T10" fmla="*/ 11 w 22"/>
                <a:gd name="T11" fmla="*/ 4 h 13"/>
                <a:gd name="T12" fmla="*/ 22 w 22"/>
                <a:gd name="T13" fmla="*/ 0 h 13"/>
                <a:gd name="T14" fmla="*/ 22 w 22"/>
                <a:gd name="T15" fmla="*/ 0 h 13"/>
                <a:gd name="T16" fmla="*/ 18 w 22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3">
                  <a:moveTo>
                    <a:pt x="18" y="6"/>
                  </a:move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8" y="8"/>
                    <a:pt x="4" y="7"/>
                    <a:pt x="0" y="6"/>
                  </a:cubicBezTo>
                  <a:cubicBezTo>
                    <a:pt x="4" y="6"/>
                    <a:pt x="8" y="5"/>
                    <a:pt x="11" y="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48" name="Freeform 96"/>
            <p:cNvSpPr>
              <a:spLocks/>
            </p:cNvSpPr>
            <p:nvPr/>
          </p:nvSpPr>
          <p:spPr bwMode="auto">
            <a:xfrm>
              <a:off x="1647" y="3797"/>
              <a:ext cx="2366" cy="331"/>
            </a:xfrm>
            <a:custGeom>
              <a:avLst/>
              <a:gdLst>
                <a:gd name="T0" fmla="*/ 368 w 368"/>
                <a:gd name="T1" fmla="*/ 120 h 137"/>
                <a:gd name="T2" fmla="*/ 351 w 368"/>
                <a:gd name="T3" fmla="*/ 137 h 137"/>
                <a:gd name="T4" fmla="*/ 16 w 368"/>
                <a:gd name="T5" fmla="*/ 137 h 137"/>
                <a:gd name="T6" fmla="*/ 0 w 368"/>
                <a:gd name="T7" fmla="*/ 120 h 137"/>
                <a:gd name="T8" fmla="*/ 0 w 368"/>
                <a:gd name="T9" fmla="*/ 17 h 137"/>
                <a:gd name="T10" fmla="*/ 16 w 368"/>
                <a:gd name="T11" fmla="*/ 0 h 137"/>
                <a:gd name="T12" fmla="*/ 351 w 368"/>
                <a:gd name="T13" fmla="*/ 0 h 137"/>
                <a:gd name="T14" fmla="*/ 368 w 368"/>
                <a:gd name="T15" fmla="*/ 17 h 137"/>
                <a:gd name="T16" fmla="*/ 368 w 368"/>
                <a:gd name="T17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137">
                  <a:moveTo>
                    <a:pt x="368" y="120"/>
                  </a:moveTo>
                  <a:cubicBezTo>
                    <a:pt x="368" y="129"/>
                    <a:pt x="360" y="137"/>
                    <a:pt x="351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29"/>
                    <a:pt x="0" y="1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60" y="0"/>
                    <a:pt x="368" y="8"/>
                    <a:pt x="368" y="17"/>
                  </a:cubicBezTo>
                  <a:lnTo>
                    <a:pt x="368" y="120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49" name="Rectangle 97"/>
            <p:cNvSpPr>
              <a:spLocks noChangeArrowheads="1"/>
            </p:cNvSpPr>
            <p:nvPr/>
          </p:nvSpPr>
          <p:spPr bwMode="auto">
            <a:xfrm>
              <a:off x="1743" y="3822"/>
              <a:ext cx="225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latin typeface="Century Gothic"/>
                  <a:cs typeface="Century Gothic"/>
                </a:rPr>
                <a:t> . . . generates a 10% decrease in the quantity of crossings demanded.</a:t>
              </a:r>
            </a:p>
          </p:txBody>
        </p:sp>
      </p:grpSp>
      <p:grpSp>
        <p:nvGrpSpPr>
          <p:cNvPr id="433250" name="Group 98"/>
          <p:cNvGrpSpPr>
            <a:grpSpLocks/>
          </p:cNvGrpSpPr>
          <p:nvPr/>
        </p:nvGrpSpPr>
        <p:grpSpPr bwMode="auto">
          <a:xfrm>
            <a:off x="990600" y="1050925"/>
            <a:ext cx="7315200" cy="5083176"/>
            <a:chOff x="624" y="662"/>
            <a:chExt cx="4608" cy="3202"/>
          </a:xfrm>
        </p:grpSpPr>
        <p:sp>
          <p:nvSpPr>
            <p:cNvPr id="433251" name="Rectangle 99"/>
            <p:cNvSpPr>
              <a:spLocks noChangeArrowheads="1"/>
            </p:cNvSpPr>
            <p:nvPr/>
          </p:nvSpPr>
          <p:spPr bwMode="auto">
            <a:xfrm>
              <a:off x="1727" y="662"/>
              <a:ext cx="294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latin typeface="Century Gothic"/>
                  <a:cs typeface="Century Gothic"/>
                </a:rPr>
                <a:t>(b) </a:t>
              </a:r>
              <a:r>
                <a:rPr lang="en-US" sz="1400" b="1" dirty="0" smtClean="0">
                  <a:latin typeface="Century Gothic"/>
                  <a:cs typeface="Century Gothic"/>
                </a:rPr>
                <a:t>Inelastic demand: price elasticity of demand </a:t>
              </a:r>
              <a:r>
                <a:rPr lang="en-US" sz="1400" b="1" dirty="0">
                  <a:latin typeface="Century Gothic"/>
                  <a:cs typeface="Century Gothic"/>
                </a:rPr>
                <a:t>= 0.5</a:t>
              </a:r>
            </a:p>
          </p:txBody>
        </p:sp>
        <p:sp>
          <p:nvSpPr>
            <p:cNvPr id="433252" name="Rectangle 100"/>
            <p:cNvSpPr>
              <a:spLocks noChangeArrowheads="1"/>
            </p:cNvSpPr>
            <p:nvPr/>
          </p:nvSpPr>
          <p:spPr bwMode="auto">
            <a:xfrm>
              <a:off x="2755" y="3403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950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433253" name="Rectangle 101"/>
            <p:cNvSpPr>
              <a:spLocks noChangeArrowheads="1"/>
            </p:cNvSpPr>
            <p:nvPr/>
          </p:nvSpPr>
          <p:spPr bwMode="auto">
            <a:xfrm>
              <a:off x="2988" y="3403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1,050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3254" name="Line 102"/>
            <p:cNvSpPr>
              <a:spLocks noChangeShapeType="1"/>
            </p:cNvSpPr>
            <p:nvPr/>
          </p:nvSpPr>
          <p:spPr bwMode="auto">
            <a:xfrm>
              <a:off x="1570" y="2012"/>
              <a:ext cx="1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55" name="Line 103"/>
            <p:cNvSpPr>
              <a:spLocks noChangeShapeType="1"/>
            </p:cNvSpPr>
            <p:nvPr/>
          </p:nvSpPr>
          <p:spPr bwMode="auto">
            <a:xfrm>
              <a:off x="1570" y="2261"/>
              <a:ext cx="12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56" name="Line 104"/>
            <p:cNvSpPr>
              <a:spLocks noChangeShapeType="1"/>
            </p:cNvSpPr>
            <p:nvPr/>
          </p:nvSpPr>
          <p:spPr bwMode="auto">
            <a:xfrm>
              <a:off x="3031" y="3263"/>
              <a:ext cx="0" cy="1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57" name="Line 105"/>
            <p:cNvSpPr>
              <a:spLocks noChangeShapeType="1"/>
            </p:cNvSpPr>
            <p:nvPr/>
          </p:nvSpPr>
          <p:spPr bwMode="auto">
            <a:xfrm>
              <a:off x="2891" y="3263"/>
              <a:ext cx="0" cy="10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58" name="Freeform 106"/>
            <p:cNvSpPr>
              <a:spLocks/>
            </p:cNvSpPr>
            <p:nvPr/>
          </p:nvSpPr>
          <p:spPr bwMode="auto">
            <a:xfrm>
              <a:off x="1570" y="1081"/>
              <a:ext cx="3210" cy="2291"/>
            </a:xfrm>
            <a:custGeom>
              <a:avLst/>
              <a:gdLst>
                <a:gd name="T0" fmla="*/ 1470 w 1470"/>
                <a:gd name="T1" fmla="*/ 1178 h 1178"/>
                <a:gd name="T2" fmla="*/ 0 w 1470"/>
                <a:gd name="T3" fmla="*/ 1178 h 1178"/>
                <a:gd name="T4" fmla="*/ 0 w 1470"/>
                <a:gd name="T5" fmla="*/ 0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0" h="1178">
                  <a:moveTo>
                    <a:pt x="1470" y="1178"/>
                  </a:moveTo>
                  <a:lnTo>
                    <a:pt x="0" y="1178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59" name="Rectangle 107"/>
            <p:cNvSpPr>
              <a:spLocks noChangeArrowheads="1"/>
            </p:cNvSpPr>
            <p:nvPr/>
          </p:nvSpPr>
          <p:spPr bwMode="auto">
            <a:xfrm>
              <a:off x="1384" y="340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3260" name="Rectangle 108"/>
            <p:cNvSpPr>
              <a:spLocks noChangeArrowheads="1"/>
            </p:cNvSpPr>
            <p:nvPr/>
          </p:nvSpPr>
          <p:spPr bwMode="auto">
            <a:xfrm>
              <a:off x="1235" y="1925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$1.10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433261" name="Rectangle 109"/>
            <p:cNvSpPr>
              <a:spLocks noChangeArrowheads="1"/>
            </p:cNvSpPr>
            <p:nvPr/>
          </p:nvSpPr>
          <p:spPr bwMode="auto">
            <a:xfrm>
              <a:off x="1292" y="2172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0.90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433262" name="Rectangle 110"/>
            <p:cNvSpPr>
              <a:spLocks noChangeArrowheads="1"/>
            </p:cNvSpPr>
            <p:nvPr/>
          </p:nvSpPr>
          <p:spPr bwMode="auto">
            <a:xfrm>
              <a:off x="624" y="1073"/>
              <a:ext cx="140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latin typeface="Century Gothic"/>
                  <a:cs typeface="Century Gothic"/>
                </a:rPr>
                <a:t>Price of </a:t>
              </a:r>
              <a:r>
                <a:rPr lang="en-US" sz="1400" dirty="0" smtClean="0">
                  <a:latin typeface="Century Gothic"/>
                  <a:cs typeface="Century Gothic"/>
                </a:rPr>
                <a:t>crossing</a:t>
              </a:r>
            </a:p>
            <a:p>
              <a:pPr marL="1588" indent="-1588"/>
              <a:r>
                <a:rPr lang="en-US" sz="1400" dirty="0" smtClean="0">
                  <a:latin typeface="Century Gothic"/>
                  <a:cs typeface="Century Gothic"/>
                </a:rPr>
                <a:t>(Toll)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433263" name="Rectangle 111"/>
            <p:cNvSpPr>
              <a:spLocks noChangeArrowheads="1"/>
            </p:cNvSpPr>
            <p:nvPr/>
          </p:nvSpPr>
          <p:spPr bwMode="auto">
            <a:xfrm>
              <a:off x="4088" y="3457"/>
              <a:ext cx="114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</a:t>
              </a:r>
              <a:endParaRPr lang="en-US" sz="1400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/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crossings </a:t>
              </a:r>
            </a:p>
            <a:p>
              <a:pPr marL="1588" indent="-1588"/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per day)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433264" name="Group 112"/>
          <p:cNvGrpSpPr>
            <a:grpSpLocks/>
          </p:cNvGrpSpPr>
          <p:nvPr/>
        </p:nvGrpSpPr>
        <p:grpSpPr bwMode="auto">
          <a:xfrm>
            <a:off x="152400" y="2916238"/>
            <a:ext cx="1633540" cy="693737"/>
            <a:chOff x="96" y="1837"/>
            <a:chExt cx="1029" cy="437"/>
          </a:xfrm>
        </p:grpSpPr>
        <p:sp>
          <p:nvSpPr>
            <p:cNvPr id="433265" name="Freeform 113"/>
            <p:cNvSpPr>
              <a:spLocks/>
            </p:cNvSpPr>
            <p:nvPr/>
          </p:nvSpPr>
          <p:spPr bwMode="auto">
            <a:xfrm>
              <a:off x="96" y="1837"/>
              <a:ext cx="898" cy="343"/>
            </a:xfrm>
            <a:custGeom>
              <a:avLst/>
              <a:gdLst>
                <a:gd name="T0" fmla="*/ 147 w 147"/>
                <a:gd name="T1" fmla="*/ 150 h 166"/>
                <a:gd name="T2" fmla="*/ 131 w 147"/>
                <a:gd name="T3" fmla="*/ 166 h 166"/>
                <a:gd name="T4" fmla="*/ 16 w 147"/>
                <a:gd name="T5" fmla="*/ 166 h 166"/>
                <a:gd name="T6" fmla="*/ 0 w 147"/>
                <a:gd name="T7" fmla="*/ 150 h 166"/>
                <a:gd name="T8" fmla="*/ 0 w 147"/>
                <a:gd name="T9" fmla="*/ 16 h 166"/>
                <a:gd name="T10" fmla="*/ 16 w 147"/>
                <a:gd name="T11" fmla="*/ 0 h 166"/>
                <a:gd name="T12" fmla="*/ 131 w 147"/>
                <a:gd name="T13" fmla="*/ 0 h 166"/>
                <a:gd name="T14" fmla="*/ 147 w 147"/>
                <a:gd name="T15" fmla="*/ 16 h 166"/>
                <a:gd name="T16" fmla="*/ 147 w 147"/>
                <a:gd name="T17" fmla="*/ 15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66">
                  <a:moveTo>
                    <a:pt x="147" y="150"/>
                  </a:moveTo>
                  <a:cubicBezTo>
                    <a:pt x="147" y="159"/>
                    <a:pt x="139" y="166"/>
                    <a:pt x="131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8" y="166"/>
                    <a:pt x="0" y="159"/>
                    <a:pt x="0" y="15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9" y="0"/>
                    <a:pt x="147" y="7"/>
                    <a:pt x="147" y="16"/>
                  </a:cubicBezTo>
                  <a:lnTo>
                    <a:pt x="147" y="150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66" name="Line 114"/>
            <p:cNvSpPr>
              <a:spLocks noChangeShapeType="1"/>
            </p:cNvSpPr>
            <p:nvPr/>
          </p:nvSpPr>
          <p:spPr bwMode="auto">
            <a:xfrm flipV="1">
              <a:off x="1094" y="2147"/>
              <a:ext cx="0" cy="12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67" name="Freeform 115"/>
            <p:cNvSpPr>
              <a:spLocks/>
            </p:cNvSpPr>
            <p:nvPr/>
          </p:nvSpPr>
          <p:spPr bwMode="auto">
            <a:xfrm>
              <a:off x="1056" y="2073"/>
              <a:ext cx="69" cy="97"/>
            </a:xfrm>
            <a:custGeom>
              <a:avLst/>
              <a:gdLst>
                <a:gd name="T0" fmla="*/ 7 w 13"/>
                <a:gd name="T1" fmla="*/ 17 h 21"/>
                <a:gd name="T2" fmla="*/ 0 w 13"/>
                <a:gd name="T3" fmla="*/ 21 h 21"/>
                <a:gd name="T4" fmla="*/ 0 w 13"/>
                <a:gd name="T5" fmla="*/ 21 h 21"/>
                <a:gd name="T6" fmla="*/ 4 w 13"/>
                <a:gd name="T7" fmla="*/ 11 h 21"/>
                <a:gd name="T8" fmla="*/ 7 w 13"/>
                <a:gd name="T9" fmla="*/ 0 h 21"/>
                <a:gd name="T10" fmla="*/ 9 w 13"/>
                <a:gd name="T11" fmla="*/ 11 h 21"/>
                <a:gd name="T12" fmla="*/ 13 w 13"/>
                <a:gd name="T13" fmla="*/ 21 h 21"/>
                <a:gd name="T14" fmla="*/ 13 w 13"/>
                <a:gd name="T15" fmla="*/ 21 h 21"/>
                <a:gd name="T16" fmla="*/ 7 w 13"/>
                <a:gd name="T1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1">
                  <a:moveTo>
                    <a:pt x="7" y="17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7"/>
                    <a:pt x="6" y="3"/>
                    <a:pt x="7" y="0"/>
                  </a:cubicBezTo>
                  <a:cubicBezTo>
                    <a:pt x="7" y="3"/>
                    <a:pt x="8" y="7"/>
                    <a:pt x="9" y="1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68" name="Rectangle 116"/>
            <p:cNvSpPr>
              <a:spLocks noChangeArrowheads="1"/>
            </p:cNvSpPr>
            <p:nvPr/>
          </p:nvSpPr>
          <p:spPr bwMode="auto">
            <a:xfrm>
              <a:off x="122" y="1872"/>
              <a:ext cx="83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latin typeface="Century Gothic"/>
                  <a:cs typeface="Century Gothic"/>
                </a:rPr>
                <a:t>A 20% increase in the price . . .</a:t>
              </a:r>
            </a:p>
          </p:txBody>
        </p:sp>
      </p:grpSp>
      <p:grpSp>
        <p:nvGrpSpPr>
          <p:cNvPr id="433269" name="Group 117"/>
          <p:cNvGrpSpPr>
            <a:grpSpLocks/>
          </p:cNvGrpSpPr>
          <p:nvPr/>
        </p:nvGrpSpPr>
        <p:grpSpPr bwMode="auto">
          <a:xfrm>
            <a:off x="2790825" y="3219450"/>
            <a:ext cx="2249488" cy="1901825"/>
            <a:chOff x="1758" y="2028"/>
            <a:chExt cx="1417" cy="1198"/>
          </a:xfrm>
        </p:grpSpPr>
        <p:sp>
          <p:nvSpPr>
            <p:cNvPr id="433270" name="Rectangle 118"/>
            <p:cNvSpPr>
              <a:spLocks noChangeArrowheads="1"/>
            </p:cNvSpPr>
            <p:nvPr/>
          </p:nvSpPr>
          <p:spPr bwMode="auto">
            <a:xfrm>
              <a:off x="3068" y="2028"/>
              <a:ext cx="1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A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3271" name="Oval 119"/>
            <p:cNvSpPr>
              <a:spLocks noChangeArrowheads="1"/>
            </p:cNvSpPr>
            <p:nvPr/>
          </p:nvSpPr>
          <p:spPr bwMode="auto">
            <a:xfrm>
              <a:off x="1758" y="2247"/>
              <a:ext cx="19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2" name="Oval 120"/>
            <p:cNvSpPr>
              <a:spLocks noChangeArrowheads="1"/>
            </p:cNvSpPr>
            <p:nvPr/>
          </p:nvSpPr>
          <p:spPr bwMode="auto">
            <a:xfrm>
              <a:off x="1854" y="2247"/>
              <a:ext cx="22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3" name="Oval 121"/>
            <p:cNvSpPr>
              <a:spLocks noChangeArrowheads="1"/>
            </p:cNvSpPr>
            <p:nvPr/>
          </p:nvSpPr>
          <p:spPr bwMode="auto">
            <a:xfrm>
              <a:off x="1952" y="2247"/>
              <a:ext cx="22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4" name="Oval 122"/>
            <p:cNvSpPr>
              <a:spLocks noChangeArrowheads="1"/>
            </p:cNvSpPr>
            <p:nvPr/>
          </p:nvSpPr>
          <p:spPr bwMode="auto">
            <a:xfrm>
              <a:off x="2050" y="2247"/>
              <a:ext cx="22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5" name="Oval 123"/>
            <p:cNvSpPr>
              <a:spLocks noChangeArrowheads="1"/>
            </p:cNvSpPr>
            <p:nvPr/>
          </p:nvSpPr>
          <p:spPr bwMode="auto">
            <a:xfrm>
              <a:off x="2148" y="2247"/>
              <a:ext cx="20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6" name="Oval 124"/>
            <p:cNvSpPr>
              <a:spLocks noChangeArrowheads="1"/>
            </p:cNvSpPr>
            <p:nvPr/>
          </p:nvSpPr>
          <p:spPr bwMode="auto">
            <a:xfrm>
              <a:off x="2247" y="2247"/>
              <a:ext cx="20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7" name="Oval 125"/>
            <p:cNvSpPr>
              <a:spLocks noChangeArrowheads="1"/>
            </p:cNvSpPr>
            <p:nvPr/>
          </p:nvSpPr>
          <p:spPr bwMode="auto">
            <a:xfrm>
              <a:off x="2346" y="2247"/>
              <a:ext cx="19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8" name="Oval 126"/>
            <p:cNvSpPr>
              <a:spLocks noChangeArrowheads="1"/>
            </p:cNvSpPr>
            <p:nvPr/>
          </p:nvSpPr>
          <p:spPr bwMode="auto">
            <a:xfrm>
              <a:off x="2444" y="2247"/>
              <a:ext cx="19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79" name="Oval 127"/>
            <p:cNvSpPr>
              <a:spLocks noChangeArrowheads="1"/>
            </p:cNvSpPr>
            <p:nvPr/>
          </p:nvSpPr>
          <p:spPr bwMode="auto">
            <a:xfrm>
              <a:off x="2542" y="2247"/>
              <a:ext cx="19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0" name="Oval 128"/>
            <p:cNvSpPr>
              <a:spLocks noChangeArrowheads="1"/>
            </p:cNvSpPr>
            <p:nvPr/>
          </p:nvSpPr>
          <p:spPr bwMode="auto">
            <a:xfrm>
              <a:off x="2637" y="2247"/>
              <a:ext cx="23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1" name="Oval 129"/>
            <p:cNvSpPr>
              <a:spLocks noChangeArrowheads="1"/>
            </p:cNvSpPr>
            <p:nvPr/>
          </p:nvSpPr>
          <p:spPr bwMode="auto">
            <a:xfrm>
              <a:off x="2737" y="2247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2" name="Oval 130"/>
            <p:cNvSpPr>
              <a:spLocks noChangeArrowheads="1"/>
            </p:cNvSpPr>
            <p:nvPr/>
          </p:nvSpPr>
          <p:spPr bwMode="auto">
            <a:xfrm>
              <a:off x="2835" y="2247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3" name="Oval 131"/>
            <p:cNvSpPr>
              <a:spLocks noChangeArrowheads="1"/>
            </p:cNvSpPr>
            <p:nvPr/>
          </p:nvSpPr>
          <p:spPr bwMode="auto">
            <a:xfrm>
              <a:off x="2933" y="2247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4" name="Oval 132"/>
            <p:cNvSpPr>
              <a:spLocks noChangeArrowheads="1"/>
            </p:cNvSpPr>
            <p:nvPr/>
          </p:nvSpPr>
          <p:spPr bwMode="auto">
            <a:xfrm>
              <a:off x="3019" y="2371"/>
              <a:ext cx="23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5" name="Oval 133"/>
            <p:cNvSpPr>
              <a:spLocks noChangeArrowheads="1"/>
            </p:cNvSpPr>
            <p:nvPr/>
          </p:nvSpPr>
          <p:spPr bwMode="auto">
            <a:xfrm>
              <a:off x="3019" y="2458"/>
              <a:ext cx="23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6" name="Oval 134"/>
            <p:cNvSpPr>
              <a:spLocks noChangeArrowheads="1"/>
            </p:cNvSpPr>
            <p:nvPr/>
          </p:nvSpPr>
          <p:spPr bwMode="auto">
            <a:xfrm>
              <a:off x="3019" y="2541"/>
              <a:ext cx="23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7" name="Oval 135"/>
            <p:cNvSpPr>
              <a:spLocks noChangeArrowheads="1"/>
            </p:cNvSpPr>
            <p:nvPr/>
          </p:nvSpPr>
          <p:spPr bwMode="auto">
            <a:xfrm>
              <a:off x="3019" y="2624"/>
              <a:ext cx="23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8" name="Oval 136"/>
            <p:cNvSpPr>
              <a:spLocks noChangeArrowheads="1"/>
            </p:cNvSpPr>
            <p:nvPr/>
          </p:nvSpPr>
          <p:spPr bwMode="auto">
            <a:xfrm>
              <a:off x="3019" y="2707"/>
              <a:ext cx="23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89" name="Oval 137"/>
            <p:cNvSpPr>
              <a:spLocks noChangeArrowheads="1"/>
            </p:cNvSpPr>
            <p:nvPr/>
          </p:nvSpPr>
          <p:spPr bwMode="auto">
            <a:xfrm>
              <a:off x="3019" y="2789"/>
              <a:ext cx="23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90" name="Oval 138"/>
            <p:cNvSpPr>
              <a:spLocks noChangeArrowheads="1"/>
            </p:cNvSpPr>
            <p:nvPr/>
          </p:nvSpPr>
          <p:spPr bwMode="auto">
            <a:xfrm>
              <a:off x="3019" y="2872"/>
              <a:ext cx="23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91" name="Oval 139"/>
            <p:cNvSpPr>
              <a:spLocks noChangeArrowheads="1"/>
            </p:cNvSpPr>
            <p:nvPr/>
          </p:nvSpPr>
          <p:spPr bwMode="auto">
            <a:xfrm>
              <a:off x="3019" y="2954"/>
              <a:ext cx="23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92" name="Oval 140"/>
            <p:cNvSpPr>
              <a:spLocks noChangeArrowheads="1"/>
            </p:cNvSpPr>
            <p:nvPr/>
          </p:nvSpPr>
          <p:spPr bwMode="auto">
            <a:xfrm>
              <a:off x="3019" y="3038"/>
              <a:ext cx="23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93" name="Oval 141"/>
            <p:cNvSpPr>
              <a:spLocks noChangeArrowheads="1"/>
            </p:cNvSpPr>
            <p:nvPr/>
          </p:nvSpPr>
          <p:spPr bwMode="auto">
            <a:xfrm>
              <a:off x="3019" y="3125"/>
              <a:ext cx="23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94" name="Oval 142"/>
            <p:cNvSpPr>
              <a:spLocks noChangeArrowheads="1"/>
            </p:cNvSpPr>
            <p:nvPr/>
          </p:nvSpPr>
          <p:spPr bwMode="auto">
            <a:xfrm>
              <a:off x="3019" y="3207"/>
              <a:ext cx="23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95" name="Oval 143"/>
            <p:cNvSpPr>
              <a:spLocks noChangeArrowheads="1"/>
            </p:cNvSpPr>
            <p:nvPr/>
          </p:nvSpPr>
          <p:spPr bwMode="auto">
            <a:xfrm>
              <a:off x="2985" y="2215"/>
              <a:ext cx="103" cy="9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433296" name="Group 144"/>
          <p:cNvGrpSpPr>
            <a:grpSpLocks/>
          </p:cNvGrpSpPr>
          <p:nvPr/>
        </p:nvGrpSpPr>
        <p:grpSpPr bwMode="auto">
          <a:xfrm>
            <a:off x="2790827" y="2819400"/>
            <a:ext cx="2000251" cy="2300288"/>
            <a:chOff x="1758" y="1777"/>
            <a:chExt cx="1260" cy="1449"/>
          </a:xfrm>
        </p:grpSpPr>
        <p:sp>
          <p:nvSpPr>
            <p:cNvPr id="433297" name="Rectangle 145"/>
            <p:cNvSpPr>
              <a:spLocks noChangeArrowheads="1"/>
            </p:cNvSpPr>
            <p:nvPr/>
          </p:nvSpPr>
          <p:spPr bwMode="auto">
            <a:xfrm>
              <a:off x="2935" y="1777"/>
              <a:ext cx="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3298" name="Oval 146"/>
            <p:cNvSpPr>
              <a:spLocks noChangeArrowheads="1"/>
            </p:cNvSpPr>
            <p:nvPr/>
          </p:nvSpPr>
          <p:spPr bwMode="auto">
            <a:xfrm>
              <a:off x="1758" y="2003"/>
              <a:ext cx="19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299" name="Oval 147"/>
            <p:cNvSpPr>
              <a:spLocks noChangeArrowheads="1"/>
            </p:cNvSpPr>
            <p:nvPr/>
          </p:nvSpPr>
          <p:spPr bwMode="auto">
            <a:xfrm>
              <a:off x="1854" y="2003"/>
              <a:ext cx="22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0" name="Oval 148"/>
            <p:cNvSpPr>
              <a:spLocks noChangeArrowheads="1"/>
            </p:cNvSpPr>
            <p:nvPr/>
          </p:nvSpPr>
          <p:spPr bwMode="auto">
            <a:xfrm>
              <a:off x="1952" y="2003"/>
              <a:ext cx="22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1" name="Oval 149"/>
            <p:cNvSpPr>
              <a:spLocks noChangeArrowheads="1"/>
            </p:cNvSpPr>
            <p:nvPr/>
          </p:nvSpPr>
          <p:spPr bwMode="auto">
            <a:xfrm>
              <a:off x="2050" y="2003"/>
              <a:ext cx="22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2" name="Oval 150"/>
            <p:cNvSpPr>
              <a:spLocks noChangeArrowheads="1"/>
            </p:cNvSpPr>
            <p:nvPr/>
          </p:nvSpPr>
          <p:spPr bwMode="auto">
            <a:xfrm>
              <a:off x="2148" y="2003"/>
              <a:ext cx="20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3" name="Oval 151"/>
            <p:cNvSpPr>
              <a:spLocks noChangeArrowheads="1"/>
            </p:cNvSpPr>
            <p:nvPr/>
          </p:nvSpPr>
          <p:spPr bwMode="auto">
            <a:xfrm>
              <a:off x="2247" y="2003"/>
              <a:ext cx="20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4" name="Oval 152"/>
            <p:cNvSpPr>
              <a:spLocks noChangeArrowheads="1"/>
            </p:cNvSpPr>
            <p:nvPr/>
          </p:nvSpPr>
          <p:spPr bwMode="auto">
            <a:xfrm>
              <a:off x="2346" y="2003"/>
              <a:ext cx="19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5" name="Oval 153"/>
            <p:cNvSpPr>
              <a:spLocks noChangeArrowheads="1"/>
            </p:cNvSpPr>
            <p:nvPr/>
          </p:nvSpPr>
          <p:spPr bwMode="auto">
            <a:xfrm>
              <a:off x="2444" y="2003"/>
              <a:ext cx="19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6" name="Oval 154"/>
            <p:cNvSpPr>
              <a:spLocks noChangeArrowheads="1"/>
            </p:cNvSpPr>
            <p:nvPr/>
          </p:nvSpPr>
          <p:spPr bwMode="auto">
            <a:xfrm>
              <a:off x="2542" y="2003"/>
              <a:ext cx="19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7" name="Oval 155"/>
            <p:cNvSpPr>
              <a:spLocks noChangeArrowheads="1"/>
            </p:cNvSpPr>
            <p:nvPr/>
          </p:nvSpPr>
          <p:spPr bwMode="auto">
            <a:xfrm>
              <a:off x="2637" y="2003"/>
              <a:ext cx="23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8" name="Oval 156"/>
            <p:cNvSpPr>
              <a:spLocks noChangeArrowheads="1"/>
            </p:cNvSpPr>
            <p:nvPr/>
          </p:nvSpPr>
          <p:spPr bwMode="auto">
            <a:xfrm>
              <a:off x="2737" y="2003"/>
              <a:ext cx="21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09" name="Oval 157"/>
            <p:cNvSpPr>
              <a:spLocks noChangeArrowheads="1"/>
            </p:cNvSpPr>
            <p:nvPr/>
          </p:nvSpPr>
          <p:spPr bwMode="auto">
            <a:xfrm>
              <a:off x="2881" y="2123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0" name="Oval 158"/>
            <p:cNvSpPr>
              <a:spLocks noChangeArrowheads="1"/>
            </p:cNvSpPr>
            <p:nvPr/>
          </p:nvSpPr>
          <p:spPr bwMode="auto">
            <a:xfrm>
              <a:off x="2881" y="2205"/>
              <a:ext cx="21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1" name="Oval 159"/>
            <p:cNvSpPr>
              <a:spLocks noChangeArrowheads="1"/>
            </p:cNvSpPr>
            <p:nvPr/>
          </p:nvSpPr>
          <p:spPr bwMode="auto">
            <a:xfrm>
              <a:off x="2881" y="2289"/>
              <a:ext cx="21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2" name="Oval 160"/>
            <p:cNvSpPr>
              <a:spLocks noChangeArrowheads="1"/>
            </p:cNvSpPr>
            <p:nvPr/>
          </p:nvSpPr>
          <p:spPr bwMode="auto">
            <a:xfrm>
              <a:off x="2881" y="2371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3" name="Oval 161"/>
            <p:cNvSpPr>
              <a:spLocks noChangeArrowheads="1"/>
            </p:cNvSpPr>
            <p:nvPr/>
          </p:nvSpPr>
          <p:spPr bwMode="auto">
            <a:xfrm>
              <a:off x="2881" y="2458"/>
              <a:ext cx="21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4" name="Oval 162"/>
            <p:cNvSpPr>
              <a:spLocks noChangeArrowheads="1"/>
            </p:cNvSpPr>
            <p:nvPr/>
          </p:nvSpPr>
          <p:spPr bwMode="auto">
            <a:xfrm>
              <a:off x="2881" y="2541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5" name="Oval 163"/>
            <p:cNvSpPr>
              <a:spLocks noChangeArrowheads="1"/>
            </p:cNvSpPr>
            <p:nvPr/>
          </p:nvSpPr>
          <p:spPr bwMode="auto">
            <a:xfrm>
              <a:off x="2881" y="2624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6" name="Oval 164"/>
            <p:cNvSpPr>
              <a:spLocks noChangeArrowheads="1"/>
            </p:cNvSpPr>
            <p:nvPr/>
          </p:nvSpPr>
          <p:spPr bwMode="auto">
            <a:xfrm>
              <a:off x="2881" y="2707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7" name="Oval 165"/>
            <p:cNvSpPr>
              <a:spLocks noChangeArrowheads="1"/>
            </p:cNvSpPr>
            <p:nvPr/>
          </p:nvSpPr>
          <p:spPr bwMode="auto">
            <a:xfrm>
              <a:off x="2881" y="2789"/>
              <a:ext cx="21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8" name="Oval 166"/>
            <p:cNvSpPr>
              <a:spLocks noChangeArrowheads="1"/>
            </p:cNvSpPr>
            <p:nvPr/>
          </p:nvSpPr>
          <p:spPr bwMode="auto">
            <a:xfrm>
              <a:off x="2881" y="2872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19" name="Oval 167"/>
            <p:cNvSpPr>
              <a:spLocks noChangeArrowheads="1"/>
            </p:cNvSpPr>
            <p:nvPr/>
          </p:nvSpPr>
          <p:spPr bwMode="auto">
            <a:xfrm>
              <a:off x="2881" y="2954"/>
              <a:ext cx="21" cy="2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20" name="Oval 168"/>
            <p:cNvSpPr>
              <a:spLocks noChangeArrowheads="1"/>
            </p:cNvSpPr>
            <p:nvPr/>
          </p:nvSpPr>
          <p:spPr bwMode="auto">
            <a:xfrm>
              <a:off x="2881" y="3038"/>
              <a:ext cx="21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21" name="Oval 169"/>
            <p:cNvSpPr>
              <a:spLocks noChangeArrowheads="1"/>
            </p:cNvSpPr>
            <p:nvPr/>
          </p:nvSpPr>
          <p:spPr bwMode="auto">
            <a:xfrm>
              <a:off x="2881" y="3125"/>
              <a:ext cx="21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22" name="Oval 170"/>
            <p:cNvSpPr>
              <a:spLocks noChangeArrowheads="1"/>
            </p:cNvSpPr>
            <p:nvPr/>
          </p:nvSpPr>
          <p:spPr bwMode="auto">
            <a:xfrm>
              <a:off x="2881" y="3207"/>
              <a:ext cx="21" cy="1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3323" name="Oval 171"/>
            <p:cNvSpPr>
              <a:spLocks noChangeArrowheads="1"/>
            </p:cNvSpPr>
            <p:nvPr/>
          </p:nvSpPr>
          <p:spPr bwMode="auto">
            <a:xfrm>
              <a:off x="2835" y="1967"/>
              <a:ext cx="102" cy="9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552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3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3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88" name="Rectangle 88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ELASTIC DEMAND</a:t>
            </a:r>
          </a:p>
        </p:txBody>
      </p:sp>
      <p:grpSp>
        <p:nvGrpSpPr>
          <p:cNvPr id="435289" name="Group 89"/>
          <p:cNvGrpSpPr>
            <a:grpSpLocks/>
          </p:cNvGrpSpPr>
          <p:nvPr/>
        </p:nvGrpSpPr>
        <p:grpSpPr bwMode="auto">
          <a:xfrm>
            <a:off x="3211513" y="5516569"/>
            <a:ext cx="2351087" cy="960438"/>
            <a:chOff x="2023" y="3475"/>
            <a:chExt cx="1481" cy="605"/>
          </a:xfrm>
        </p:grpSpPr>
        <p:sp>
          <p:nvSpPr>
            <p:cNvPr id="435290" name="Freeform 90"/>
            <p:cNvSpPr>
              <a:spLocks/>
            </p:cNvSpPr>
            <p:nvPr/>
          </p:nvSpPr>
          <p:spPr bwMode="auto">
            <a:xfrm>
              <a:off x="2023" y="3600"/>
              <a:ext cx="1481" cy="480"/>
            </a:xfrm>
            <a:custGeom>
              <a:avLst/>
              <a:gdLst>
                <a:gd name="T0" fmla="*/ 368 w 368"/>
                <a:gd name="T1" fmla="*/ 120 h 137"/>
                <a:gd name="T2" fmla="*/ 351 w 368"/>
                <a:gd name="T3" fmla="*/ 137 h 137"/>
                <a:gd name="T4" fmla="*/ 16 w 368"/>
                <a:gd name="T5" fmla="*/ 137 h 137"/>
                <a:gd name="T6" fmla="*/ 0 w 368"/>
                <a:gd name="T7" fmla="*/ 120 h 137"/>
                <a:gd name="T8" fmla="*/ 0 w 368"/>
                <a:gd name="T9" fmla="*/ 17 h 137"/>
                <a:gd name="T10" fmla="*/ 16 w 368"/>
                <a:gd name="T11" fmla="*/ 0 h 137"/>
                <a:gd name="T12" fmla="*/ 351 w 368"/>
                <a:gd name="T13" fmla="*/ 0 h 137"/>
                <a:gd name="T14" fmla="*/ 368 w 368"/>
                <a:gd name="T15" fmla="*/ 17 h 137"/>
                <a:gd name="T16" fmla="*/ 368 w 368"/>
                <a:gd name="T17" fmla="*/ 12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8" h="137">
                  <a:moveTo>
                    <a:pt x="368" y="120"/>
                  </a:moveTo>
                  <a:cubicBezTo>
                    <a:pt x="368" y="129"/>
                    <a:pt x="360" y="137"/>
                    <a:pt x="351" y="137"/>
                  </a:cubicBezTo>
                  <a:cubicBezTo>
                    <a:pt x="16" y="137"/>
                    <a:pt x="16" y="137"/>
                    <a:pt x="16" y="137"/>
                  </a:cubicBezTo>
                  <a:cubicBezTo>
                    <a:pt x="7" y="137"/>
                    <a:pt x="0" y="129"/>
                    <a:pt x="0" y="1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351" y="0"/>
                    <a:pt x="351" y="0"/>
                    <a:pt x="351" y="0"/>
                  </a:cubicBezTo>
                  <a:cubicBezTo>
                    <a:pt x="360" y="0"/>
                    <a:pt x="368" y="8"/>
                    <a:pt x="368" y="17"/>
                  </a:cubicBezTo>
                  <a:lnTo>
                    <a:pt x="368" y="120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291" name="Rectangle 91"/>
            <p:cNvSpPr>
              <a:spLocks noChangeArrowheads="1"/>
            </p:cNvSpPr>
            <p:nvPr/>
          </p:nvSpPr>
          <p:spPr bwMode="auto">
            <a:xfrm>
              <a:off x="2064" y="3643"/>
              <a:ext cx="138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… generates a 40% decrease in the quantity of crossings demanded.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435292" name="Line 92"/>
            <p:cNvSpPr>
              <a:spLocks noChangeShapeType="1"/>
            </p:cNvSpPr>
            <p:nvPr/>
          </p:nvSpPr>
          <p:spPr bwMode="auto">
            <a:xfrm flipH="1">
              <a:off x="2707" y="3505"/>
              <a:ext cx="31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293" name="Freeform 93"/>
            <p:cNvSpPr>
              <a:spLocks/>
            </p:cNvSpPr>
            <p:nvPr/>
          </p:nvSpPr>
          <p:spPr bwMode="auto">
            <a:xfrm>
              <a:off x="2637" y="3475"/>
              <a:ext cx="95" cy="60"/>
            </a:xfrm>
            <a:custGeom>
              <a:avLst/>
              <a:gdLst>
                <a:gd name="T0" fmla="*/ 18 w 22"/>
                <a:gd name="T1" fmla="*/ 7 h 14"/>
                <a:gd name="T2" fmla="*/ 22 w 22"/>
                <a:gd name="T3" fmla="*/ 14 h 14"/>
                <a:gd name="T4" fmla="*/ 21 w 22"/>
                <a:gd name="T5" fmla="*/ 14 h 14"/>
                <a:gd name="T6" fmla="*/ 11 w 22"/>
                <a:gd name="T7" fmla="*/ 10 h 14"/>
                <a:gd name="T8" fmla="*/ 0 w 22"/>
                <a:gd name="T9" fmla="*/ 7 h 14"/>
                <a:gd name="T10" fmla="*/ 11 w 22"/>
                <a:gd name="T11" fmla="*/ 5 h 14"/>
                <a:gd name="T12" fmla="*/ 21 w 22"/>
                <a:gd name="T13" fmla="*/ 0 h 14"/>
                <a:gd name="T14" fmla="*/ 22 w 22"/>
                <a:gd name="T15" fmla="*/ 1 h 14"/>
                <a:gd name="T16" fmla="*/ 18 w 22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4">
                  <a:moveTo>
                    <a:pt x="18" y="7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7" y="9"/>
                    <a:pt x="4" y="8"/>
                    <a:pt x="0" y="7"/>
                  </a:cubicBezTo>
                  <a:cubicBezTo>
                    <a:pt x="4" y="6"/>
                    <a:pt x="7" y="5"/>
                    <a:pt x="11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435294" name="Group 94"/>
          <p:cNvGrpSpPr>
            <a:grpSpLocks/>
          </p:cNvGrpSpPr>
          <p:nvPr/>
        </p:nvGrpSpPr>
        <p:grpSpPr bwMode="auto">
          <a:xfrm>
            <a:off x="3122613" y="2066925"/>
            <a:ext cx="3132138" cy="2032001"/>
            <a:chOff x="1967" y="1302"/>
            <a:chExt cx="1973" cy="1280"/>
          </a:xfrm>
        </p:grpSpPr>
        <p:sp>
          <p:nvSpPr>
            <p:cNvPr id="435295" name="Freeform 95"/>
            <p:cNvSpPr>
              <a:spLocks/>
            </p:cNvSpPr>
            <p:nvPr/>
          </p:nvSpPr>
          <p:spPr bwMode="auto">
            <a:xfrm>
              <a:off x="1967" y="1302"/>
              <a:ext cx="1789" cy="1141"/>
            </a:xfrm>
            <a:custGeom>
              <a:avLst/>
              <a:gdLst>
                <a:gd name="T0" fmla="*/ 0 w 419"/>
                <a:gd name="T1" fmla="*/ 0 h 269"/>
                <a:gd name="T2" fmla="*/ 419 w 419"/>
                <a:gd name="T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19" h="269">
                  <a:moveTo>
                    <a:pt x="0" y="0"/>
                  </a:moveTo>
                  <a:cubicBezTo>
                    <a:pt x="14" y="27"/>
                    <a:pt x="58" y="175"/>
                    <a:pt x="419" y="269"/>
                  </a:cubicBezTo>
                </a:path>
              </a:pathLst>
            </a:custGeom>
            <a:noFill/>
            <a:ln w="30163" cap="flat">
              <a:solidFill>
                <a:srgbClr val="3C5D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296" name="Rectangle 96"/>
            <p:cNvSpPr>
              <a:spLocks noChangeArrowheads="1"/>
            </p:cNvSpPr>
            <p:nvPr/>
          </p:nvSpPr>
          <p:spPr bwMode="auto">
            <a:xfrm>
              <a:off x="3795" y="2366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5297" name="Rectangle 97"/>
            <p:cNvSpPr>
              <a:spLocks noChangeArrowheads="1"/>
            </p:cNvSpPr>
            <p:nvPr/>
          </p:nvSpPr>
          <p:spPr bwMode="auto">
            <a:xfrm>
              <a:off x="3877" y="244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3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435298" name="Group 98"/>
          <p:cNvGrpSpPr>
            <a:grpSpLocks/>
          </p:cNvGrpSpPr>
          <p:nvPr/>
        </p:nvGrpSpPr>
        <p:grpSpPr bwMode="auto">
          <a:xfrm>
            <a:off x="1143000" y="1066800"/>
            <a:ext cx="6629400" cy="4875213"/>
            <a:chOff x="720" y="672"/>
            <a:chExt cx="4176" cy="3071"/>
          </a:xfrm>
        </p:grpSpPr>
        <p:sp>
          <p:nvSpPr>
            <p:cNvPr id="435299" name="Rectangle 99"/>
            <p:cNvSpPr>
              <a:spLocks noChangeArrowheads="1"/>
            </p:cNvSpPr>
            <p:nvPr/>
          </p:nvSpPr>
          <p:spPr bwMode="auto">
            <a:xfrm>
              <a:off x="1728" y="672"/>
              <a:ext cx="273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latin typeface="Century Gothic"/>
                  <a:cs typeface="Century Gothic"/>
                </a:rPr>
                <a:t>(c) </a:t>
              </a:r>
              <a:r>
                <a:rPr lang="en-US" sz="1400" b="1" dirty="0" smtClean="0">
                  <a:latin typeface="Century Gothic"/>
                  <a:cs typeface="Century Gothic"/>
                </a:rPr>
                <a:t>Elastic demand: price elasticity of demand </a:t>
              </a:r>
              <a:r>
                <a:rPr lang="en-US" sz="1400" b="1" dirty="0">
                  <a:latin typeface="Century Gothic"/>
                  <a:cs typeface="Century Gothic"/>
                </a:rPr>
                <a:t>= 2</a:t>
              </a:r>
            </a:p>
          </p:txBody>
        </p:sp>
        <p:sp>
          <p:nvSpPr>
            <p:cNvPr id="435300" name="Rectangle 100"/>
            <p:cNvSpPr>
              <a:spLocks noChangeArrowheads="1"/>
            </p:cNvSpPr>
            <p:nvPr/>
          </p:nvSpPr>
          <p:spPr bwMode="auto">
            <a:xfrm>
              <a:off x="2489" y="3271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800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5301" name="Rectangle 101"/>
            <p:cNvSpPr>
              <a:spLocks noChangeArrowheads="1"/>
            </p:cNvSpPr>
            <p:nvPr/>
          </p:nvSpPr>
          <p:spPr bwMode="auto">
            <a:xfrm>
              <a:off x="2918" y="3271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1,200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5302" name="Line 102"/>
            <p:cNvSpPr>
              <a:spLocks noChangeShapeType="1"/>
            </p:cNvSpPr>
            <p:nvPr/>
          </p:nvSpPr>
          <p:spPr bwMode="auto">
            <a:xfrm>
              <a:off x="1691" y="1988"/>
              <a:ext cx="10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03" name="Line 103"/>
            <p:cNvSpPr>
              <a:spLocks noChangeShapeType="1"/>
            </p:cNvSpPr>
            <p:nvPr/>
          </p:nvSpPr>
          <p:spPr bwMode="auto">
            <a:xfrm>
              <a:off x="1691" y="2213"/>
              <a:ext cx="10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04" name="Line 104"/>
            <p:cNvSpPr>
              <a:spLocks noChangeShapeType="1"/>
            </p:cNvSpPr>
            <p:nvPr/>
          </p:nvSpPr>
          <p:spPr bwMode="auto">
            <a:xfrm>
              <a:off x="3069" y="3137"/>
              <a:ext cx="0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05" name="Line 105"/>
            <p:cNvSpPr>
              <a:spLocks noChangeShapeType="1"/>
            </p:cNvSpPr>
            <p:nvPr/>
          </p:nvSpPr>
          <p:spPr bwMode="auto">
            <a:xfrm>
              <a:off x="2607" y="3137"/>
              <a:ext cx="0" cy="10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06" name="Freeform 106"/>
            <p:cNvSpPr>
              <a:spLocks/>
            </p:cNvSpPr>
            <p:nvPr/>
          </p:nvSpPr>
          <p:spPr bwMode="auto">
            <a:xfrm>
              <a:off x="1691" y="1129"/>
              <a:ext cx="2637" cy="2110"/>
            </a:xfrm>
            <a:custGeom>
              <a:avLst/>
              <a:gdLst>
                <a:gd name="T0" fmla="*/ 1459 w 1459"/>
                <a:gd name="T1" fmla="*/ 1176 h 1176"/>
                <a:gd name="T2" fmla="*/ 0 w 1459"/>
                <a:gd name="T3" fmla="*/ 1176 h 1176"/>
                <a:gd name="T4" fmla="*/ 0 w 1459"/>
                <a:gd name="T5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9" h="1176">
                  <a:moveTo>
                    <a:pt x="1459" y="1176"/>
                  </a:moveTo>
                  <a:lnTo>
                    <a:pt x="0" y="1176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07" name="Rectangle 107"/>
            <p:cNvSpPr>
              <a:spLocks noChangeArrowheads="1"/>
            </p:cNvSpPr>
            <p:nvPr/>
          </p:nvSpPr>
          <p:spPr bwMode="auto">
            <a:xfrm>
              <a:off x="1535" y="3271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5308" name="Rectangle 108"/>
            <p:cNvSpPr>
              <a:spLocks noChangeArrowheads="1"/>
            </p:cNvSpPr>
            <p:nvPr/>
          </p:nvSpPr>
          <p:spPr bwMode="auto">
            <a:xfrm>
              <a:off x="1266" y="1906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$1.10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5309" name="Rectangle 109"/>
            <p:cNvSpPr>
              <a:spLocks noChangeArrowheads="1"/>
            </p:cNvSpPr>
            <p:nvPr/>
          </p:nvSpPr>
          <p:spPr bwMode="auto">
            <a:xfrm>
              <a:off x="1346" y="2134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0.90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435310" name="Rectangle 110"/>
            <p:cNvSpPr>
              <a:spLocks noChangeArrowheads="1"/>
            </p:cNvSpPr>
            <p:nvPr/>
          </p:nvSpPr>
          <p:spPr bwMode="auto">
            <a:xfrm>
              <a:off x="3756" y="3336"/>
              <a:ext cx="114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</a:t>
              </a:r>
              <a:endParaRPr lang="en-US" sz="1400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/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crossings</a:t>
              </a:r>
            </a:p>
            <a:p>
              <a:pPr marL="1588" indent="-1588"/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(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per day)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435311" name="Rectangle 111"/>
            <p:cNvSpPr>
              <a:spLocks noChangeArrowheads="1"/>
            </p:cNvSpPr>
            <p:nvPr/>
          </p:nvSpPr>
          <p:spPr bwMode="auto">
            <a:xfrm>
              <a:off x="720" y="1025"/>
              <a:ext cx="133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latin typeface="Century Gothic"/>
                  <a:cs typeface="Century Gothic"/>
                </a:rPr>
                <a:t>Price of </a:t>
              </a:r>
              <a:r>
                <a:rPr lang="en-US" sz="1400" dirty="0" smtClean="0">
                  <a:latin typeface="Century Gothic"/>
                  <a:cs typeface="Century Gothic"/>
                </a:rPr>
                <a:t>crossing</a:t>
              </a:r>
            </a:p>
            <a:p>
              <a:pPr marL="1588" indent="-1588"/>
              <a:r>
                <a:rPr lang="en-US" sz="1400" dirty="0" smtClean="0">
                  <a:latin typeface="Century Gothic"/>
                  <a:cs typeface="Century Gothic"/>
                </a:rPr>
                <a:t>(Toll)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435312" name="Group 112"/>
          <p:cNvGrpSpPr>
            <a:grpSpLocks/>
          </p:cNvGrpSpPr>
          <p:nvPr/>
        </p:nvGrpSpPr>
        <p:grpSpPr bwMode="auto">
          <a:xfrm>
            <a:off x="304800" y="3200400"/>
            <a:ext cx="1617663" cy="771525"/>
            <a:chOff x="192" y="2016"/>
            <a:chExt cx="1019" cy="486"/>
          </a:xfrm>
        </p:grpSpPr>
        <p:sp>
          <p:nvSpPr>
            <p:cNvPr id="435313" name="Freeform 113"/>
            <p:cNvSpPr>
              <a:spLocks/>
            </p:cNvSpPr>
            <p:nvPr/>
          </p:nvSpPr>
          <p:spPr bwMode="auto">
            <a:xfrm>
              <a:off x="192" y="2016"/>
              <a:ext cx="834" cy="486"/>
            </a:xfrm>
            <a:custGeom>
              <a:avLst/>
              <a:gdLst>
                <a:gd name="T0" fmla="*/ 147 w 147"/>
                <a:gd name="T1" fmla="*/ 162 h 178"/>
                <a:gd name="T2" fmla="*/ 131 w 147"/>
                <a:gd name="T3" fmla="*/ 178 h 178"/>
                <a:gd name="T4" fmla="*/ 16 w 147"/>
                <a:gd name="T5" fmla="*/ 178 h 178"/>
                <a:gd name="T6" fmla="*/ 0 w 147"/>
                <a:gd name="T7" fmla="*/ 162 h 178"/>
                <a:gd name="T8" fmla="*/ 0 w 147"/>
                <a:gd name="T9" fmla="*/ 16 h 178"/>
                <a:gd name="T10" fmla="*/ 16 w 147"/>
                <a:gd name="T11" fmla="*/ 0 h 178"/>
                <a:gd name="T12" fmla="*/ 131 w 147"/>
                <a:gd name="T13" fmla="*/ 0 h 178"/>
                <a:gd name="T14" fmla="*/ 147 w 147"/>
                <a:gd name="T15" fmla="*/ 16 h 178"/>
                <a:gd name="T16" fmla="*/ 147 w 147"/>
                <a:gd name="T17" fmla="*/ 1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178">
                  <a:moveTo>
                    <a:pt x="147" y="162"/>
                  </a:moveTo>
                  <a:cubicBezTo>
                    <a:pt x="147" y="171"/>
                    <a:pt x="140" y="178"/>
                    <a:pt x="131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40" y="0"/>
                    <a:pt x="147" y="7"/>
                    <a:pt x="147" y="16"/>
                  </a:cubicBezTo>
                  <a:lnTo>
                    <a:pt x="147" y="162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14" name="Freeform 114"/>
            <p:cNvSpPr>
              <a:spLocks/>
            </p:cNvSpPr>
            <p:nvPr/>
          </p:nvSpPr>
          <p:spPr bwMode="auto">
            <a:xfrm>
              <a:off x="1156" y="2036"/>
              <a:ext cx="55" cy="93"/>
            </a:xfrm>
            <a:custGeom>
              <a:avLst/>
              <a:gdLst>
                <a:gd name="T0" fmla="*/ 7 w 13"/>
                <a:gd name="T1" fmla="*/ 18 h 22"/>
                <a:gd name="T2" fmla="*/ 0 w 13"/>
                <a:gd name="T3" fmla="*/ 22 h 22"/>
                <a:gd name="T4" fmla="*/ 0 w 13"/>
                <a:gd name="T5" fmla="*/ 22 h 22"/>
                <a:gd name="T6" fmla="*/ 4 w 13"/>
                <a:gd name="T7" fmla="*/ 11 h 22"/>
                <a:gd name="T8" fmla="*/ 7 w 13"/>
                <a:gd name="T9" fmla="*/ 0 h 22"/>
                <a:gd name="T10" fmla="*/ 9 w 13"/>
                <a:gd name="T11" fmla="*/ 11 h 22"/>
                <a:gd name="T12" fmla="*/ 13 w 13"/>
                <a:gd name="T13" fmla="*/ 22 h 22"/>
                <a:gd name="T14" fmla="*/ 13 w 13"/>
                <a:gd name="T15" fmla="*/ 22 h 22"/>
                <a:gd name="T16" fmla="*/ 7 w 13"/>
                <a:gd name="T1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2">
                  <a:moveTo>
                    <a:pt x="7" y="1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8"/>
                    <a:pt x="6" y="4"/>
                    <a:pt x="7" y="0"/>
                  </a:cubicBezTo>
                  <a:cubicBezTo>
                    <a:pt x="7" y="4"/>
                    <a:pt x="8" y="8"/>
                    <a:pt x="9" y="1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15" name="Rectangle 115"/>
            <p:cNvSpPr>
              <a:spLocks noChangeArrowheads="1"/>
            </p:cNvSpPr>
            <p:nvPr/>
          </p:nvSpPr>
          <p:spPr bwMode="auto">
            <a:xfrm>
              <a:off x="240" y="2041"/>
              <a:ext cx="69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latin typeface="Century Gothic"/>
                  <a:cs typeface="Century Gothic"/>
                </a:rPr>
                <a:t>A 20% increase in the price . . .</a:t>
              </a:r>
            </a:p>
          </p:txBody>
        </p:sp>
        <p:sp>
          <p:nvSpPr>
            <p:cNvPr id="435316" name="Line 116"/>
            <p:cNvSpPr>
              <a:spLocks noChangeShapeType="1"/>
            </p:cNvSpPr>
            <p:nvPr/>
          </p:nvSpPr>
          <p:spPr bwMode="auto">
            <a:xfrm flipV="1">
              <a:off x="1193" y="2119"/>
              <a:ext cx="0" cy="1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435317" name="Group 117"/>
          <p:cNvGrpSpPr>
            <a:grpSpLocks/>
          </p:cNvGrpSpPr>
          <p:nvPr/>
        </p:nvGrpSpPr>
        <p:grpSpPr bwMode="auto">
          <a:xfrm>
            <a:off x="2900365" y="2813050"/>
            <a:ext cx="1438276" cy="2135188"/>
            <a:chOff x="1827" y="1772"/>
            <a:chExt cx="906" cy="1345"/>
          </a:xfrm>
        </p:grpSpPr>
        <p:sp>
          <p:nvSpPr>
            <p:cNvPr id="435318" name="Rectangle 118"/>
            <p:cNvSpPr>
              <a:spLocks noChangeArrowheads="1"/>
            </p:cNvSpPr>
            <p:nvPr/>
          </p:nvSpPr>
          <p:spPr bwMode="auto">
            <a:xfrm>
              <a:off x="2650" y="1772"/>
              <a:ext cx="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5319" name="Oval 119"/>
            <p:cNvSpPr>
              <a:spLocks noChangeArrowheads="1"/>
            </p:cNvSpPr>
            <p:nvPr/>
          </p:nvSpPr>
          <p:spPr bwMode="auto">
            <a:xfrm>
              <a:off x="2600" y="220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0" name="Oval 120"/>
            <p:cNvSpPr>
              <a:spLocks noChangeArrowheads="1"/>
            </p:cNvSpPr>
            <p:nvPr/>
          </p:nvSpPr>
          <p:spPr bwMode="auto">
            <a:xfrm>
              <a:off x="1827" y="1976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1" name="Oval 121"/>
            <p:cNvSpPr>
              <a:spLocks noChangeArrowheads="1"/>
            </p:cNvSpPr>
            <p:nvPr/>
          </p:nvSpPr>
          <p:spPr bwMode="auto">
            <a:xfrm>
              <a:off x="1904" y="1976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2" name="Oval 122"/>
            <p:cNvSpPr>
              <a:spLocks noChangeArrowheads="1"/>
            </p:cNvSpPr>
            <p:nvPr/>
          </p:nvSpPr>
          <p:spPr bwMode="auto">
            <a:xfrm>
              <a:off x="1979" y="1976"/>
              <a:ext cx="19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3" name="Oval 123"/>
            <p:cNvSpPr>
              <a:spLocks noChangeArrowheads="1"/>
            </p:cNvSpPr>
            <p:nvPr/>
          </p:nvSpPr>
          <p:spPr bwMode="auto">
            <a:xfrm>
              <a:off x="2057" y="1976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4" name="Oval 124"/>
            <p:cNvSpPr>
              <a:spLocks noChangeArrowheads="1"/>
            </p:cNvSpPr>
            <p:nvPr/>
          </p:nvSpPr>
          <p:spPr bwMode="auto">
            <a:xfrm>
              <a:off x="2139" y="1976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5" name="Oval 125"/>
            <p:cNvSpPr>
              <a:spLocks noChangeArrowheads="1"/>
            </p:cNvSpPr>
            <p:nvPr/>
          </p:nvSpPr>
          <p:spPr bwMode="auto">
            <a:xfrm>
              <a:off x="2215" y="1976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6" name="Oval 126"/>
            <p:cNvSpPr>
              <a:spLocks noChangeArrowheads="1"/>
            </p:cNvSpPr>
            <p:nvPr/>
          </p:nvSpPr>
          <p:spPr bwMode="auto">
            <a:xfrm>
              <a:off x="2292" y="1976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7" name="Oval 127"/>
            <p:cNvSpPr>
              <a:spLocks noChangeArrowheads="1"/>
            </p:cNvSpPr>
            <p:nvPr/>
          </p:nvSpPr>
          <p:spPr bwMode="auto">
            <a:xfrm>
              <a:off x="2369" y="1976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8" name="Oval 128"/>
            <p:cNvSpPr>
              <a:spLocks noChangeArrowheads="1"/>
            </p:cNvSpPr>
            <p:nvPr/>
          </p:nvSpPr>
          <p:spPr bwMode="auto">
            <a:xfrm>
              <a:off x="2446" y="1976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29" name="Oval 129"/>
            <p:cNvSpPr>
              <a:spLocks noChangeArrowheads="1"/>
            </p:cNvSpPr>
            <p:nvPr/>
          </p:nvSpPr>
          <p:spPr bwMode="auto">
            <a:xfrm>
              <a:off x="2523" y="1976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0" name="Oval 130"/>
            <p:cNvSpPr>
              <a:spLocks noChangeArrowheads="1"/>
            </p:cNvSpPr>
            <p:nvPr/>
          </p:nvSpPr>
          <p:spPr bwMode="auto">
            <a:xfrm>
              <a:off x="2600" y="2057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1" name="Oval 131"/>
            <p:cNvSpPr>
              <a:spLocks noChangeArrowheads="1"/>
            </p:cNvSpPr>
            <p:nvPr/>
          </p:nvSpPr>
          <p:spPr bwMode="auto">
            <a:xfrm>
              <a:off x="2600" y="2132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2" name="Oval 132"/>
            <p:cNvSpPr>
              <a:spLocks noChangeArrowheads="1"/>
            </p:cNvSpPr>
            <p:nvPr/>
          </p:nvSpPr>
          <p:spPr bwMode="auto">
            <a:xfrm>
              <a:off x="2600" y="2281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3" name="Oval 133"/>
            <p:cNvSpPr>
              <a:spLocks noChangeArrowheads="1"/>
            </p:cNvSpPr>
            <p:nvPr/>
          </p:nvSpPr>
          <p:spPr bwMode="auto">
            <a:xfrm>
              <a:off x="2600" y="2353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4" name="Oval 134"/>
            <p:cNvSpPr>
              <a:spLocks noChangeArrowheads="1"/>
            </p:cNvSpPr>
            <p:nvPr/>
          </p:nvSpPr>
          <p:spPr bwMode="auto">
            <a:xfrm>
              <a:off x="2600" y="2429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5" name="Oval 135"/>
            <p:cNvSpPr>
              <a:spLocks noChangeArrowheads="1"/>
            </p:cNvSpPr>
            <p:nvPr/>
          </p:nvSpPr>
          <p:spPr bwMode="auto">
            <a:xfrm>
              <a:off x="2600" y="2505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6" name="Oval 136"/>
            <p:cNvSpPr>
              <a:spLocks noChangeArrowheads="1"/>
            </p:cNvSpPr>
            <p:nvPr/>
          </p:nvSpPr>
          <p:spPr bwMode="auto">
            <a:xfrm>
              <a:off x="2600" y="2578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7" name="Oval 137"/>
            <p:cNvSpPr>
              <a:spLocks noChangeArrowheads="1"/>
            </p:cNvSpPr>
            <p:nvPr/>
          </p:nvSpPr>
          <p:spPr bwMode="auto">
            <a:xfrm>
              <a:off x="2600" y="2653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8" name="Oval 138"/>
            <p:cNvSpPr>
              <a:spLocks noChangeArrowheads="1"/>
            </p:cNvSpPr>
            <p:nvPr/>
          </p:nvSpPr>
          <p:spPr bwMode="auto">
            <a:xfrm>
              <a:off x="2600" y="2726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39" name="Oval 139"/>
            <p:cNvSpPr>
              <a:spLocks noChangeArrowheads="1"/>
            </p:cNvSpPr>
            <p:nvPr/>
          </p:nvSpPr>
          <p:spPr bwMode="auto">
            <a:xfrm>
              <a:off x="2600" y="2803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40" name="Oval 140"/>
            <p:cNvSpPr>
              <a:spLocks noChangeArrowheads="1"/>
            </p:cNvSpPr>
            <p:nvPr/>
          </p:nvSpPr>
          <p:spPr bwMode="auto">
            <a:xfrm>
              <a:off x="2600" y="287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41" name="Oval 141"/>
            <p:cNvSpPr>
              <a:spLocks noChangeArrowheads="1"/>
            </p:cNvSpPr>
            <p:nvPr/>
          </p:nvSpPr>
          <p:spPr bwMode="auto">
            <a:xfrm>
              <a:off x="2600" y="2950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42" name="Oval 142"/>
            <p:cNvSpPr>
              <a:spLocks noChangeArrowheads="1"/>
            </p:cNvSpPr>
            <p:nvPr/>
          </p:nvSpPr>
          <p:spPr bwMode="auto">
            <a:xfrm>
              <a:off x="2600" y="3023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43" name="Oval 143"/>
            <p:cNvSpPr>
              <a:spLocks noChangeArrowheads="1"/>
            </p:cNvSpPr>
            <p:nvPr/>
          </p:nvSpPr>
          <p:spPr bwMode="auto">
            <a:xfrm>
              <a:off x="2600" y="3099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44" name="Oval 144"/>
            <p:cNvSpPr>
              <a:spLocks noChangeArrowheads="1"/>
            </p:cNvSpPr>
            <p:nvPr/>
          </p:nvSpPr>
          <p:spPr bwMode="auto">
            <a:xfrm>
              <a:off x="2566" y="1942"/>
              <a:ext cx="84" cy="8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435345" name="Group 145"/>
          <p:cNvGrpSpPr>
            <a:grpSpLocks/>
          </p:cNvGrpSpPr>
          <p:nvPr/>
        </p:nvGrpSpPr>
        <p:grpSpPr bwMode="auto">
          <a:xfrm>
            <a:off x="2900365" y="3170238"/>
            <a:ext cx="2206626" cy="1778000"/>
            <a:chOff x="1827" y="1997"/>
            <a:chExt cx="1390" cy="1120"/>
          </a:xfrm>
        </p:grpSpPr>
        <p:sp>
          <p:nvSpPr>
            <p:cNvPr id="435346" name="Rectangle 146"/>
            <p:cNvSpPr>
              <a:spLocks noChangeArrowheads="1"/>
            </p:cNvSpPr>
            <p:nvPr/>
          </p:nvSpPr>
          <p:spPr bwMode="auto">
            <a:xfrm>
              <a:off x="3110" y="1997"/>
              <a:ext cx="1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A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435347" name="Oval 147"/>
            <p:cNvSpPr>
              <a:spLocks noChangeArrowheads="1"/>
            </p:cNvSpPr>
            <p:nvPr/>
          </p:nvSpPr>
          <p:spPr bwMode="auto">
            <a:xfrm>
              <a:off x="1827" y="220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48" name="Oval 148"/>
            <p:cNvSpPr>
              <a:spLocks noChangeArrowheads="1"/>
            </p:cNvSpPr>
            <p:nvPr/>
          </p:nvSpPr>
          <p:spPr bwMode="auto">
            <a:xfrm>
              <a:off x="1904" y="2205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49" name="Oval 149"/>
            <p:cNvSpPr>
              <a:spLocks noChangeArrowheads="1"/>
            </p:cNvSpPr>
            <p:nvPr/>
          </p:nvSpPr>
          <p:spPr bwMode="auto">
            <a:xfrm>
              <a:off x="1979" y="2205"/>
              <a:ext cx="19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0" name="Oval 150"/>
            <p:cNvSpPr>
              <a:spLocks noChangeArrowheads="1"/>
            </p:cNvSpPr>
            <p:nvPr/>
          </p:nvSpPr>
          <p:spPr bwMode="auto">
            <a:xfrm>
              <a:off x="2057" y="220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1" name="Oval 151"/>
            <p:cNvSpPr>
              <a:spLocks noChangeArrowheads="1"/>
            </p:cNvSpPr>
            <p:nvPr/>
          </p:nvSpPr>
          <p:spPr bwMode="auto">
            <a:xfrm>
              <a:off x="2139" y="220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2" name="Oval 152"/>
            <p:cNvSpPr>
              <a:spLocks noChangeArrowheads="1"/>
            </p:cNvSpPr>
            <p:nvPr/>
          </p:nvSpPr>
          <p:spPr bwMode="auto">
            <a:xfrm>
              <a:off x="2215" y="2205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3" name="Oval 153"/>
            <p:cNvSpPr>
              <a:spLocks noChangeArrowheads="1"/>
            </p:cNvSpPr>
            <p:nvPr/>
          </p:nvSpPr>
          <p:spPr bwMode="auto">
            <a:xfrm>
              <a:off x="2292" y="2205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4" name="Oval 154"/>
            <p:cNvSpPr>
              <a:spLocks noChangeArrowheads="1"/>
            </p:cNvSpPr>
            <p:nvPr/>
          </p:nvSpPr>
          <p:spPr bwMode="auto">
            <a:xfrm>
              <a:off x="2369" y="220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5" name="Oval 155"/>
            <p:cNvSpPr>
              <a:spLocks noChangeArrowheads="1"/>
            </p:cNvSpPr>
            <p:nvPr/>
          </p:nvSpPr>
          <p:spPr bwMode="auto">
            <a:xfrm>
              <a:off x="2446" y="2205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6" name="Oval 156"/>
            <p:cNvSpPr>
              <a:spLocks noChangeArrowheads="1"/>
            </p:cNvSpPr>
            <p:nvPr/>
          </p:nvSpPr>
          <p:spPr bwMode="auto">
            <a:xfrm>
              <a:off x="2523" y="220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7" name="Oval 157"/>
            <p:cNvSpPr>
              <a:spLocks noChangeArrowheads="1"/>
            </p:cNvSpPr>
            <p:nvPr/>
          </p:nvSpPr>
          <p:spPr bwMode="auto">
            <a:xfrm>
              <a:off x="2676" y="2205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8" name="Oval 158"/>
            <p:cNvSpPr>
              <a:spLocks noChangeArrowheads="1"/>
            </p:cNvSpPr>
            <p:nvPr/>
          </p:nvSpPr>
          <p:spPr bwMode="auto">
            <a:xfrm>
              <a:off x="2757" y="2205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59" name="Oval 159"/>
            <p:cNvSpPr>
              <a:spLocks noChangeArrowheads="1"/>
            </p:cNvSpPr>
            <p:nvPr/>
          </p:nvSpPr>
          <p:spPr bwMode="auto">
            <a:xfrm>
              <a:off x="2834" y="2205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0" name="Oval 160"/>
            <p:cNvSpPr>
              <a:spLocks noChangeArrowheads="1"/>
            </p:cNvSpPr>
            <p:nvPr/>
          </p:nvSpPr>
          <p:spPr bwMode="auto">
            <a:xfrm>
              <a:off x="2911" y="2205"/>
              <a:ext cx="18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1" name="Oval 161"/>
            <p:cNvSpPr>
              <a:spLocks noChangeArrowheads="1"/>
            </p:cNvSpPr>
            <p:nvPr/>
          </p:nvSpPr>
          <p:spPr bwMode="auto">
            <a:xfrm>
              <a:off x="2988" y="220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2" name="Oval 162"/>
            <p:cNvSpPr>
              <a:spLocks noChangeArrowheads="1"/>
            </p:cNvSpPr>
            <p:nvPr/>
          </p:nvSpPr>
          <p:spPr bwMode="auto">
            <a:xfrm>
              <a:off x="3061" y="2281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3" name="Oval 163"/>
            <p:cNvSpPr>
              <a:spLocks noChangeArrowheads="1"/>
            </p:cNvSpPr>
            <p:nvPr/>
          </p:nvSpPr>
          <p:spPr bwMode="auto">
            <a:xfrm>
              <a:off x="3061" y="2353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4" name="Oval 164"/>
            <p:cNvSpPr>
              <a:spLocks noChangeArrowheads="1"/>
            </p:cNvSpPr>
            <p:nvPr/>
          </p:nvSpPr>
          <p:spPr bwMode="auto">
            <a:xfrm>
              <a:off x="3061" y="2429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5" name="Oval 165"/>
            <p:cNvSpPr>
              <a:spLocks noChangeArrowheads="1"/>
            </p:cNvSpPr>
            <p:nvPr/>
          </p:nvSpPr>
          <p:spPr bwMode="auto">
            <a:xfrm>
              <a:off x="3061" y="2505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6" name="Oval 166"/>
            <p:cNvSpPr>
              <a:spLocks noChangeArrowheads="1"/>
            </p:cNvSpPr>
            <p:nvPr/>
          </p:nvSpPr>
          <p:spPr bwMode="auto">
            <a:xfrm>
              <a:off x="3061" y="2578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7" name="Oval 167"/>
            <p:cNvSpPr>
              <a:spLocks noChangeArrowheads="1"/>
            </p:cNvSpPr>
            <p:nvPr/>
          </p:nvSpPr>
          <p:spPr bwMode="auto">
            <a:xfrm>
              <a:off x="3061" y="2653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8" name="Oval 168"/>
            <p:cNvSpPr>
              <a:spLocks noChangeArrowheads="1"/>
            </p:cNvSpPr>
            <p:nvPr/>
          </p:nvSpPr>
          <p:spPr bwMode="auto">
            <a:xfrm>
              <a:off x="3061" y="2726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69" name="Oval 169"/>
            <p:cNvSpPr>
              <a:spLocks noChangeArrowheads="1"/>
            </p:cNvSpPr>
            <p:nvPr/>
          </p:nvSpPr>
          <p:spPr bwMode="auto">
            <a:xfrm>
              <a:off x="3061" y="2803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70" name="Oval 170"/>
            <p:cNvSpPr>
              <a:spLocks noChangeArrowheads="1"/>
            </p:cNvSpPr>
            <p:nvPr/>
          </p:nvSpPr>
          <p:spPr bwMode="auto">
            <a:xfrm>
              <a:off x="3061" y="2875"/>
              <a:ext cx="17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71" name="Oval 171"/>
            <p:cNvSpPr>
              <a:spLocks noChangeArrowheads="1"/>
            </p:cNvSpPr>
            <p:nvPr/>
          </p:nvSpPr>
          <p:spPr bwMode="auto">
            <a:xfrm>
              <a:off x="3061" y="2950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72" name="Oval 172"/>
            <p:cNvSpPr>
              <a:spLocks noChangeArrowheads="1"/>
            </p:cNvSpPr>
            <p:nvPr/>
          </p:nvSpPr>
          <p:spPr bwMode="auto">
            <a:xfrm>
              <a:off x="3061" y="3023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73" name="Oval 173"/>
            <p:cNvSpPr>
              <a:spLocks noChangeArrowheads="1"/>
            </p:cNvSpPr>
            <p:nvPr/>
          </p:nvSpPr>
          <p:spPr bwMode="auto">
            <a:xfrm>
              <a:off x="3061" y="3099"/>
              <a:ext cx="17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435374" name="Oval 174"/>
            <p:cNvSpPr>
              <a:spLocks noChangeArrowheads="1"/>
            </p:cNvSpPr>
            <p:nvPr/>
          </p:nvSpPr>
          <p:spPr bwMode="auto">
            <a:xfrm>
              <a:off x="3030" y="2172"/>
              <a:ext cx="87" cy="84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19334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35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43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35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0070C0"/>
                </a:solidFill>
              </a:rPr>
              <a:t>REPEAT:   ELASTICITY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36576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990033"/>
                </a:solidFill>
                <a:ea typeface="+mj-ea"/>
              </a:rPr>
              <a:t>Price elasticity of </a:t>
            </a:r>
            <a:r>
              <a:rPr lang="en-US" sz="2800" dirty="0">
                <a:solidFill>
                  <a:srgbClr val="990033"/>
                </a:solidFill>
                <a:ea typeface="+mj-ea"/>
              </a:rPr>
              <a:t>demand </a:t>
            </a:r>
            <a:r>
              <a:rPr lang="en-US" sz="2800" dirty="0" smtClean="0"/>
              <a:t>= the </a:t>
            </a:r>
            <a:r>
              <a:rPr lang="en-US" sz="2800" i="1" dirty="0" smtClean="0">
                <a:solidFill>
                  <a:srgbClr val="C00000"/>
                </a:solidFill>
              </a:rPr>
              <a:t>percentage </a:t>
            </a:r>
            <a:r>
              <a:rPr lang="en-US" sz="2800" dirty="0" smtClean="0"/>
              <a:t>change in quantity demanded divided by the </a:t>
            </a:r>
            <a:r>
              <a:rPr lang="en-US" sz="2800" i="1" dirty="0" smtClean="0">
                <a:solidFill>
                  <a:srgbClr val="C00000"/>
                </a:solidFill>
              </a:rPr>
              <a:t>percentage</a:t>
            </a:r>
            <a:r>
              <a:rPr lang="en-US" sz="2800" dirty="0" smtClean="0"/>
              <a:t> change in price.</a:t>
            </a:r>
            <a:endParaRPr lang="en-US" dirty="0" smtClean="0"/>
          </a:p>
          <a:p>
            <a:pPr eaLnBrk="1" hangingPunct="1">
              <a:defRPr/>
            </a:pPr>
            <a:endParaRPr lang="en-US" sz="2400" u="sng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52401" y="2971801"/>
          <a:ext cx="8991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4" imgW="4699000" imgH="482600" progId="Equation.3">
                  <p:embed/>
                </p:oleObj>
              </mc:Choice>
              <mc:Fallback>
                <p:oleObj name="Equation" r:id="rId4" imgW="4699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2971801"/>
                        <a:ext cx="8991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2781300" y="4061576"/>
                <a:ext cx="3581400" cy="96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600" dirty="0" smtClean="0"/>
                  <a:t>E</a:t>
                </a:r>
                <a14:m>
                  <m:oMath xmlns:m="http://schemas.openxmlformats.org/officeDocument/2006/math">
                    <m:r>
                      <a:rPr lang="it-IT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it-IT" sz="3600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it-IT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it-IT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it-IT" sz="3600" b="0" i="1" baseline="-250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4061576"/>
                <a:ext cx="3581400" cy="968920"/>
              </a:xfrm>
              <a:prstGeom prst="rect">
                <a:avLst/>
              </a:prstGeom>
              <a:blipFill rotWithShape="0">
                <a:blip r:embed="rId6"/>
                <a:stretch>
                  <a:fillRect l="-5102" b="-440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590800" y="5158154"/>
                <a:ext cx="5410200" cy="1484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600" dirty="0" smtClean="0"/>
                  <a:t>E</a:t>
                </a:r>
                <a14:m>
                  <m:oMath xmlns:m="http://schemas.openxmlformats.org/officeDocument/2006/math">
                    <m:r>
                      <a:rPr lang="it-IT" sz="36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600" i="1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num>
                          <m:den>
                            <m: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it-IT" sz="3600" b="0" i="1" smtClean="0">
                                <a:latin typeface="Cambria Math" panose="02040503050406030204" pitchFamily="18" charset="0"/>
                              </a:rPr>
                              <m:t>1)/2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it-IT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it-IT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num>
                          <m:den>
                            <m:r>
                              <a:rPr lang="it-IT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it-IT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it-IT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0+</m:t>
                            </m:r>
                            <m:r>
                              <a:rPr lang="it-IT" sz="3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it-IT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1)/2</m:t>
                            </m:r>
                          </m:den>
                        </m:f>
                      </m:den>
                    </m:f>
                    <m:r>
                      <a:rPr lang="it-IT" sz="3600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it-IT" sz="3600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5158154"/>
                <a:ext cx="5410200" cy="1484189"/>
              </a:xfrm>
              <a:prstGeom prst="rect">
                <a:avLst/>
              </a:prstGeom>
              <a:blipFill rotWithShape="0">
                <a:blip r:embed="rId7"/>
                <a:stretch>
                  <a:fillRect l="-337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8349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>
            <a:noAutofit/>
          </a:bodyPr>
          <a:lstStyle/>
          <a:p>
            <a:pPr marL="684213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400" dirty="0"/>
              <a:t>Why economists use </a:t>
            </a:r>
            <a:r>
              <a:rPr lang="en-US" sz="2400" dirty="0">
                <a:hlinkClick r:id="rId2" action="ppaction://hlinksldjump"/>
              </a:rPr>
              <a:t>elasticity</a:t>
            </a:r>
            <a:r>
              <a:rPr lang="en-US" sz="2400" dirty="0"/>
              <a:t> to measure responsiveness to changes in prices or incomes</a:t>
            </a:r>
          </a:p>
          <a:p>
            <a:pPr marL="684213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400" dirty="0"/>
              <a:t>Why the </a:t>
            </a:r>
            <a:r>
              <a:rPr lang="en-US" sz="2400" dirty="0">
                <a:hlinkClick r:id="rId2" action="ppaction://hlinksldjump"/>
              </a:rPr>
              <a:t>price elasticity of demand, </a:t>
            </a:r>
            <a:r>
              <a:rPr lang="en-US" sz="2400" dirty="0"/>
              <a:t>the income elasticity of </a:t>
            </a:r>
            <a:r>
              <a:rPr lang="en-US" sz="2400" dirty="0" smtClean="0"/>
              <a:t>demand,</a:t>
            </a:r>
            <a:r>
              <a:rPr lang="en-US" sz="2400" dirty="0"/>
              <a:t> </a:t>
            </a:r>
            <a:r>
              <a:rPr lang="en-US" sz="2400" dirty="0" smtClean="0"/>
              <a:t>are </a:t>
            </a:r>
            <a:r>
              <a:rPr lang="en-US" sz="2400" dirty="0"/>
              <a:t>important indicators of consumer behavior in response to changes in prices and income</a:t>
            </a:r>
          </a:p>
          <a:p>
            <a:pPr marL="684213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400" dirty="0"/>
              <a:t>Why the </a:t>
            </a:r>
            <a:r>
              <a:rPr lang="en-US" sz="2400" dirty="0">
                <a:hlinkClick r:id="rId3" action="ppaction://hlinksldjump"/>
              </a:rPr>
              <a:t>price elasticity of supply </a:t>
            </a:r>
            <a:r>
              <a:rPr lang="en-US" sz="2400" dirty="0"/>
              <a:t>is an important indicator of producer behavior in response to changes in price</a:t>
            </a:r>
          </a:p>
          <a:p>
            <a:pPr marL="684213" indent="-342900">
              <a:buClr>
                <a:schemeClr val="accent3"/>
              </a:buClr>
              <a:buFont typeface="Wingdings" charset="2"/>
              <a:buChar char="§"/>
            </a:pPr>
            <a:r>
              <a:rPr lang="en-US" sz="2400" dirty="0"/>
              <a:t>What </a:t>
            </a:r>
            <a:r>
              <a:rPr lang="en-US" sz="2400" dirty="0">
                <a:hlinkClick r:id="rId4" action="ppaction://hlinksldjump"/>
              </a:rPr>
              <a:t>factors influence the size</a:t>
            </a:r>
            <a:r>
              <a:rPr lang="en-US" sz="2400" dirty="0"/>
              <a:t> of these various </a:t>
            </a:r>
            <a:r>
              <a:rPr lang="en-US" sz="2400" dirty="0" err="1"/>
              <a:t>elasticities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-49096" y="6273798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5" action="ppaction://hlinksldjump"/>
              </a:rPr>
              <a:t>To First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60" dirty="0">
                <a:ln w="90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  <a:cs typeface="Courier New" pitchFamily="49" charset="0"/>
                <a:hlinkClick r:id="rId5" action="ppaction://hlinksldjump"/>
              </a:rPr>
              <a:t>Active Learning</a:t>
            </a:r>
            <a:endParaRPr lang="en-US" sz="1000" b="1" spc="60" dirty="0">
              <a:ln w="9000" cmpd="sng">
                <a:noFill/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entury Gothic" pitchFamily="34" charset="0"/>
              <a:cs typeface="Courier New" pitchFamily="49" charset="0"/>
            </a:endParaRPr>
          </a:p>
        </p:txBody>
      </p:sp>
      <p:sp>
        <p:nvSpPr>
          <p:cNvPr id="5" name="TextBox 4">
            <a:hlinkClick r:id="rId6" action="ppaction://hlinksldjump"/>
          </p:cNvPr>
          <p:cNvSpPr txBox="1"/>
          <p:nvPr/>
        </p:nvSpPr>
        <p:spPr>
          <a:xfrm>
            <a:off x="8077200" y="618238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To Video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9341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ELASTICITY AND TOTAL REVENUE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8392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990033"/>
                </a:solidFill>
              </a:rPr>
              <a:t>Total revenue: </a:t>
            </a:r>
            <a:r>
              <a:rPr lang="en-US" dirty="0" smtClean="0"/>
              <a:t>price times quantity demanded (sold). </a:t>
            </a:r>
          </a:p>
          <a:p>
            <a:pPr marL="0" indent="0">
              <a:buNone/>
            </a:pPr>
            <a:r>
              <a:rPr lang="en-US" i="1" dirty="0" smtClean="0"/>
              <a:t>			TR = P × Q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Sellers need to know how elastic their good is so they can plan.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file0001680678086.jpg"/>
          <p:cNvPicPr>
            <a:picLocks noChangeAspect="1"/>
          </p:cNvPicPr>
          <p:nvPr/>
        </p:nvPicPr>
        <p:blipFill>
          <a:blip r:embed="rId3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771900"/>
            <a:ext cx="4114800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2239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TOTAL REVENUE BY AREA</a:t>
            </a:r>
          </a:p>
        </p:txBody>
      </p:sp>
      <p:sp>
        <p:nvSpPr>
          <p:cNvPr id="361525" name="Rectangle 53"/>
          <p:cNvSpPr>
            <a:spLocks noChangeArrowheads="1"/>
          </p:cNvSpPr>
          <p:nvPr/>
        </p:nvSpPr>
        <p:spPr bwMode="auto">
          <a:xfrm>
            <a:off x="2727325" y="1219200"/>
            <a:ext cx="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endParaRPr lang="en-US" sz="1400">
              <a:latin typeface="Century Gothic"/>
              <a:cs typeface="Century Gothic"/>
            </a:endParaRPr>
          </a:p>
        </p:txBody>
      </p:sp>
      <p:grpSp>
        <p:nvGrpSpPr>
          <p:cNvPr id="361526" name="Group 54"/>
          <p:cNvGrpSpPr>
            <a:grpSpLocks/>
          </p:cNvGrpSpPr>
          <p:nvPr/>
        </p:nvGrpSpPr>
        <p:grpSpPr bwMode="auto">
          <a:xfrm>
            <a:off x="3128963" y="2428875"/>
            <a:ext cx="3275013" cy="2359025"/>
            <a:chOff x="1971" y="1722"/>
            <a:chExt cx="2063" cy="1486"/>
          </a:xfrm>
        </p:grpSpPr>
        <p:sp>
          <p:nvSpPr>
            <p:cNvPr id="361527" name="Freeform 55"/>
            <p:cNvSpPr>
              <a:spLocks/>
            </p:cNvSpPr>
            <p:nvPr/>
          </p:nvSpPr>
          <p:spPr bwMode="auto">
            <a:xfrm>
              <a:off x="1971" y="1722"/>
              <a:ext cx="1895" cy="1357"/>
            </a:xfrm>
            <a:custGeom>
              <a:avLst/>
              <a:gdLst>
                <a:gd name="T0" fmla="*/ 0 w 444"/>
                <a:gd name="T1" fmla="*/ 0 h 336"/>
                <a:gd name="T2" fmla="*/ 444 w 444"/>
                <a:gd name="T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4" h="336">
                  <a:moveTo>
                    <a:pt x="0" y="0"/>
                  </a:moveTo>
                  <a:cubicBezTo>
                    <a:pt x="17" y="34"/>
                    <a:pt x="104" y="273"/>
                    <a:pt x="444" y="336"/>
                  </a:cubicBezTo>
                </a:path>
              </a:pathLst>
            </a:custGeom>
            <a:noFill/>
            <a:ln w="34925" cap="flat">
              <a:solidFill>
                <a:srgbClr val="3C5D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28" name="Rectangle 56"/>
            <p:cNvSpPr>
              <a:spLocks noChangeArrowheads="1"/>
            </p:cNvSpPr>
            <p:nvPr/>
          </p:nvSpPr>
          <p:spPr bwMode="auto">
            <a:xfrm>
              <a:off x="3936" y="3072"/>
              <a:ext cx="9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b="1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b="1" i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1529" name="Group 57"/>
          <p:cNvGrpSpPr>
            <a:grpSpLocks/>
          </p:cNvGrpSpPr>
          <p:nvPr/>
        </p:nvGrpSpPr>
        <p:grpSpPr bwMode="auto">
          <a:xfrm>
            <a:off x="1625600" y="3731471"/>
            <a:ext cx="2505075" cy="1941513"/>
            <a:chOff x="1024" y="2534"/>
            <a:chExt cx="1578" cy="122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61530" name="Rectangle 58"/>
            <p:cNvSpPr>
              <a:spLocks noChangeArrowheads="1"/>
            </p:cNvSpPr>
            <p:nvPr/>
          </p:nvSpPr>
          <p:spPr bwMode="auto">
            <a:xfrm>
              <a:off x="1024" y="2534"/>
              <a:ext cx="1578" cy="12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31" name="Rectangle 59"/>
            <p:cNvSpPr>
              <a:spLocks noChangeArrowheads="1"/>
            </p:cNvSpPr>
            <p:nvPr/>
          </p:nvSpPr>
          <p:spPr bwMode="auto">
            <a:xfrm>
              <a:off x="1163" y="2941"/>
              <a:ext cx="1265" cy="2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Total revenue = price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× </a:t>
              </a:r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= $990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1532" name="Group 60"/>
          <p:cNvGrpSpPr>
            <a:grpSpLocks/>
          </p:cNvGrpSpPr>
          <p:nvPr/>
        </p:nvGrpSpPr>
        <p:grpSpPr bwMode="auto">
          <a:xfrm>
            <a:off x="685800" y="1474788"/>
            <a:ext cx="7620000" cy="4533901"/>
            <a:chOff x="432" y="1121"/>
            <a:chExt cx="4800" cy="2856"/>
          </a:xfrm>
        </p:grpSpPr>
        <p:sp>
          <p:nvSpPr>
            <p:cNvPr id="361533" name="Line 61"/>
            <p:cNvSpPr>
              <a:spLocks noChangeShapeType="1"/>
            </p:cNvSpPr>
            <p:nvPr/>
          </p:nvSpPr>
          <p:spPr bwMode="auto">
            <a:xfrm>
              <a:off x="1024" y="2538"/>
              <a:ext cx="102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34" name="Line 62"/>
            <p:cNvSpPr>
              <a:spLocks noChangeShapeType="1"/>
            </p:cNvSpPr>
            <p:nvPr/>
          </p:nvSpPr>
          <p:spPr bwMode="auto">
            <a:xfrm>
              <a:off x="2602" y="3659"/>
              <a:ext cx="1" cy="9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35" name="Rectangle 63"/>
            <p:cNvSpPr>
              <a:spLocks noChangeArrowheads="1"/>
            </p:cNvSpPr>
            <p:nvPr/>
          </p:nvSpPr>
          <p:spPr bwMode="auto">
            <a:xfrm>
              <a:off x="2444" y="3787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1,100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1536" name="Freeform 64"/>
            <p:cNvSpPr>
              <a:spLocks/>
            </p:cNvSpPr>
            <p:nvPr/>
          </p:nvSpPr>
          <p:spPr bwMode="auto">
            <a:xfrm>
              <a:off x="1024" y="1246"/>
              <a:ext cx="3200" cy="2511"/>
            </a:xfrm>
            <a:custGeom>
              <a:avLst/>
              <a:gdLst>
                <a:gd name="T0" fmla="*/ 2107 w 2107"/>
                <a:gd name="T1" fmla="*/ 1747 h 1747"/>
                <a:gd name="T2" fmla="*/ 0 w 2107"/>
                <a:gd name="T3" fmla="*/ 1747 h 1747"/>
                <a:gd name="T4" fmla="*/ 0 w 2107"/>
                <a:gd name="T5" fmla="*/ 0 h 1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07" h="1747">
                  <a:moveTo>
                    <a:pt x="2107" y="1747"/>
                  </a:moveTo>
                  <a:lnTo>
                    <a:pt x="0" y="1747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37" name="Rectangle 65"/>
            <p:cNvSpPr>
              <a:spLocks noChangeArrowheads="1"/>
            </p:cNvSpPr>
            <p:nvPr/>
          </p:nvSpPr>
          <p:spPr bwMode="auto">
            <a:xfrm>
              <a:off x="870" y="378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1538" name="Rectangle 66"/>
            <p:cNvSpPr>
              <a:spLocks noChangeArrowheads="1"/>
            </p:cNvSpPr>
            <p:nvPr/>
          </p:nvSpPr>
          <p:spPr bwMode="auto">
            <a:xfrm>
              <a:off x="601" y="2481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$0.90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1539" name="Rectangle 67"/>
            <p:cNvSpPr>
              <a:spLocks noChangeArrowheads="1"/>
            </p:cNvSpPr>
            <p:nvPr/>
          </p:nvSpPr>
          <p:spPr bwMode="auto">
            <a:xfrm>
              <a:off x="432" y="1121"/>
              <a:ext cx="13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of </a:t>
              </a:r>
              <a:endPara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/>
              <a:r>
                <a:rPr lang="en-US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crossing</a:t>
              </a:r>
              <a:endParaRPr lang="en-US" sz="1400" b="1" dirty="0">
                <a:latin typeface="Century Gothic"/>
                <a:cs typeface="Century Gothic"/>
              </a:endParaRPr>
            </a:p>
          </p:txBody>
        </p:sp>
        <p:sp>
          <p:nvSpPr>
            <p:cNvPr id="361540" name="Rectangle 68"/>
            <p:cNvSpPr>
              <a:spLocks noChangeArrowheads="1"/>
            </p:cNvSpPr>
            <p:nvPr/>
          </p:nvSpPr>
          <p:spPr bwMode="auto">
            <a:xfrm>
              <a:off x="3422" y="3841"/>
              <a:ext cx="181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b="1">
                  <a:solidFill>
                    <a:srgbClr val="000000"/>
                  </a:solidFill>
                  <a:latin typeface="Century Gothic"/>
                  <a:cs typeface="Century Gothic"/>
                </a:rPr>
                <a:t>Quantity of crossings (per day)</a:t>
              </a:r>
              <a:endParaRPr lang="en-US" sz="1400" b="1">
                <a:latin typeface="Century Gothic"/>
                <a:cs typeface="Century Gothic"/>
              </a:endParaRPr>
            </a:p>
          </p:txBody>
        </p:sp>
      </p:grpSp>
      <p:grpSp>
        <p:nvGrpSpPr>
          <p:cNvPr id="361541" name="Group 69"/>
          <p:cNvGrpSpPr>
            <a:grpSpLocks/>
          </p:cNvGrpSpPr>
          <p:nvPr/>
        </p:nvGrpSpPr>
        <p:grpSpPr bwMode="auto">
          <a:xfrm>
            <a:off x="1870075" y="3654425"/>
            <a:ext cx="2335213" cy="1760538"/>
            <a:chOff x="1178" y="2494"/>
            <a:chExt cx="1471" cy="1109"/>
          </a:xfrm>
        </p:grpSpPr>
        <p:sp>
          <p:nvSpPr>
            <p:cNvPr id="361542" name="Oval 70"/>
            <p:cNvSpPr>
              <a:spLocks noChangeArrowheads="1"/>
            </p:cNvSpPr>
            <p:nvPr/>
          </p:nvSpPr>
          <p:spPr bwMode="auto">
            <a:xfrm>
              <a:off x="1178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43" name="Oval 71"/>
            <p:cNvSpPr>
              <a:spLocks noChangeArrowheads="1"/>
            </p:cNvSpPr>
            <p:nvPr/>
          </p:nvSpPr>
          <p:spPr bwMode="auto">
            <a:xfrm>
              <a:off x="1254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44" name="Oval 72"/>
            <p:cNvSpPr>
              <a:spLocks noChangeArrowheads="1"/>
            </p:cNvSpPr>
            <p:nvPr/>
          </p:nvSpPr>
          <p:spPr bwMode="auto">
            <a:xfrm>
              <a:off x="133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45" name="Oval 73"/>
            <p:cNvSpPr>
              <a:spLocks noChangeArrowheads="1"/>
            </p:cNvSpPr>
            <p:nvPr/>
          </p:nvSpPr>
          <p:spPr bwMode="auto">
            <a:xfrm>
              <a:off x="1412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46" name="Oval 74"/>
            <p:cNvSpPr>
              <a:spLocks noChangeArrowheads="1"/>
            </p:cNvSpPr>
            <p:nvPr/>
          </p:nvSpPr>
          <p:spPr bwMode="auto">
            <a:xfrm>
              <a:off x="1489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47" name="Oval 75"/>
            <p:cNvSpPr>
              <a:spLocks noChangeArrowheads="1"/>
            </p:cNvSpPr>
            <p:nvPr/>
          </p:nvSpPr>
          <p:spPr bwMode="auto">
            <a:xfrm>
              <a:off x="1565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48" name="Oval 76"/>
            <p:cNvSpPr>
              <a:spLocks noChangeArrowheads="1"/>
            </p:cNvSpPr>
            <p:nvPr/>
          </p:nvSpPr>
          <p:spPr bwMode="auto">
            <a:xfrm>
              <a:off x="1643" y="2530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49" name="Oval 77"/>
            <p:cNvSpPr>
              <a:spLocks noChangeArrowheads="1"/>
            </p:cNvSpPr>
            <p:nvPr/>
          </p:nvSpPr>
          <p:spPr bwMode="auto">
            <a:xfrm>
              <a:off x="1720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0" name="Oval 78"/>
            <p:cNvSpPr>
              <a:spLocks noChangeArrowheads="1"/>
            </p:cNvSpPr>
            <p:nvPr/>
          </p:nvSpPr>
          <p:spPr bwMode="auto">
            <a:xfrm>
              <a:off x="1796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1" name="Oval 79"/>
            <p:cNvSpPr>
              <a:spLocks noChangeArrowheads="1"/>
            </p:cNvSpPr>
            <p:nvPr/>
          </p:nvSpPr>
          <p:spPr bwMode="auto">
            <a:xfrm>
              <a:off x="1873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2" name="Oval 80"/>
            <p:cNvSpPr>
              <a:spLocks noChangeArrowheads="1"/>
            </p:cNvSpPr>
            <p:nvPr/>
          </p:nvSpPr>
          <p:spPr bwMode="auto">
            <a:xfrm>
              <a:off x="1949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3" name="Oval 81"/>
            <p:cNvSpPr>
              <a:spLocks noChangeArrowheads="1"/>
            </p:cNvSpPr>
            <p:nvPr/>
          </p:nvSpPr>
          <p:spPr bwMode="auto">
            <a:xfrm>
              <a:off x="203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4" name="Oval 82"/>
            <p:cNvSpPr>
              <a:spLocks noChangeArrowheads="1"/>
            </p:cNvSpPr>
            <p:nvPr/>
          </p:nvSpPr>
          <p:spPr bwMode="auto">
            <a:xfrm>
              <a:off x="2107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5" name="Oval 83"/>
            <p:cNvSpPr>
              <a:spLocks noChangeArrowheads="1"/>
            </p:cNvSpPr>
            <p:nvPr/>
          </p:nvSpPr>
          <p:spPr bwMode="auto">
            <a:xfrm>
              <a:off x="2185" y="2530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6" name="Oval 84"/>
            <p:cNvSpPr>
              <a:spLocks noChangeArrowheads="1"/>
            </p:cNvSpPr>
            <p:nvPr/>
          </p:nvSpPr>
          <p:spPr bwMode="auto">
            <a:xfrm>
              <a:off x="2261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7" name="Oval 85"/>
            <p:cNvSpPr>
              <a:spLocks noChangeArrowheads="1"/>
            </p:cNvSpPr>
            <p:nvPr/>
          </p:nvSpPr>
          <p:spPr bwMode="auto">
            <a:xfrm>
              <a:off x="2338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8" name="Oval 86"/>
            <p:cNvSpPr>
              <a:spLocks noChangeArrowheads="1"/>
            </p:cNvSpPr>
            <p:nvPr/>
          </p:nvSpPr>
          <p:spPr bwMode="auto">
            <a:xfrm>
              <a:off x="2415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59" name="Oval 87"/>
            <p:cNvSpPr>
              <a:spLocks noChangeArrowheads="1"/>
            </p:cNvSpPr>
            <p:nvPr/>
          </p:nvSpPr>
          <p:spPr bwMode="auto">
            <a:xfrm>
              <a:off x="249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0" name="Oval 88"/>
            <p:cNvSpPr>
              <a:spLocks noChangeArrowheads="1"/>
            </p:cNvSpPr>
            <p:nvPr/>
          </p:nvSpPr>
          <p:spPr bwMode="auto">
            <a:xfrm>
              <a:off x="2595" y="263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1" name="Oval 89"/>
            <p:cNvSpPr>
              <a:spLocks noChangeArrowheads="1"/>
            </p:cNvSpPr>
            <p:nvPr/>
          </p:nvSpPr>
          <p:spPr bwMode="auto">
            <a:xfrm>
              <a:off x="2595" y="2711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2" name="Oval 90"/>
            <p:cNvSpPr>
              <a:spLocks noChangeArrowheads="1"/>
            </p:cNvSpPr>
            <p:nvPr/>
          </p:nvSpPr>
          <p:spPr bwMode="auto">
            <a:xfrm>
              <a:off x="2595" y="278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3" name="Oval 91"/>
            <p:cNvSpPr>
              <a:spLocks noChangeArrowheads="1"/>
            </p:cNvSpPr>
            <p:nvPr/>
          </p:nvSpPr>
          <p:spPr bwMode="auto">
            <a:xfrm>
              <a:off x="2595" y="2856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4" name="Oval 92"/>
            <p:cNvSpPr>
              <a:spLocks noChangeArrowheads="1"/>
            </p:cNvSpPr>
            <p:nvPr/>
          </p:nvSpPr>
          <p:spPr bwMode="auto">
            <a:xfrm>
              <a:off x="2595" y="292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5" name="Oval 93"/>
            <p:cNvSpPr>
              <a:spLocks noChangeArrowheads="1"/>
            </p:cNvSpPr>
            <p:nvPr/>
          </p:nvSpPr>
          <p:spPr bwMode="auto">
            <a:xfrm>
              <a:off x="2595" y="3003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6" name="Oval 94"/>
            <p:cNvSpPr>
              <a:spLocks noChangeArrowheads="1"/>
            </p:cNvSpPr>
            <p:nvPr/>
          </p:nvSpPr>
          <p:spPr bwMode="auto">
            <a:xfrm>
              <a:off x="2595" y="307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7" name="Oval 95"/>
            <p:cNvSpPr>
              <a:spLocks noChangeArrowheads="1"/>
            </p:cNvSpPr>
            <p:nvPr/>
          </p:nvSpPr>
          <p:spPr bwMode="auto">
            <a:xfrm>
              <a:off x="2595" y="3148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8" name="Oval 96"/>
            <p:cNvSpPr>
              <a:spLocks noChangeArrowheads="1"/>
            </p:cNvSpPr>
            <p:nvPr/>
          </p:nvSpPr>
          <p:spPr bwMode="auto">
            <a:xfrm>
              <a:off x="2595" y="322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69" name="Oval 97"/>
            <p:cNvSpPr>
              <a:spLocks noChangeArrowheads="1"/>
            </p:cNvSpPr>
            <p:nvPr/>
          </p:nvSpPr>
          <p:spPr bwMode="auto">
            <a:xfrm>
              <a:off x="2595" y="3297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70" name="Oval 98"/>
            <p:cNvSpPr>
              <a:spLocks noChangeArrowheads="1"/>
            </p:cNvSpPr>
            <p:nvPr/>
          </p:nvSpPr>
          <p:spPr bwMode="auto">
            <a:xfrm>
              <a:off x="2595" y="336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71" name="Oval 99"/>
            <p:cNvSpPr>
              <a:spLocks noChangeArrowheads="1"/>
            </p:cNvSpPr>
            <p:nvPr/>
          </p:nvSpPr>
          <p:spPr bwMode="auto">
            <a:xfrm>
              <a:off x="2595" y="3442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72" name="Oval 100"/>
            <p:cNvSpPr>
              <a:spLocks noChangeArrowheads="1"/>
            </p:cNvSpPr>
            <p:nvPr/>
          </p:nvSpPr>
          <p:spPr bwMode="auto">
            <a:xfrm>
              <a:off x="2595" y="3514"/>
              <a:ext cx="16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73" name="Oval 101"/>
            <p:cNvSpPr>
              <a:spLocks noChangeArrowheads="1"/>
            </p:cNvSpPr>
            <p:nvPr/>
          </p:nvSpPr>
          <p:spPr bwMode="auto">
            <a:xfrm>
              <a:off x="2595" y="3588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1574" name="Oval 102"/>
            <p:cNvSpPr>
              <a:spLocks noChangeArrowheads="1"/>
            </p:cNvSpPr>
            <p:nvPr/>
          </p:nvSpPr>
          <p:spPr bwMode="auto">
            <a:xfrm>
              <a:off x="2564" y="2494"/>
              <a:ext cx="85" cy="8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266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66"/>
          <p:cNvSpPr>
            <a:spLocks noChangeArrowheads="1"/>
          </p:cNvSpPr>
          <p:nvPr/>
        </p:nvSpPr>
        <p:spPr bwMode="auto">
          <a:xfrm>
            <a:off x="4344828" y="3640508"/>
            <a:ext cx="438912" cy="17621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363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/>
              <a:t>EFFECT OF A PRICE INCREASE ON TOTAL REVENUE</a:t>
            </a:r>
            <a:endParaRPr lang="en-US" sz="4000" b="0" dirty="0" smtClean="0"/>
          </a:p>
        </p:txBody>
      </p:sp>
      <p:grpSp>
        <p:nvGrpSpPr>
          <p:cNvPr id="363620" name="Group 100"/>
          <p:cNvGrpSpPr>
            <a:grpSpLocks/>
          </p:cNvGrpSpPr>
          <p:nvPr/>
        </p:nvGrpSpPr>
        <p:grpSpPr bwMode="auto">
          <a:xfrm>
            <a:off x="3605213" y="2028825"/>
            <a:ext cx="2792412" cy="1360488"/>
            <a:chOff x="2271" y="1278"/>
            <a:chExt cx="1759" cy="857"/>
          </a:xfrm>
        </p:grpSpPr>
        <p:sp>
          <p:nvSpPr>
            <p:cNvPr id="363621" name="Line 101"/>
            <p:cNvSpPr>
              <a:spLocks noChangeShapeType="1"/>
            </p:cNvSpPr>
            <p:nvPr/>
          </p:nvSpPr>
          <p:spPr bwMode="auto">
            <a:xfrm flipH="1">
              <a:off x="2271" y="1632"/>
              <a:ext cx="417" cy="50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22" name="Freeform 102"/>
            <p:cNvSpPr>
              <a:spLocks/>
            </p:cNvSpPr>
            <p:nvPr/>
          </p:nvSpPr>
          <p:spPr bwMode="auto">
            <a:xfrm>
              <a:off x="2682" y="1278"/>
              <a:ext cx="1348" cy="498"/>
            </a:xfrm>
            <a:custGeom>
              <a:avLst/>
              <a:gdLst>
                <a:gd name="T0" fmla="*/ 322 w 322"/>
                <a:gd name="T1" fmla="*/ 122 h 138"/>
                <a:gd name="T2" fmla="*/ 306 w 322"/>
                <a:gd name="T3" fmla="*/ 138 h 138"/>
                <a:gd name="T4" fmla="*/ 16 w 322"/>
                <a:gd name="T5" fmla="*/ 138 h 138"/>
                <a:gd name="T6" fmla="*/ 0 w 322"/>
                <a:gd name="T7" fmla="*/ 122 h 138"/>
                <a:gd name="T8" fmla="*/ 0 w 322"/>
                <a:gd name="T9" fmla="*/ 16 h 138"/>
                <a:gd name="T10" fmla="*/ 16 w 322"/>
                <a:gd name="T11" fmla="*/ 0 h 138"/>
                <a:gd name="T12" fmla="*/ 306 w 322"/>
                <a:gd name="T13" fmla="*/ 0 h 138"/>
                <a:gd name="T14" fmla="*/ 322 w 322"/>
                <a:gd name="T15" fmla="*/ 16 h 138"/>
                <a:gd name="T16" fmla="*/ 322 w 322"/>
                <a:gd name="T17" fmla="*/ 12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2" h="138">
                  <a:moveTo>
                    <a:pt x="322" y="122"/>
                  </a:moveTo>
                  <a:cubicBezTo>
                    <a:pt x="322" y="131"/>
                    <a:pt x="315" y="138"/>
                    <a:pt x="306" y="138"/>
                  </a:cubicBezTo>
                  <a:cubicBezTo>
                    <a:pt x="16" y="138"/>
                    <a:pt x="16" y="138"/>
                    <a:pt x="16" y="138"/>
                  </a:cubicBezTo>
                  <a:cubicBezTo>
                    <a:pt x="8" y="138"/>
                    <a:pt x="0" y="131"/>
                    <a:pt x="0" y="12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315" y="0"/>
                    <a:pt x="322" y="7"/>
                    <a:pt x="322" y="16"/>
                  </a:cubicBezTo>
                  <a:lnTo>
                    <a:pt x="322" y="122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23" name="Rectangle 103"/>
            <p:cNvSpPr>
              <a:spLocks noChangeArrowheads="1"/>
            </p:cNvSpPr>
            <p:nvPr/>
          </p:nvSpPr>
          <p:spPr bwMode="auto">
            <a:xfrm>
              <a:off x="2770" y="1312"/>
              <a:ext cx="124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effect of price increase: higher price for each unit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sold.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3624" name="Group 104"/>
          <p:cNvGrpSpPr>
            <a:grpSpLocks/>
          </p:cNvGrpSpPr>
          <p:nvPr/>
        </p:nvGrpSpPr>
        <p:grpSpPr bwMode="auto">
          <a:xfrm>
            <a:off x="3805238" y="2476501"/>
            <a:ext cx="3214687" cy="2159001"/>
            <a:chOff x="2397" y="1560"/>
            <a:chExt cx="2025" cy="1360"/>
          </a:xfrm>
        </p:grpSpPr>
        <p:sp>
          <p:nvSpPr>
            <p:cNvPr id="363625" name="Freeform 105"/>
            <p:cNvSpPr>
              <a:spLocks/>
            </p:cNvSpPr>
            <p:nvPr/>
          </p:nvSpPr>
          <p:spPr bwMode="auto">
            <a:xfrm>
              <a:off x="2397" y="1560"/>
              <a:ext cx="1860" cy="1231"/>
            </a:xfrm>
            <a:custGeom>
              <a:avLst/>
              <a:gdLst>
                <a:gd name="T0" fmla="*/ 0 w 444"/>
                <a:gd name="T1" fmla="*/ 0 h 336"/>
                <a:gd name="T2" fmla="*/ 444 w 444"/>
                <a:gd name="T3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4" h="336">
                  <a:moveTo>
                    <a:pt x="0" y="0"/>
                  </a:moveTo>
                  <a:cubicBezTo>
                    <a:pt x="17" y="34"/>
                    <a:pt x="104" y="273"/>
                    <a:pt x="444" y="336"/>
                  </a:cubicBezTo>
                </a:path>
              </a:pathLst>
            </a:custGeom>
            <a:noFill/>
            <a:ln w="34925" cap="flat">
              <a:solidFill>
                <a:srgbClr val="3C5D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26" name="Rectangle 106"/>
            <p:cNvSpPr>
              <a:spLocks noChangeArrowheads="1"/>
            </p:cNvSpPr>
            <p:nvPr/>
          </p:nvSpPr>
          <p:spPr bwMode="auto">
            <a:xfrm>
              <a:off x="4320" y="2784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3627" name="Group 107"/>
          <p:cNvGrpSpPr>
            <a:grpSpLocks/>
          </p:cNvGrpSpPr>
          <p:nvPr/>
        </p:nvGrpSpPr>
        <p:grpSpPr bwMode="auto">
          <a:xfrm>
            <a:off x="4676775" y="2941638"/>
            <a:ext cx="2490788" cy="1511300"/>
            <a:chOff x="2946" y="1853"/>
            <a:chExt cx="1569" cy="952"/>
          </a:xfrm>
        </p:grpSpPr>
        <p:sp>
          <p:nvSpPr>
            <p:cNvPr id="363628" name="Line 108"/>
            <p:cNvSpPr>
              <a:spLocks noChangeShapeType="1"/>
            </p:cNvSpPr>
            <p:nvPr/>
          </p:nvSpPr>
          <p:spPr bwMode="auto">
            <a:xfrm flipH="1">
              <a:off x="2946" y="2256"/>
              <a:ext cx="558" cy="5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29" name="Freeform 109"/>
            <p:cNvSpPr>
              <a:spLocks/>
            </p:cNvSpPr>
            <p:nvPr/>
          </p:nvSpPr>
          <p:spPr bwMode="auto">
            <a:xfrm>
              <a:off x="3519" y="1853"/>
              <a:ext cx="972" cy="595"/>
            </a:xfrm>
            <a:custGeom>
              <a:avLst/>
              <a:gdLst>
                <a:gd name="T0" fmla="*/ 232 w 232"/>
                <a:gd name="T1" fmla="*/ 155 h 171"/>
                <a:gd name="T2" fmla="*/ 216 w 232"/>
                <a:gd name="T3" fmla="*/ 171 h 171"/>
                <a:gd name="T4" fmla="*/ 16 w 232"/>
                <a:gd name="T5" fmla="*/ 171 h 171"/>
                <a:gd name="T6" fmla="*/ 0 w 232"/>
                <a:gd name="T7" fmla="*/ 155 h 171"/>
                <a:gd name="T8" fmla="*/ 0 w 232"/>
                <a:gd name="T9" fmla="*/ 16 h 171"/>
                <a:gd name="T10" fmla="*/ 16 w 232"/>
                <a:gd name="T11" fmla="*/ 0 h 171"/>
                <a:gd name="T12" fmla="*/ 216 w 232"/>
                <a:gd name="T13" fmla="*/ 0 h 171"/>
                <a:gd name="T14" fmla="*/ 232 w 232"/>
                <a:gd name="T15" fmla="*/ 16 h 171"/>
                <a:gd name="T16" fmla="*/ 232 w 232"/>
                <a:gd name="T17" fmla="*/ 15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71">
                  <a:moveTo>
                    <a:pt x="232" y="155"/>
                  </a:moveTo>
                  <a:cubicBezTo>
                    <a:pt x="232" y="163"/>
                    <a:pt x="225" y="171"/>
                    <a:pt x="216" y="171"/>
                  </a:cubicBezTo>
                  <a:cubicBezTo>
                    <a:pt x="16" y="171"/>
                    <a:pt x="16" y="171"/>
                    <a:pt x="16" y="171"/>
                  </a:cubicBezTo>
                  <a:cubicBezTo>
                    <a:pt x="7" y="171"/>
                    <a:pt x="0" y="163"/>
                    <a:pt x="0" y="15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5" y="0"/>
                    <a:pt x="232" y="7"/>
                    <a:pt x="232" y="16"/>
                  </a:cubicBezTo>
                  <a:lnTo>
                    <a:pt x="232" y="155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30" name="Rectangle 110"/>
            <p:cNvSpPr>
              <a:spLocks noChangeArrowheads="1"/>
            </p:cNvSpPr>
            <p:nvPr/>
          </p:nvSpPr>
          <p:spPr bwMode="auto">
            <a:xfrm>
              <a:off x="3583" y="1882"/>
              <a:ext cx="93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effect of price increase: fewer units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sold.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3631" name="Group 111"/>
          <p:cNvGrpSpPr>
            <a:grpSpLocks/>
          </p:cNvGrpSpPr>
          <p:nvPr/>
        </p:nvGrpSpPr>
        <p:grpSpPr bwMode="auto">
          <a:xfrm>
            <a:off x="2327275" y="3640138"/>
            <a:ext cx="2028825" cy="1766887"/>
            <a:chOff x="1466" y="2293"/>
            <a:chExt cx="1278" cy="111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63632" name="Rectangle 112"/>
            <p:cNvSpPr>
              <a:spLocks noChangeArrowheads="1"/>
            </p:cNvSpPr>
            <p:nvPr/>
          </p:nvSpPr>
          <p:spPr bwMode="auto">
            <a:xfrm>
              <a:off x="1466" y="2296"/>
              <a:ext cx="1269" cy="1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33" name="Rectangle 113"/>
            <p:cNvSpPr>
              <a:spLocks noChangeArrowheads="1"/>
            </p:cNvSpPr>
            <p:nvPr/>
          </p:nvSpPr>
          <p:spPr bwMode="auto">
            <a:xfrm>
              <a:off x="2049" y="2771"/>
              <a:ext cx="65" cy="13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B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363634" name="Oval 114"/>
            <p:cNvSpPr>
              <a:spLocks noChangeArrowheads="1"/>
            </p:cNvSpPr>
            <p:nvPr/>
          </p:nvSpPr>
          <p:spPr bwMode="auto">
            <a:xfrm>
              <a:off x="1621" y="2293"/>
              <a:ext cx="18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35" name="Oval 115"/>
            <p:cNvSpPr>
              <a:spLocks noChangeArrowheads="1"/>
            </p:cNvSpPr>
            <p:nvPr/>
          </p:nvSpPr>
          <p:spPr bwMode="auto">
            <a:xfrm>
              <a:off x="1697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36" name="Oval 116"/>
            <p:cNvSpPr>
              <a:spLocks noChangeArrowheads="1"/>
            </p:cNvSpPr>
            <p:nvPr/>
          </p:nvSpPr>
          <p:spPr bwMode="auto">
            <a:xfrm>
              <a:off x="1772" y="2293"/>
              <a:ext cx="18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37" name="Oval 117"/>
            <p:cNvSpPr>
              <a:spLocks noChangeArrowheads="1"/>
            </p:cNvSpPr>
            <p:nvPr/>
          </p:nvSpPr>
          <p:spPr bwMode="auto">
            <a:xfrm>
              <a:off x="1852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38" name="Oval 118"/>
            <p:cNvSpPr>
              <a:spLocks noChangeArrowheads="1"/>
            </p:cNvSpPr>
            <p:nvPr/>
          </p:nvSpPr>
          <p:spPr bwMode="auto">
            <a:xfrm>
              <a:off x="1927" y="2293"/>
              <a:ext cx="18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39" name="Oval 119"/>
            <p:cNvSpPr>
              <a:spLocks noChangeArrowheads="1"/>
            </p:cNvSpPr>
            <p:nvPr/>
          </p:nvSpPr>
          <p:spPr bwMode="auto">
            <a:xfrm>
              <a:off x="2003" y="2293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0" name="Oval 120"/>
            <p:cNvSpPr>
              <a:spLocks noChangeArrowheads="1"/>
            </p:cNvSpPr>
            <p:nvPr/>
          </p:nvSpPr>
          <p:spPr bwMode="auto">
            <a:xfrm>
              <a:off x="2078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1" name="Oval 121"/>
            <p:cNvSpPr>
              <a:spLocks noChangeArrowheads="1"/>
            </p:cNvSpPr>
            <p:nvPr/>
          </p:nvSpPr>
          <p:spPr bwMode="auto">
            <a:xfrm>
              <a:off x="2154" y="2293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2" name="Oval 122"/>
            <p:cNvSpPr>
              <a:spLocks noChangeArrowheads="1"/>
            </p:cNvSpPr>
            <p:nvPr/>
          </p:nvSpPr>
          <p:spPr bwMode="auto">
            <a:xfrm>
              <a:off x="2230" y="2293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3" name="Oval 123"/>
            <p:cNvSpPr>
              <a:spLocks noChangeArrowheads="1"/>
            </p:cNvSpPr>
            <p:nvPr/>
          </p:nvSpPr>
          <p:spPr bwMode="auto">
            <a:xfrm>
              <a:off x="2304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4" name="Oval 124"/>
            <p:cNvSpPr>
              <a:spLocks noChangeArrowheads="1"/>
            </p:cNvSpPr>
            <p:nvPr/>
          </p:nvSpPr>
          <p:spPr bwMode="auto">
            <a:xfrm>
              <a:off x="2380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5" name="Oval 125"/>
            <p:cNvSpPr>
              <a:spLocks noChangeArrowheads="1"/>
            </p:cNvSpPr>
            <p:nvPr/>
          </p:nvSpPr>
          <p:spPr bwMode="auto">
            <a:xfrm>
              <a:off x="2459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6" name="Oval 126"/>
            <p:cNvSpPr>
              <a:spLocks noChangeArrowheads="1"/>
            </p:cNvSpPr>
            <p:nvPr/>
          </p:nvSpPr>
          <p:spPr bwMode="auto">
            <a:xfrm>
              <a:off x="2534" y="2293"/>
              <a:ext cx="18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7" name="Oval 127"/>
            <p:cNvSpPr>
              <a:spLocks noChangeArrowheads="1"/>
            </p:cNvSpPr>
            <p:nvPr/>
          </p:nvSpPr>
          <p:spPr bwMode="auto">
            <a:xfrm>
              <a:off x="2610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8" name="Oval 128"/>
            <p:cNvSpPr>
              <a:spLocks noChangeArrowheads="1"/>
            </p:cNvSpPr>
            <p:nvPr/>
          </p:nvSpPr>
          <p:spPr bwMode="auto">
            <a:xfrm>
              <a:off x="2686" y="2293"/>
              <a:ext cx="17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49" name="Oval 129"/>
            <p:cNvSpPr>
              <a:spLocks noChangeArrowheads="1"/>
            </p:cNvSpPr>
            <p:nvPr/>
          </p:nvSpPr>
          <p:spPr bwMode="auto">
            <a:xfrm>
              <a:off x="2728" y="2321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0" name="Oval 130"/>
            <p:cNvSpPr>
              <a:spLocks noChangeArrowheads="1"/>
            </p:cNvSpPr>
            <p:nvPr/>
          </p:nvSpPr>
          <p:spPr bwMode="auto">
            <a:xfrm>
              <a:off x="2728" y="2392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1" name="Oval 131"/>
            <p:cNvSpPr>
              <a:spLocks noChangeArrowheads="1"/>
            </p:cNvSpPr>
            <p:nvPr/>
          </p:nvSpPr>
          <p:spPr bwMode="auto">
            <a:xfrm>
              <a:off x="2728" y="2457"/>
              <a:ext cx="16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2" name="Oval 132"/>
            <p:cNvSpPr>
              <a:spLocks noChangeArrowheads="1"/>
            </p:cNvSpPr>
            <p:nvPr/>
          </p:nvSpPr>
          <p:spPr bwMode="auto">
            <a:xfrm>
              <a:off x="2728" y="2523"/>
              <a:ext cx="16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3" name="Oval 133"/>
            <p:cNvSpPr>
              <a:spLocks noChangeArrowheads="1"/>
            </p:cNvSpPr>
            <p:nvPr/>
          </p:nvSpPr>
          <p:spPr bwMode="auto">
            <a:xfrm>
              <a:off x="2728" y="2588"/>
              <a:ext cx="16" cy="1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4" name="Oval 134"/>
            <p:cNvSpPr>
              <a:spLocks noChangeArrowheads="1"/>
            </p:cNvSpPr>
            <p:nvPr/>
          </p:nvSpPr>
          <p:spPr bwMode="auto">
            <a:xfrm>
              <a:off x="2728" y="2655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5" name="Oval 135"/>
            <p:cNvSpPr>
              <a:spLocks noChangeArrowheads="1"/>
            </p:cNvSpPr>
            <p:nvPr/>
          </p:nvSpPr>
          <p:spPr bwMode="auto">
            <a:xfrm>
              <a:off x="2728" y="2721"/>
              <a:ext cx="16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6" name="Oval 136"/>
            <p:cNvSpPr>
              <a:spLocks noChangeArrowheads="1"/>
            </p:cNvSpPr>
            <p:nvPr/>
          </p:nvSpPr>
          <p:spPr bwMode="auto">
            <a:xfrm>
              <a:off x="2728" y="2787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7" name="Oval 137"/>
            <p:cNvSpPr>
              <a:spLocks noChangeArrowheads="1"/>
            </p:cNvSpPr>
            <p:nvPr/>
          </p:nvSpPr>
          <p:spPr bwMode="auto">
            <a:xfrm>
              <a:off x="2728" y="2853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8" name="Oval 138"/>
            <p:cNvSpPr>
              <a:spLocks noChangeArrowheads="1"/>
            </p:cNvSpPr>
            <p:nvPr/>
          </p:nvSpPr>
          <p:spPr bwMode="auto">
            <a:xfrm>
              <a:off x="2728" y="2922"/>
              <a:ext cx="16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59" name="Oval 139"/>
            <p:cNvSpPr>
              <a:spLocks noChangeArrowheads="1"/>
            </p:cNvSpPr>
            <p:nvPr/>
          </p:nvSpPr>
          <p:spPr bwMode="auto">
            <a:xfrm>
              <a:off x="2728" y="2989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60" name="Oval 140"/>
            <p:cNvSpPr>
              <a:spLocks noChangeArrowheads="1"/>
            </p:cNvSpPr>
            <p:nvPr/>
          </p:nvSpPr>
          <p:spPr bwMode="auto">
            <a:xfrm>
              <a:off x="2728" y="3054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61" name="Oval 141"/>
            <p:cNvSpPr>
              <a:spLocks noChangeArrowheads="1"/>
            </p:cNvSpPr>
            <p:nvPr/>
          </p:nvSpPr>
          <p:spPr bwMode="auto">
            <a:xfrm>
              <a:off x="2728" y="3120"/>
              <a:ext cx="16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62" name="Oval 142"/>
            <p:cNvSpPr>
              <a:spLocks noChangeArrowheads="1"/>
            </p:cNvSpPr>
            <p:nvPr/>
          </p:nvSpPr>
          <p:spPr bwMode="auto">
            <a:xfrm>
              <a:off x="2728" y="3186"/>
              <a:ext cx="16" cy="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663" name="Oval 143"/>
            <p:cNvSpPr>
              <a:spLocks noChangeArrowheads="1"/>
            </p:cNvSpPr>
            <p:nvPr/>
          </p:nvSpPr>
          <p:spPr bwMode="auto">
            <a:xfrm>
              <a:off x="2728" y="3252"/>
              <a:ext cx="16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363668" name="Rectangle 148"/>
          <p:cNvSpPr>
            <a:spLocks noChangeArrowheads="1"/>
          </p:cNvSpPr>
          <p:nvPr/>
        </p:nvSpPr>
        <p:spPr bwMode="auto">
          <a:xfrm>
            <a:off x="2327275" y="3255963"/>
            <a:ext cx="2014538" cy="3889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363669" name="Rectangle 149"/>
          <p:cNvSpPr>
            <a:spLocks noChangeArrowheads="1"/>
          </p:cNvSpPr>
          <p:nvPr/>
        </p:nvSpPr>
        <p:spPr bwMode="auto">
          <a:xfrm>
            <a:off x="3276600" y="3352800"/>
            <a:ext cx="14596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C</a:t>
            </a:r>
            <a:endParaRPr lang="en-US" sz="1400" dirty="0">
              <a:latin typeface="Century Gothic"/>
              <a:cs typeface="Century Gothic"/>
            </a:endParaRPr>
          </a:p>
        </p:txBody>
      </p:sp>
      <p:grpSp>
        <p:nvGrpSpPr>
          <p:cNvPr id="363706" name="Group 186"/>
          <p:cNvGrpSpPr>
            <a:grpSpLocks/>
          </p:cNvGrpSpPr>
          <p:nvPr/>
        </p:nvGrpSpPr>
        <p:grpSpPr bwMode="auto">
          <a:xfrm>
            <a:off x="1295400" y="1524000"/>
            <a:ext cx="7848600" cy="4238625"/>
            <a:chOff x="816" y="960"/>
            <a:chExt cx="4944" cy="2670"/>
          </a:xfrm>
        </p:grpSpPr>
        <p:sp>
          <p:nvSpPr>
            <p:cNvPr id="363707" name="Rectangle 187"/>
            <p:cNvSpPr>
              <a:spLocks noChangeArrowheads="1"/>
            </p:cNvSpPr>
            <p:nvPr/>
          </p:nvSpPr>
          <p:spPr bwMode="auto">
            <a:xfrm>
              <a:off x="2594" y="3433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900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3708" name="Rectangle 188"/>
            <p:cNvSpPr>
              <a:spLocks noChangeArrowheads="1"/>
            </p:cNvSpPr>
            <p:nvPr/>
          </p:nvSpPr>
          <p:spPr bwMode="auto">
            <a:xfrm>
              <a:off x="2916" y="3433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1,100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3709" name="Line 189"/>
            <p:cNvSpPr>
              <a:spLocks noChangeShapeType="1"/>
            </p:cNvSpPr>
            <p:nvPr/>
          </p:nvSpPr>
          <p:spPr bwMode="auto">
            <a:xfrm>
              <a:off x="1466" y="2051"/>
              <a:ext cx="10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710" name="Line 190"/>
            <p:cNvSpPr>
              <a:spLocks noChangeShapeType="1"/>
            </p:cNvSpPr>
            <p:nvPr/>
          </p:nvSpPr>
          <p:spPr bwMode="auto">
            <a:xfrm>
              <a:off x="1466" y="2300"/>
              <a:ext cx="10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711" name="Line 191"/>
            <p:cNvSpPr>
              <a:spLocks noChangeShapeType="1"/>
            </p:cNvSpPr>
            <p:nvPr/>
          </p:nvSpPr>
          <p:spPr bwMode="auto">
            <a:xfrm>
              <a:off x="3016" y="3317"/>
              <a:ext cx="0" cy="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712" name="Line 192"/>
            <p:cNvSpPr>
              <a:spLocks noChangeShapeType="1"/>
            </p:cNvSpPr>
            <p:nvPr/>
          </p:nvSpPr>
          <p:spPr bwMode="auto">
            <a:xfrm>
              <a:off x="2735" y="3317"/>
              <a:ext cx="0" cy="8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713" name="Freeform 193"/>
            <p:cNvSpPr>
              <a:spLocks/>
            </p:cNvSpPr>
            <p:nvPr/>
          </p:nvSpPr>
          <p:spPr bwMode="auto">
            <a:xfrm>
              <a:off x="1466" y="1132"/>
              <a:ext cx="3118" cy="2274"/>
            </a:xfrm>
            <a:custGeom>
              <a:avLst/>
              <a:gdLst>
                <a:gd name="T0" fmla="*/ 2090 w 2090"/>
                <a:gd name="T1" fmla="*/ 1744 h 1744"/>
                <a:gd name="T2" fmla="*/ 0 w 2090"/>
                <a:gd name="T3" fmla="*/ 1744 h 1744"/>
                <a:gd name="T4" fmla="*/ 0 w 2090"/>
                <a:gd name="T5" fmla="*/ 0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90" h="1744">
                  <a:moveTo>
                    <a:pt x="2090" y="1744"/>
                  </a:moveTo>
                  <a:lnTo>
                    <a:pt x="0" y="1744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3714" name="Rectangle 194"/>
            <p:cNvSpPr>
              <a:spLocks noChangeArrowheads="1"/>
            </p:cNvSpPr>
            <p:nvPr/>
          </p:nvSpPr>
          <p:spPr bwMode="auto">
            <a:xfrm>
              <a:off x="1314" y="343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3715" name="Rectangle 195"/>
            <p:cNvSpPr>
              <a:spLocks noChangeArrowheads="1"/>
            </p:cNvSpPr>
            <p:nvPr/>
          </p:nvSpPr>
          <p:spPr bwMode="auto">
            <a:xfrm>
              <a:off x="1050" y="2002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$1.10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3716" name="Rectangle 196"/>
            <p:cNvSpPr>
              <a:spLocks noChangeArrowheads="1"/>
            </p:cNvSpPr>
            <p:nvPr/>
          </p:nvSpPr>
          <p:spPr bwMode="auto">
            <a:xfrm>
              <a:off x="1127" y="2248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0.90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63717" name="Rectangle 197"/>
            <p:cNvSpPr>
              <a:spLocks noChangeArrowheads="1"/>
            </p:cNvSpPr>
            <p:nvPr/>
          </p:nvSpPr>
          <p:spPr bwMode="auto">
            <a:xfrm>
              <a:off x="4015" y="3504"/>
              <a:ext cx="1745" cy="1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300" b="1">
                  <a:solidFill>
                    <a:srgbClr val="000000"/>
                  </a:solidFill>
                  <a:latin typeface="Century Gothic"/>
                  <a:cs typeface="Century Gothic"/>
                </a:rPr>
                <a:t>Quantity of crossings (per day)</a:t>
              </a:r>
              <a:endParaRPr lang="en-US" b="1">
                <a:latin typeface="Century Gothic"/>
                <a:cs typeface="Century Gothic"/>
              </a:endParaRPr>
            </a:p>
          </p:txBody>
        </p:sp>
        <p:sp>
          <p:nvSpPr>
            <p:cNvPr id="363718" name="Rectangle 198"/>
            <p:cNvSpPr>
              <a:spLocks noChangeArrowheads="1"/>
            </p:cNvSpPr>
            <p:nvPr/>
          </p:nvSpPr>
          <p:spPr bwMode="auto">
            <a:xfrm>
              <a:off x="816" y="960"/>
              <a:ext cx="120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of </a:t>
              </a:r>
              <a:endParaRPr lang="en-US" sz="1400" b="1" dirty="0" smtClean="0">
                <a:solidFill>
                  <a:srgbClr val="000000"/>
                </a:solidFill>
                <a:latin typeface="Century Gothic"/>
                <a:cs typeface="Century Gothic"/>
              </a:endParaRPr>
            </a:p>
            <a:p>
              <a:pPr marL="1588" indent="-1588"/>
              <a:r>
                <a:rPr lang="en-US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crossing</a:t>
              </a:r>
              <a:endParaRPr lang="en-US" sz="14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04" name="Group 69"/>
          <p:cNvGrpSpPr>
            <a:grpSpLocks/>
          </p:cNvGrpSpPr>
          <p:nvPr/>
        </p:nvGrpSpPr>
        <p:grpSpPr bwMode="auto">
          <a:xfrm>
            <a:off x="2524495" y="3572854"/>
            <a:ext cx="2335213" cy="1760538"/>
            <a:chOff x="1178" y="2494"/>
            <a:chExt cx="1471" cy="1109"/>
          </a:xfrm>
        </p:grpSpPr>
        <p:sp>
          <p:nvSpPr>
            <p:cNvPr id="105" name="Oval 70"/>
            <p:cNvSpPr>
              <a:spLocks noChangeArrowheads="1"/>
            </p:cNvSpPr>
            <p:nvPr/>
          </p:nvSpPr>
          <p:spPr bwMode="auto">
            <a:xfrm>
              <a:off x="1178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06" name="Oval 71"/>
            <p:cNvSpPr>
              <a:spLocks noChangeArrowheads="1"/>
            </p:cNvSpPr>
            <p:nvPr/>
          </p:nvSpPr>
          <p:spPr bwMode="auto">
            <a:xfrm>
              <a:off x="1254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07" name="Oval 72"/>
            <p:cNvSpPr>
              <a:spLocks noChangeArrowheads="1"/>
            </p:cNvSpPr>
            <p:nvPr/>
          </p:nvSpPr>
          <p:spPr bwMode="auto">
            <a:xfrm>
              <a:off x="133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08" name="Oval 73"/>
            <p:cNvSpPr>
              <a:spLocks noChangeArrowheads="1"/>
            </p:cNvSpPr>
            <p:nvPr/>
          </p:nvSpPr>
          <p:spPr bwMode="auto">
            <a:xfrm>
              <a:off x="1412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09" name="Oval 74"/>
            <p:cNvSpPr>
              <a:spLocks noChangeArrowheads="1"/>
            </p:cNvSpPr>
            <p:nvPr/>
          </p:nvSpPr>
          <p:spPr bwMode="auto">
            <a:xfrm>
              <a:off x="1489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0" name="Oval 75"/>
            <p:cNvSpPr>
              <a:spLocks noChangeArrowheads="1"/>
            </p:cNvSpPr>
            <p:nvPr/>
          </p:nvSpPr>
          <p:spPr bwMode="auto">
            <a:xfrm>
              <a:off x="1565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1" name="Oval 76"/>
            <p:cNvSpPr>
              <a:spLocks noChangeArrowheads="1"/>
            </p:cNvSpPr>
            <p:nvPr/>
          </p:nvSpPr>
          <p:spPr bwMode="auto">
            <a:xfrm>
              <a:off x="1643" y="2530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2" name="Oval 77"/>
            <p:cNvSpPr>
              <a:spLocks noChangeArrowheads="1"/>
            </p:cNvSpPr>
            <p:nvPr/>
          </p:nvSpPr>
          <p:spPr bwMode="auto">
            <a:xfrm>
              <a:off x="1720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3" name="Oval 78"/>
            <p:cNvSpPr>
              <a:spLocks noChangeArrowheads="1"/>
            </p:cNvSpPr>
            <p:nvPr/>
          </p:nvSpPr>
          <p:spPr bwMode="auto">
            <a:xfrm>
              <a:off x="1796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4" name="Oval 79"/>
            <p:cNvSpPr>
              <a:spLocks noChangeArrowheads="1"/>
            </p:cNvSpPr>
            <p:nvPr/>
          </p:nvSpPr>
          <p:spPr bwMode="auto">
            <a:xfrm>
              <a:off x="1873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5" name="Oval 80"/>
            <p:cNvSpPr>
              <a:spLocks noChangeArrowheads="1"/>
            </p:cNvSpPr>
            <p:nvPr/>
          </p:nvSpPr>
          <p:spPr bwMode="auto">
            <a:xfrm>
              <a:off x="1949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6" name="Oval 81"/>
            <p:cNvSpPr>
              <a:spLocks noChangeArrowheads="1"/>
            </p:cNvSpPr>
            <p:nvPr/>
          </p:nvSpPr>
          <p:spPr bwMode="auto">
            <a:xfrm>
              <a:off x="203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7" name="Oval 82"/>
            <p:cNvSpPr>
              <a:spLocks noChangeArrowheads="1"/>
            </p:cNvSpPr>
            <p:nvPr/>
          </p:nvSpPr>
          <p:spPr bwMode="auto">
            <a:xfrm>
              <a:off x="2107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8" name="Oval 83"/>
            <p:cNvSpPr>
              <a:spLocks noChangeArrowheads="1"/>
            </p:cNvSpPr>
            <p:nvPr/>
          </p:nvSpPr>
          <p:spPr bwMode="auto">
            <a:xfrm>
              <a:off x="2185" y="2530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19" name="Oval 84"/>
            <p:cNvSpPr>
              <a:spLocks noChangeArrowheads="1"/>
            </p:cNvSpPr>
            <p:nvPr/>
          </p:nvSpPr>
          <p:spPr bwMode="auto">
            <a:xfrm>
              <a:off x="2261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0" name="Oval 85"/>
            <p:cNvSpPr>
              <a:spLocks noChangeArrowheads="1"/>
            </p:cNvSpPr>
            <p:nvPr/>
          </p:nvSpPr>
          <p:spPr bwMode="auto">
            <a:xfrm>
              <a:off x="2338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1" name="Oval 86"/>
            <p:cNvSpPr>
              <a:spLocks noChangeArrowheads="1"/>
            </p:cNvSpPr>
            <p:nvPr/>
          </p:nvSpPr>
          <p:spPr bwMode="auto">
            <a:xfrm>
              <a:off x="2415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2" name="Oval 87"/>
            <p:cNvSpPr>
              <a:spLocks noChangeArrowheads="1"/>
            </p:cNvSpPr>
            <p:nvPr/>
          </p:nvSpPr>
          <p:spPr bwMode="auto">
            <a:xfrm>
              <a:off x="249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3" name="Oval 88"/>
            <p:cNvSpPr>
              <a:spLocks noChangeArrowheads="1"/>
            </p:cNvSpPr>
            <p:nvPr/>
          </p:nvSpPr>
          <p:spPr bwMode="auto">
            <a:xfrm>
              <a:off x="2595" y="263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4" name="Oval 89"/>
            <p:cNvSpPr>
              <a:spLocks noChangeArrowheads="1"/>
            </p:cNvSpPr>
            <p:nvPr/>
          </p:nvSpPr>
          <p:spPr bwMode="auto">
            <a:xfrm>
              <a:off x="2595" y="2711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5" name="Oval 90"/>
            <p:cNvSpPr>
              <a:spLocks noChangeArrowheads="1"/>
            </p:cNvSpPr>
            <p:nvPr/>
          </p:nvSpPr>
          <p:spPr bwMode="auto">
            <a:xfrm>
              <a:off x="2595" y="278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6" name="Oval 91"/>
            <p:cNvSpPr>
              <a:spLocks noChangeArrowheads="1"/>
            </p:cNvSpPr>
            <p:nvPr/>
          </p:nvSpPr>
          <p:spPr bwMode="auto">
            <a:xfrm>
              <a:off x="2595" y="2856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7" name="Oval 92"/>
            <p:cNvSpPr>
              <a:spLocks noChangeArrowheads="1"/>
            </p:cNvSpPr>
            <p:nvPr/>
          </p:nvSpPr>
          <p:spPr bwMode="auto">
            <a:xfrm>
              <a:off x="2595" y="292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8" name="Oval 93"/>
            <p:cNvSpPr>
              <a:spLocks noChangeArrowheads="1"/>
            </p:cNvSpPr>
            <p:nvPr/>
          </p:nvSpPr>
          <p:spPr bwMode="auto">
            <a:xfrm>
              <a:off x="2595" y="3003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29" name="Oval 94"/>
            <p:cNvSpPr>
              <a:spLocks noChangeArrowheads="1"/>
            </p:cNvSpPr>
            <p:nvPr/>
          </p:nvSpPr>
          <p:spPr bwMode="auto">
            <a:xfrm>
              <a:off x="2595" y="307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0" name="Oval 95"/>
            <p:cNvSpPr>
              <a:spLocks noChangeArrowheads="1"/>
            </p:cNvSpPr>
            <p:nvPr/>
          </p:nvSpPr>
          <p:spPr bwMode="auto">
            <a:xfrm>
              <a:off x="2595" y="3148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1" name="Oval 96"/>
            <p:cNvSpPr>
              <a:spLocks noChangeArrowheads="1"/>
            </p:cNvSpPr>
            <p:nvPr/>
          </p:nvSpPr>
          <p:spPr bwMode="auto">
            <a:xfrm>
              <a:off x="2595" y="322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2" name="Oval 97"/>
            <p:cNvSpPr>
              <a:spLocks noChangeArrowheads="1"/>
            </p:cNvSpPr>
            <p:nvPr/>
          </p:nvSpPr>
          <p:spPr bwMode="auto">
            <a:xfrm>
              <a:off x="2595" y="3297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3" name="Oval 98"/>
            <p:cNvSpPr>
              <a:spLocks noChangeArrowheads="1"/>
            </p:cNvSpPr>
            <p:nvPr/>
          </p:nvSpPr>
          <p:spPr bwMode="auto">
            <a:xfrm>
              <a:off x="2595" y="336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4" name="Oval 99"/>
            <p:cNvSpPr>
              <a:spLocks noChangeArrowheads="1"/>
            </p:cNvSpPr>
            <p:nvPr/>
          </p:nvSpPr>
          <p:spPr bwMode="auto">
            <a:xfrm>
              <a:off x="2595" y="3442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5" name="Oval 100"/>
            <p:cNvSpPr>
              <a:spLocks noChangeArrowheads="1"/>
            </p:cNvSpPr>
            <p:nvPr/>
          </p:nvSpPr>
          <p:spPr bwMode="auto">
            <a:xfrm>
              <a:off x="2595" y="3514"/>
              <a:ext cx="16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6" name="Oval 101"/>
            <p:cNvSpPr>
              <a:spLocks noChangeArrowheads="1"/>
            </p:cNvSpPr>
            <p:nvPr/>
          </p:nvSpPr>
          <p:spPr bwMode="auto">
            <a:xfrm>
              <a:off x="2595" y="3588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37" name="Oval 102"/>
            <p:cNvSpPr>
              <a:spLocks noChangeArrowheads="1"/>
            </p:cNvSpPr>
            <p:nvPr/>
          </p:nvSpPr>
          <p:spPr bwMode="auto">
            <a:xfrm>
              <a:off x="2564" y="2494"/>
              <a:ext cx="85" cy="8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138" name="Rectangle 113"/>
          <p:cNvSpPr>
            <a:spLocks noChangeArrowheads="1"/>
          </p:cNvSpPr>
          <p:nvPr/>
        </p:nvSpPr>
        <p:spPr bwMode="auto">
          <a:xfrm>
            <a:off x="4461392" y="4419600"/>
            <a:ext cx="132811" cy="215444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A</a:t>
            </a:r>
            <a:endParaRPr lang="en-US" sz="1400" dirty="0">
              <a:latin typeface="Century Gothic"/>
              <a:cs typeface="Century Gothic"/>
            </a:endParaRPr>
          </a:p>
        </p:txBody>
      </p:sp>
      <p:grpSp>
        <p:nvGrpSpPr>
          <p:cNvPr id="139" name="Group 69"/>
          <p:cNvGrpSpPr>
            <a:grpSpLocks/>
          </p:cNvGrpSpPr>
          <p:nvPr/>
        </p:nvGrpSpPr>
        <p:grpSpPr bwMode="auto">
          <a:xfrm>
            <a:off x="2327274" y="3245835"/>
            <a:ext cx="2030641" cy="2139704"/>
            <a:chOff x="1178" y="2530"/>
            <a:chExt cx="1433" cy="1073"/>
          </a:xfrm>
        </p:grpSpPr>
        <p:sp>
          <p:nvSpPr>
            <p:cNvPr id="140" name="Oval 70"/>
            <p:cNvSpPr>
              <a:spLocks noChangeArrowheads="1"/>
            </p:cNvSpPr>
            <p:nvPr/>
          </p:nvSpPr>
          <p:spPr bwMode="auto">
            <a:xfrm>
              <a:off x="1178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1" name="Oval 71"/>
            <p:cNvSpPr>
              <a:spLocks noChangeArrowheads="1"/>
            </p:cNvSpPr>
            <p:nvPr/>
          </p:nvSpPr>
          <p:spPr bwMode="auto">
            <a:xfrm>
              <a:off x="1254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2" name="Oval 72"/>
            <p:cNvSpPr>
              <a:spLocks noChangeArrowheads="1"/>
            </p:cNvSpPr>
            <p:nvPr/>
          </p:nvSpPr>
          <p:spPr bwMode="auto">
            <a:xfrm>
              <a:off x="133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3" name="Oval 73"/>
            <p:cNvSpPr>
              <a:spLocks noChangeArrowheads="1"/>
            </p:cNvSpPr>
            <p:nvPr/>
          </p:nvSpPr>
          <p:spPr bwMode="auto">
            <a:xfrm>
              <a:off x="1412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4" name="Oval 74"/>
            <p:cNvSpPr>
              <a:spLocks noChangeArrowheads="1"/>
            </p:cNvSpPr>
            <p:nvPr/>
          </p:nvSpPr>
          <p:spPr bwMode="auto">
            <a:xfrm>
              <a:off x="1489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5" name="Oval 75"/>
            <p:cNvSpPr>
              <a:spLocks noChangeArrowheads="1"/>
            </p:cNvSpPr>
            <p:nvPr/>
          </p:nvSpPr>
          <p:spPr bwMode="auto">
            <a:xfrm>
              <a:off x="1565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6" name="Oval 76"/>
            <p:cNvSpPr>
              <a:spLocks noChangeArrowheads="1"/>
            </p:cNvSpPr>
            <p:nvPr/>
          </p:nvSpPr>
          <p:spPr bwMode="auto">
            <a:xfrm>
              <a:off x="1643" y="2530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7" name="Oval 77"/>
            <p:cNvSpPr>
              <a:spLocks noChangeArrowheads="1"/>
            </p:cNvSpPr>
            <p:nvPr/>
          </p:nvSpPr>
          <p:spPr bwMode="auto">
            <a:xfrm>
              <a:off x="1720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8" name="Oval 78"/>
            <p:cNvSpPr>
              <a:spLocks noChangeArrowheads="1"/>
            </p:cNvSpPr>
            <p:nvPr/>
          </p:nvSpPr>
          <p:spPr bwMode="auto">
            <a:xfrm>
              <a:off x="1796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49" name="Oval 79"/>
            <p:cNvSpPr>
              <a:spLocks noChangeArrowheads="1"/>
            </p:cNvSpPr>
            <p:nvPr/>
          </p:nvSpPr>
          <p:spPr bwMode="auto">
            <a:xfrm>
              <a:off x="1873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0" name="Oval 80"/>
            <p:cNvSpPr>
              <a:spLocks noChangeArrowheads="1"/>
            </p:cNvSpPr>
            <p:nvPr/>
          </p:nvSpPr>
          <p:spPr bwMode="auto">
            <a:xfrm>
              <a:off x="1949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1" name="Oval 81"/>
            <p:cNvSpPr>
              <a:spLocks noChangeArrowheads="1"/>
            </p:cNvSpPr>
            <p:nvPr/>
          </p:nvSpPr>
          <p:spPr bwMode="auto">
            <a:xfrm>
              <a:off x="203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2" name="Oval 82"/>
            <p:cNvSpPr>
              <a:spLocks noChangeArrowheads="1"/>
            </p:cNvSpPr>
            <p:nvPr/>
          </p:nvSpPr>
          <p:spPr bwMode="auto">
            <a:xfrm>
              <a:off x="2107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3" name="Oval 83"/>
            <p:cNvSpPr>
              <a:spLocks noChangeArrowheads="1"/>
            </p:cNvSpPr>
            <p:nvPr/>
          </p:nvSpPr>
          <p:spPr bwMode="auto">
            <a:xfrm>
              <a:off x="2185" y="2530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4" name="Oval 84"/>
            <p:cNvSpPr>
              <a:spLocks noChangeArrowheads="1"/>
            </p:cNvSpPr>
            <p:nvPr/>
          </p:nvSpPr>
          <p:spPr bwMode="auto">
            <a:xfrm>
              <a:off x="2261" y="2530"/>
              <a:ext cx="18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5" name="Oval 85"/>
            <p:cNvSpPr>
              <a:spLocks noChangeArrowheads="1"/>
            </p:cNvSpPr>
            <p:nvPr/>
          </p:nvSpPr>
          <p:spPr bwMode="auto">
            <a:xfrm>
              <a:off x="2338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6" name="Oval 86"/>
            <p:cNvSpPr>
              <a:spLocks noChangeArrowheads="1"/>
            </p:cNvSpPr>
            <p:nvPr/>
          </p:nvSpPr>
          <p:spPr bwMode="auto">
            <a:xfrm>
              <a:off x="2415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7" name="Oval 87"/>
            <p:cNvSpPr>
              <a:spLocks noChangeArrowheads="1"/>
            </p:cNvSpPr>
            <p:nvPr/>
          </p:nvSpPr>
          <p:spPr bwMode="auto">
            <a:xfrm>
              <a:off x="2491" y="2530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8" name="Oval 88"/>
            <p:cNvSpPr>
              <a:spLocks noChangeArrowheads="1"/>
            </p:cNvSpPr>
            <p:nvPr/>
          </p:nvSpPr>
          <p:spPr bwMode="auto">
            <a:xfrm>
              <a:off x="2595" y="263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59" name="Oval 89"/>
            <p:cNvSpPr>
              <a:spLocks noChangeArrowheads="1"/>
            </p:cNvSpPr>
            <p:nvPr/>
          </p:nvSpPr>
          <p:spPr bwMode="auto">
            <a:xfrm>
              <a:off x="2595" y="2711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0" name="Oval 90"/>
            <p:cNvSpPr>
              <a:spLocks noChangeArrowheads="1"/>
            </p:cNvSpPr>
            <p:nvPr/>
          </p:nvSpPr>
          <p:spPr bwMode="auto">
            <a:xfrm>
              <a:off x="2595" y="278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1" name="Oval 91"/>
            <p:cNvSpPr>
              <a:spLocks noChangeArrowheads="1"/>
            </p:cNvSpPr>
            <p:nvPr/>
          </p:nvSpPr>
          <p:spPr bwMode="auto">
            <a:xfrm>
              <a:off x="2595" y="2856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2" name="Oval 92"/>
            <p:cNvSpPr>
              <a:spLocks noChangeArrowheads="1"/>
            </p:cNvSpPr>
            <p:nvPr/>
          </p:nvSpPr>
          <p:spPr bwMode="auto">
            <a:xfrm>
              <a:off x="2595" y="292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3" name="Oval 93"/>
            <p:cNvSpPr>
              <a:spLocks noChangeArrowheads="1"/>
            </p:cNvSpPr>
            <p:nvPr/>
          </p:nvSpPr>
          <p:spPr bwMode="auto">
            <a:xfrm>
              <a:off x="2595" y="3003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4" name="Oval 94"/>
            <p:cNvSpPr>
              <a:spLocks noChangeArrowheads="1"/>
            </p:cNvSpPr>
            <p:nvPr/>
          </p:nvSpPr>
          <p:spPr bwMode="auto">
            <a:xfrm>
              <a:off x="2595" y="307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5" name="Oval 95"/>
            <p:cNvSpPr>
              <a:spLocks noChangeArrowheads="1"/>
            </p:cNvSpPr>
            <p:nvPr/>
          </p:nvSpPr>
          <p:spPr bwMode="auto">
            <a:xfrm>
              <a:off x="2595" y="3148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6" name="Oval 96"/>
            <p:cNvSpPr>
              <a:spLocks noChangeArrowheads="1"/>
            </p:cNvSpPr>
            <p:nvPr/>
          </p:nvSpPr>
          <p:spPr bwMode="auto">
            <a:xfrm>
              <a:off x="2595" y="3224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7" name="Oval 97"/>
            <p:cNvSpPr>
              <a:spLocks noChangeArrowheads="1"/>
            </p:cNvSpPr>
            <p:nvPr/>
          </p:nvSpPr>
          <p:spPr bwMode="auto">
            <a:xfrm>
              <a:off x="2595" y="3297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8" name="Oval 98"/>
            <p:cNvSpPr>
              <a:spLocks noChangeArrowheads="1"/>
            </p:cNvSpPr>
            <p:nvPr/>
          </p:nvSpPr>
          <p:spPr bwMode="auto">
            <a:xfrm>
              <a:off x="2595" y="3369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69" name="Oval 99"/>
            <p:cNvSpPr>
              <a:spLocks noChangeArrowheads="1"/>
            </p:cNvSpPr>
            <p:nvPr/>
          </p:nvSpPr>
          <p:spPr bwMode="auto">
            <a:xfrm>
              <a:off x="2595" y="3442"/>
              <a:ext cx="16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70" name="Oval 100"/>
            <p:cNvSpPr>
              <a:spLocks noChangeArrowheads="1"/>
            </p:cNvSpPr>
            <p:nvPr/>
          </p:nvSpPr>
          <p:spPr bwMode="auto">
            <a:xfrm>
              <a:off x="2595" y="3514"/>
              <a:ext cx="16" cy="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171" name="Oval 101"/>
            <p:cNvSpPr>
              <a:spLocks noChangeArrowheads="1"/>
            </p:cNvSpPr>
            <p:nvPr/>
          </p:nvSpPr>
          <p:spPr bwMode="auto">
            <a:xfrm>
              <a:off x="2595" y="3588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173" name="Oval 102"/>
          <p:cNvSpPr>
            <a:spLocks noChangeArrowheads="1"/>
          </p:cNvSpPr>
          <p:nvPr/>
        </p:nvSpPr>
        <p:spPr bwMode="auto">
          <a:xfrm>
            <a:off x="4267200" y="3200400"/>
            <a:ext cx="134938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entury Gothic"/>
              <a:cs typeface="Century Gothic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14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DCDB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3636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DDE8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3636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636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363668" grpId="0" animBg="1"/>
      <p:bldP spid="363669" grpId="0"/>
      <p:bldP spid="138" grpId="0"/>
      <p:bldP spid="1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 descr="http://www.morguefile.com/data/imageData/public/files/m/mconnors/preview/fldr_2003_02_01/file000744791539.jpg"/>
          <p:cNvPicPr>
            <a:picLocks noChangeAspect="1" noChangeArrowheads="1"/>
          </p:cNvPicPr>
          <p:nvPr/>
        </p:nvPicPr>
        <p:blipFill>
          <a:blip r:embed="rId3" cstate="screen">
            <a:lum bright="4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28799"/>
            <a:ext cx="8305800" cy="50292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ELASTICITY AND TOTAL REVENUE</a:t>
            </a:r>
            <a:endParaRPr lang="en-US" sz="4000" dirty="0"/>
          </a:p>
        </p:txBody>
      </p:sp>
      <p:sp useBgFill="1"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863229"/>
            <a:ext cx="8573069" cy="5715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/>
              <a:t>When demand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inelastic, </a:t>
            </a:r>
            <a:r>
              <a:rPr lang="en-US" b="1" dirty="0" smtClean="0"/>
              <a:t>the price effect dominates the quantity effect</a:t>
            </a:r>
            <a:endParaRPr lang="en-US" b="1" dirty="0" smtClean="0">
              <a:solidFill>
                <a:srgbClr val="008000"/>
              </a:solidFill>
            </a:endParaRPr>
          </a:p>
          <a:p>
            <a:pPr lvl="1"/>
            <a:endParaRPr lang="en-US" sz="3200" dirty="0"/>
          </a:p>
          <a:p>
            <a:r>
              <a:rPr lang="en-US" b="1" dirty="0" smtClean="0"/>
              <a:t>So an </a:t>
            </a:r>
            <a:r>
              <a:rPr lang="en-US" b="1" dirty="0" smtClean="0">
                <a:solidFill>
                  <a:srgbClr val="CC0066"/>
                </a:solidFill>
              </a:rPr>
              <a:t>increase in price will cause only a slight reduction in the quantity demanded.</a:t>
            </a:r>
          </a:p>
          <a:p>
            <a:r>
              <a:rPr lang="en-US" b="1" dirty="0" smtClean="0"/>
              <a:t>In this instance,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total revenue will rise when the price rises (and vice versa).</a:t>
            </a:r>
          </a:p>
          <a:p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happens if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salt</a:t>
            </a:r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prices go up? TR will likely rise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/>
            <a:endParaRPr lang="en-US" sz="3600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104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  <a:alpha val="84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ELASTICITY AND TOTAL REVENUE</a:t>
            </a:r>
            <a:endParaRPr lang="en-US" sz="40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9144000" cy="3810000"/>
          </a:xfrm>
          <a:solidFill>
            <a:srgbClr val="FFFFFF">
              <a:alpha val="7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When demand is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elastic,</a:t>
            </a:r>
            <a:r>
              <a:rPr lang="en-US" b="1" dirty="0" smtClean="0"/>
              <a:t> the </a:t>
            </a:r>
            <a:r>
              <a:rPr lang="en-US" dirty="0" smtClean="0"/>
              <a:t>quantity </a:t>
            </a:r>
            <a:r>
              <a:rPr lang="en-US" dirty="0"/>
              <a:t>effect dominates the price </a:t>
            </a:r>
            <a:r>
              <a:rPr lang="en-US" dirty="0" smtClean="0"/>
              <a:t>effect.</a:t>
            </a:r>
            <a:endParaRPr lang="en-US" dirty="0" smtClean="0">
              <a:solidFill>
                <a:srgbClr val="008000"/>
              </a:solidFill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So an </a:t>
            </a:r>
            <a:r>
              <a:rPr lang="en-US" b="1" dirty="0" smtClean="0">
                <a:solidFill>
                  <a:srgbClr val="CC0066"/>
                </a:solidFill>
              </a:rPr>
              <a:t>increase in price will cause significant reduction in the quantity demanded.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In this instance,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total revenue will fall when the price rises (and vice versa).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3179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ELASTICITY AND TOTAL REVENUE</a:t>
            </a:r>
            <a:endParaRPr lang="en-US" sz="4000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066800"/>
            <a:ext cx="8534400" cy="5562600"/>
          </a:xfrm>
          <a:solidFill>
            <a:srgbClr val="FFFFFF">
              <a:alpha val="70000"/>
            </a:srgbClr>
          </a:solidFill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When demand </a:t>
            </a:r>
            <a:r>
              <a:rPr lang="en-US" sz="2800" b="1" dirty="0" smtClean="0">
                <a:solidFill>
                  <a:srgbClr val="000000"/>
                </a:solidFill>
              </a:rPr>
              <a:t>is unit-</a:t>
            </a:r>
            <a:r>
              <a:rPr lang="en-US" sz="2800" b="1" dirty="0" smtClean="0"/>
              <a:t>elastic, the </a:t>
            </a:r>
            <a:r>
              <a:rPr lang="en-US" sz="2800" dirty="0" smtClean="0"/>
              <a:t>quantity </a:t>
            </a:r>
            <a:r>
              <a:rPr lang="en-US" sz="2800" dirty="0"/>
              <a:t>effect </a:t>
            </a:r>
            <a:r>
              <a:rPr lang="en-US" sz="2800" dirty="0" smtClean="0"/>
              <a:t>equals </a:t>
            </a:r>
            <a:r>
              <a:rPr lang="en-US" sz="2800" dirty="0"/>
              <a:t>the price </a:t>
            </a:r>
            <a:r>
              <a:rPr lang="en-US" sz="2800" dirty="0" smtClean="0"/>
              <a:t>effect</a:t>
            </a:r>
            <a:r>
              <a:rPr lang="en-US" sz="2800" dirty="0" smtClean="0"/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dirty="0">
              <a:solidFill>
                <a:srgbClr val="008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>
                <a:solidFill>
                  <a:schemeClr val="accent2"/>
                </a:solidFill>
              </a:rPr>
              <a:t>So an </a:t>
            </a:r>
            <a:r>
              <a:rPr lang="en-US" sz="2800" b="1" dirty="0" smtClean="0">
                <a:solidFill>
                  <a:srgbClr val="C0504D"/>
                </a:solidFill>
              </a:rPr>
              <a:t>increase in price exactly balances the reduction in the quantity demanded</a:t>
            </a:r>
            <a:r>
              <a:rPr lang="en-US" sz="2800" b="1" dirty="0" smtClean="0">
                <a:solidFill>
                  <a:srgbClr val="C0504D"/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b="1" dirty="0" smtClean="0">
              <a:solidFill>
                <a:srgbClr val="C0504D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In this instance,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total revenue doesn’t change.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800" b="1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endParaRPr lang="en-US" sz="2800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9561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DEMAND SCHEDULE AND TOTAL REVENUE</a:t>
            </a:r>
            <a:endParaRPr lang="en-US" b="0" dirty="0" smtClean="0"/>
          </a:p>
        </p:txBody>
      </p:sp>
      <p:grpSp>
        <p:nvGrpSpPr>
          <p:cNvPr id="365780" name="Group 212"/>
          <p:cNvGrpSpPr>
            <a:grpSpLocks/>
          </p:cNvGrpSpPr>
          <p:nvPr/>
        </p:nvGrpSpPr>
        <p:grpSpPr bwMode="auto">
          <a:xfrm>
            <a:off x="1066800" y="5803900"/>
            <a:ext cx="1760538" cy="812800"/>
            <a:chOff x="672" y="3512"/>
            <a:chExt cx="1109" cy="512"/>
          </a:xfrm>
        </p:grpSpPr>
        <p:sp>
          <p:nvSpPr>
            <p:cNvPr id="365781" name="Line 213"/>
            <p:cNvSpPr>
              <a:spLocks noChangeShapeType="1"/>
            </p:cNvSpPr>
            <p:nvPr/>
          </p:nvSpPr>
          <p:spPr bwMode="auto">
            <a:xfrm flipV="1">
              <a:off x="1261" y="3582"/>
              <a:ext cx="0" cy="3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82" name="Freeform 214"/>
            <p:cNvSpPr>
              <a:spLocks/>
            </p:cNvSpPr>
            <p:nvPr/>
          </p:nvSpPr>
          <p:spPr bwMode="auto">
            <a:xfrm>
              <a:off x="740" y="3512"/>
              <a:ext cx="1041" cy="53"/>
            </a:xfrm>
            <a:custGeom>
              <a:avLst/>
              <a:gdLst>
                <a:gd name="T0" fmla="*/ 0 w 448"/>
                <a:gd name="T1" fmla="*/ 0 h 25"/>
                <a:gd name="T2" fmla="*/ 16 w 448"/>
                <a:gd name="T3" fmla="*/ 15 h 25"/>
                <a:gd name="T4" fmla="*/ 213 w 448"/>
                <a:gd name="T5" fmla="*/ 15 h 25"/>
                <a:gd name="T6" fmla="*/ 224 w 448"/>
                <a:gd name="T7" fmla="*/ 25 h 25"/>
                <a:gd name="T8" fmla="*/ 235 w 448"/>
                <a:gd name="T9" fmla="*/ 15 h 25"/>
                <a:gd name="T10" fmla="*/ 432 w 448"/>
                <a:gd name="T11" fmla="*/ 15 h 25"/>
                <a:gd name="T12" fmla="*/ 448 w 44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25">
                  <a:moveTo>
                    <a:pt x="0" y="0"/>
                  </a:moveTo>
                  <a:cubicBezTo>
                    <a:pt x="0" y="10"/>
                    <a:pt x="3" y="15"/>
                    <a:pt x="16" y="15"/>
                  </a:cubicBezTo>
                  <a:cubicBezTo>
                    <a:pt x="19" y="15"/>
                    <a:pt x="211" y="15"/>
                    <a:pt x="213" y="15"/>
                  </a:cubicBezTo>
                  <a:cubicBezTo>
                    <a:pt x="217" y="15"/>
                    <a:pt x="224" y="17"/>
                    <a:pt x="224" y="25"/>
                  </a:cubicBezTo>
                  <a:cubicBezTo>
                    <a:pt x="224" y="17"/>
                    <a:pt x="231" y="15"/>
                    <a:pt x="235" y="15"/>
                  </a:cubicBezTo>
                  <a:cubicBezTo>
                    <a:pt x="237" y="15"/>
                    <a:pt x="429" y="15"/>
                    <a:pt x="432" y="15"/>
                  </a:cubicBezTo>
                  <a:cubicBezTo>
                    <a:pt x="445" y="15"/>
                    <a:pt x="448" y="10"/>
                    <a:pt x="448" y="0"/>
                  </a:cubicBezTo>
                </a:path>
              </a:pathLst>
            </a:custGeom>
            <a:noFill/>
            <a:ln w="22225" cap="flat">
              <a:solidFill>
                <a:srgbClr val="C7D6E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83" name="Freeform 215"/>
            <p:cNvSpPr>
              <a:spLocks/>
            </p:cNvSpPr>
            <p:nvPr/>
          </p:nvSpPr>
          <p:spPr bwMode="auto">
            <a:xfrm>
              <a:off x="672" y="3616"/>
              <a:ext cx="981" cy="408"/>
            </a:xfrm>
            <a:custGeom>
              <a:avLst/>
              <a:gdLst>
                <a:gd name="T0" fmla="*/ 324 w 324"/>
                <a:gd name="T1" fmla="*/ 117 h 133"/>
                <a:gd name="T2" fmla="*/ 308 w 324"/>
                <a:gd name="T3" fmla="*/ 133 h 133"/>
                <a:gd name="T4" fmla="*/ 16 w 324"/>
                <a:gd name="T5" fmla="*/ 133 h 133"/>
                <a:gd name="T6" fmla="*/ 0 w 324"/>
                <a:gd name="T7" fmla="*/ 117 h 133"/>
                <a:gd name="T8" fmla="*/ 0 w 324"/>
                <a:gd name="T9" fmla="*/ 16 h 133"/>
                <a:gd name="T10" fmla="*/ 16 w 324"/>
                <a:gd name="T11" fmla="*/ 0 h 133"/>
                <a:gd name="T12" fmla="*/ 308 w 324"/>
                <a:gd name="T13" fmla="*/ 0 h 133"/>
                <a:gd name="T14" fmla="*/ 324 w 324"/>
                <a:gd name="T15" fmla="*/ 16 h 133"/>
                <a:gd name="T16" fmla="*/ 324 w 324"/>
                <a:gd name="T17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4" h="133">
                  <a:moveTo>
                    <a:pt x="324" y="117"/>
                  </a:moveTo>
                  <a:cubicBezTo>
                    <a:pt x="324" y="126"/>
                    <a:pt x="317" y="133"/>
                    <a:pt x="308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7" y="133"/>
                    <a:pt x="0" y="126"/>
                    <a:pt x="0" y="1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308" y="0"/>
                    <a:pt x="308" y="0"/>
                    <a:pt x="308" y="0"/>
                  </a:cubicBezTo>
                  <a:cubicBezTo>
                    <a:pt x="317" y="0"/>
                    <a:pt x="324" y="7"/>
                    <a:pt x="324" y="16"/>
                  </a:cubicBezTo>
                  <a:lnTo>
                    <a:pt x="324" y="117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84" name="Rectangle 216"/>
            <p:cNvSpPr>
              <a:spLocks noChangeArrowheads="1"/>
            </p:cNvSpPr>
            <p:nvPr/>
          </p:nvSpPr>
          <p:spPr bwMode="auto">
            <a:xfrm>
              <a:off x="720" y="3660"/>
              <a:ext cx="90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Demand is elastic: a </a:t>
              </a:r>
              <a:r>
                <a:rPr lang="en-US" sz="11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higher price </a:t>
              </a:r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reduces total revenue</a:t>
              </a:r>
              <a:endParaRPr lang="en-US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5785" name="Group 217"/>
          <p:cNvGrpSpPr>
            <a:grpSpLocks/>
          </p:cNvGrpSpPr>
          <p:nvPr/>
        </p:nvGrpSpPr>
        <p:grpSpPr bwMode="auto">
          <a:xfrm>
            <a:off x="1316038" y="1439863"/>
            <a:ext cx="1684337" cy="3986212"/>
            <a:chOff x="829" y="763"/>
            <a:chExt cx="1061" cy="2511"/>
          </a:xfrm>
        </p:grpSpPr>
        <p:sp>
          <p:nvSpPr>
            <p:cNvPr id="365786" name="Freeform 218"/>
            <p:cNvSpPr>
              <a:spLocks/>
            </p:cNvSpPr>
            <p:nvPr/>
          </p:nvSpPr>
          <p:spPr bwMode="auto">
            <a:xfrm>
              <a:off x="1015" y="2826"/>
              <a:ext cx="81" cy="123"/>
            </a:xfrm>
            <a:custGeom>
              <a:avLst/>
              <a:gdLst>
                <a:gd name="T0" fmla="*/ 17 w 35"/>
                <a:gd name="T1" fmla="*/ 10 h 58"/>
                <a:gd name="T2" fmla="*/ 34 w 35"/>
                <a:gd name="T3" fmla="*/ 0 h 58"/>
                <a:gd name="T4" fmla="*/ 35 w 35"/>
                <a:gd name="T5" fmla="*/ 0 h 58"/>
                <a:gd name="T6" fmla="*/ 24 w 35"/>
                <a:gd name="T7" fmla="*/ 29 h 58"/>
                <a:gd name="T8" fmla="*/ 17 w 35"/>
                <a:gd name="T9" fmla="*/ 58 h 58"/>
                <a:gd name="T10" fmla="*/ 11 w 35"/>
                <a:gd name="T11" fmla="*/ 29 h 58"/>
                <a:gd name="T12" fmla="*/ 0 w 35"/>
                <a:gd name="T13" fmla="*/ 0 h 58"/>
                <a:gd name="T14" fmla="*/ 0 w 35"/>
                <a:gd name="T15" fmla="*/ 0 h 58"/>
                <a:gd name="T16" fmla="*/ 17 w 35"/>
                <a:gd name="T1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8">
                  <a:moveTo>
                    <a:pt x="17" y="1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8"/>
                    <a:pt x="19" y="48"/>
                    <a:pt x="17" y="58"/>
                  </a:cubicBezTo>
                  <a:cubicBezTo>
                    <a:pt x="15" y="48"/>
                    <a:pt x="13" y="38"/>
                    <a:pt x="11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C7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87" name="Freeform 219"/>
            <p:cNvSpPr>
              <a:spLocks/>
            </p:cNvSpPr>
            <p:nvPr/>
          </p:nvSpPr>
          <p:spPr bwMode="auto">
            <a:xfrm>
              <a:off x="829" y="3150"/>
              <a:ext cx="83" cy="124"/>
            </a:xfrm>
            <a:custGeom>
              <a:avLst/>
              <a:gdLst>
                <a:gd name="T0" fmla="*/ 18 w 36"/>
                <a:gd name="T1" fmla="*/ 11 h 59"/>
                <a:gd name="T2" fmla="*/ 35 w 36"/>
                <a:gd name="T3" fmla="*/ 0 h 59"/>
                <a:gd name="T4" fmla="*/ 36 w 36"/>
                <a:gd name="T5" fmla="*/ 1 h 59"/>
                <a:gd name="T6" fmla="*/ 24 w 36"/>
                <a:gd name="T7" fmla="*/ 29 h 59"/>
                <a:gd name="T8" fmla="*/ 18 w 36"/>
                <a:gd name="T9" fmla="*/ 59 h 59"/>
                <a:gd name="T10" fmla="*/ 12 w 36"/>
                <a:gd name="T11" fmla="*/ 29 h 59"/>
                <a:gd name="T12" fmla="*/ 0 w 36"/>
                <a:gd name="T13" fmla="*/ 1 h 59"/>
                <a:gd name="T14" fmla="*/ 1 w 36"/>
                <a:gd name="T15" fmla="*/ 0 h 59"/>
                <a:gd name="T16" fmla="*/ 18 w 36"/>
                <a:gd name="T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9">
                  <a:moveTo>
                    <a:pt x="18" y="1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9"/>
                    <a:pt x="20" y="49"/>
                    <a:pt x="18" y="59"/>
                  </a:cubicBezTo>
                  <a:cubicBezTo>
                    <a:pt x="16" y="49"/>
                    <a:pt x="14" y="39"/>
                    <a:pt x="12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8" y="11"/>
                  </a:lnTo>
                  <a:close/>
                </a:path>
              </a:pathLst>
            </a:custGeom>
            <a:solidFill>
              <a:srgbClr val="C7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88" name="Freeform 220"/>
            <p:cNvSpPr>
              <a:spLocks/>
            </p:cNvSpPr>
            <p:nvPr/>
          </p:nvSpPr>
          <p:spPr bwMode="auto">
            <a:xfrm>
              <a:off x="1198" y="2586"/>
              <a:ext cx="82" cy="125"/>
            </a:xfrm>
            <a:custGeom>
              <a:avLst/>
              <a:gdLst>
                <a:gd name="T0" fmla="*/ 17 w 35"/>
                <a:gd name="T1" fmla="*/ 11 h 59"/>
                <a:gd name="T2" fmla="*/ 35 w 35"/>
                <a:gd name="T3" fmla="*/ 0 h 59"/>
                <a:gd name="T4" fmla="*/ 35 w 35"/>
                <a:gd name="T5" fmla="*/ 1 h 59"/>
                <a:gd name="T6" fmla="*/ 24 w 35"/>
                <a:gd name="T7" fmla="*/ 29 h 59"/>
                <a:gd name="T8" fmla="*/ 17 w 35"/>
                <a:gd name="T9" fmla="*/ 59 h 59"/>
                <a:gd name="T10" fmla="*/ 11 w 35"/>
                <a:gd name="T11" fmla="*/ 29 h 59"/>
                <a:gd name="T12" fmla="*/ 0 w 35"/>
                <a:gd name="T13" fmla="*/ 1 h 59"/>
                <a:gd name="T14" fmla="*/ 0 w 35"/>
                <a:gd name="T15" fmla="*/ 0 h 59"/>
                <a:gd name="T16" fmla="*/ 17 w 35"/>
                <a:gd name="T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9">
                  <a:moveTo>
                    <a:pt x="17" y="1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9"/>
                    <a:pt x="20" y="49"/>
                    <a:pt x="17" y="59"/>
                  </a:cubicBezTo>
                  <a:cubicBezTo>
                    <a:pt x="15" y="49"/>
                    <a:pt x="13" y="39"/>
                    <a:pt x="11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C7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89" name="Freeform 221"/>
            <p:cNvSpPr>
              <a:spLocks/>
            </p:cNvSpPr>
            <p:nvPr/>
          </p:nvSpPr>
          <p:spPr bwMode="auto">
            <a:xfrm>
              <a:off x="1382" y="2409"/>
              <a:ext cx="81" cy="126"/>
            </a:xfrm>
            <a:custGeom>
              <a:avLst/>
              <a:gdLst>
                <a:gd name="T0" fmla="*/ 18 w 35"/>
                <a:gd name="T1" fmla="*/ 11 h 59"/>
                <a:gd name="T2" fmla="*/ 35 w 35"/>
                <a:gd name="T3" fmla="*/ 0 h 59"/>
                <a:gd name="T4" fmla="*/ 35 w 35"/>
                <a:gd name="T5" fmla="*/ 1 h 59"/>
                <a:gd name="T6" fmla="*/ 24 w 35"/>
                <a:gd name="T7" fmla="*/ 29 h 59"/>
                <a:gd name="T8" fmla="*/ 18 w 35"/>
                <a:gd name="T9" fmla="*/ 59 h 59"/>
                <a:gd name="T10" fmla="*/ 11 w 35"/>
                <a:gd name="T11" fmla="*/ 29 h 59"/>
                <a:gd name="T12" fmla="*/ 0 w 35"/>
                <a:gd name="T13" fmla="*/ 1 h 59"/>
                <a:gd name="T14" fmla="*/ 0 w 35"/>
                <a:gd name="T15" fmla="*/ 0 h 59"/>
                <a:gd name="T16" fmla="*/ 18 w 35"/>
                <a:gd name="T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9">
                  <a:moveTo>
                    <a:pt x="18" y="1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9"/>
                    <a:pt x="20" y="49"/>
                    <a:pt x="18" y="59"/>
                  </a:cubicBezTo>
                  <a:cubicBezTo>
                    <a:pt x="15" y="49"/>
                    <a:pt x="13" y="39"/>
                    <a:pt x="11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11"/>
                  </a:lnTo>
                  <a:close/>
                </a:path>
              </a:pathLst>
            </a:custGeom>
            <a:solidFill>
              <a:srgbClr val="C7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0" name="Freeform 222"/>
            <p:cNvSpPr>
              <a:spLocks/>
            </p:cNvSpPr>
            <p:nvPr/>
          </p:nvSpPr>
          <p:spPr bwMode="auto">
            <a:xfrm>
              <a:off x="1565" y="2310"/>
              <a:ext cx="81" cy="123"/>
            </a:xfrm>
            <a:custGeom>
              <a:avLst/>
              <a:gdLst>
                <a:gd name="T0" fmla="*/ 18 w 35"/>
                <a:gd name="T1" fmla="*/ 10 h 58"/>
                <a:gd name="T2" fmla="*/ 35 w 35"/>
                <a:gd name="T3" fmla="*/ 0 h 58"/>
                <a:gd name="T4" fmla="*/ 35 w 35"/>
                <a:gd name="T5" fmla="*/ 0 h 58"/>
                <a:gd name="T6" fmla="*/ 24 w 35"/>
                <a:gd name="T7" fmla="*/ 28 h 58"/>
                <a:gd name="T8" fmla="*/ 18 w 35"/>
                <a:gd name="T9" fmla="*/ 58 h 58"/>
                <a:gd name="T10" fmla="*/ 11 w 35"/>
                <a:gd name="T11" fmla="*/ 28 h 58"/>
                <a:gd name="T12" fmla="*/ 0 w 35"/>
                <a:gd name="T13" fmla="*/ 0 h 58"/>
                <a:gd name="T14" fmla="*/ 0 w 35"/>
                <a:gd name="T15" fmla="*/ 0 h 58"/>
                <a:gd name="T16" fmla="*/ 18 w 35"/>
                <a:gd name="T1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8">
                  <a:moveTo>
                    <a:pt x="18" y="1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38"/>
                    <a:pt x="20" y="48"/>
                    <a:pt x="18" y="58"/>
                  </a:cubicBezTo>
                  <a:cubicBezTo>
                    <a:pt x="16" y="48"/>
                    <a:pt x="13" y="38"/>
                    <a:pt x="11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C7D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1" name="Line 223"/>
            <p:cNvSpPr>
              <a:spLocks noChangeShapeType="1"/>
            </p:cNvSpPr>
            <p:nvPr/>
          </p:nvSpPr>
          <p:spPr bwMode="auto">
            <a:xfrm flipV="1">
              <a:off x="1428" y="873"/>
              <a:ext cx="89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2" name="Line 224"/>
            <p:cNvSpPr>
              <a:spLocks noChangeShapeType="1"/>
            </p:cNvSpPr>
            <p:nvPr/>
          </p:nvSpPr>
          <p:spPr bwMode="auto">
            <a:xfrm>
              <a:off x="1054" y="962"/>
              <a:ext cx="0" cy="1895"/>
            </a:xfrm>
            <a:prstGeom prst="line">
              <a:avLst/>
            </a:prstGeom>
            <a:noFill/>
            <a:ln w="57150">
              <a:solidFill>
                <a:srgbClr val="C7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3" name="Line 225"/>
            <p:cNvSpPr>
              <a:spLocks noChangeShapeType="1"/>
            </p:cNvSpPr>
            <p:nvPr/>
          </p:nvSpPr>
          <p:spPr bwMode="auto">
            <a:xfrm>
              <a:off x="871" y="873"/>
              <a:ext cx="0" cy="2311"/>
            </a:xfrm>
            <a:prstGeom prst="line">
              <a:avLst/>
            </a:prstGeom>
            <a:noFill/>
            <a:ln w="57150">
              <a:solidFill>
                <a:srgbClr val="C7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4" name="Line 226"/>
            <p:cNvSpPr>
              <a:spLocks noChangeShapeType="1"/>
            </p:cNvSpPr>
            <p:nvPr/>
          </p:nvSpPr>
          <p:spPr bwMode="auto">
            <a:xfrm>
              <a:off x="1238" y="1049"/>
              <a:ext cx="0" cy="1570"/>
            </a:xfrm>
            <a:prstGeom prst="line">
              <a:avLst/>
            </a:prstGeom>
            <a:noFill/>
            <a:ln w="57150">
              <a:solidFill>
                <a:srgbClr val="C7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5" name="Line 227"/>
            <p:cNvSpPr>
              <a:spLocks noChangeShapeType="1"/>
            </p:cNvSpPr>
            <p:nvPr/>
          </p:nvSpPr>
          <p:spPr bwMode="auto">
            <a:xfrm>
              <a:off x="1423" y="1138"/>
              <a:ext cx="0" cy="1305"/>
            </a:xfrm>
            <a:prstGeom prst="line">
              <a:avLst/>
            </a:prstGeom>
            <a:noFill/>
            <a:ln w="57150">
              <a:solidFill>
                <a:srgbClr val="C7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6" name="Line 228"/>
            <p:cNvSpPr>
              <a:spLocks noChangeShapeType="1"/>
            </p:cNvSpPr>
            <p:nvPr/>
          </p:nvSpPr>
          <p:spPr bwMode="auto">
            <a:xfrm>
              <a:off x="1607" y="1227"/>
              <a:ext cx="0" cy="1115"/>
            </a:xfrm>
            <a:prstGeom prst="line">
              <a:avLst/>
            </a:prstGeom>
            <a:noFill/>
            <a:ln w="57150">
              <a:solidFill>
                <a:srgbClr val="C7D6E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7" name="Rectangle 229"/>
            <p:cNvSpPr>
              <a:spLocks noChangeArrowheads="1"/>
            </p:cNvSpPr>
            <p:nvPr/>
          </p:nvSpPr>
          <p:spPr bwMode="auto">
            <a:xfrm>
              <a:off x="1008" y="2957"/>
              <a:ext cx="93" cy="317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8" name="Rectangle 230"/>
            <p:cNvSpPr>
              <a:spLocks noChangeArrowheads="1"/>
            </p:cNvSpPr>
            <p:nvPr/>
          </p:nvSpPr>
          <p:spPr bwMode="auto">
            <a:xfrm>
              <a:off x="1191" y="2711"/>
              <a:ext cx="93" cy="563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99" name="Rectangle 231"/>
            <p:cNvSpPr>
              <a:spLocks noChangeArrowheads="1"/>
            </p:cNvSpPr>
            <p:nvPr/>
          </p:nvSpPr>
          <p:spPr bwMode="auto">
            <a:xfrm>
              <a:off x="1377" y="2535"/>
              <a:ext cx="93" cy="739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0" name="Rectangle 232"/>
            <p:cNvSpPr>
              <a:spLocks noChangeArrowheads="1"/>
            </p:cNvSpPr>
            <p:nvPr/>
          </p:nvSpPr>
          <p:spPr bwMode="auto">
            <a:xfrm>
              <a:off x="1560" y="2429"/>
              <a:ext cx="93" cy="845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1" name="Freeform 233"/>
            <p:cNvSpPr>
              <a:spLocks/>
            </p:cNvSpPr>
            <p:nvPr/>
          </p:nvSpPr>
          <p:spPr bwMode="auto">
            <a:xfrm>
              <a:off x="934" y="763"/>
              <a:ext cx="917" cy="460"/>
            </a:xfrm>
            <a:custGeom>
              <a:avLst/>
              <a:gdLst>
                <a:gd name="T0" fmla="*/ 391 w 395"/>
                <a:gd name="T1" fmla="*/ 217 h 217"/>
                <a:gd name="T2" fmla="*/ 383 w 395"/>
                <a:gd name="T3" fmla="*/ 196 h 217"/>
                <a:gd name="T4" fmla="*/ 214 w 395"/>
                <a:gd name="T5" fmla="*/ 107 h 217"/>
                <a:gd name="T6" fmla="*/ 209 w 395"/>
                <a:gd name="T7" fmla="*/ 93 h 217"/>
                <a:gd name="T8" fmla="*/ 195 w 395"/>
                <a:gd name="T9" fmla="*/ 97 h 217"/>
                <a:gd name="T10" fmla="*/ 21 w 395"/>
                <a:gd name="T11" fmla="*/ 6 h 217"/>
                <a:gd name="T12" fmla="*/ 0 w 395"/>
                <a:gd name="T13" fmla="*/ 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5" h="217">
                  <a:moveTo>
                    <a:pt x="391" y="217"/>
                  </a:moveTo>
                  <a:cubicBezTo>
                    <a:pt x="395" y="208"/>
                    <a:pt x="395" y="202"/>
                    <a:pt x="383" y="196"/>
                  </a:cubicBezTo>
                  <a:cubicBezTo>
                    <a:pt x="381" y="195"/>
                    <a:pt x="216" y="108"/>
                    <a:pt x="214" y="107"/>
                  </a:cubicBezTo>
                  <a:cubicBezTo>
                    <a:pt x="211" y="106"/>
                    <a:pt x="206" y="100"/>
                    <a:pt x="209" y="93"/>
                  </a:cubicBezTo>
                  <a:cubicBezTo>
                    <a:pt x="206" y="100"/>
                    <a:pt x="199" y="99"/>
                    <a:pt x="195" y="97"/>
                  </a:cubicBezTo>
                  <a:cubicBezTo>
                    <a:pt x="193" y="96"/>
                    <a:pt x="23" y="7"/>
                    <a:pt x="21" y="6"/>
                  </a:cubicBezTo>
                  <a:cubicBezTo>
                    <a:pt x="9" y="0"/>
                    <a:pt x="4" y="3"/>
                    <a:pt x="0" y="12"/>
                  </a:cubicBezTo>
                </a:path>
              </a:pathLst>
            </a:custGeom>
            <a:noFill/>
            <a:ln w="22225" cap="flat">
              <a:solidFill>
                <a:srgbClr val="C7D6E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2" name="Freeform 234"/>
            <p:cNvSpPr>
              <a:spLocks/>
            </p:cNvSpPr>
            <p:nvPr/>
          </p:nvSpPr>
          <p:spPr bwMode="auto">
            <a:xfrm>
              <a:off x="1498" y="788"/>
              <a:ext cx="392" cy="119"/>
            </a:xfrm>
            <a:custGeom>
              <a:avLst/>
              <a:gdLst>
                <a:gd name="T0" fmla="*/ 119 w 119"/>
                <a:gd name="T1" fmla="*/ 39 h 55"/>
                <a:gd name="T2" fmla="*/ 103 w 119"/>
                <a:gd name="T3" fmla="*/ 55 h 55"/>
                <a:gd name="T4" fmla="*/ 16 w 119"/>
                <a:gd name="T5" fmla="*/ 55 h 55"/>
                <a:gd name="T6" fmla="*/ 0 w 119"/>
                <a:gd name="T7" fmla="*/ 39 h 55"/>
                <a:gd name="T8" fmla="*/ 0 w 119"/>
                <a:gd name="T9" fmla="*/ 16 h 55"/>
                <a:gd name="T10" fmla="*/ 16 w 119"/>
                <a:gd name="T11" fmla="*/ 0 h 55"/>
                <a:gd name="T12" fmla="*/ 103 w 119"/>
                <a:gd name="T13" fmla="*/ 0 h 55"/>
                <a:gd name="T14" fmla="*/ 119 w 119"/>
                <a:gd name="T15" fmla="*/ 16 h 55"/>
                <a:gd name="T16" fmla="*/ 119 w 119"/>
                <a:gd name="T17" fmla="*/ 3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55">
                  <a:moveTo>
                    <a:pt x="119" y="39"/>
                  </a:moveTo>
                  <a:cubicBezTo>
                    <a:pt x="119" y="48"/>
                    <a:pt x="112" y="55"/>
                    <a:pt x="103" y="55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8" y="55"/>
                    <a:pt x="0" y="48"/>
                    <a:pt x="0" y="3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12" y="0"/>
                    <a:pt x="119" y="7"/>
                    <a:pt x="119" y="16"/>
                  </a:cubicBezTo>
                  <a:lnTo>
                    <a:pt x="119" y="39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3" name="Rectangle 235"/>
            <p:cNvSpPr>
              <a:spLocks noChangeArrowheads="1"/>
            </p:cNvSpPr>
            <p:nvPr/>
          </p:nvSpPr>
          <p:spPr bwMode="auto">
            <a:xfrm>
              <a:off x="1560" y="796"/>
              <a:ext cx="2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Elastic</a:t>
              </a:r>
              <a:endParaRPr lang="en-US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5804" name="Group 236"/>
          <p:cNvGrpSpPr>
            <a:grpSpLocks/>
          </p:cNvGrpSpPr>
          <p:nvPr/>
        </p:nvGrpSpPr>
        <p:grpSpPr bwMode="auto">
          <a:xfrm>
            <a:off x="2938463" y="2108200"/>
            <a:ext cx="1560512" cy="3317875"/>
            <a:chOff x="1851" y="1184"/>
            <a:chExt cx="983" cy="2090"/>
          </a:xfrm>
        </p:grpSpPr>
        <p:sp>
          <p:nvSpPr>
            <p:cNvPr id="365805" name="Line 237"/>
            <p:cNvSpPr>
              <a:spLocks noChangeShapeType="1"/>
            </p:cNvSpPr>
            <p:nvPr/>
          </p:nvSpPr>
          <p:spPr bwMode="auto">
            <a:xfrm>
              <a:off x="2710" y="1754"/>
              <a:ext cx="0" cy="1430"/>
            </a:xfrm>
            <a:prstGeom prst="line">
              <a:avLst/>
            </a:prstGeom>
            <a:noFill/>
            <a:ln w="57150">
              <a:solidFill>
                <a:srgbClr val="FBD4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6" name="Freeform 238"/>
            <p:cNvSpPr>
              <a:spLocks/>
            </p:cNvSpPr>
            <p:nvPr/>
          </p:nvSpPr>
          <p:spPr bwMode="auto">
            <a:xfrm>
              <a:off x="2668" y="3150"/>
              <a:ext cx="83" cy="124"/>
            </a:xfrm>
            <a:custGeom>
              <a:avLst/>
              <a:gdLst>
                <a:gd name="T0" fmla="*/ 18 w 36"/>
                <a:gd name="T1" fmla="*/ 11 h 59"/>
                <a:gd name="T2" fmla="*/ 35 w 36"/>
                <a:gd name="T3" fmla="*/ 0 h 59"/>
                <a:gd name="T4" fmla="*/ 36 w 36"/>
                <a:gd name="T5" fmla="*/ 1 h 59"/>
                <a:gd name="T6" fmla="*/ 24 w 36"/>
                <a:gd name="T7" fmla="*/ 29 h 59"/>
                <a:gd name="T8" fmla="*/ 18 w 36"/>
                <a:gd name="T9" fmla="*/ 59 h 59"/>
                <a:gd name="T10" fmla="*/ 12 w 36"/>
                <a:gd name="T11" fmla="*/ 29 h 59"/>
                <a:gd name="T12" fmla="*/ 0 w 36"/>
                <a:gd name="T13" fmla="*/ 1 h 59"/>
                <a:gd name="T14" fmla="*/ 1 w 36"/>
                <a:gd name="T15" fmla="*/ 0 h 59"/>
                <a:gd name="T16" fmla="*/ 18 w 36"/>
                <a:gd name="T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9">
                  <a:moveTo>
                    <a:pt x="18" y="1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9"/>
                    <a:pt x="20" y="49"/>
                    <a:pt x="18" y="59"/>
                  </a:cubicBezTo>
                  <a:cubicBezTo>
                    <a:pt x="16" y="49"/>
                    <a:pt x="14" y="39"/>
                    <a:pt x="12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8" y="11"/>
                  </a:lnTo>
                  <a:close/>
                </a:path>
              </a:pathLst>
            </a:custGeom>
            <a:solidFill>
              <a:srgbClr val="FB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7" name="Line 239"/>
            <p:cNvSpPr>
              <a:spLocks noChangeShapeType="1"/>
            </p:cNvSpPr>
            <p:nvPr/>
          </p:nvSpPr>
          <p:spPr bwMode="auto">
            <a:xfrm>
              <a:off x="2158" y="1490"/>
              <a:ext cx="0" cy="953"/>
            </a:xfrm>
            <a:prstGeom prst="line">
              <a:avLst/>
            </a:prstGeom>
            <a:noFill/>
            <a:ln w="57150">
              <a:solidFill>
                <a:srgbClr val="FBD4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8" name="Freeform 240"/>
            <p:cNvSpPr>
              <a:spLocks/>
            </p:cNvSpPr>
            <p:nvPr/>
          </p:nvSpPr>
          <p:spPr bwMode="auto">
            <a:xfrm>
              <a:off x="2117" y="2409"/>
              <a:ext cx="82" cy="126"/>
            </a:xfrm>
            <a:custGeom>
              <a:avLst/>
              <a:gdLst>
                <a:gd name="T0" fmla="*/ 17 w 35"/>
                <a:gd name="T1" fmla="*/ 11 h 59"/>
                <a:gd name="T2" fmla="*/ 35 w 35"/>
                <a:gd name="T3" fmla="*/ 0 h 59"/>
                <a:gd name="T4" fmla="*/ 35 w 35"/>
                <a:gd name="T5" fmla="*/ 1 h 59"/>
                <a:gd name="T6" fmla="*/ 24 w 35"/>
                <a:gd name="T7" fmla="*/ 29 h 59"/>
                <a:gd name="T8" fmla="*/ 17 w 35"/>
                <a:gd name="T9" fmla="*/ 59 h 59"/>
                <a:gd name="T10" fmla="*/ 11 w 35"/>
                <a:gd name="T11" fmla="*/ 29 h 59"/>
                <a:gd name="T12" fmla="*/ 0 w 35"/>
                <a:gd name="T13" fmla="*/ 1 h 59"/>
                <a:gd name="T14" fmla="*/ 0 w 35"/>
                <a:gd name="T15" fmla="*/ 0 h 59"/>
                <a:gd name="T16" fmla="*/ 17 w 35"/>
                <a:gd name="T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9">
                  <a:moveTo>
                    <a:pt x="17" y="1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9"/>
                    <a:pt x="20" y="49"/>
                    <a:pt x="17" y="59"/>
                  </a:cubicBezTo>
                  <a:cubicBezTo>
                    <a:pt x="15" y="49"/>
                    <a:pt x="13" y="39"/>
                    <a:pt x="11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11"/>
                  </a:lnTo>
                  <a:close/>
                </a:path>
              </a:pathLst>
            </a:custGeom>
            <a:solidFill>
              <a:srgbClr val="FB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09" name="Line 241"/>
            <p:cNvSpPr>
              <a:spLocks noChangeShapeType="1"/>
            </p:cNvSpPr>
            <p:nvPr/>
          </p:nvSpPr>
          <p:spPr bwMode="auto">
            <a:xfrm>
              <a:off x="1974" y="1401"/>
              <a:ext cx="0" cy="941"/>
            </a:xfrm>
            <a:prstGeom prst="line">
              <a:avLst/>
            </a:prstGeom>
            <a:noFill/>
            <a:ln w="57150">
              <a:solidFill>
                <a:srgbClr val="FBD4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0" name="Freeform 242"/>
            <p:cNvSpPr>
              <a:spLocks/>
            </p:cNvSpPr>
            <p:nvPr/>
          </p:nvSpPr>
          <p:spPr bwMode="auto">
            <a:xfrm>
              <a:off x="1934" y="2310"/>
              <a:ext cx="82" cy="123"/>
            </a:xfrm>
            <a:custGeom>
              <a:avLst/>
              <a:gdLst>
                <a:gd name="T0" fmla="*/ 17 w 35"/>
                <a:gd name="T1" fmla="*/ 10 h 58"/>
                <a:gd name="T2" fmla="*/ 34 w 35"/>
                <a:gd name="T3" fmla="*/ 0 h 58"/>
                <a:gd name="T4" fmla="*/ 35 w 35"/>
                <a:gd name="T5" fmla="*/ 0 h 58"/>
                <a:gd name="T6" fmla="*/ 24 w 35"/>
                <a:gd name="T7" fmla="*/ 28 h 58"/>
                <a:gd name="T8" fmla="*/ 17 w 35"/>
                <a:gd name="T9" fmla="*/ 58 h 58"/>
                <a:gd name="T10" fmla="*/ 11 w 35"/>
                <a:gd name="T11" fmla="*/ 28 h 58"/>
                <a:gd name="T12" fmla="*/ 0 w 35"/>
                <a:gd name="T13" fmla="*/ 0 h 58"/>
                <a:gd name="T14" fmla="*/ 0 w 35"/>
                <a:gd name="T15" fmla="*/ 0 h 58"/>
                <a:gd name="T16" fmla="*/ 17 w 35"/>
                <a:gd name="T1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8">
                  <a:moveTo>
                    <a:pt x="17" y="1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2" y="38"/>
                    <a:pt x="19" y="48"/>
                    <a:pt x="17" y="58"/>
                  </a:cubicBezTo>
                  <a:cubicBezTo>
                    <a:pt x="15" y="48"/>
                    <a:pt x="13" y="38"/>
                    <a:pt x="11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B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1" name="Line 243"/>
            <p:cNvSpPr>
              <a:spLocks noChangeShapeType="1"/>
            </p:cNvSpPr>
            <p:nvPr/>
          </p:nvSpPr>
          <p:spPr bwMode="auto">
            <a:xfrm>
              <a:off x="2343" y="1579"/>
              <a:ext cx="0" cy="1040"/>
            </a:xfrm>
            <a:prstGeom prst="line">
              <a:avLst/>
            </a:prstGeom>
            <a:noFill/>
            <a:ln w="57150">
              <a:solidFill>
                <a:srgbClr val="FBD4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2" name="Freeform 244"/>
            <p:cNvSpPr>
              <a:spLocks/>
            </p:cNvSpPr>
            <p:nvPr/>
          </p:nvSpPr>
          <p:spPr bwMode="auto">
            <a:xfrm>
              <a:off x="2301" y="2586"/>
              <a:ext cx="82" cy="125"/>
            </a:xfrm>
            <a:custGeom>
              <a:avLst/>
              <a:gdLst>
                <a:gd name="T0" fmla="*/ 18 w 35"/>
                <a:gd name="T1" fmla="*/ 11 h 59"/>
                <a:gd name="T2" fmla="*/ 35 w 35"/>
                <a:gd name="T3" fmla="*/ 0 h 59"/>
                <a:gd name="T4" fmla="*/ 35 w 35"/>
                <a:gd name="T5" fmla="*/ 1 h 59"/>
                <a:gd name="T6" fmla="*/ 24 w 35"/>
                <a:gd name="T7" fmla="*/ 29 h 59"/>
                <a:gd name="T8" fmla="*/ 18 w 35"/>
                <a:gd name="T9" fmla="*/ 59 h 59"/>
                <a:gd name="T10" fmla="*/ 11 w 35"/>
                <a:gd name="T11" fmla="*/ 29 h 59"/>
                <a:gd name="T12" fmla="*/ 0 w 35"/>
                <a:gd name="T13" fmla="*/ 1 h 59"/>
                <a:gd name="T14" fmla="*/ 0 w 35"/>
                <a:gd name="T15" fmla="*/ 0 h 59"/>
                <a:gd name="T16" fmla="*/ 18 w 35"/>
                <a:gd name="T1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9">
                  <a:moveTo>
                    <a:pt x="18" y="1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9"/>
                    <a:pt x="20" y="49"/>
                    <a:pt x="18" y="59"/>
                  </a:cubicBezTo>
                  <a:cubicBezTo>
                    <a:pt x="15" y="49"/>
                    <a:pt x="13" y="39"/>
                    <a:pt x="11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11"/>
                  </a:lnTo>
                  <a:close/>
                </a:path>
              </a:pathLst>
            </a:custGeom>
            <a:solidFill>
              <a:srgbClr val="FB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3" name="Line 245"/>
            <p:cNvSpPr>
              <a:spLocks noChangeShapeType="1"/>
            </p:cNvSpPr>
            <p:nvPr/>
          </p:nvSpPr>
          <p:spPr bwMode="auto">
            <a:xfrm>
              <a:off x="2526" y="1668"/>
              <a:ext cx="0" cy="1197"/>
            </a:xfrm>
            <a:prstGeom prst="line">
              <a:avLst/>
            </a:prstGeom>
            <a:noFill/>
            <a:ln w="57150">
              <a:solidFill>
                <a:srgbClr val="FBD4D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4" name="Freeform 246"/>
            <p:cNvSpPr>
              <a:spLocks/>
            </p:cNvSpPr>
            <p:nvPr/>
          </p:nvSpPr>
          <p:spPr bwMode="auto">
            <a:xfrm>
              <a:off x="2485" y="2834"/>
              <a:ext cx="80" cy="123"/>
            </a:xfrm>
            <a:custGeom>
              <a:avLst/>
              <a:gdLst>
                <a:gd name="T0" fmla="*/ 18 w 35"/>
                <a:gd name="T1" fmla="*/ 10 h 58"/>
                <a:gd name="T2" fmla="*/ 35 w 35"/>
                <a:gd name="T3" fmla="*/ 0 h 58"/>
                <a:gd name="T4" fmla="*/ 35 w 35"/>
                <a:gd name="T5" fmla="*/ 0 h 58"/>
                <a:gd name="T6" fmla="*/ 24 w 35"/>
                <a:gd name="T7" fmla="*/ 29 h 58"/>
                <a:gd name="T8" fmla="*/ 18 w 35"/>
                <a:gd name="T9" fmla="*/ 58 h 58"/>
                <a:gd name="T10" fmla="*/ 11 w 35"/>
                <a:gd name="T11" fmla="*/ 29 h 58"/>
                <a:gd name="T12" fmla="*/ 0 w 35"/>
                <a:gd name="T13" fmla="*/ 0 h 58"/>
                <a:gd name="T14" fmla="*/ 0 w 35"/>
                <a:gd name="T15" fmla="*/ 0 h 58"/>
                <a:gd name="T16" fmla="*/ 18 w 35"/>
                <a:gd name="T1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" h="58">
                  <a:moveTo>
                    <a:pt x="18" y="1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8"/>
                    <a:pt x="20" y="48"/>
                    <a:pt x="18" y="58"/>
                  </a:cubicBezTo>
                  <a:cubicBezTo>
                    <a:pt x="16" y="48"/>
                    <a:pt x="13" y="38"/>
                    <a:pt x="11" y="2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BD4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5" name="Rectangle 247"/>
            <p:cNvSpPr>
              <a:spLocks noChangeArrowheads="1"/>
            </p:cNvSpPr>
            <p:nvPr/>
          </p:nvSpPr>
          <p:spPr bwMode="auto">
            <a:xfrm>
              <a:off x="1928" y="2429"/>
              <a:ext cx="92" cy="845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6" name="Rectangle 248"/>
            <p:cNvSpPr>
              <a:spLocks noChangeArrowheads="1"/>
            </p:cNvSpPr>
            <p:nvPr/>
          </p:nvSpPr>
          <p:spPr bwMode="auto">
            <a:xfrm>
              <a:off x="2110" y="2535"/>
              <a:ext cx="94" cy="739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7" name="Rectangle 249"/>
            <p:cNvSpPr>
              <a:spLocks noChangeArrowheads="1"/>
            </p:cNvSpPr>
            <p:nvPr/>
          </p:nvSpPr>
          <p:spPr bwMode="auto">
            <a:xfrm>
              <a:off x="2296" y="2711"/>
              <a:ext cx="93" cy="563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8" name="Rectangle 250"/>
            <p:cNvSpPr>
              <a:spLocks noChangeArrowheads="1"/>
            </p:cNvSpPr>
            <p:nvPr/>
          </p:nvSpPr>
          <p:spPr bwMode="auto">
            <a:xfrm>
              <a:off x="2480" y="2957"/>
              <a:ext cx="93" cy="317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19" name="Freeform 251"/>
            <p:cNvSpPr>
              <a:spLocks/>
            </p:cNvSpPr>
            <p:nvPr/>
          </p:nvSpPr>
          <p:spPr bwMode="auto">
            <a:xfrm>
              <a:off x="1851" y="1200"/>
              <a:ext cx="908" cy="455"/>
            </a:xfrm>
            <a:custGeom>
              <a:avLst/>
              <a:gdLst>
                <a:gd name="T0" fmla="*/ 386 w 391"/>
                <a:gd name="T1" fmla="*/ 215 h 215"/>
                <a:gd name="T2" fmla="*/ 379 w 391"/>
                <a:gd name="T3" fmla="*/ 194 h 215"/>
                <a:gd name="T4" fmla="*/ 213 w 391"/>
                <a:gd name="T5" fmla="*/ 107 h 215"/>
                <a:gd name="T6" fmla="*/ 209 w 391"/>
                <a:gd name="T7" fmla="*/ 93 h 215"/>
                <a:gd name="T8" fmla="*/ 195 w 391"/>
                <a:gd name="T9" fmla="*/ 97 h 215"/>
                <a:gd name="T10" fmla="*/ 22 w 391"/>
                <a:gd name="T11" fmla="*/ 6 h 215"/>
                <a:gd name="T12" fmla="*/ 0 w 391"/>
                <a:gd name="T13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1" h="215">
                  <a:moveTo>
                    <a:pt x="386" y="215"/>
                  </a:moveTo>
                  <a:cubicBezTo>
                    <a:pt x="391" y="206"/>
                    <a:pt x="391" y="200"/>
                    <a:pt x="379" y="194"/>
                  </a:cubicBezTo>
                  <a:cubicBezTo>
                    <a:pt x="377" y="193"/>
                    <a:pt x="215" y="108"/>
                    <a:pt x="213" y="107"/>
                  </a:cubicBezTo>
                  <a:cubicBezTo>
                    <a:pt x="210" y="105"/>
                    <a:pt x="205" y="100"/>
                    <a:pt x="209" y="93"/>
                  </a:cubicBezTo>
                  <a:cubicBezTo>
                    <a:pt x="205" y="100"/>
                    <a:pt x="198" y="99"/>
                    <a:pt x="195" y="97"/>
                  </a:cubicBezTo>
                  <a:cubicBezTo>
                    <a:pt x="193" y="96"/>
                    <a:pt x="24" y="8"/>
                    <a:pt x="22" y="6"/>
                  </a:cubicBezTo>
                  <a:cubicBezTo>
                    <a:pt x="10" y="0"/>
                    <a:pt x="5" y="3"/>
                    <a:pt x="0" y="12"/>
                  </a:cubicBezTo>
                </a:path>
              </a:pathLst>
            </a:custGeom>
            <a:noFill/>
            <a:ln w="22225" cap="flat">
              <a:solidFill>
                <a:srgbClr val="FBD4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0" name="Line 252"/>
            <p:cNvSpPr>
              <a:spLocks noChangeShapeType="1"/>
            </p:cNvSpPr>
            <p:nvPr/>
          </p:nvSpPr>
          <p:spPr bwMode="auto">
            <a:xfrm flipV="1">
              <a:off x="2345" y="1309"/>
              <a:ext cx="89" cy="7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1" name="Freeform 253"/>
            <p:cNvSpPr>
              <a:spLocks/>
            </p:cNvSpPr>
            <p:nvPr/>
          </p:nvSpPr>
          <p:spPr bwMode="auto">
            <a:xfrm>
              <a:off x="2415" y="1184"/>
              <a:ext cx="419" cy="132"/>
            </a:xfrm>
            <a:custGeom>
              <a:avLst/>
              <a:gdLst>
                <a:gd name="T0" fmla="*/ 149 w 149"/>
                <a:gd name="T1" fmla="*/ 40 h 56"/>
                <a:gd name="T2" fmla="*/ 133 w 149"/>
                <a:gd name="T3" fmla="*/ 56 h 56"/>
                <a:gd name="T4" fmla="*/ 16 w 149"/>
                <a:gd name="T5" fmla="*/ 56 h 56"/>
                <a:gd name="T6" fmla="*/ 0 w 149"/>
                <a:gd name="T7" fmla="*/ 40 h 56"/>
                <a:gd name="T8" fmla="*/ 0 w 149"/>
                <a:gd name="T9" fmla="*/ 16 h 56"/>
                <a:gd name="T10" fmla="*/ 16 w 149"/>
                <a:gd name="T11" fmla="*/ 0 h 56"/>
                <a:gd name="T12" fmla="*/ 133 w 149"/>
                <a:gd name="T13" fmla="*/ 0 h 56"/>
                <a:gd name="T14" fmla="*/ 149 w 149"/>
                <a:gd name="T15" fmla="*/ 16 h 56"/>
                <a:gd name="T16" fmla="*/ 149 w 149"/>
                <a:gd name="T1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56">
                  <a:moveTo>
                    <a:pt x="149" y="40"/>
                  </a:moveTo>
                  <a:cubicBezTo>
                    <a:pt x="149" y="49"/>
                    <a:pt x="141" y="56"/>
                    <a:pt x="133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8" y="56"/>
                    <a:pt x="0" y="49"/>
                    <a:pt x="0" y="4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8" y="0"/>
                    <a:pt x="16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41" y="0"/>
                    <a:pt x="149" y="8"/>
                    <a:pt x="149" y="16"/>
                  </a:cubicBezTo>
                  <a:lnTo>
                    <a:pt x="149" y="40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2" name="Rectangle 254"/>
            <p:cNvSpPr>
              <a:spLocks noChangeArrowheads="1"/>
            </p:cNvSpPr>
            <p:nvPr/>
          </p:nvSpPr>
          <p:spPr bwMode="auto">
            <a:xfrm>
              <a:off x="2461" y="1194"/>
              <a:ext cx="35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Inelastic</a:t>
              </a:r>
              <a:endParaRPr lang="en-US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5823" name="Group 255"/>
          <p:cNvGrpSpPr>
            <a:grpSpLocks/>
          </p:cNvGrpSpPr>
          <p:nvPr/>
        </p:nvGrpSpPr>
        <p:grpSpPr bwMode="auto">
          <a:xfrm>
            <a:off x="2768602" y="1670051"/>
            <a:ext cx="1397001" cy="3756025"/>
            <a:chOff x="1744" y="908"/>
            <a:chExt cx="880" cy="2366"/>
          </a:xfrm>
        </p:grpSpPr>
        <p:sp>
          <p:nvSpPr>
            <p:cNvPr id="365824" name="Freeform 256"/>
            <p:cNvSpPr>
              <a:spLocks/>
            </p:cNvSpPr>
            <p:nvPr/>
          </p:nvSpPr>
          <p:spPr bwMode="auto">
            <a:xfrm>
              <a:off x="1749" y="2270"/>
              <a:ext cx="83" cy="123"/>
            </a:xfrm>
            <a:custGeom>
              <a:avLst/>
              <a:gdLst>
                <a:gd name="T0" fmla="*/ 18 w 36"/>
                <a:gd name="T1" fmla="*/ 10 h 58"/>
                <a:gd name="T2" fmla="*/ 35 w 36"/>
                <a:gd name="T3" fmla="*/ 0 h 58"/>
                <a:gd name="T4" fmla="*/ 36 w 36"/>
                <a:gd name="T5" fmla="*/ 1 h 58"/>
                <a:gd name="T6" fmla="*/ 24 w 36"/>
                <a:gd name="T7" fmla="*/ 29 h 58"/>
                <a:gd name="T8" fmla="*/ 18 w 36"/>
                <a:gd name="T9" fmla="*/ 58 h 58"/>
                <a:gd name="T10" fmla="*/ 12 w 36"/>
                <a:gd name="T11" fmla="*/ 29 h 58"/>
                <a:gd name="T12" fmla="*/ 0 w 36"/>
                <a:gd name="T13" fmla="*/ 1 h 58"/>
                <a:gd name="T14" fmla="*/ 1 w 36"/>
                <a:gd name="T15" fmla="*/ 0 h 58"/>
                <a:gd name="T16" fmla="*/ 18 w 36"/>
                <a:gd name="T17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8">
                  <a:moveTo>
                    <a:pt x="18" y="10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9"/>
                    <a:pt x="20" y="48"/>
                    <a:pt x="18" y="58"/>
                  </a:cubicBezTo>
                  <a:cubicBezTo>
                    <a:pt x="16" y="48"/>
                    <a:pt x="14" y="39"/>
                    <a:pt x="12" y="2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5" name="Line 257"/>
            <p:cNvSpPr>
              <a:spLocks noChangeShapeType="1"/>
            </p:cNvSpPr>
            <p:nvPr/>
          </p:nvSpPr>
          <p:spPr bwMode="auto">
            <a:xfrm>
              <a:off x="1790" y="1316"/>
              <a:ext cx="0" cy="986"/>
            </a:xfrm>
            <a:prstGeom prst="line">
              <a:avLst/>
            </a:prstGeom>
            <a:noFill/>
            <a:ln w="90488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6" name="Rectangle 258"/>
            <p:cNvSpPr>
              <a:spLocks noChangeArrowheads="1"/>
            </p:cNvSpPr>
            <p:nvPr/>
          </p:nvSpPr>
          <p:spPr bwMode="auto">
            <a:xfrm>
              <a:off x="1744" y="2393"/>
              <a:ext cx="93" cy="881"/>
            </a:xfrm>
            <a:prstGeom prst="rect">
              <a:avLst/>
            </a:prstGeom>
            <a:solidFill>
              <a:srgbClr val="CFE4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7" name="Line 259"/>
            <p:cNvSpPr>
              <a:spLocks noChangeShapeType="1"/>
            </p:cNvSpPr>
            <p:nvPr/>
          </p:nvSpPr>
          <p:spPr bwMode="auto">
            <a:xfrm flipV="1">
              <a:off x="1820" y="1007"/>
              <a:ext cx="314" cy="28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8" name="Freeform 260"/>
            <p:cNvSpPr>
              <a:spLocks/>
            </p:cNvSpPr>
            <p:nvPr/>
          </p:nvSpPr>
          <p:spPr bwMode="auto">
            <a:xfrm>
              <a:off x="2127" y="908"/>
              <a:ext cx="497" cy="120"/>
            </a:xfrm>
            <a:custGeom>
              <a:avLst/>
              <a:gdLst>
                <a:gd name="T0" fmla="*/ 183 w 183"/>
                <a:gd name="T1" fmla="*/ 41 h 57"/>
                <a:gd name="T2" fmla="*/ 167 w 183"/>
                <a:gd name="T3" fmla="*/ 57 h 57"/>
                <a:gd name="T4" fmla="*/ 16 w 183"/>
                <a:gd name="T5" fmla="*/ 57 h 57"/>
                <a:gd name="T6" fmla="*/ 0 w 183"/>
                <a:gd name="T7" fmla="*/ 41 h 57"/>
                <a:gd name="T8" fmla="*/ 0 w 183"/>
                <a:gd name="T9" fmla="*/ 16 h 57"/>
                <a:gd name="T10" fmla="*/ 16 w 183"/>
                <a:gd name="T11" fmla="*/ 0 h 57"/>
                <a:gd name="T12" fmla="*/ 167 w 183"/>
                <a:gd name="T13" fmla="*/ 0 h 57"/>
                <a:gd name="T14" fmla="*/ 183 w 183"/>
                <a:gd name="T15" fmla="*/ 16 h 57"/>
                <a:gd name="T16" fmla="*/ 183 w 183"/>
                <a:gd name="T17" fmla="*/ 4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57">
                  <a:moveTo>
                    <a:pt x="183" y="41"/>
                  </a:moveTo>
                  <a:cubicBezTo>
                    <a:pt x="183" y="50"/>
                    <a:pt x="176" y="57"/>
                    <a:pt x="167" y="57"/>
                  </a:cubicBezTo>
                  <a:cubicBezTo>
                    <a:pt x="16" y="57"/>
                    <a:pt x="16" y="57"/>
                    <a:pt x="16" y="57"/>
                  </a:cubicBezTo>
                  <a:cubicBezTo>
                    <a:pt x="7" y="57"/>
                    <a:pt x="0" y="50"/>
                    <a:pt x="0" y="4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76" y="0"/>
                    <a:pt x="183" y="7"/>
                    <a:pt x="183" y="16"/>
                  </a:cubicBezTo>
                  <a:lnTo>
                    <a:pt x="183" y="41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29" name="Rectangle 261"/>
            <p:cNvSpPr>
              <a:spLocks noChangeArrowheads="1"/>
            </p:cNvSpPr>
            <p:nvPr/>
          </p:nvSpPr>
          <p:spPr bwMode="auto">
            <a:xfrm>
              <a:off x="2154" y="912"/>
              <a:ext cx="4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Unit-elastic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5830" name="Group 262"/>
          <p:cNvGrpSpPr>
            <a:grpSpLocks/>
          </p:cNvGrpSpPr>
          <p:nvPr/>
        </p:nvGrpSpPr>
        <p:grpSpPr bwMode="auto">
          <a:xfrm>
            <a:off x="2857500" y="5803900"/>
            <a:ext cx="1790700" cy="825500"/>
            <a:chOff x="1800" y="3512"/>
            <a:chExt cx="1128" cy="520"/>
          </a:xfrm>
        </p:grpSpPr>
        <p:sp>
          <p:nvSpPr>
            <p:cNvPr id="365831" name="Line 263"/>
            <p:cNvSpPr>
              <a:spLocks noChangeShapeType="1"/>
            </p:cNvSpPr>
            <p:nvPr/>
          </p:nvSpPr>
          <p:spPr bwMode="auto">
            <a:xfrm flipV="1">
              <a:off x="2320" y="3577"/>
              <a:ext cx="0" cy="5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32" name="Freeform 264"/>
            <p:cNvSpPr>
              <a:spLocks/>
            </p:cNvSpPr>
            <p:nvPr/>
          </p:nvSpPr>
          <p:spPr bwMode="auto">
            <a:xfrm>
              <a:off x="1800" y="3512"/>
              <a:ext cx="1040" cy="53"/>
            </a:xfrm>
            <a:custGeom>
              <a:avLst/>
              <a:gdLst>
                <a:gd name="T0" fmla="*/ 0 w 448"/>
                <a:gd name="T1" fmla="*/ 0 h 25"/>
                <a:gd name="T2" fmla="*/ 16 w 448"/>
                <a:gd name="T3" fmla="*/ 15 h 25"/>
                <a:gd name="T4" fmla="*/ 213 w 448"/>
                <a:gd name="T5" fmla="*/ 15 h 25"/>
                <a:gd name="T6" fmla="*/ 224 w 448"/>
                <a:gd name="T7" fmla="*/ 25 h 25"/>
                <a:gd name="T8" fmla="*/ 235 w 448"/>
                <a:gd name="T9" fmla="*/ 15 h 25"/>
                <a:gd name="T10" fmla="*/ 432 w 448"/>
                <a:gd name="T11" fmla="*/ 15 h 25"/>
                <a:gd name="T12" fmla="*/ 448 w 44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8" h="25">
                  <a:moveTo>
                    <a:pt x="0" y="0"/>
                  </a:moveTo>
                  <a:cubicBezTo>
                    <a:pt x="0" y="10"/>
                    <a:pt x="3" y="15"/>
                    <a:pt x="16" y="15"/>
                  </a:cubicBezTo>
                  <a:cubicBezTo>
                    <a:pt x="19" y="15"/>
                    <a:pt x="211" y="15"/>
                    <a:pt x="213" y="15"/>
                  </a:cubicBezTo>
                  <a:cubicBezTo>
                    <a:pt x="217" y="15"/>
                    <a:pt x="224" y="17"/>
                    <a:pt x="224" y="25"/>
                  </a:cubicBezTo>
                  <a:cubicBezTo>
                    <a:pt x="224" y="17"/>
                    <a:pt x="231" y="15"/>
                    <a:pt x="235" y="15"/>
                  </a:cubicBezTo>
                  <a:cubicBezTo>
                    <a:pt x="237" y="15"/>
                    <a:pt x="429" y="15"/>
                    <a:pt x="432" y="15"/>
                  </a:cubicBezTo>
                  <a:cubicBezTo>
                    <a:pt x="445" y="15"/>
                    <a:pt x="448" y="10"/>
                    <a:pt x="448" y="0"/>
                  </a:cubicBezTo>
                </a:path>
              </a:pathLst>
            </a:custGeom>
            <a:noFill/>
            <a:ln w="22225" cap="flat">
              <a:solidFill>
                <a:srgbClr val="FBD4D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33" name="Freeform 265"/>
            <p:cNvSpPr>
              <a:spLocks/>
            </p:cNvSpPr>
            <p:nvPr/>
          </p:nvSpPr>
          <p:spPr bwMode="auto">
            <a:xfrm>
              <a:off x="1921" y="3624"/>
              <a:ext cx="1007" cy="408"/>
            </a:xfrm>
            <a:custGeom>
              <a:avLst/>
              <a:gdLst>
                <a:gd name="T0" fmla="*/ 345 w 345"/>
                <a:gd name="T1" fmla="*/ 117 h 133"/>
                <a:gd name="T2" fmla="*/ 329 w 345"/>
                <a:gd name="T3" fmla="*/ 133 h 133"/>
                <a:gd name="T4" fmla="*/ 16 w 345"/>
                <a:gd name="T5" fmla="*/ 133 h 133"/>
                <a:gd name="T6" fmla="*/ 0 w 345"/>
                <a:gd name="T7" fmla="*/ 117 h 133"/>
                <a:gd name="T8" fmla="*/ 0 w 345"/>
                <a:gd name="T9" fmla="*/ 16 h 133"/>
                <a:gd name="T10" fmla="*/ 16 w 345"/>
                <a:gd name="T11" fmla="*/ 0 h 133"/>
                <a:gd name="T12" fmla="*/ 329 w 345"/>
                <a:gd name="T13" fmla="*/ 0 h 133"/>
                <a:gd name="T14" fmla="*/ 345 w 345"/>
                <a:gd name="T15" fmla="*/ 16 h 133"/>
                <a:gd name="T16" fmla="*/ 345 w 345"/>
                <a:gd name="T17" fmla="*/ 11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5" h="133">
                  <a:moveTo>
                    <a:pt x="345" y="117"/>
                  </a:moveTo>
                  <a:cubicBezTo>
                    <a:pt x="345" y="126"/>
                    <a:pt x="338" y="133"/>
                    <a:pt x="329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8" y="133"/>
                    <a:pt x="0" y="126"/>
                    <a:pt x="0" y="11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329" y="0"/>
                    <a:pt x="329" y="0"/>
                    <a:pt x="329" y="0"/>
                  </a:cubicBezTo>
                  <a:cubicBezTo>
                    <a:pt x="338" y="0"/>
                    <a:pt x="345" y="7"/>
                    <a:pt x="345" y="16"/>
                  </a:cubicBezTo>
                  <a:lnTo>
                    <a:pt x="345" y="117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34" name="Rectangle 266"/>
            <p:cNvSpPr>
              <a:spLocks noChangeArrowheads="1"/>
            </p:cNvSpPr>
            <p:nvPr/>
          </p:nvSpPr>
          <p:spPr bwMode="auto">
            <a:xfrm>
              <a:off x="1980" y="3663"/>
              <a:ext cx="948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Demand is inelastic: a higher price increase total revenue</a:t>
              </a:r>
              <a:endParaRPr lang="en-US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65835" name="Group 267"/>
          <p:cNvGrpSpPr>
            <a:grpSpLocks/>
          </p:cNvGrpSpPr>
          <p:nvPr/>
        </p:nvGrpSpPr>
        <p:grpSpPr bwMode="auto">
          <a:xfrm>
            <a:off x="530225" y="1322388"/>
            <a:ext cx="8613775" cy="4830763"/>
            <a:chOff x="334" y="689"/>
            <a:chExt cx="5426" cy="3043"/>
          </a:xfrm>
        </p:grpSpPr>
        <p:sp>
          <p:nvSpPr>
            <p:cNvPr id="365836" name="Line 268"/>
            <p:cNvSpPr>
              <a:spLocks noChangeShapeType="1"/>
            </p:cNvSpPr>
            <p:nvPr/>
          </p:nvSpPr>
          <p:spPr bwMode="auto">
            <a:xfrm>
              <a:off x="732" y="2393"/>
              <a:ext cx="5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37" name="Line 269"/>
            <p:cNvSpPr>
              <a:spLocks noChangeShapeType="1"/>
            </p:cNvSpPr>
            <p:nvPr/>
          </p:nvSpPr>
          <p:spPr bwMode="auto">
            <a:xfrm>
              <a:off x="732" y="2429"/>
              <a:ext cx="5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38" name="Line 270"/>
            <p:cNvSpPr>
              <a:spLocks noChangeShapeType="1"/>
            </p:cNvSpPr>
            <p:nvPr/>
          </p:nvSpPr>
          <p:spPr bwMode="auto">
            <a:xfrm>
              <a:off x="732" y="2535"/>
              <a:ext cx="5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39" name="Line 271"/>
            <p:cNvSpPr>
              <a:spLocks noChangeShapeType="1"/>
            </p:cNvSpPr>
            <p:nvPr/>
          </p:nvSpPr>
          <p:spPr bwMode="auto">
            <a:xfrm>
              <a:off x="732" y="2711"/>
              <a:ext cx="5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0" name="Line 272"/>
            <p:cNvSpPr>
              <a:spLocks noChangeShapeType="1"/>
            </p:cNvSpPr>
            <p:nvPr/>
          </p:nvSpPr>
          <p:spPr bwMode="auto">
            <a:xfrm>
              <a:off x="732" y="2957"/>
              <a:ext cx="5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1" name="Rectangle 273"/>
            <p:cNvSpPr>
              <a:spLocks noChangeArrowheads="1"/>
            </p:cNvSpPr>
            <p:nvPr/>
          </p:nvSpPr>
          <p:spPr bwMode="auto">
            <a:xfrm>
              <a:off x="641" y="3230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2" name="Rectangle 274"/>
            <p:cNvSpPr>
              <a:spLocks noChangeArrowheads="1"/>
            </p:cNvSpPr>
            <p:nvPr/>
          </p:nvSpPr>
          <p:spPr bwMode="auto">
            <a:xfrm>
              <a:off x="849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3" name="Rectangle 275"/>
            <p:cNvSpPr>
              <a:spLocks noChangeArrowheads="1"/>
            </p:cNvSpPr>
            <p:nvPr/>
          </p:nvSpPr>
          <p:spPr bwMode="auto">
            <a:xfrm>
              <a:off x="1033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4" name="Rectangle 276"/>
            <p:cNvSpPr>
              <a:spLocks noChangeArrowheads="1"/>
            </p:cNvSpPr>
            <p:nvPr/>
          </p:nvSpPr>
          <p:spPr bwMode="auto">
            <a:xfrm>
              <a:off x="1217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5" name="Rectangle 277"/>
            <p:cNvSpPr>
              <a:spLocks noChangeArrowheads="1"/>
            </p:cNvSpPr>
            <p:nvPr/>
          </p:nvSpPr>
          <p:spPr bwMode="auto">
            <a:xfrm>
              <a:off x="1401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3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6" name="Rectangle 278"/>
            <p:cNvSpPr>
              <a:spLocks noChangeArrowheads="1"/>
            </p:cNvSpPr>
            <p:nvPr/>
          </p:nvSpPr>
          <p:spPr bwMode="auto">
            <a:xfrm>
              <a:off x="1584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4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7" name="Rectangle 279"/>
            <p:cNvSpPr>
              <a:spLocks noChangeArrowheads="1"/>
            </p:cNvSpPr>
            <p:nvPr/>
          </p:nvSpPr>
          <p:spPr bwMode="auto">
            <a:xfrm>
              <a:off x="1769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5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8" name="Rectangle 280"/>
            <p:cNvSpPr>
              <a:spLocks noChangeArrowheads="1"/>
            </p:cNvSpPr>
            <p:nvPr/>
          </p:nvSpPr>
          <p:spPr bwMode="auto">
            <a:xfrm>
              <a:off x="1953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49" name="Rectangle 281"/>
            <p:cNvSpPr>
              <a:spLocks noChangeArrowheads="1"/>
            </p:cNvSpPr>
            <p:nvPr/>
          </p:nvSpPr>
          <p:spPr bwMode="auto">
            <a:xfrm>
              <a:off x="2137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7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50" name="Rectangle 282"/>
            <p:cNvSpPr>
              <a:spLocks noChangeArrowheads="1"/>
            </p:cNvSpPr>
            <p:nvPr/>
          </p:nvSpPr>
          <p:spPr bwMode="auto">
            <a:xfrm>
              <a:off x="2667" y="3289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51" name="Rectangle 283"/>
            <p:cNvSpPr>
              <a:spLocks noChangeArrowheads="1"/>
            </p:cNvSpPr>
            <p:nvPr/>
          </p:nvSpPr>
          <p:spPr bwMode="auto">
            <a:xfrm>
              <a:off x="2504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52" name="Rectangle 284"/>
            <p:cNvSpPr>
              <a:spLocks noChangeArrowheads="1"/>
            </p:cNvSpPr>
            <p:nvPr/>
          </p:nvSpPr>
          <p:spPr bwMode="auto">
            <a:xfrm>
              <a:off x="2321" y="328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8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53" name="Rectangle 285"/>
            <p:cNvSpPr>
              <a:spLocks noChangeArrowheads="1"/>
            </p:cNvSpPr>
            <p:nvPr/>
          </p:nvSpPr>
          <p:spPr bwMode="auto">
            <a:xfrm>
              <a:off x="556" y="2333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$25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365854" name="Rectangle 286"/>
            <p:cNvSpPr>
              <a:spLocks noChangeArrowheads="1"/>
            </p:cNvSpPr>
            <p:nvPr/>
          </p:nvSpPr>
          <p:spPr bwMode="auto">
            <a:xfrm>
              <a:off x="598" y="2401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24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365855" name="Rectangle 287"/>
            <p:cNvSpPr>
              <a:spLocks noChangeArrowheads="1"/>
            </p:cNvSpPr>
            <p:nvPr/>
          </p:nvSpPr>
          <p:spPr bwMode="auto">
            <a:xfrm>
              <a:off x="598" y="2489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56" name="Rectangle 288"/>
            <p:cNvSpPr>
              <a:spLocks noChangeArrowheads="1"/>
            </p:cNvSpPr>
            <p:nvPr/>
          </p:nvSpPr>
          <p:spPr bwMode="auto">
            <a:xfrm>
              <a:off x="598" y="2665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57" name="Rectangle 289"/>
            <p:cNvSpPr>
              <a:spLocks noChangeArrowheads="1"/>
            </p:cNvSpPr>
            <p:nvPr/>
          </p:nvSpPr>
          <p:spPr bwMode="auto">
            <a:xfrm>
              <a:off x="641" y="291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58" name="Rectangle 290"/>
            <p:cNvSpPr>
              <a:spLocks noChangeArrowheads="1"/>
            </p:cNvSpPr>
            <p:nvPr/>
          </p:nvSpPr>
          <p:spPr bwMode="auto">
            <a:xfrm>
              <a:off x="2544" y="3390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b="1">
                  <a:solidFill>
                    <a:srgbClr val="000000"/>
                  </a:solidFill>
                  <a:latin typeface="Century Gothic"/>
                  <a:cs typeface="Century Gothic"/>
                </a:rPr>
                <a:t>Quantity</a:t>
              </a:r>
              <a:endParaRPr lang="en-US" b="1">
                <a:latin typeface="Century Gothic"/>
                <a:cs typeface="Century Gothic"/>
              </a:endParaRPr>
            </a:p>
          </p:txBody>
        </p:sp>
        <p:sp>
          <p:nvSpPr>
            <p:cNvPr id="365859" name="Rectangle 291"/>
            <p:cNvSpPr>
              <a:spLocks noChangeArrowheads="1"/>
            </p:cNvSpPr>
            <p:nvPr/>
          </p:nvSpPr>
          <p:spPr bwMode="auto">
            <a:xfrm>
              <a:off x="334" y="2129"/>
              <a:ext cx="3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100" b="1">
                  <a:solidFill>
                    <a:srgbClr val="000000"/>
                  </a:solidFill>
                  <a:latin typeface="Century Gothic"/>
                  <a:cs typeface="Century Gothic"/>
                </a:rPr>
                <a:t>Total revenue</a:t>
              </a:r>
              <a:endParaRPr lang="en-US" b="1">
                <a:latin typeface="Century Gothic"/>
                <a:cs typeface="Century Gothic"/>
              </a:endParaRPr>
            </a:p>
          </p:txBody>
        </p:sp>
        <p:sp>
          <p:nvSpPr>
            <p:cNvPr id="365860" name="Freeform 292"/>
            <p:cNvSpPr>
              <a:spLocks/>
            </p:cNvSpPr>
            <p:nvPr/>
          </p:nvSpPr>
          <p:spPr bwMode="auto">
            <a:xfrm>
              <a:off x="732" y="2143"/>
              <a:ext cx="2117" cy="1131"/>
            </a:xfrm>
            <a:custGeom>
              <a:avLst/>
              <a:gdLst>
                <a:gd name="T0" fmla="*/ 2155 w 2155"/>
                <a:gd name="T1" fmla="*/ 1261 h 1261"/>
                <a:gd name="T2" fmla="*/ 0 w 2155"/>
                <a:gd name="T3" fmla="*/ 1261 h 1261"/>
                <a:gd name="T4" fmla="*/ 0 w 2155"/>
                <a:gd name="T5" fmla="*/ 0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5" h="1261">
                  <a:moveTo>
                    <a:pt x="2155" y="1261"/>
                  </a:moveTo>
                  <a:lnTo>
                    <a:pt x="0" y="1261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1" name="Line 293"/>
            <p:cNvSpPr>
              <a:spLocks noChangeShapeType="1"/>
            </p:cNvSpPr>
            <p:nvPr/>
          </p:nvSpPr>
          <p:spPr bwMode="auto">
            <a:xfrm>
              <a:off x="871" y="873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2" name="Line 294"/>
            <p:cNvSpPr>
              <a:spLocks noChangeShapeType="1"/>
            </p:cNvSpPr>
            <p:nvPr/>
          </p:nvSpPr>
          <p:spPr bwMode="auto">
            <a:xfrm>
              <a:off x="871" y="962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3" name="Line 295"/>
            <p:cNvSpPr>
              <a:spLocks noChangeShapeType="1"/>
            </p:cNvSpPr>
            <p:nvPr/>
          </p:nvSpPr>
          <p:spPr bwMode="auto">
            <a:xfrm>
              <a:off x="871" y="1049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4" name="Line 296"/>
            <p:cNvSpPr>
              <a:spLocks noChangeShapeType="1"/>
            </p:cNvSpPr>
            <p:nvPr/>
          </p:nvSpPr>
          <p:spPr bwMode="auto">
            <a:xfrm>
              <a:off x="871" y="1138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5" name="Line 297"/>
            <p:cNvSpPr>
              <a:spLocks noChangeShapeType="1"/>
            </p:cNvSpPr>
            <p:nvPr/>
          </p:nvSpPr>
          <p:spPr bwMode="auto">
            <a:xfrm>
              <a:off x="871" y="1225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6" name="Line 298"/>
            <p:cNvSpPr>
              <a:spLocks noChangeShapeType="1"/>
            </p:cNvSpPr>
            <p:nvPr/>
          </p:nvSpPr>
          <p:spPr bwMode="auto">
            <a:xfrm>
              <a:off x="871" y="1314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7" name="Line 299"/>
            <p:cNvSpPr>
              <a:spLocks noChangeShapeType="1"/>
            </p:cNvSpPr>
            <p:nvPr/>
          </p:nvSpPr>
          <p:spPr bwMode="auto">
            <a:xfrm>
              <a:off x="871" y="1401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8" name="Line 300"/>
            <p:cNvSpPr>
              <a:spLocks noChangeShapeType="1"/>
            </p:cNvSpPr>
            <p:nvPr/>
          </p:nvSpPr>
          <p:spPr bwMode="auto">
            <a:xfrm>
              <a:off x="871" y="1490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69" name="Line 301"/>
            <p:cNvSpPr>
              <a:spLocks noChangeShapeType="1"/>
            </p:cNvSpPr>
            <p:nvPr/>
          </p:nvSpPr>
          <p:spPr bwMode="auto">
            <a:xfrm>
              <a:off x="871" y="1577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0" name="Line 302"/>
            <p:cNvSpPr>
              <a:spLocks noChangeShapeType="1"/>
            </p:cNvSpPr>
            <p:nvPr/>
          </p:nvSpPr>
          <p:spPr bwMode="auto">
            <a:xfrm>
              <a:off x="871" y="1666"/>
              <a:ext cx="55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1" name="Rectangle 303"/>
            <p:cNvSpPr>
              <a:spLocks noChangeArrowheads="1"/>
            </p:cNvSpPr>
            <p:nvPr/>
          </p:nvSpPr>
          <p:spPr bwMode="auto">
            <a:xfrm>
              <a:off x="782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2" name="Rectangle 304"/>
            <p:cNvSpPr>
              <a:spLocks noChangeArrowheads="1"/>
            </p:cNvSpPr>
            <p:nvPr/>
          </p:nvSpPr>
          <p:spPr bwMode="auto">
            <a:xfrm>
              <a:off x="1033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3" name="Rectangle 305"/>
            <p:cNvSpPr>
              <a:spLocks noChangeArrowheads="1"/>
            </p:cNvSpPr>
            <p:nvPr/>
          </p:nvSpPr>
          <p:spPr bwMode="auto">
            <a:xfrm>
              <a:off x="1217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4" name="Rectangle 306"/>
            <p:cNvSpPr>
              <a:spLocks noChangeArrowheads="1"/>
            </p:cNvSpPr>
            <p:nvPr/>
          </p:nvSpPr>
          <p:spPr bwMode="auto">
            <a:xfrm>
              <a:off x="1401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3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5" name="Rectangle 307"/>
            <p:cNvSpPr>
              <a:spLocks noChangeArrowheads="1"/>
            </p:cNvSpPr>
            <p:nvPr/>
          </p:nvSpPr>
          <p:spPr bwMode="auto">
            <a:xfrm>
              <a:off x="1584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4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6" name="Rectangle 308"/>
            <p:cNvSpPr>
              <a:spLocks noChangeArrowheads="1"/>
            </p:cNvSpPr>
            <p:nvPr/>
          </p:nvSpPr>
          <p:spPr bwMode="auto">
            <a:xfrm>
              <a:off x="1769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5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7" name="Rectangle 309"/>
            <p:cNvSpPr>
              <a:spLocks noChangeArrowheads="1"/>
            </p:cNvSpPr>
            <p:nvPr/>
          </p:nvSpPr>
          <p:spPr bwMode="auto">
            <a:xfrm>
              <a:off x="1953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8" name="Rectangle 310"/>
            <p:cNvSpPr>
              <a:spLocks noChangeArrowheads="1"/>
            </p:cNvSpPr>
            <p:nvPr/>
          </p:nvSpPr>
          <p:spPr bwMode="auto">
            <a:xfrm>
              <a:off x="2137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7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79" name="Rectangle 311"/>
            <p:cNvSpPr>
              <a:spLocks noChangeArrowheads="1"/>
            </p:cNvSpPr>
            <p:nvPr/>
          </p:nvSpPr>
          <p:spPr bwMode="auto">
            <a:xfrm>
              <a:off x="2667" y="1769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0" name="Rectangle 312"/>
            <p:cNvSpPr>
              <a:spLocks noChangeArrowheads="1"/>
            </p:cNvSpPr>
            <p:nvPr/>
          </p:nvSpPr>
          <p:spPr bwMode="auto">
            <a:xfrm>
              <a:off x="2504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1" name="Rectangle 313"/>
            <p:cNvSpPr>
              <a:spLocks noChangeArrowheads="1"/>
            </p:cNvSpPr>
            <p:nvPr/>
          </p:nvSpPr>
          <p:spPr bwMode="auto">
            <a:xfrm>
              <a:off x="2321" y="176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8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2" name="Rectangle 314"/>
            <p:cNvSpPr>
              <a:spLocks noChangeArrowheads="1"/>
            </p:cNvSpPr>
            <p:nvPr/>
          </p:nvSpPr>
          <p:spPr bwMode="auto">
            <a:xfrm>
              <a:off x="696" y="828"/>
              <a:ext cx="14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$10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3" name="Rectangle 315"/>
            <p:cNvSpPr>
              <a:spLocks noChangeArrowheads="1"/>
            </p:cNvSpPr>
            <p:nvPr/>
          </p:nvSpPr>
          <p:spPr bwMode="auto">
            <a:xfrm>
              <a:off x="782" y="91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4" name="Rectangle 316"/>
            <p:cNvSpPr>
              <a:spLocks noChangeArrowheads="1"/>
            </p:cNvSpPr>
            <p:nvPr/>
          </p:nvSpPr>
          <p:spPr bwMode="auto">
            <a:xfrm>
              <a:off x="782" y="1004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8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5" name="Rectangle 317"/>
            <p:cNvSpPr>
              <a:spLocks noChangeArrowheads="1"/>
            </p:cNvSpPr>
            <p:nvPr/>
          </p:nvSpPr>
          <p:spPr bwMode="auto">
            <a:xfrm>
              <a:off x="782" y="109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7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6" name="Rectangle 318"/>
            <p:cNvSpPr>
              <a:spLocks noChangeArrowheads="1"/>
            </p:cNvSpPr>
            <p:nvPr/>
          </p:nvSpPr>
          <p:spPr bwMode="auto">
            <a:xfrm>
              <a:off x="782" y="117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7" name="Rectangle 319"/>
            <p:cNvSpPr>
              <a:spLocks noChangeArrowheads="1"/>
            </p:cNvSpPr>
            <p:nvPr/>
          </p:nvSpPr>
          <p:spPr bwMode="auto">
            <a:xfrm>
              <a:off x="782" y="1267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5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8" name="Rectangle 320"/>
            <p:cNvSpPr>
              <a:spLocks noChangeArrowheads="1"/>
            </p:cNvSpPr>
            <p:nvPr/>
          </p:nvSpPr>
          <p:spPr bwMode="auto">
            <a:xfrm>
              <a:off x="782" y="135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4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89" name="Rectangle 321"/>
            <p:cNvSpPr>
              <a:spLocks noChangeArrowheads="1"/>
            </p:cNvSpPr>
            <p:nvPr/>
          </p:nvSpPr>
          <p:spPr bwMode="auto">
            <a:xfrm>
              <a:off x="782" y="144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3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0" name="Rectangle 322"/>
            <p:cNvSpPr>
              <a:spLocks noChangeArrowheads="1"/>
            </p:cNvSpPr>
            <p:nvPr/>
          </p:nvSpPr>
          <p:spPr bwMode="auto">
            <a:xfrm>
              <a:off x="782" y="153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1" name="Rectangle 323"/>
            <p:cNvSpPr>
              <a:spLocks noChangeArrowheads="1"/>
            </p:cNvSpPr>
            <p:nvPr/>
          </p:nvSpPr>
          <p:spPr bwMode="auto">
            <a:xfrm>
              <a:off x="782" y="161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2" name="Rectangle 324"/>
            <p:cNvSpPr>
              <a:spLocks noChangeArrowheads="1"/>
            </p:cNvSpPr>
            <p:nvPr/>
          </p:nvSpPr>
          <p:spPr bwMode="auto">
            <a:xfrm>
              <a:off x="2544" y="1870"/>
              <a:ext cx="366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b="1">
                  <a:solidFill>
                    <a:srgbClr val="000000"/>
                  </a:solidFill>
                  <a:latin typeface="Century Gothic"/>
                  <a:cs typeface="Century Gothic"/>
                </a:rPr>
                <a:t>Quantity</a:t>
              </a:r>
              <a:endParaRPr lang="en-US" b="1">
                <a:latin typeface="Century Gothic"/>
                <a:cs typeface="Century Gothic"/>
              </a:endParaRPr>
            </a:p>
          </p:txBody>
        </p:sp>
        <p:sp>
          <p:nvSpPr>
            <p:cNvPr id="365893" name="Rectangle 325"/>
            <p:cNvSpPr>
              <a:spLocks noChangeArrowheads="1"/>
            </p:cNvSpPr>
            <p:nvPr/>
          </p:nvSpPr>
          <p:spPr bwMode="auto">
            <a:xfrm>
              <a:off x="617" y="689"/>
              <a:ext cx="21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b="1">
                  <a:solidFill>
                    <a:srgbClr val="000000"/>
                  </a:solidFill>
                  <a:latin typeface="Century Gothic"/>
                  <a:cs typeface="Century Gothic"/>
                </a:rPr>
                <a:t>Price</a:t>
              </a:r>
              <a:endParaRPr lang="en-US" b="1">
                <a:latin typeface="Century Gothic"/>
                <a:cs typeface="Century Gothic"/>
              </a:endParaRPr>
            </a:p>
          </p:txBody>
        </p:sp>
        <p:sp>
          <p:nvSpPr>
            <p:cNvPr id="365894" name="Freeform 326"/>
            <p:cNvSpPr>
              <a:spLocks/>
            </p:cNvSpPr>
            <p:nvPr/>
          </p:nvSpPr>
          <p:spPr bwMode="auto">
            <a:xfrm>
              <a:off x="871" y="704"/>
              <a:ext cx="1978" cy="1049"/>
            </a:xfrm>
            <a:custGeom>
              <a:avLst/>
              <a:gdLst>
                <a:gd name="T0" fmla="*/ 2013 w 2013"/>
                <a:gd name="T1" fmla="*/ 1169 h 1169"/>
                <a:gd name="T2" fmla="*/ 0 w 2013"/>
                <a:gd name="T3" fmla="*/ 1169 h 1169"/>
                <a:gd name="T4" fmla="*/ 0 w 2013"/>
                <a:gd name="T5" fmla="*/ 0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13" h="1169">
                  <a:moveTo>
                    <a:pt x="2013" y="1169"/>
                  </a:moveTo>
                  <a:lnTo>
                    <a:pt x="0" y="1169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5" name="AutoShape 327"/>
            <p:cNvSpPr>
              <a:spLocks noChangeAspect="1" noChangeArrowheads="1" noTextEdit="1"/>
            </p:cNvSpPr>
            <p:nvPr/>
          </p:nvSpPr>
          <p:spPr bwMode="auto">
            <a:xfrm>
              <a:off x="3400" y="1227"/>
              <a:ext cx="1615" cy="1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6" name="Rectangle 328"/>
            <p:cNvSpPr>
              <a:spLocks noChangeArrowheads="1"/>
            </p:cNvSpPr>
            <p:nvPr/>
          </p:nvSpPr>
          <p:spPr bwMode="auto">
            <a:xfrm>
              <a:off x="3407" y="1236"/>
              <a:ext cx="1597" cy="15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7" name="Rectangle 329"/>
            <p:cNvSpPr>
              <a:spLocks noChangeArrowheads="1"/>
            </p:cNvSpPr>
            <p:nvPr/>
          </p:nvSpPr>
          <p:spPr bwMode="auto">
            <a:xfrm>
              <a:off x="3600" y="1710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$0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8" name="Rectangle 330"/>
            <p:cNvSpPr>
              <a:spLocks noChangeArrowheads="1"/>
            </p:cNvSpPr>
            <p:nvPr/>
          </p:nvSpPr>
          <p:spPr bwMode="auto">
            <a:xfrm>
              <a:off x="3643" y="181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899" name="Rectangle 331"/>
            <p:cNvSpPr>
              <a:spLocks noChangeArrowheads="1"/>
            </p:cNvSpPr>
            <p:nvPr/>
          </p:nvSpPr>
          <p:spPr bwMode="auto">
            <a:xfrm>
              <a:off x="3643" y="191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0" name="Rectangle 332"/>
            <p:cNvSpPr>
              <a:spLocks noChangeArrowheads="1"/>
            </p:cNvSpPr>
            <p:nvPr/>
          </p:nvSpPr>
          <p:spPr bwMode="auto">
            <a:xfrm>
              <a:off x="3643" y="201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3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1" name="Rectangle 333"/>
            <p:cNvSpPr>
              <a:spLocks noChangeArrowheads="1"/>
            </p:cNvSpPr>
            <p:nvPr/>
          </p:nvSpPr>
          <p:spPr bwMode="auto">
            <a:xfrm>
              <a:off x="3643" y="211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4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2" name="Rectangle 334"/>
            <p:cNvSpPr>
              <a:spLocks noChangeArrowheads="1"/>
            </p:cNvSpPr>
            <p:nvPr/>
          </p:nvSpPr>
          <p:spPr bwMode="auto">
            <a:xfrm>
              <a:off x="3643" y="2217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5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3" name="Rectangle 335"/>
            <p:cNvSpPr>
              <a:spLocks noChangeArrowheads="1"/>
            </p:cNvSpPr>
            <p:nvPr/>
          </p:nvSpPr>
          <p:spPr bwMode="auto">
            <a:xfrm>
              <a:off x="3643" y="231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4" name="Rectangle 336"/>
            <p:cNvSpPr>
              <a:spLocks noChangeArrowheads="1"/>
            </p:cNvSpPr>
            <p:nvPr/>
          </p:nvSpPr>
          <p:spPr bwMode="auto">
            <a:xfrm>
              <a:off x="3643" y="242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7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5" name="Rectangle 337"/>
            <p:cNvSpPr>
              <a:spLocks noChangeArrowheads="1"/>
            </p:cNvSpPr>
            <p:nvPr/>
          </p:nvSpPr>
          <p:spPr bwMode="auto">
            <a:xfrm>
              <a:off x="3643" y="252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8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6" name="Rectangle 338"/>
            <p:cNvSpPr>
              <a:spLocks noChangeArrowheads="1"/>
            </p:cNvSpPr>
            <p:nvPr/>
          </p:nvSpPr>
          <p:spPr bwMode="auto">
            <a:xfrm>
              <a:off x="3600" y="2621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dirty="0">
                  <a:solidFill>
                    <a:srgbClr val="000000"/>
                  </a:solidFill>
                  <a:latin typeface="Century Gothic"/>
                  <a:cs typeface="Century Gothic"/>
                </a:rPr>
                <a:t>  9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365907" name="Rectangle 339"/>
            <p:cNvSpPr>
              <a:spLocks noChangeArrowheads="1"/>
            </p:cNvSpPr>
            <p:nvPr/>
          </p:nvSpPr>
          <p:spPr bwMode="auto">
            <a:xfrm>
              <a:off x="3600" y="2726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8" name="Rectangle 340"/>
            <p:cNvSpPr>
              <a:spLocks noChangeArrowheads="1"/>
            </p:cNvSpPr>
            <p:nvPr/>
          </p:nvSpPr>
          <p:spPr bwMode="auto">
            <a:xfrm>
              <a:off x="4690" y="1710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$0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09" name="Rectangle 341"/>
            <p:cNvSpPr>
              <a:spLocks noChangeArrowheads="1"/>
            </p:cNvSpPr>
            <p:nvPr/>
          </p:nvSpPr>
          <p:spPr bwMode="auto">
            <a:xfrm>
              <a:off x="4733" y="181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0" name="Rectangle 342"/>
            <p:cNvSpPr>
              <a:spLocks noChangeArrowheads="1"/>
            </p:cNvSpPr>
            <p:nvPr/>
          </p:nvSpPr>
          <p:spPr bwMode="auto">
            <a:xfrm>
              <a:off x="4690" y="1911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1" name="Rectangle 343"/>
            <p:cNvSpPr>
              <a:spLocks noChangeArrowheads="1"/>
            </p:cNvSpPr>
            <p:nvPr/>
          </p:nvSpPr>
          <p:spPr bwMode="auto">
            <a:xfrm>
              <a:off x="4690" y="2015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2" name="Rectangle 344"/>
            <p:cNvSpPr>
              <a:spLocks noChangeArrowheads="1"/>
            </p:cNvSpPr>
            <p:nvPr/>
          </p:nvSpPr>
          <p:spPr bwMode="auto">
            <a:xfrm>
              <a:off x="4690" y="2115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24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3" name="Rectangle 345"/>
            <p:cNvSpPr>
              <a:spLocks noChangeArrowheads="1"/>
            </p:cNvSpPr>
            <p:nvPr/>
          </p:nvSpPr>
          <p:spPr bwMode="auto">
            <a:xfrm>
              <a:off x="4690" y="2219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25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4" name="Rectangle 346"/>
            <p:cNvSpPr>
              <a:spLocks noChangeArrowheads="1"/>
            </p:cNvSpPr>
            <p:nvPr/>
          </p:nvSpPr>
          <p:spPr bwMode="auto">
            <a:xfrm>
              <a:off x="4690" y="2319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24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5" name="Rectangle 347"/>
            <p:cNvSpPr>
              <a:spLocks noChangeArrowheads="1"/>
            </p:cNvSpPr>
            <p:nvPr/>
          </p:nvSpPr>
          <p:spPr bwMode="auto">
            <a:xfrm>
              <a:off x="4690" y="2422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6" name="Rectangle 348"/>
            <p:cNvSpPr>
              <a:spLocks noChangeArrowheads="1"/>
            </p:cNvSpPr>
            <p:nvPr/>
          </p:nvSpPr>
          <p:spPr bwMode="auto">
            <a:xfrm>
              <a:off x="4690" y="2522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7" name="Rectangle 349"/>
            <p:cNvSpPr>
              <a:spLocks noChangeArrowheads="1"/>
            </p:cNvSpPr>
            <p:nvPr/>
          </p:nvSpPr>
          <p:spPr bwMode="auto">
            <a:xfrm>
              <a:off x="4733" y="262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8" name="Rectangle 350"/>
            <p:cNvSpPr>
              <a:spLocks noChangeArrowheads="1"/>
            </p:cNvSpPr>
            <p:nvPr/>
          </p:nvSpPr>
          <p:spPr bwMode="auto">
            <a:xfrm>
              <a:off x="4733" y="272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19" name="Rectangle 351"/>
            <p:cNvSpPr>
              <a:spLocks noChangeArrowheads="1"/>
            </p:cNvSpPr>
            <p:nvPr/>
          </p:nvSpPr>
          <p:spPr bwMode="auto">
            <a:xfrm>
              <a:off x="4143" y="1710"/>
              <a:ext cx="98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0" name="Rectangle 352"/>
            <p:cNvSpPr>
              <a:spLocks noChangeArrowheads="1"/>
            </p:cNvSpPr>
            <p:nvPr/>
          </p:nvSpPr>
          <p:spPr bwMode="auto">
            <a:xfrm>
              <a:off x="4186" y="181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9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1" name="Rectangle 353"/>
            <p:cNvSpPr>
              <a:spLocks noChangeArrowheads="1"/>
            </p:cNvSpPr>
            <p:nvPr/>
          </p:nvSpPr>
          <p:spPr bwMode="auto">
            <a:xfrm>
              <a:off x="4186" y="1911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8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2" name="Rectangle 354"/>
            <p:cNvSpPr>
              <a:spLocks noChangeArrowheads="1"/>
            </p:cNvSpPr>
            <p:nvPr/>
          </p:nvSpPr>
          <p:spPr bwMode="auto">
            <a:xfrm>
              <a:off x="4186" y="201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7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3" name="Rectangle 355"/>
            <p:cNvSpPr>
              <a:spLocks noChangeArrowheads="1"/>
            </p:cNvSpPr>
            <p:nvPr/>
          </p:nvSpPr>
          <p:spPr bwMode="auto">
            <a:xfrm>
              <a:off x="4186" y="2115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6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4" name="Rectangle 356"/>
            <p:cNvSpPr>
              <a:spLocks noChangeArrowheads="1"/>
            </p:cNvSpPr>
            <p:nvPr/>
          </p:nvSpPr>
          <p:spPr bwMode="auto">
            <a:xfrm>
              <a:off x="4186" y="221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5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5" name="Rectangle 357"/>
            <p:cNvSpPr>
              <a:spLocks noChangeArrowheads="1"/>
            </p:cNvSpPr>
            <p:nvPr/>
          </p:nvSpPr>
          <p:spPr bwMode="auto">
            <a:xfrm>
              <a:off x="4186" y="2319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4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6" name="Rectangle 358"/>
            <p:cNvSpPr>
              <a:spLocks noChangeArrowheads="1"/>
            </p:cNvSpPr>
            <p:nvPr/>
          </p:nvSpPr>
          <p:spPr bwMode="auto">
            <a:xfrm>
              <a:off x="4186" y="242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3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7" name="Rectangle 359"/>
            <p:cNvSpPr>
              <a:spLocks noChangeArrowheads="1"/>
            </p:cNvSpPr>
            <p:nvPr/>
          </p:nvSpPr>
          <p:spPr bwMode="auto">
            <a:xfrm>
              <a:off x="4186" y="2522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8" name="Rectangle 360"/>
            <p:cNvSpPr>
              <a:spLocks noChangeArrowheads="1"/>
            </p:cNvSpPr>
            <p:nvPr/>
          </p:nvSpPr>
          <p:spPr bwMode="auto">
            <a:xfrm>
              <a:off x="4186" y="262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29" name="Rectangle 361"/>
            <p:cNvSpPr>
              <a:spLocks noChangeArrowheads="1"/>
            </p:cNvSpPr>
            <p:nvPr/>
          </p:nvSpPr>
          <p:spPr bwMode="auto">
            <a:xfrm>
              <a:off x="4186" y="2726"/>
              <a:ext cx="49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30" name="Rectangle 362"/>
            <p:cNvSpPr>
              <a:spLocks noChangeArrowheads="1"/>
            </p:cNvSpPr>
            <p:nvPr/>
          </p:nvSpPr>
          <p:spPr bwMode="auto">
            <a:xfrm>
              <a:off x="3407" y="1473"/>
              <a:ext cx="1597" cy="216"/>
            </a:xfrm>
            <a:prstGeom prst="rect">
              <a:avLst/>
            </a:prstGeom>
            <a:solidFill>
              <a:srgbClr val="EBD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31" name="Rectangle 363"/>
            <p:cNvSpPr>
              <a:spLocks noChangeArrowheads="1"/>
            </p:cNvSpPr>
            <p:nvPr/>
          </p:nvSpPr>
          <p:spPr bwMode="auto">
            <a:xfrm>
              <a:off x="4520" y="1479"/>
              <a:ext cx="423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1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Total </a:t>
              </a:r>
              <a:r>
                <a:rPr lang="en-US" sz="11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revenue</a:t>
              </a:r>
              <a:endParaRPr lang="en-US" b="1" dirty="0">
                <a:latin typeface="Century Gothic"/>
                <a:cs typeface="Century Gothic"/>
              </a:endParaRPr>
            </a:p>
          </p:txBody>
        </p:sp>
        <p:sp>
          <p:nvSpPr>
            <p:cNvPr id="365932" name="Rectangle 364"/>
            <p:cNvSpPr>
              <a:spLocks noChangeArrowheads="1"/>
            </p:cNvSpPr>
            <p:nvPr/>
          </p:nvSpPr>
          <p:spPr bwMode="auto">
            <a:xfrm>
              <a:off x="3966" y="1472"/>
              <a:ext cx="472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05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demanded</a:t>
              </a:r>
              <a:endParaRPr lang="en-US" sz="1600" b="1" dirty="0">
                <a:latin typeface="Century Gothic"/>
                <a:cs typeface="Century Gothic"/>
              </a:endParaRPr>
            </a:p>
          </p:txBody>
        </p:sp>
        <p:sp>
          <p:nvSpPr>
            <p:cNvPr id="365933" name="Rectangle 365"/>
            <p:cNvSpPr>
              <a:spLocks noChangeArrowheads="1"/>
            </p:cNvSpPr>
            <p:nvPr/>
          </p:nvSpPr>
          <p:spPr bwMode="auto">
            <a:xfrm>
              <a:off x="3408" y="1248"/>
              <a:ext cx="158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100" b="1" dirty="0" smtClean="0">
                  <a:latin typeface="Century Gothic"/>
                  <a:cs typeface="Century Gothic"/>
                </a:rPr>
                <a:t>Demand </a:t>
              </a:r>
              <a:r>
                <a:rPr lang="en-US" sz="1100" b="1" dirty="0">
                  <a:latin typeface="Century Gothic"/>
                  <a:cs typeface="Century Gothic"/>
                </a:rPr>
                <a:t>Schedule and Total Revenue for a Linear Demand Curve</a:t>
              </a:r>
            </a:p>
          </p:txBody>
        </p:sp>
        <p:sp>
          <p:nvSpPr>
            <p:cNvPr id="365934" name="Rectangle 366"/>
            <p:cNvSpPr>
              <a:spLocks noChangeArrowheads="1"/>
            </p:cNvSpPr>
            <p:nvPr/>
          </p:nvSpPr>
          <p:spPr bwMode="auto">
            <a:xfrm>
              <a:off x="3561" y="1573"/>
              <a:ext cx="21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1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</a:t>
              </a:r>
              <a:endParaRPr lang="en-US" b="1" dirty="0">
                <a:latin typeface="Century Gothic"/>
                <a:cs typeface="Century Gothic"/>
              </a:endParaRPr>
            </a:p>
          </p:txBody>
        </p:sp>
        <p:sp>
          <p:nvSpPr>
            <p:cNvPr id="365935" name="Line 367"/>
            <p:cNvSpPr>
              <a:spLocks noChangeShapeType="1"/>
            </p:cNvSpPr>
            <p:nvPr/>
          </p:nvSpPr>
          <p:spPr bwMode="auto">
            <a:xfrm>
              <a:off x="3407" y="1901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36" name="Line 368"/>
            <p:cNvSpPr>
              <a:spLocks noChangeShapeType="1"/>
            </p:cNvSpPr>
            <p:nvPr/>
          </p:nvSpPr>
          <p:spPr bwMode="auto">
            <a:xfrm>
              <a:off x="3407" y="2003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37" name="Line 369"/>
            <p:cNvSpPr>
              <a:spLocks noChangeShapeType="1"/>
            </p:cNvSpPr>
            <p:nvPr/>
          </p:nvSpPr>
          <p:spPr bwMode="auto">
            <a:xfrm>
              <a:off x="3407" y="2104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38" name="Line 370"/>
            <p:cNvSpPr>
              <a:spLocks noChangeShapeType="1"/>
            </p:cNvSpPr>
            <p:nvPr/>
          </p:nvSpPr>
          <p:spPr bwMode="auto">
            <a:xfrm>
              <a:off x="3407" y="2206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39" name="Line 371"/>
            <p:cNvSpPr>
              <a:spLocks noChangeShapeType="1"/>
            </p:cNvSpPr>
            <p:nvPr/>
          </p:nvSpPr>
          <p:spPr bwMode="auto">
            <a:xfrm>
              <a:off x="3407" y="2316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0" name="Line 372"/>
            <p:cNvSpPr>
              <a:spLocks noChangeShapeType="1"/>
            </p:cNvSpPr>
            <p:nvPr/>
          </p:nvSpPr>
          <p:spPr bwMode="auto">
            <a:xfrm>
              <a:off x="3407" y="2418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1" name="Line 373"/>
            <p:cNvSpPr>
              <a:spLocks noChangeShapeType="1"/>
            </p:cNvSpPr>
            <p:nvPr/>
          </p:nvSpPr>
          <p:spPr bwMode="auto">
            <a:xfrm>
              <a:off x="3407" y="2511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2" name="Line 374"/>
            <p:cNvSpPr>
              <a:spLocks noChangeShapeType="1"/>
            </p:cNvSpPr>
            <p:nvPr/>
          </p:nvSpPr>
          <p:spPr bwMode="auto">
            <a:xfrm>
              <a:off x="3407" y="2714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3" name="Line 375"/>
            <p:cNvSpPr>
              <a:spLocks noChangeShapeType="1"/>
            </p:cNvSpPr>
            <p:nvPr/>
          </p:nvSpPr>
          <p:spPr bwMode="auto">
            <a:xfrm>
              <a:off x="3416" y="2613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4" name="Line 376"/>
            <p:cNvSpPr>
              <a:spLocks noChangeShapeType="1"/>
            </p:cNvSpPr>
            <p:nvPr/>
          </p:nvSpPr>
          <p:spPr bwMode="auto">
            <a:xfrm>
              <a:off x="3407" y="1807"/>
              <a:ext cx="1597" cy="0"/>
            </a:xfrm>
            <a:prstGeom prst="line">
              <a:avLst/>
            </a:prstGeom>
            <a:noFill/>
            <a:ln w="6350">
              <a:solidFill>
                <a:srgbClr val="D1D3D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5" name="Line 377"/>
            <p:cNvSpPr>
              <a:spLocks noChangeShapeType="1"/>
            </p:cNvSpPr>
            <p:nvPr/>
          </p:nvSpPr>
          <p:spPr bwMode="auto">
            <a:xfrm>
              <a:off x="3913" y="1477"/>
              <a:ext cx="0" cy="1340"/>
            </a:xfrm>
            <a:prstGeom prst="line">
              <a:avLst/>
            </a:prstGeom>
            <a:noFill/>
            <a:ln w="14288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6" name="Line 378"/>
            <p:cNvSpPr>
              <a:spLocks noChangeShapeType="1"/>
            </p:cNvSpPr>
            <p:nvPr/>
          </p:nvSpPr>
          <p:spPr bwMode="auto">
            <a:xfrm>
              <a:off x="4477" y="1477"/>
              <a:ext cx="0" cy="1343"/>
            </a:xfrm>
            <a:prstGeom prst="line">
              <a:avLst/>
            </a:prstGeom>
            <a:noFill/>
            <a:ln w="14288">
              <a:solidFill>
                <a:srgbClr val="BCBE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947" name="Rectangle 379"/>
            <p:cNvSpPr>
              <a:spLocks noChangeArrowheads="1"/>
            </p:cNvSpPr>
            <p:nvPr/>
          </p:nvSpPr>
          <p:spPr bwMode="auto">
            <a:xfrm>
              <a:off x="3407" y="1236"/>
              <a:ext cx="1597" cy="1589"/>
            </a:xfrm>
            <a:prstGeom prst="rect">
              <a:avLst/>
            </a:prstGeom>
            <a:noFill/>
            <a:ln w="28575">
              <a:solidFill>
                <a:srgbClr val="E6D3C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69644" name="Text Box 12"/>
            <p:cNvSpPr txBox="1">
              <a:spLocks noChangeArrowheads="1"/>
            </p:cNvSpPr>
            <p:nvPr/>
          </p:nvSpPr>
          <p:spPr bwMode="auto">
            <a:xfrm>
              <a:off x="3072" y="2976"/>
              <a:ext cx="2688" cy="75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 marL="1588" indent="-1588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itchFamily="2" charset="2"/>
                <a:defRPr sz="20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sz="24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cs typeface="Century Gothic"/>
                </a:rPr>
                <a:t>The price elasticity of demand changes along the demand </a:t>
              </a:r>
              <a:r>
                <a:rPr lang="en-US" sz="2400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cs typeface="Century Gothic"/>
                </a:rPr>
                <a:t>curve.</a:t>
              </a:r>
              <a:endPara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grpSp>
        <p:nvGrpSpPr>
          <p:cNvPr id="365766" name="Group 198"/>
          <p:cNvGrpSpPr>
            <a:grpSpLocks/>
          </p:cNvGrpSpPr>
          <p:nvPr/>
        </p:nvGrpSpPr>
        <p:grpSpPr bwMode="auto">
          <a:xfrm>
            <a:off x="1346200" y="1581150"/>
            <a:ext cx="3155951" cy="1463675"/>
            <a:chOff x="848" y="852"/>
            <a:chExt cx="1988" cy="922"/>
          </a:xfrm>
        </p:grpSpPr>
        <p:sp>
          <p:nvSpPr>
            <p:cNvPr id="365767" name="Line 199"/>
            <p:cNvSpPr>
              <a:spLocks noChangeShapeType="1"/>
            </p:cNvSpPr>
            <p:nvPr/>
          </p:nvSpPr>
          <p:spPr bwMode="auto">
            <a:xfrm>
              <a:off x="871" y="873"/>
              <a:ext cx="1839" cy="880"/>
            </a:xfrm>
            <a:prstGeom prst="line">
              <a:avLst/>
            </a:prstGeom>
            <a:noFill/>
            <a:ln w="30163">
              <a:solidFill>
                <a:srgbClr val="3C5DA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68" name="Oval 200"/>
            <p:cNvSpPr>
              <a:spLocks noChangeArrowheads="1"/>
            </p:cNvSpPr>
            <p:nvPr/>
          </p:nvSpPr>
          <p:spPr bwMode="auto">
            <a:xfrm>
              <a:off x="848" y="852"/>
              <a:ext cx="46" cy="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69" name="Oval 201"/>
            <p:cNvSpPr>
              <a:spLocks noChangeArrowheads="1"/>
            </p:cNvSpPr>
            <p:nvPr/>
          </p:nvSpPr>
          <p:spPr bwMode="auto">
            <a:xfrm>
              <a:off x="1031" y="941"/>
              <a:ext cx="46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0" name="Oval 202"/>
            <p:cNvSpPr>
              <a:spLocks noChangeArrowheads="1"/>
            </p:cNvSpPr>
            <p:nvPr/>
          </p:nvSpPr>
          <p:spPr bwMode="auto">
            <a:xfrm>
              <a:off x="1214" y="1028"/>
              <a:ext cx="47" cy="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1" name="Oval 203"/>
            <p:cNvSpPr>
              <a:spLocks noChangeArrowheads="1"/>
            </p:cNvSpPr>
            <p:nvPr/>
          </p:nvSpPr>
          <p:spPr bwMode="auto">
            <a:xfrm>
              <a:off x="1400" y="1117"/>
              <a:ext cx="47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2" name="Oval 204"/>
            <p:cNvSpPr>
              <a:spLocks noChangeArrowheads="1"/>
            </p:cNvSpPr>
            <p:nvPr/>
          </p:nvSpPr>
          <p:spPr bwMode="auto">
            <a:xfrm>
              <a:off x="1584" y="1204"/>
              <a:ext cx="46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3" name="Oval 205"/>
            <p:cNvSpPr>
              <a:spLocks noChangeArrowheads="1"/>
            </p:cNvSpPr>
            <p:nvPr/>
          </p:nvSpPr>
          <p:spPr bwMode="auto">
            <a:xfrm>
              <a:off x="1767" y="1292"/>
              <a:ext cx="47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4" name="Oval 206"/>
            <p:cNvSpPr>
              <a:spLocks noChangeArrowheads="1"/>
            </p:cNvSpPr>
            <p:nvPr/>
          </p:nvSpPr>
          <p:spPr bwMode="auto">
            <a:xfrm>
              <a:off x="1950" y="1379"/>
              <a:ext cx="47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5" name="Oval 207"/>
            <p:cNvSpPr>
              <a:spLocks noChangeArrowheads="1"/>
            </p:cNvSpPr>
            <p:nvPr/>
          </p:nvSpPr>
          <p:spPr bwMode="auto">
            <a:xfrm>
              <a:off x="2134" y="1469"/>
              <a:ext cx="46" cy="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6" name="Oval 208"/>
            <p:cNvSpPr>
              <a:spLocks noChangeArrowheads="1"/>
            </p:cNvSpPr>
            <p:nvPr/>
          </p:nvSpPr>
          <p:spPr bwMode="auto">
            <a:xfrm>
              <a:off x="2320" y="1555"/>
              <a:ext cx="46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7" name="Oval 209"/>
            <p:cNvSpPr>
              <a:spLocks noChangeArrowheads="1"/>
            </p:cNvSpPr>
            <p:nvPr/>
          </p:nvSpPr>
          <p:spPr bwMode="auto">
            <a:xfrm>
              <a:off x="2503" y="1645"/>
              <a:ext cx="47" cy="4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8" name="Oval 210"/>
            <p:cNvSpPr>
              <a:spLocks noChangeArrowheads="1"/>
            </p:cNvSpPr>
            <p:nvPr/>
          </p:nvSpPr>
          <p:spPr bwMode="auto">
            <a:xfrm>
              <a:off x="2686" y="1731"/>
              <a:ext cx="47" cy="4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65779" name="Rectangle 211"/>
            <p:cNvSpPr>
              <a:spLocks noChangeArrowheads="1"/>
            </p:cNvSpPr>
            <p:nvPr/>
          </p:nvSpPr>
          <p:spPr bwMode="auto">
            <a:xfrm>
              <a:off x="2748" y="1656"/>
              <a:ext cx="8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2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7549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6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6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6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6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36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WHAT FACTORS DETERMINE THE PRICE ELASTICITY OF DEMAND?</a:t>
            </a:r>
            <a:endParaRPr lang="en-US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839200" cy="4495800"/>
          </a:xfrm>
        </p:spPr>
        <p:txBody>
          <a:bodyPr>
            <a:normAutofit/>
          </a:bodyPr>
          <a:lstStyle/>
          <a:p>
            <a:pPr marL="514350" indent="-514350" eaLnBrk="1" hangingPunct="1">
              <a:buFontTx/>
              <a:buAutoNum type="arabicPeriod"/>
            </a:pPr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The </a:t>
            </a:r>
            <a:r>
              <a:rPr lang="en-US" dirty="0">
                <a:solidFill>
                  <a:srgbClr val="C0504D"/>
                </a:solidFill>
                <a:ea typeface="+mj-ea"/>
                <a:cs typeface="+mj-cs"/>
              </a:rPr>
              <a:t>availability of </a:t>
            </a:r>
            <a:r>
              <a:rPr lang="en-US" dirty="0" smtClean="0">
                <a:solidFill>
                  <a:srgbClr val="C0504D"/>
                </a:solidFill>
                <a:ea typeface="+mj-ea"/>
                <a:cs typeface="+mj-cs"/>
              </a:rPr>
              <a:t>close substitutes </a:t>
            </a:r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is very important.</a:t>
            </a:r>
          </a:p>
          <a:p>
            <a:pPr lvl="1" eaLnBrk="1" hangingPunct="1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F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ewer</a:t>
            </a:r>
            <a:r>
              <a:rPr lang="en-US" sz="3200" dirty="0" smtClean="0">
                <a:cs typeface="Arial" pitchFamily="34" charset="0"/>
              </a:rPr>
              <a:t> substitutes makes it harder for consumers to adjust </a:t>
            </a:r>
            <a:r>
              <a:rPr lang="en-US" sz="3200" i="1" dirty="0" smtClean="0">
                <a:cs typeface="Arial" pitchFamily="34" charset="0"/>
              </a:rPr>
              <a:t>Q</a:t>
            </a:r>
            <a:r>
              <a:rPr lang="en-US" sz="3200" dirty="0" smtClean="0">
                <a:cs typeface="Arial" pitchFamily="34" charset="0"/>
              </a:rPr>
              <a:t> when </a:t>
            </a:r>
            <a:r>
              <a:rPr lang="en-US" sz="3200" i="1" dirty="0" smtClean="0">
                <a:cs typeface="Arial" pitchFamily="34" charset="0"/>
              </a:rPr>
              <a:t>P</a:t>
            </a:r>
            <a:r>
              <a:rPr lang="en-US" sz="3200" dirty="0" smtClean="0">
                <a:cs typeface="Arial" pitchFamily="34" charset="0"/>
              </a:rPr>
              <a:t> changes, so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demand is inelastic.</a:t>
            </a:r>
          </a:p>
          <a:p>
            <a:pPr lvl="1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Many</a:t>
            </a:r>
            <a:r>
              <a:rPr lang="en-US" sz="3200" dirty="0" smtClean="0">
                <a:cs typeface="Arial" pitchFamily="34" charset="0"/>
              </a:rPr>
              <a:t> substitutes? Switching brands when prices change is EASY,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so demand is elastic.</a:t>
            </a:r>
          </a:p>
          <a:p>
            <a:pPr marL="514350" indent="-514350" eaLnBrk="1" hangingPunct="1"/>
            <a:endParaRPr lang="en-US" dirty="0" smtClean="0"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581526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WHAT FACTORS DETERMINE THE PRICE ELASTICITY OF DEMAND?</a:t>
            </a:r>
            <a:endParaRPr lang="en-US" sz="4000" dirty="0" smtClean="0"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839200" cy="4114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  <a:defRPr/>
            </a:pPr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s</a:t>
            </a:r>
            <a:r>
              <a:rPr lang="en-US" dirty="0" smtClean="0">
                <a:solidFill>
                  <a:srgbClr val="C0504D"/>
                </a:solidFill>
              </a:rPr>
              <a:t>hare </a:t>
            </a:r>
            <a:r>
              <a:rPr lang="en-US" dirty="0">
                <a:solidFill>
                  <a:srgbClr val="C0504D"/>
                </a:solidFill>
              </a:rPr>
              <a:t>of </a:t>
            </a:r>
            <a:r>
              <a:rPr lang="en-US" dirty="0" smtClean="0">
                <a:solidFill>
                  <a:srgbClr val="C0504D"/>
                </a:solidFill>
              </a:rPr>
              <a:t>income </a:t>
            </a:r>
            <a:r>
              <a:rPr lang="en-US" dirty="0">
                <a:solidFill>
                  <a:srgbClr val="C0504D"/>
                </a:solidFill>
              </a:rPr>
              <a:t>s</a:t>
            </a:r>
            <a:r>
              <a:rPr lang="en-US" dirty="0" smtClean="0">
                <a:solidFill>
                  <a:srgbClr val="C0504D"/>
                </a:solidFill>
              </a:rPr>
              <a:t>pent </a:t>
            </a:r>
            <a:r>
              <a:rPr lang="en-US" dirty="0">
                <a:solidFill>
                  <a:srgbClr val="C0504D"/>
                </a:solidFill>
              </a:rPr>
              <a:t>on the g</a:t>
            </a:r>
            <a:r>
              <a:rPr lang="en-US" dirty="0" smtClean="0">
                <a:solidFill>
                  <a:srgbClr val="C0504D"/>
                </a:solidFill>
              </a:rPr>
              <a:t>ood matters</a:t>
            </a:r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Arial" pitchFamily="34" charset="0"/>
              </a:rPr>
              <a:t>We are </a:t>
            </a:r>
            <a:r>
              <a:rPr lang="en-US" sz="3200" dirty="0" smtClean="0">
                <a:solidFill>
                  <a:srgbClr val="C00000"/>
                </a:solidFill>
                <a:cs typeface="Arial" pitchFamily="34" charset="0"/>
              </a:rPr>
              <a:t>less</a:t>
            </a:r>
            <a:r>
              <a:rPr lang="en-US" sz="3200" dirty="0">
                <a:solidFill>
                  <a:srgbClr val="FF3300"/>
                </a:solidFill>
                <a:cs typeface="Arial" pitchFamily="34" charset="0"/>
              </a:rPr>
              <a:t> </a:t>
            </a:r>
            <a:r>
              <a:rPr lang="en-US" sz="3200" dirty="0" smtClean="0">
                <a:cs typeface="Arial" pitchFamily="34" charset="0"/>
              </a:rPr>
              <a:t>sensitive to price changes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when the good feels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cheap.</a:t>
            </a:r>
            <a:r>
              <a:rPr lang="en-US" sz="3200" dirty="0" smtClean="0">
                <a:solidFill>
                  <a:srgbClr val="297B52"/>
                </a:solidFill>
                <a:ea typeface="+mj-ea"/>
                <a:cs typeface="+mj-cs"/>
              </a:rPr>
              <a:t> </a:t>
            </a:r>
          </a:p>
          <a:p>
            <a:pPr lvl="1" eaLnBrk="1" hangingPunct="1">
              <a:defRPr/>
            </a:pPr>
            <a:r>
              <a:rPr lang="en-US" sz="3200" dirty="0" smtClean="0">
                <a:cs typeface="Arial" pitchFamily="34" charset="0"/>
              </a:rPr>
              <a:t>We are </a:t>
            </a:r>
            <a:r>
              <a:rPr lang="en-US" sz="3200" dirty="0" smtClean="0">
                <a:solidFill>
                  <a:srgbClr val="C00000"/>
                </a:solidFill>
                <a:cs typeface="Arial" pitchFamily="34" charset="0"/>
              </a:rPr>
              <a:t>more</a:t>
            </a:r>
            <a:r>
              <a:rPr lang="en-US" sz="3200" dirty="0" smtClean="0">
                <a:solidFill>
                  <a:srgbClr val="FF3300"/>
                </a:solidFill>
                <a:cs typeface="Arial" pitchFamily="34" charset="0"/>
              </a:rPr>
              <a:t> </a:t>
            </a:r>
            <a:r>
              <a:rPr lang="en-US" sz="3200" dirty="0" smtClean="0">
                <a:cs typeface="Arial" pitchFamily="34" charset="0"/>
              </a:rPr>
              <a:t>sensitive to price changes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when the good feels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expensive.</a:t>
            </a:r>
            <a:endParaRPr lang="en-US" sz="3200" i="1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053584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WHAT FACTORS DETERMINE THE PRICE ELASTICITY OF DEMAND (and SUPPLY)?</a:t>
            </a:r>
            <a:endParaRPr lang="en-US" sz="3200" b="1" dirty="0" smtClean="0">
              <a:solidFill>
                <a:schemeClr val="accent5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8915400" cy="5384059"/>
          </a:xfrm>
          <a:solidFill>
            <a:schemeClr val="bg1">
              <a:alpha val="48000"/>
            </a:schemeClr>
          </a:solidFill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4"/>
              <a:defRPr/>
            </a:pPr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The length of </a:t>
            </a:r>
            <a:r>
              <a:rPr lang="en-US" dirty="0" smtClean="0">
                <a:solidFill>
                  <a:srgbClr val="C0504D"/>
                </a:solidFill>
              </a:rPr>
              <a:t>time elapsed since the price </a:t>
            </a:r>
            <a:r>
              <a:rPr lang="en-US" dirty="0">
                <a:solidFill>
                  <a:srgbClr val="C0504D"/>
                </a:solidFill>
              </a:rPr>
              <a:t>c</a:t>
            </a:r>
            <a:r>
              <a:rPr lang="en-US" dirty="0" smtClean="0">
                <a:solidFill>
                  <a:srgbClr val="C0504D"/>
                </a:solidFill>
              </a:rPr>
              <a:t>hange </a:t>
            </a:r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matters.</a:t>
            </a:r>
          </a:p>
          <a:p>
            <a:pPr lvl="1" eaLnBrk="1" hangingPunct="1">
              <a:defRPr/>
            </a:pPr>
            <a:r>
              <a:rPr lang="en-US" dirty="0" smtClean="0">
                <a:cs typeface="Arial" pitchFamily="34" charset="0"/>
              </a:rPr>
              <a:t>Less time to adjust means lower elasticity.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rgbClr val="0070C0"/>
                </a:solidFill>
                <a:cs typeface="Arial" pitchFamily="34" charset="0"/>
              </a:rPr>
              <a:t>Over time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consumers can adjust their behavior by finding substitutes (making demand more elastic).</a:t>
            </a:r>
          </a:p>
          <a:p>
            <a:pPr lvl="1" eaLnBrk="1" hangingPunct="1">
              <a:defRPr/>
            </a:pPr>
            <a:endParaRPr lang="en-US" dirty="0" smtClean="0">
              <a:cs typeface="Arial" pitchFamily="34" charset="0"/>
            </a:endParaRPr>
          </a:p>
          <a:p>
            <a:pPr lvl="1" eaLnBrk="1" hangingPunct="1"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2578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PRICE ELASTICITY OF DEMAND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A demand curve is 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elastic</a:t>
            </a:r>
            <a:r>
              <a:rPr lang="en-US" dirty="0" smtClean="0">
                <a:cs typeface="Arial" pitchFamily="34" charset="0"/>
              </a:rPr>
              <a:t> when an increase in price reduces the quantity demanded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 lot </a:t>
            </a:r>
            <a:r>
              <a:rPr lang="en-US" dirty="0" smtClean="0">
                <a:cs typeface="Arial" pitchFamily="34" charset="0"/>
              </a:rPr>
              <a:t>(and vice versa).</a:t>
            </a:r>
          </a:p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When the same increase in price reduces quantity demanded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just a little, </a:t>
            </a:r>
            <a:r>
              <a:rPr lang="en-US" dirty="0" smtClean="0">
                <a:cs typeface="Arial" pitchFamily="34" charset="0"/>
              </a:rPr>
              <a:t>then the demand curve is 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inelastic.</a:t>
            </a: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953000" y="4724400"/>
            <a:ext cx="2286000" cy="2057400"/>
            <a:chOff x="6705600" y="3810000"/>
            <a:chExt cx="2286000" cy="2057400"/>
          </a:xfrm>
        </p:grpSpPr>
        <p:pic>
          <p:nvPicPr>
            <p:cNvPr id="7" name="Picture 6" descr="rubber band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81800" y="3886200"/>
              <a:ext cx="2133600" cy="19050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&quot;No&quot; Symbol 7"/>
            <p:cNvSpPr/>
            <p:nvPr/>
          </p:nvSpPr>
          <p:spPr>
            <a:xfrm>
              <a:off x="6705600" y="3810000"/>
              <a:ext cx="2286000" cy="2057400"/>
            </a:xfrm>
            <a:prstGeom prst="noSmoking">
              <a:avLst>
                <a:gd name="adj" fmla="val 6111"/>
              </a:avLst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876800"/>
            <a:ext cx="2209800" cy="1950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Donut 8"/>
          <p:cNvSpPr/>
          <p:nvPr/>
        </p:nvSpPr>
        <p:spPr bwMode="auto">
          <a:xfrm>
            <a:off x="1295400" y="4800600"/>
            <a:ext cx="2362200" cy="2057400"/>
          </a:xfrm>
          <a:prstGeom prst="donut">
            <a:avLst>
              <a:gd name="adj" fmla="val 5230"/>
            </a:avLst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4393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INCOME ELASTICITY OF DEMAND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The </a:t>
            </a:r>
            <a:r>
              <a:rPr lang="en-US" i="1" dirty="0" smtClean="0">
                <a:solidFill>
                  <a:srgbClr val="C0504D"/>
                </a:solidFill>
                <a:cs typeface="Arial" pitchFamily="34" charset="0"/>
              </a:rPr>
              <a:t>income elasticity of demand </a:t>
            </a:r>
            <a:r>
              <a:rPr lang="en-US" dirty="0" smtClean="0">
                <a:cs typeface="Arial" pitchFamily="34" charset="0"/>
              </a:rPr>
              <a:t>measures how sensitive  the quantity demanded of a good is to changes in income</a:t>
            </a:r>
            <a:r>
              <a:rPr lang="en-US" i="1" dirty="0" smtClean="0">
                <a:cs typeface="Arial" pitchFamily="34" charset="0"/>
              </a:rPr>
              <a:t>.</a:t>
            </a:r>
          </a:p>
          <a:p>
            <a:pPr eaLnBrk="1" hangingPunct="1"/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Income elasticity of demand =</a:t>
            </a:r>
          </a:p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998930"/>
              </p:ext>
            </p:extLst>
          </p:nvPr>
        </p:nvGraphicFramePr>
        <p:xfrm>
          <a:off x="1447800" y="3657600"/>
          <a:ext cx="640873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4" name="Equation" r:id="rId4" imgW="2349500" imgH="469900" progId="Equation.3">
                  <p:embed/>
                </p:oleObj>
              </mc:Choice>
              <mc:Fallback>
                <p:oleObj name="Equation" r:id="rId4" imgW="2349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657600"/>
                        <a:ext cx="6408737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24401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INCOME ELASTICITY OF DEMAND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>
                <a:cs typeface="Arial" pitchFamily="34" charset="0"/>
              </a:rPr>
              <a:t>The income elasticity of demand can be used to distinguish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normal </a:t>
            </a:r>
            <a:r>
              <a:rPr lang="en-US" dirty="0" smtClean="0">
                <a:cs typeface="Arial" pitchFamily="34" charset="0"/>
              </a:rPr>
              <a:t>from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inferior</a:t>
            </a:r>
            <a:r>
              <a:rPr lang="en-US" dirty="0" smtClean="0">
                <a:cs typeface="Arial" pitchFamily="34" charset="0"/>
              </a:rPr>
              <a:t> goods.</a:t>
            </a:r>
          </a:p>
          <a:p>
            <a:pPr lvl="1">
              <a:defRPr/>
            </a:pPr>
            <a:r>
              <a:rPr lang="en-US" sz="3200" dirty="0"/>
              <a:t>For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C0504D"/>
                </a:solidFill>
              </a:rPr>
              <a:t>normal goods, </a:t>
            </a:r>
            <a:r>
              <a:rPr lang="en-US" sz="3200" dirty="0" smtClean="0"/>
              <a:t>income elasticity</a:t>
            </a:r>
            <a:r>
              <a:rPr lang="en-US" sz="3200" baseline="-25000" dirty="0" smtClean="0"/>
              <a:t> </a:t>
            </a:r>
            <a:r>
              <a:rPr lang="en-US" sz="3200" dirty="0"/>
              <a:t>is </a:t>
            </a:r>
            <a:r>
              <a:rPr lang="en-US" sz="3200" dirty="0">
                <a:solidFill>
                  <a:srgbClr val="C0504D"/>
                </a:solidFill>
              </a:rPr>
              <a:t>positive.</a:t>
            </a:r>
          </a:p>
          <a:p>
            <a:pPr lvl="1">
              <a:defRPr/>
            </a:pPr>
            <a:r>
              <a:rPr lang="en-US" sz="3200" dirty="0"/>
              <a:t>For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inferior goods, </a:t>
            </a:r>
            <a:r>
              <a:rPr lang="en-US" sz="3200" dirty="0" smtClean="0"/>
              <a:t>income elasticity</a:t>
            </a:r>
            <a:r>
              <a:rPr lang="en-US" sz="3200" baseline="-25000" dirty="0" smtClean="0"/>
              <a:t> </a:t>
            </a:r>
            <a:r>
              <a:rPr lang="en-US" sz="3200" dirty="0"/>
              <a:t>is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negative.</a:t>
            </a:r>
          </a:p>
        </p:txBody>
      </p:sp>
      <p:pic>
        <p:nvPicPr>
          <p:cNvPr id="5" name="Picture 4" descr="Bur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4443062"/>
            <a:ext cx="2518162" cy="1729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97265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INCOME ELASTICITY OF DEMAND</a:t>
            </a:r>
          </a:p>
        </p:txBody>
      </p:sp>
      <p:sp>
        <p:nvSpPr>
          <p:cNvPr id="145413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762000"/>
            <a:ext cx="9067800" cy="4648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Normal goods can be income-elastic or not.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solidFill>
                  <a:schemeClr val="accent2"/>
                </a:solidFill>
              </a:rPr>
              <a:t>For income-elastic goods, </a:t>
            </a:r>
            <a:r>
              <a:rPr lang="en-US" dirty="0"/>
              <a:t>i</a:t>
            </a:r>
            <a:r>
              <a:rPr lang="en-US" dirty="0" smtClean="0"/>
              <a:t>ncome elasticity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greater than </a:t>
            </a:r>
            <a:r>
              <a:rPr lang="en-US" dirty="0" smtClean="0">
                <a:solidFill>
                  <a:srgbClr val="C0504D"/>
                </a:solidFill>
              </a:rPr>
              <a:t>1 (luxury goods, i.e. second homes and international travels).</a:t>
            </a:r>
          </a:p>
          <a:p>
            <a:pPr>
              <a:defRPr/>
            </a:pPr>
            <a:endParaRPr lang="en-US" dirty="0" smtClean="0">
              <a:solidFill>
                <a:srgbClr val="C0504D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For income-inelastic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goods,</a:t>
            </a:r>
            <a:r>
              <a:rPr lang="en-US" dirty="0">
                <a:solidFill>
                  <a:srgbClr val="CC0066"/>
                </a:solidFill>
              </a:rPr>
              <a:t> </a:t>
            </a:r>
            <a:r>
              <a:rPr lang="en-US" dirty="0"/>
              <a:t>income elasticity </a:t>
            </a:r>
            <a:r>
              <a:rPr lang="en-US" dirty="0" smtClean="0"/>
              <a:t>is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but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less than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 (necessities such as food and clothing).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10129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5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PRICE ELASTICITY OF SUPPLY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cs typeface="Arial" pitchFamily="34" charset="0"/>
              </a:rPr>
              <a:t>Usually, sellers offer more when prices are higher, </a:t>
            </a:r>
            <a:r>
              <a:rPr lang="en-US" dirty="0">
                <a:cs typeface="Arial" pitchFamily="34" charset="0"/>
              </a:rPr>
              <a:t>b</a:t>
            </a:r>
            <a:r>
              <a:rPr lang="en-US" dirty="0" smtClean="0">
                <a:cs typeface="Arial" pitchFamily="34" charset="0"/>
              </a:rPr>
              <a:t>ut how strong is that relationship?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27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MEASURING THE PRICE ELASTICITY OF SUPPLY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71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8392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Similar to price elasticity of demand:</a:t>
            </a:r>
          </a:p>
          <a:p>
            <a:pPr eaLnBrk="1" hangingPunct="1"/>
            <a:endParaRPr lang="en-US" dirty="0" smtClean="0">
              <a:cs typeface="Arial" pitchFamily="34" charset="0"/>
            </a:endParaRPr>
          </a:p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90728"/>
              </p:ext>
            </p:extLst>
          </p:nvPr>
        </p:nvGraphicFramePr>
        <p:xfrm>
          <a:off x="228600" y="2438400"/>
          <a:ext cx="8686800" cy="100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4" imgW="4305300" imgH="482600" progId="Equation.3">
                  <p:embed/>
                </p:oleObj>
              </mc:Choice>
              <mc:Fallback>
                <p:oleObj name="Equation" r:id="rId4" imgW="43053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438400"/>
                        <a:ext cx="8686800" cy="10012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9402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TWO EXTREME CASES OF PRICE ELASTICITY OF SUPPLY</a:t>
            </a:r>
            <a:endParaRPr lang="en-US" b="0" dirty="0" smtClean="0"/>
          </a:p>
        </p:txBody>
      </p:sp>
      <p:grpSp>
        <p:nvGrpSpPr>
          <p:cNvPr id="379986" name="Group 82"/>
          <p:cNvGrpSpPr>
            <a:grpSpLocks/>
          </p:cNvGrpSpPr>
          <p:nvPr/>
        </p:nvGrpSpPr>
        <p:grpSpPr bwMode="auto">
          <a:xfrm>
            <a:off x="5562600" y="1563687"/>
            <a:ext cx="3509963" cy="4111626"/>
            <a:chOff x="3504" y="768"/>
            <a:chExt cx="2211" cy="2590"/>
          </a:xfrm>
        </p:grpSpPr>
        <p:sp>
          <p:nvSpPr>
            <p:cNvPr id="379987" name="Rectangle 83"/>
            <p:cNvSpPr>
              <a:spLocks noChangeArrowheads="1"/>
            </p:cNvSpPr>
            <p:nvPr/>
          </p:nvSpPr>
          <p:spPr bwMode="auto">
            <a:xfrm>
              <a:off x="3504" y="816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b="1">
                  <a:solidFill>
                    <a:srgbClr val="000000"/>
                  </a:solidFill>
                  <a:latin typeface="Century Gothic"/>
                  <a:cs typeface="Century Gothic"/>
                </a:rPr>
                <a:t>(b)</a:t>
              </a:r>
              <a:endParaRPr lang="en-US" sz="1400" b="1">
                <a:latin typeface="Century Gothic"/>
                <a:cs typeface="Century Gothic"/>
              </a:endParaRPr>
            </a:p>
          </p:txBody>
        </p:sp>
        <p:sp>
          <p:nvSpPr>
            <p:cNvPr id="379988" name="Rectangle 84"/>
            <p:cNvSpPr>
              <a:spLocks noChangeArrowheads="1"/>
            </p:cNvSpPr>
            <p:nvPr/>
          </p:nvSpPr>
          <p:spPr bwMode="auto">
            <a:xfrm>
              <a:off x="3744" y="768"/>
              <a:ext cx="172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Perfectly </a:t>
              </a:r>
              <a:r>
                <a:rPr lang="en-US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elastic supply: price elasticity of supply </a:t>
              </a:r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= </a:t>
              </a:r>
              <a:r>
                <a:rPr lang="en-US" sz="1400" b="1" dirty="0">
                  <a:latin typeface="Century Gothic"/>
                  <a:cs typeface="Century Gothic"/>
                </a:rPr>
                <a:t>∞</a:t>
              </a:r>
            </a:p>
          </p:txBody>
        </p:sp>
        <p:sp>
          <p:nvSpPr>
            <p:cNvPr id="379989" name="Rectangle 85"/>
            <p:cNvSpPr>
              <a:spLocks noChangeArrowheads="1"/>
            </p:cNvSpPr>
            <p:nvPr/>
          </p:nvSpPr>
          <p:spPr bwMode="auto">
            <a:xfrm>
              <a:off x="3960" y="314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79990" name="Rectangle 86"/>
            <p:cNvSpPr>
              <a:spLocks noChangeArrowheads="1"/>
            </p:cNvSpPr>
            <p:nvPr/>
          </p:nvSpPr>
          <p:spPr bwMode="auto">
            <a:xfrm>
              <a:off x="4752" y="3222"/>
              <a:ext cx="9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pizzas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79991" name="Rectangle 87"/>
            <p:cNvSpPr>
              <a:spLocks noChangeArrowheads="1"/>
            </p:cNvSpPr>
            <p:nvPr/>
          </p:nvSpPr>
          <p:spPr bwMode="auto">
            <a:xfrm>
              <a:off x="3863" y="226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$12 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79992" name="Rectangle 88"/>
            <p:cNvSpPr>
              <a:spLocks noChangeArrowheads="1"/>
            </p:cNvSpPr>
            <p:nvPr/>
          </p:nvSpPr>
          <p:spPr bwMode="auto">
            <a:xfrm>
              <a:off x="3696" y="1200"/>
              <a:ext cx="66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Price of pizza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79993" name="Line 89"/>
            <p:cNvSpPr>
              <a:spLocks noChangeShapeType="1"/>
            </p:cNvSpPr>
            <p:nvPr/>
          </p:nvSpPr>
          <p:spPr bwMode="auto">
            <a:xfrm>
              <a:off x="4050" y="2329"/>
              <a:ext cx="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79994" name="Freeform 90"/>
            <p:cNvSpPr>
              <a:spLocks/>
            </p:cNvSpPr>
            <p:nvPr/>
          </p:nvSpPr>
          <p:spPr bwMode="auto">
            <a:xfrm>
              <a:off x="4050" y="1395"/>
              <a:ext cx="1639" cy="1718"/>
            </a:xfrm>
            <a:custGeom>
              <a:avLst/>
              <a:gdLst>
                <a:gd name="T0" fmla="*/ 1474 w 1474"/>
                <a:gd name="T1" fmla="*/ 1365 h 1365"/>
                <a:gd name="T2" fmla="*/ 0 w 1474"/>
                <a:gd name="T3" fmla="*/ 1365 h 1365"/>
                <a:gd name="T4" fmla="*/ 0 w 1474"/>
                <a:gd name="T5" fmla="*/ 0 h 1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4" h="1365">
                  <a:moveTo>
                    <a:pt x="1474" y="1365"/>
                  </a:moveTo>
                  <a:lnTo>
                    <a:pt x="0" y="1365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79995" name="Group 91"/>
          <p:cNvGrpSpPr>
            <a:grpSpLocks/>
          </p:cNvGrpSpPr>
          <p:nvPr/>
        </p:nvGrpSpPr>
        <p:grpSpPr bwMode="auto">
          <a:xfrm>
            <a:off x="3219972" y="2752725"/>
            <a:ext cx="184149" cy="2495550"/>
            <a:chOff x="2028" y="1517"/>
            <a:chExt cx="116" cy="1572"/>
          </a:xfrm>
        </p:grpSpPr>
        <p:sp>
          <p:nvSpPr>
            <p:cNvPr id="379996" name="Line 92"/>
            <p:cNvSpPr>
              <a:spLocks noChangeShapeType="1"/>
            </p:cNvSpPr>
            <p:nvPr/>
          </p:nvSpPr>
          <p:spPr bwMode="auto">
            <a:xfrm flipV="1">
              <a:off x="2062" y="1679"/>
              <a:ext cx="0" cy="1410"/>
            </a:xfrm>
            <a:prstGeom prst="line">
              <a:avLst/>
            </a:prstGeom>
            <a:noFill/>
            <a:ln w="30163">
              <a:solidFill>
                <a:srgbClr val="EE313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79997" name="Rectangle 93"/>
            <p:cNvSpPr>
              <a:spLocks noChangeArrowheads="1"/>
            </p:cNvSpPr>
            <p:nvPr/>
          </p:nvSpPr>
          <p:spPr bwMode="auto">
            <a:xfrm>
              <a:off x="2028" y="1517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S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379998" name="Rectangle 94"/>
            <p:cNvSpPr>
              <a:spLocks noChangeArrowheads="1"/>
            </p:cNvSpPr>
            <p:nvPr/>
          </p:nvSpPr>
          <p:spPr bwMode="auto">
            <a:xfrm>
              <a:off x="2081" y="157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</a:t>
              </a:r>
              <a:endParaRPr lang="en-US" sz="1400">
                <a:latin typeface="Century Gothic"/>
                <a:cs typeface="Century Gothic"/>
              </a:endParaRPr>
            </a:p>
          </p:txBody>
        </p:sp>
      </p:grpSp>
      <p:grpSp>
        <p:nvGrpSpPr>
          <p:cNvPr id="379999" name="Group 95"/>
          <p:cNvGrpSpPr>
            <a:grpSpLocks/>
          </p:cNvGrpSpPr>
          <p:nvPr/>
        </p:nvGrpSpPr>
        <p:grpSpPr bwMode="auto">
          <a:xfrm>
            <a:off x="381000" y="1563687"/>
            <a:ext cx="4794250" cy="4519613"/>
            <a:chOff x="240" y="768"/>
            <a:chExt cx="3020" cy="2847"/>
          </a:xfrm>
        </p:grpSpPr>
        <p:sp>
          <p:nvSpPr>
            <p:cNvPr id="380000" name="Line 96"/>
            <p:cNvSpPr>
              <a:spLocks noChangeShapeType="1"/>
            </p:cNvSpPr>
            <p:nvPr/>
          </p:nvSpPr>
          <p:spPr bwMode="auto">
            <a:xfrm>
              <a:off x="1275" y="2061"/>
              <a:ext cx="6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01" name="Line 97"/>
            <p:cNvSpPr>
              <a:spLocks noChangeShapeType="1"/>
            </p:cNvSpPr>
            <p:nvPr/>
          </p:nvSpPr>
          <p:spPr bwMode="auto">
            <a:xfrm>
              <a:off x="1275" y="2326"/>
              <a:ext cx="66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02" name="Rectangle 98"/>
            <p:cNvSpPr>
              <a:spLocks noChangeArrowheads="1"/>
            </p:cNvSpPr>
            <p:nvPr/>
          </p:nvSpPr>
          <p:spPr bwMode="auto">
            <a:xfrm>
              <a:off x="1008" y="816"/>
              <a:ext cx="16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b="1">
                  <a:solidFill>
                    <a:srgbClr val="000000"/>
                  </a:solidFill>
                  <a:latin typeface="Century Gothic"/>
                  <a:cs typeface="Century Gothic"/>
                </a:rPr>
                <a:t>(a)</a:t>
              </a:r>
              <a:endParaRPr lang="en-US" sz="1400" b="1">
                <a:latin typeface="Century Gothic"/>
                <a:cs typeface="Century Gothic"/>
              </a:endParaRPr>
            </a:p>
          </p:txBody>
        </p:sp>
        <p:sp>
          <p:nvSpPr>
            <p:cNvPr id="380003" name="Rectangle 99"/>
            <p:cNvSpPr>
              <a:spLocks noChangeArrowheads="1"/>
            </p:cNvSpPr>
            <p:nvPr/>
          </p:nvSpPr>
          <p:spPr bwMode="auto">
            <a:xfrm>
              <a:off x="1248" y="768"/>
              <a:ext cx="153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Perfectly </a:t>
              </a:r>
              <a:r>
                <a:rPr lang="en-US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inelastic supply:      price elasticity of supply </a:t>
              </a:r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= 0</a:t>
              </a:r>
              <a:endParaRPr lang="en-US" sz="1400" b="1" dirty="0">
                <a:latin typeface="Century Gothic"/>
                <a:cs typeface="Century Gothic"/>
              </a:endParaRPr>
            </a:p>
          </p:txBody>
        </p:sp>
        <p:sp>
          <p:nvSpPr>
            <p:cNvPr id="380004" name="Rectangle 100"/>
            <p:cNvSpPr>
              <a:spLocks noChangeArrowheads="1"/>
            </p:cNvSpPr>
            <p:nvPr/>
          </p:nvSpPr>
          <p:spPr bwMode="auto">
            <a:xfrm>
              <a:off x="1986" y="311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80005" name="Rectangle 101"/>
            <p:cNvSpPr>
              <a:spLocks noChangeArrowheads="1"/>
            </p:cNvSpPr>
            <p:nvPr/>
          </p:nvSpPr>
          <p:spPr bwMode="auto">
            <a:xfrm>
              <a:off x="1180" y="311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80006" name="Rectangle 102"/>
            <p:cNvSpPr>
              <a:spLocks noChangeArrowheads="1"/>
            </p:cNvSpPr>
            <p:nvPr/>
          </p:nvSpPr>
          <p:spPr bwMode="auto">
            <a:xfrm>
              <a:off x="2338" y="3208"/>
              <a:ext cx="92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cell phone frequencies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80007" name="Rectangle 103"/>
            <p:cNvSpPr>
              <a:spLocks noChangeArrowheads="1"/>
            </p:cNvSpPr>
            <p:nvPr/>
          </p:nvSpPr>
          <p:spPr bwMode="auto">
            <a:xfrm>
              <a:off x="912" y="1997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$3,000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80008" name="Rectangle 104"/>
            <p:cNvSpPr>
              <a:spLocks noChangeArrowheads="1"/>
            </p:cNvSpPr>
            <p:nvPr/>
          </p:nvSpPr>
          <p:spPr bwMode="auto">
            <a:xfrm>
              <a:off x="956" y="2304"/>
              <a:ext cx="28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2,000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380009" name="Rectangle 105"/>
            <p:cNvSpPr>
              <a:spLocks noChangeArrowheads="1"/>
            </p:cNvSpPr>
            <p:nvPr/>
          </p:nvSpPr>
          <p:spPr bwMode="auto">
            <a:xfrm>
              <a:off x="240" y="1189"/>
              <a:ext cx="155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of cell phone frequency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380010" name="Line 106"/>
            <p:cNvSpPr>
              <a:spLocks noChangeShapeType="1"/>
            </p:cNvSpPr>
            <p:nvPr/>
          </p:nvSpPr>
          <p:spPr bwMode="auto">
            <a:xfrm flipV="1">
              <a:off x="1275" y="1352"/>
              <a:ext cx="0" cy="1583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11" name="Freeform 107"/>
            <p:cNvSpPr>
              <a:spLocks/>
            </p:cNvSpPr>
            <p:nvPr/>
          </p:nvSpPr>
          <p:spPr bwMode="auto">
            <a:xfrm>
              <a:off x="1275" y="2982"/>
              <a:ext cx="1705" cy="107"/>
            </a:xfrm>
            <a:custGeom>
              <a:avLst/>
              <a:gdLst>
                <a:gd name="T0" fmla="*/ 1472 w 1472"/>
                <a:gd name="T1" fmla="*/ 85 h 85"/>
                <a:gd name="T2" fmla="*/ 0 w 1472"/>
                <a:gd name="T3" fmla="*/ 85 h 85"/>
                <a:gd name="T4" fmla="*/ 0 w 1472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2" h="85">
                  <a:moveTo>
                    <a:pt x="1472" y="85"/>
                  </a:move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12" name="Line 108"/>
            <p:cNvSpPr>
              <a:spLocks noChangeShapeType="1"/>
            </p:cNvSpPr>
            <p:nvPr/>
          </p:nvSpPr>
          <p:spPr bwMode="auto">
            <a:xfrm flipV="1">
              <a:off x="1245" y="2916"/>
              <a:ext cx="58" cy="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13" name="Line 109"/>
            <p:cNvSpPr>
              <a:spLocks noChangeShapeType="1"/>
            </p:cNvSpPr>
            <p:nvPr/>
          </p:nvSpPr>
          <p:spPr bwMode="auto">
            <a:xfrm flipV="1">
              <a:off x="1245" y="2964"/>
              <a:ext cx="58" cy="3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80014" name="Group 110"/>
          <p:cNvGrpSpPr>
            <a:grpSpLocks/>
          </p:cNvGrpSpPr>
          <p:nvPr/>
        </p:nvGrpSpPr>
        <p:grpSpPr bwMode="auto">
          <a:xfrm>
            <a:off x="3309939" y="3886205"/>
            <a:ext cx="1262063" cy="1135063"/>
            <a:chOff x="2085" y="2231"/>
            <a:chExt cx="795" cy="715"/>
          </a:xfrm>
        </p:grpSpPr>
        <p:sp>
          <p:nvSpPr>
            <p:cNvPr id="380015" name="Line 111"/>
            <p:cNvSpPr>
              <a:spLocks noChangeShapeType="1"/>
            </p:cNvSpPr>
            <p:nvPr/>
          </p:nvSpPr>
          <p:spPr bwMode="auto">
            <a:xfrm flipH="1">
              <a:off x="2085" y="2622"/>
              <a:ext cx="120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16" name="Freeform 112"/>
            <p:cNvSpPr>
              <a:spLocks/>
            </p:cNvSpPr>
            <p:nvPr/>
          </p:nvSpPr>
          <p:spPr bwMode="auto">
            <a:xfrm>
              <a:off x="2160" y="2231"/>
              <a:ext cx="720" cy="715"/>
            </a:xfrm>
            <a:custGeom>
              <a:avLst/>
              <a:gdLst>
                <a:gd name="T0" fmla="*/ 200 w 200"/>
                <a:gd name="T1" fmla="*/ 162 h 178"/>
                <a:gd name="T2" fmla="*/ 184 w 200"/>
                <a:gd name="T3" fmla="*/ 178 h 178"/>
                <a:gd name="T4" fmla="*/ 16 w 200"/>
                <a:gd name="T5" fmla="*/ 178 h 178"/>
                <a:gd name="T6" fmla="*/ 0 w 200"/>
                <a:gd name="T7" fmla="*/ 162 h 178"/>
                <a:gd name="T8" fmla="*/ 0 w 200"/>
                <a:gd name="T9" fmla="*/ 16 h 178"/>
                <a:gd name="T10" fmla="*/ 16 w 200"/>
                <a:gd name="T11" fmla="*/ 0 h 178"/>
                <a:gd name="T12" fmla="*/ 184 w 200"/>
                <a:gd name="T13" fmla="*/ 0 h 178"/>
                <a:gd name="T14" fmla="*/ 200 w 200"/>
                <a:gd name="T15" fmla="*/ 16 h 178"/>
                <a:gd name="T16" fmla="*/ 200 w 200"/>
                <a:gd name="T17" fmla="*/ 1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0" h="178">
                  <a:moveTo>
                    <a:pt x="200" y="162"/>
                  </a:moveTo>
                  <a:cubicBezTo>
                    <a:pt x="200" y="170"/>
                    <a:pt x="192" y="178"/>
                    <a:pt x="184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8" y="178"/>
                    <a:pt x="0" y="170"/>
                    <a:pt x="0" y="16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92" y="0"/>
                    <a:pt x="200" y="7"/>
                    <a:pt x="200" y="16"/>
                  </a:cubicBezTo>
                  <a:lnTo>
                    <a:pt x="200" y="162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17" name="Rectangle 113"/>
            <p:cNvSpPr>
              <a:spLocks noChangeArrowheads="1"/>
            </p:cNvSpPr>
            <p:nvPr/>
          </p:nvSpPr>
          <p:spPr bwMode="auto">
            <a:xfrm>
              <a:off x="2208" y="2327"/>
              <a:ext cx="67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… leaves the quantity supplied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unchanged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80018" name="Group 114"/>
          <p:cNvGrpSpPr>
            <a:grpSpLocks/>
          </p:cNvGrpSpPr>
          <p:nvPr/>
        </p:nvGrpSpPr>
        <p:grpSpPr bwMode="auto">
          <a:xfrm>
            <a:off x="6435726" y="3930645"/>
            <a:ext cx="2303463" cy="304799"/>
            <a:chOff x="4063" y="2259"/>
            <a:chExt cx="1451" cy="192"/>
          </a:xfrm>
        </p:grpSpPr>
        <p:sp>
          <p:nvSpPr>
            <p:cNvPr id="380019" name="Line 115"/>
            <p:cNvSpPr>
              <a:spLocks noChangeShapeType="1"/>
            </p:cNvSpPr>
            <p:nvPr/>
          </p:nvSpPr>
          <p:spPr bwMode="auto">
            <a:xfrm flipH="1">
              <a:off x="4063" y="2331"/>
              <a:ext cx="1313" cy="0"/>
            </a:xfrm>
            <a:prstGeom prst="line">
              <a:avLst/>
            </a:prstGeom>
            <a:noFill/>
            <a:ln w="30163">
              <a:solidFill>
                <a:srgbClr val="EE313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20" name="Rectangle 116"/>
            <p:cNvSpPr>
              <a:spLocks noChangeArrowheads="1"/>
            </p:cNvSpPr>
            <p:nvPr/>
          </p:nvSpPr>
          <p:spPr bwMode="auto">
            <a:xfrm>
              <a:off x="5399" y="2259"/>
              <a:ext cx="7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S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380021" name="Rectangle 117"/>
            <p:cNvSpPr>
              <a:spLocks noChangeArrowheads="1"/>
            </p:cNvSpPr>
            <p:nvPr/>
          </p:nvSpPr>
          <p:spPr bwMode="auto">
            <a:xfrm>
              <a:off x="5451" y="231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2</a:t>
              </a:r>
              <a:endParaRPr lang="en-US" sz="1400">
                <a:latin typeface="Century Gothic"/>
                <a:cs typeface="Century Gothic"/>
              </a:endParaRPr>
            </a:p>
          </p:txBody>
        </p:sp>
      </p:grpSp>
      <p:grpSp>
        <p:nvGrpSpPr>
          <p:cNvPr id="380022" name="Group 118"/>
          <p:cNvGrpSpPr>
            <a:grpSpLocks/>
          </p:cNvGrpSpPr>
          <p:nvPr/>
        </p:nvGrpSpPr>
        <p:grpSpPr bwMode="auto">
          <a:xfrm>
            <a:off x="4648200" y="3038474"/>
            <a:ext cx="1685925" cy="923924"/>
            <a:chOff x="2928" y="1697"/>
            <a:chExt cx="1062" cy="582"/>
          </a:xfrm>
        </p:grpSpPr>
        <p:sp>
          <p:nvSpPr>
            <p:cNvPr id="380023" name="Freeform 119"/>
            <p:cNvSpPr>
              <a:spLocks/>
            </p:cNvSpPr>
            <p:nvPr/>
          </p:nvSpPr>
          <p:spPr bwMode="auto">
            <a:xfrm>
              <a:off x="2928" y="1697"/>
              <a:ext cx="1062" cy="582"/>
            </a:xfrm>
            <a:custGeom>
              <a:avLst/>
              <a:gdLst>
                <a:gd name="T0" fmla="*/ 267 w 267"/>
                <a:gd name="T1" fmla="*/ 156 h 176"/>
                <a:gd name="T2" fmla="*/ 252 w 267"/>
                <a:gd name="T3" fmla="*/ 176 h 176"/>
                <a:gd name="T4" fmla="*/ 15 w 267"/>
                <a:gd name="T5" fmla="*/ 176 h 176"/>
                <a:gd name="T6" fmla="*/ 0 w 267"/>
                <a:gd name="T7" fmla="*/ 156 h 176"/>
                <a:gd name="T8" fmla="*/ 0 w 267"/>
                <a:gd name="T9" fmla="*/ 20 h 176"/>
                <a:gd name="T10" fmla="*/ 15 w 267"/>
                <a:gd name="T11" fmla="*/ 0 h 176"/>
                <a:gd name="T12" fmla="*/ 252 w 267"/>
                <a:gd name="T13" fmla="*/ 0 h 176"/>
                <a:gd name="T14" fmla="*/ 267 w 267"/>
                <a:gd name="T15" fmla="*/ 20 h 176"/>
                <a:gd name="T16" fmla="*/ 267 w 267"/>
                <a:gd name="T17" fmla="*/ 15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176">
                  <a:moveTo>
                    <a:pt x="267" y="156"/>
                  </a:moveTo>
                  <a:cubicBezTo>
                    <a:pt x="267" y="167"/>
                    <a:pt x="260" y="176"/>
                    <a:pt x="252" y="176"/>
                  </a:cubicBezTo>
                  <a:cubicBezTo>
                    <a:pt x="15" y="176"/>
                    <a:pt x="15" y="176"/>
                    <a:pt x="15" y="176"/>
                  </a:cubicBezTo>
                  <a:cubicBezTo>
                    <a:pt x="7" y="176"/>
                    <a:pt x="0" y="167"/>
                    <a:pt x="0" y="15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7" y="0"/>
                    <a:pt x="15" y="0"/>
                  </a:cubicBezTo>
                  <a:cubicBezTo>
                    <a:pt x="252" y="0"/>
                    <a:pt x="252" y="0"/>
                    <a:pt x="252" y="0"/>
                  </a:cubicBezTo>
                  <a:cubicBezTo>
                    <a:pt x="260" y="0"/>
                    <a:pt x="267" y="9"/>
                    <a:pt x="267" y="20"/>
                  </a:cubicBezTo>
                  <a:lnTo>
                    <a:pt x="267" y="156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24" name="Rectangle 120"/>
            <p:cNvSpPr>
              <a:spLocks noChangeArrowheads="1"/>
            </p:cNvSpPr>
            <p:nvPr/>
          </p:nvSpPr>
          <p:spPr bwMode="auto">
            <a:xfrm>
              <a:off x="2976" y="1728"/>
              <a:ext cx="961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At any price above $12, quantity supplied is infinite.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80025" name="Group 121"/>
          <p:cNvGrpSpPr>
            <a:grpSpLocks/>
          </p:cNvGrpSpPr>
          <p:nvPr/>
        </p:nvGrpSpPr>
        <p:grpSpPr bwMode="auto">
          <a:xfrm>
            <a:off x="7346950" y="2935287"/>
            <a:ext cx="1568450" cy="1106488"/>
            <a:chOff x="4628" y="1632"/>
            <a:chExt cx="988" cy="697"/>
          </a:xfrm>
        </p:grpSpPr>
        <p:sp>
          <p:nvSpPr>
            <p:cNvPr id="380026" name="Line 122"/>
            <p:cNvSpPr>
              <a:spLocks noChangeShapeType="1"/>
            </p:cNvSpPr>
            <p:nvPr/>
          </p:nvSpPr>
          <p:spPr bwMode="auto">
            <a:xfrm flipH="1">
              <a:off x="4977" y="2177"/>
              <a:ext cx="14" cy="1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27" name="Freeform 123"/>
            <p:cNvSpPr>
              <a:spLocks/>
            </p:cNvSpPr>
            <p:nvPr/>
          </p:nvSpPr>
          <p:spPr bwMode="auto">
            <a:xfrm>
              <a:off x="4628" y="1632"/>
              <a:ext cx="988" cy="571"/>
            </a:xfrm>
            <a:custGeom>
              <a:avLst/>
              <a:gdLst>
                <a:gd name="T0" fmla="*/ 232 w 232"/>
                <a:gd name="T1" fmla="*/ 162 h 178"/>
                <a:gd name="T2" fmla="*/ 216 w 232"/>
                <a:gd name="T3" fmla="*/ 178 h 178"/>
                <a:gd name="T4" fmla="*/ 16 w 232"/>
                <a:gd name="T5" fmla="*/ 178 h 178"/>
                <a:gd name="T6" fmla="*/ 0 w 232"/>
                <a:gd name="T7" fmla="*/ 162 h 178"/>
                <a:gd name="T8" fmla="*/ 0 w 232"/>
                <a:gd name="T9" fmla="*/ 16 h 178"/>
                <a:gd name="T10" fmla="*/ 16 w 232"/>
                <a:gd name="T11" fmla="*/ 0 h 178"/>
                <a:gd name="T12" fmla="*/ 216 w 232"/>
                <a:gd name="T13" fmla="*/ 0 h 178"/>
                <a:gd name="T14" fmla="*/ 232 w 232"/>
                <a:gd name="T15" fmla="*/ 16 h 178"/>
                <a:gd name="T16" fmla="*/ 232 w 232"/>
                <a:gd name="T17" fmla="*/ 16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78">
                  <a:moveTo>
                    <a:pt x="232" y="162"/>
                  </a:moveTo>
                  <a:cubicBezTo>
                    <a:pt x="232" y="171"/>
                    <a:pt x="225" y="178"/>
                    <a:pt x="2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7" y="178"/>
                    <a:pt x="0" y="171"/>
                    <a:pt x="0" y="16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8"/>
                    <a:pt x="7" y="0"/>
                    <a:pt x="16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225" y="0"/>
                    <a:pt x="232" y="8"/>
                    <a:pt x="232" y="16"/>
                  </a:cubicBezTo>
                  <a:lnTo>
                    <a:pt x="232" y="162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28" name="Rectangle 124"/>
            <p:cNvSpPr>
              <a:spLocks noChangeArrowheads="1"/>
            </p:cNvSpPr>
            <p:nvPr/>
          </p:nvSpPr>
          <p:spPr bwMode="auto">
            <a:xfrm>
              <a:off x="4679" y="1655"/>
              <a:ext cx="937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At exactly $12, producers will produce any </a:t>
              </a:r>
              <a:r>
                <a:rPr lang="en-US" sz="1400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quantity.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80029" name="Group 125"/>
          <p:cNvGrpSpPr>
            <a:grpSpLocks/>
          </p:cNvGrpSpPr>
          <p:nvPr/>
        </p:nvGrpSpPr>
        <p:grpSpPr bwMode="auto">
          <a:xfrm>
            <a:off x="5105400" y="4318000"/>
            <a:ext cx="1114425" cy="1396999"/>
            <a:chOff x="3216" y="2503"/>
            <a:chExt cx="702" cy="880"/>
          </a:xfrm>
        </p:grpSpPr>
        <p:sp>
          <p:nvSpPr>
            <p:cNvPr id="380030" name="Freeform 126"/>
            <p:cNvSpPr>
              <a:spLocks/>
            </p:cNvSpPr>
            <p:nvPr/>
          </p:nvSpPr>
          <p:spPr bwMode="auto">
            <a:xfrm>
              <a:off x="3216" y="2503"/>
              <a:ext cx="702" cy="880"/>
            </a:xfrm>
            <a:custGeom>
              <a:avLst/>
              <a:gdLst>
                <a:gd name="T0" fmla="*/ 267 w 267"/>
                <a:gd name="T1" fmla="*/ 151 h 172"/>
                <a:gd name="T2" fmla="*/ 251 w 267"/>
                <a:gd name="T3" fmla="*/ 172 h 172"/>
                <a:gd name="T4" fmla="*/ 15 w 267"/>
                <a:gd name="T5" fmla="*/ 172 h 172"/>
                <a:gd name="T6" fmla="*/ 0 w 267"/>
                <a:gd name="T7" fmla="*/ 151 h 172"/>
                <a:gd name="T8" fmla="*/ 0 w 267"/>
                <a:gd name="T9" fmla="*/ 21 h 172"/>
                <a:gd name="T10" fmla="*/ 15 w 267"/>
                <a:gd name="T11" fmla="*/ 0 h 172"/>
                <a:gd name="T12" fmla="*/ 251 w 267"/>
                <a:gd name="T13" fmla="*/ 0 h 172"/>
                <a:gd name="T14" fmla="*/ 267 w 267"/>
                <a:gd name="T15" fmla="*/ 21 h 172"/>
                <a:gd name="T16" fmla="*/ 267 w 267"/>
                <a:gd name="T17" fmla="*/ 151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7" h="172">
                  <a:moveTo>
                    <a:pt x="267" y="151"/>
                  </a:moveTo>
                  <a:cubicBezTo>
                    <a:pt x="267" y="163"/>
                    <a:pt x="260" y="172"/>
                    <a:pt x="251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6" y="172"/>
                    <a:pt x="0" y="163"/>
                    <a:pt x="0" y="15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6" y="0"/>
                    <a:pt x="15" y="0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260" y="0"/>
                    <a:pt x="267" y="9"/>
                    <a:pt x="267" y="21"/>
                  </a:cubicBezTo>
                  <a:lnTo>
                    <a:pt x="267" y="151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31" name="Rectangle 127"/>
            <p:cNvSpPr>
              <a:spLocks noChangeArrowheads="1"/>
            </p:cNvSpPr>
            <p:nvPr/>
          </p:nvSpPr>
          <p:spPr bwMode="auto">
            <a:xfrm>
              <a:off x="3267" y="2533"/>
              <a:ext cx="641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dirty="0">
                  <a:solidFill>
                    <a:srgbClr val="000000"/>
                  </a:solidFill>
                  <a:latin typeface="Century Gothic"/>
                  <a:cs typeface="Century Gothic"/>
                </a:rPr>
                <a:t>At any price below $12, quantity supplied is zero.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80032" name="Group 128"/>
          <p:cNvGrpSpPr>
            <a:grpSpLocks/>
          </p:cNvGrpSpPr>
          <p:nvPr/>
        </p:nvGrpSpPr>
        <p:grpSpPr bwMode="auto">
          <a:xfrm>
            <a:off x="2163763" y="3989387"/>
            <a:ext cx="1154112" cy="93663"/>
            <a:chOff x="1363" y="2296"/>
            <a:chExt cx="727" cy="59"/>
          </a:xfrm>
        </p:grpSpPr>
        <p:sp>
          <p:nvSpPr>
            <p:cNvPr id="380033" name="Oval 129"/>
            <p:cNvSpPr>
              <a:spLocks noChangeArrowheads="1"/>
            </p:cNvSpPr>
            <p:nvPr/>
          </p:nvSpPr>
          <p:spPr bwMode="auto">
            <a:xfrm>
              <a:off x="1363" y="2320"/>
              <a:ext cx="10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34" name="Oval 130"/>
            <p:cNvSpPr>
              <a:spLocks noChangeArrowheads="1"/>
            </p:cNvSpPr>
            <p:nvPr/>
          </p:nvSpPr>
          <p:spPr bwMode="auto">
            <a:xfrm>
              <a:off x="1412" y="2320"/>
              <a:ext cx="11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35" name="Oval 131"/>
            <p:cNvSpPr>
              <a:spLocks noChangeArrowheads="1"/>
            </p:cNvSpPr>
            <p:nvPr/>
          </p:nvSpPr>
          <p:spPr bwMode="auto">
            <a:xfrm>
              <a:off x="1461" y="2320"/>
              <a:ext cx="11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36" name="Oval 132"/>
            <p:cNvSpPr>
              <a:spLocks noChangeArrowheads="1"/>
            </p:cNvSpPr>
            <p:nvPr/>
          </p:nvSpPr>
          <p:spPr bwMode="auto">
            <a:xfrm>
              <a:off x="1510" y="2320"/>
              <a:ext cx="12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37" name="Oval 133"/>
            <p:cNvSpPr>
              <a:spLocks noChangeArrowheads="1"/>
            </p:cNvSpPr>
            <p:nvPr/>
          </p:nvSpPr>
          <p:spPr bwMode="auto">
            <a:xfrm>
              <a:off x="1558" y="2320"/>
              <a:ext cx="10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38" name="Oval 134"/>
            <p:cNvSpPr>
              <a:spLocks noChangeArrowheads="1"/>
            </p:cNvSpPr>
            <p:nvPr/>
          </p:nvSpPr>
          <p:spPr bwMode="auto">
            <a:xfrm>
              <a:off x="1606" y="2320"/>
              <a:ext cx="11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39" name="Oval 135"/>
            <p:cNvSpPr>
              <a:spLocks noChangeArrowheads="1"/>
            </p:cNvSpPr>
            <p:nvPr/>
          </p:nvSpPr>
          <p:spPr bwMode="auto">
            <a:xfrm>
              <a:off x="1656" y="2320"/>
              <a:ext cx="10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0" name="Oval 136"/>
            <p:cNvSpPr>
              <a:spLocks noChangeArrowheads="1"/>
            </p:cNvSpPr>
            <p:nvPr/>
          </p:nvSpPr>
          <p:spPr bwMode="auto">
            <a:xfrm>
              <a:off x="1705" y="2320"/>
              <a:ext cx="10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1" name="Oval 137"/>
            <p:cNvSpPr>
              <a:spLocks noChangeArrowheads="1"/>
            </p:cNvSpPr>
            <p:nvPr/>
          </p:nvSpPr>
          <p:spPr bwMode="auto">
            <a:xfrm>
              <a:off x="1754" y="2320"/>
              <a:ext cx="11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2" name="Oval 138"/>
            <p:cNvSpPr>
              <a:spLocks noChangeArrowheads="1"/>
            </p:cNvSpPr>
            <p:nvPr/>
          </p:nvSpPr>
          <p:spPr bwMode="auto">
            <a:xfrm>
              <a:off x="1803" y="2320"/>
              <a:ext cx="12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3" name="Oval 139"/>
            <p:cNvSpPr>
              <a:spLocks noChangeArrowheads="1"/>
            </p:cNvSpPr>
            <p:nvPr/>
          </p:nvSpPr>
          <p:spPr bwMode="auto">
            <a:xfrm>
              <a:off x="1849" y="2320"/>
              <a:ext cx="12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4" name="Oval 140"/>
            <p:cNvSpPr>
              <a:spLocks noChangeArrowheads="1"/>
            </p:cNvSpPr>
            <p:nvPr/>
          </p:nvSpPr>
          <p:spPr bwMode="auto">
            <a:xfrm>
              <a:off x="1899" y="2320"/>
              <a:ext cx="11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5" name="Oval 141"/>
            <p:cNvSpPr>
              <a:spLocks noChangeArrowheads="1"/>
            </p:cNvSpPr>
            <p:nvPr/>
          </p:nvSpPr>
          <p:spPr bwMode="auto">
            <a:xfrm>
              <a:off x="1948" y="2320"/>
              <a:ext cx="11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6" name="Oval 142"/>
            <p:cNvSpPr>
              <a:spLocks noChangeArrowheads="1"/>
            </p:cNvSpPr>
            <p:nvPr/>
          </p:nvSpPr>
          <p:spPr bwMode="auto">
            <a:xfrm>
              <a:off x="1998" y="2320"/>
              <a:ext cx="10" cy="1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47" name="Oval 143"/>
            <p:cNvSpPr>
              <a:spLocks noChangeArrowheads="1"/>
            </p:cNvSpPr>
            <p:nvPr/>
          </p:nvSpPr>
          <p:spPr bwMode="auto">
            <a:xfrm>
              <a:off x="2036" y="2296"/>
              <a:ext cx="54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80048" name="Group 144"/>
          <p:cNvGrpSpPr>
            <a:grpSpLocks/>
          </p:cNvGrpSpPr>
          <p:nvPr/>
        </p:nvGrpSpPr>
        <p:grpSpPr bwMode="auto">
          <a:xfrm>
            <a:off x="152400" y="3525837"/>
            <a:ext cx="3165475" cy="566738"/>
            <a:chOff x="96" y="2004"/>
            <a:chExt cx="1994" cy="357"/>
          </a:xfrm>
        </p:grpSpPr>
        <p:sp>
          <p:nvSpPr>
            <p:cNvPr id="380049" name="Line 145"/>
            <p:cNvSpPr>
              <a:spLocks noChangeShapeType="1"/>
            </p:cNvSpPr>
            <p:nvPr/>
          </p:nvSpPr>
          <p:spPr bwMode="auto">
            <a:xfrm flipV="1">
              <a:off x="1116" y="2165"/>
              <a:ext cx="0" cy="10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0" name="Freeform 146"/>
            <p:cNvSpPr>
              <a:spLocks/>
            </p:cNvSpPr>
            <p:nvPr/>
          </p:nvSpPr>
          <p:spPr bwMode="auto">
            <a:xfrm>
              <a:off x="1100" y="2118"/>
              <a:ext cx="36" cy="62"/>
            </a:xfrm>
            <a:custGeom>
              <a:avLst/>
              <a:gdLst>
                <a:gd name="T0" fmla="*/ 6 w 13"/>
                <a:gd name="T1" fmla="*/ 18 h 21"/>
                <a:gd name="T2" fmla="*/ 0 w 13"/>
                <a:gd name="T3" fmla="*/ 21 h 21"/>
                <a:gd name="T4" fmla="*/ 0 w 13"/>
                <a:gd name="T5" fmla="*/ 21 h 21"/>
                <a:gd name="T6" fmla="*/ 4 w 13"/>
                <a:gd name="T7" fmla="*/ 11 h 21"/>
                <a:gd name="T8" fmla="*/ 6 w 13"/>
                <a:gd name="T9" fmla="*/ 0 h 21"/>
                <a:gd name="T10" fmla="*/ 9 w 13"/>
                <a:gd name="T11" fmla="*/ 11 h 21"/>
                <a:gd name="T12" fmla="*/ 13 w 13"/>
                <a:gd name="T13" fmla="*/ 21 h 21"/>
                <a:gd name="T14" fmla="*/ 13 w 13"/>
                <a:gd name="T15" fmla="*/ 21 h 21"/>
                <a:gd name="T16" fmla="*/ 6 w 13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21">
                  <a:moveTo>
                    <a:pt x="6" y="18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7"/>
                    <a:pt x="6" y="3"/>
                    <a:pt x="6" y="0"/>
                  </a:cubicBezTo>
                  <a:cubicBezTo>
                    <a:pt x="7" y="3"/>
                    <a:pt x="8" y="7"/>
                    <a:pt x="9" y="1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1" name="Oval 147"/>
            <p:cNvSpPr>
              <a:spLocks noChangeArrowheads="1"/>
            </p:cNvSpPr>
            <p:nvPr/>
          </p:nvSpPr>
          <p:spPr bwMode="auto">
            <a:xfrm>
              <a:off x="1363" y="2055"/>
              <a:ext cx="10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2" name="Oval 148"/>
            <p:cNvSpPr>
              <a:spLocks noChangeArrowheads="1"/>
            </p:cNvSpPr>
            <p:nvPr/>
          </p:nvSpPr>
          <p:spPr bwMode="auto">
            <a:xfrm>
              <a:off x="1412" y="2055"/>
              <a:ext cx="11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3" name="Oval 149"/>
            <p:cNvSpPr>
              <a:spLocks noChangeArrowheads="1"/>
            </p:cNvSpPr>
            <p:nvPr/>
          </p:nvSpPr>
          <p:spPr bwMode="auto">
            <a:xfrm>
              <a:off x="1461" y="2055"/>
              <a:ext cx="11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4" name="Oval 150"/>
            <p:cNvSpPr>
              <a:spLocks noChangeArrowheads="1"/>
            </p:cNvSpPr>
            <p:nvPr/>
          </p:nvSpPr>
          <p:spPr bwMode="auto">
            <a:xfrm>
              <a:off x="1510" y="2055"/>
              <a:ext cx="12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5" name="Oval 151"/>
            <p:cNvSpPr>
              <a:spLocks noChangeArrowheads="1"/>
            </p:cNvSpPr>
            <p:nvPr/>
          </p:nvSpPr>
          <p:spPr bwMode="auto">
            <a:xfrm>
              <a:off x="1558" y="2055"/>
              <a:ext cx="10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6" name="Oval 152"/>
            <p:cNvSpPr>
              <a:spLocks noChangeArrowheads="1"/>
            </p:cNvSpPr>
            <p:nvPr/>
          </p:nvSpPr>
          <p:spPr bwMode="auto">
            <a:xfrm>
              <a:off x="1606" y="2055"/>
              <a:ext cx="11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7" name="Oval 153"/>
            <p:cNvSpPr>
              <a:spLocks noChangeArrowheads="1"/>
            </p:cNvSpPr>
            <p:nvPr/>
          </p:nvSpPr>
          <p:spPr bwMode="auto">
            <a:xfrm>
              <a:off x="1656" y="2055"/>
              <a:ext cx="10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8" name="Oval 154"/>
            <p:cNvSpPr>
              <a:spLocks noChangeArrowheads="1"/>
            </p:cNvSpPr>
            <p:nvPr/>
          </p:nvSpPr>
          <p:spPr bwMode="auto">
            <a:xfrm>
              <a:off x="1705" y="2055"/>
              <a:ext cx="10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59" name="Oval 155"/>
            <p:cNvSpPr>
              <a:spLocks noChangeArrowheads="1"/>
            </p:cNvSpPr>
            <p:nvPr/>
          </p:nvSpPr>
          <p:spPr bwMode="auto">
            <a:xfrm>
              <a:off x="1754" y="2055"/>
              <a:ext cx="11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60" name="Oval 156"/>
            <p:cNvSpPr>
              <a:spLocks noChangeArrowheads="1"/>
            </p:cNvSpPr>
            <p:nvPr/>
          </p:nvSpPr>
          <p:spPr bwMode="auto">
            <a:xfrm>
              <a:off x="1803" y="2055"/>
              <a:ext cx="12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61" name="Oval 157"/>
            <p:cNvSpPr>
              <a:spLocks noChangeArrowheads="1"/>
            </p:cNvSpPr>
            <p:nvPr/>
          </p:nvSpPr>
          <p:spPr bwMode="auto">
            <a:xfrm>
              <a:off x="1849" y="2055"/>
              <a:ext cx="12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62" name="Oval 158"/>
            <p:cNvSpPr>
              <a:spLocks noChangeArrowheads="1"/>
            </p:cNvSpPr>
            <p:nvPr/>
          </p:nvSpPr>
          <p:spPr bwMode="auto">
            <a:xfrm>
              <a:off x="1899" y="2055"/>
              <a:ext cx="11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63" name="Oval 159"/>
            <p:cNvSpPr>
              <a:spLocks noChangeArrowheads="1"/>
            </p:cNvSpPr>
            <p:nvPr/>
          </p:nvSpPr>
          <p:spPr bwMode="auto">
            <a:xfrm>
              <a:off x="1948" y="2055"/>
              <a:ext cx="11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64" name="Oval 160"/>
            <p:cNvSpPr>
              <a:spLocks noChangeArrowheads="1"/>
            </p:cNvSpPr>
            <p:nvPr/>
          </p:nvSpPr>
          <p:spPr bwMode="auto">
            <a:xfrm>
              <a:off x="1998" y="2055"/>
              <a:ext cx="10" cy="1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65" name="Freeform 161"/>
            <p:cNvSpPr>
              <a:spLocks/>
            </p:cNvSpPr>
            <p:nvPr/>
          </p:nvSpPr>
          <p:spPr bwMode="auto">
            <a:xfrm>
              <a:off x="96" y="2004"/>
              <a:ext cx="774" cy="357"/>
            </a:xfrm>
            <a:custGeom>
              <a:avLst/>
              <a:gdLst>
                <a:gd name="T0" fmla="*/ 188 w 188"/>
                <a:gd name="T1" fmla="*/ 85 h 101"/>
                <a:gd name="T2" fmla="*/ 172 w 188"/>
                <a:gd name="T3" fmla="*/ 101 h 101"/>
                <a:gd name="T4" fmla="*/ 16 w 188"/>
                <a:gd name="T5" fmla="*/ 101 h 101"/>
                <a:gd name="T6" fmla="*/ 0 w 188"/>
                <a:gd name="T7" fmla="*/ 85 h 101"/>
                <a:gd name="T8" fmla="*/ 0 w 188"/>
                <a:gd name="T9" fmla="*/ 16 h 101"/>
                <a:gd name="T10" fmla="*/ 16 w 188"/>
                <a:gd name="T11" fmla="*/ 0 h 101"/>
                <a:gd name="T12" fmla="*/ 172 w 188"/>
                <a:gd name="T13" fmla="*/ 0 h 101"/>
                <a:gd name="T14" fmla="*/ 188 w 188"/>
                <a:gd name="T15" fmla="*/ 16 h 101"/>
                <a:gd name="T16" fmla="*/ 188 w 188"/>
                <a:gd name="T17" fmla="*/ 8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01">
                  <a:moveTo>
                    <a:pt x="188" y="85"/>
                  </a:moveTo>
                  <a:cubicBezTo>
                    <a:pt x="188" y="93"/>
                    <a:pt x="181" y="101"/>
                    <a:pt x="172" y="101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7" y="101"/>
                    <a:pt x="0" y="93"/>
                    <a:pt x="0" y="8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81" y="0"/>
                    <a:pt x="188" y="7"/>
                    <a:pt x="188" y="16"/>
                  </a:cubicBezTo>
                  <a:lnTo>
                    <a:pt x="188" y="85"/>
                  </a:lnTo>
                  <a:close/>
                </a:path>
              </a:pathLst>
            </a:custGeom>
            <a:solidFill>
              <a:srgbClr val="D6E2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80066" name="Rectangle 162"/>
            <p:cNvSpPr>
              <a:spLocks noChangeArrowheads="1"/>
            </p:cNvSpPr>
            <p:nvPr/>
          </p:nvSpPr>
          <p:spPr bwMode="auto">
            <a:xfrm>
              <a:off x="147" y="2028"/>
              <a:ext cx="668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An increase in price…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80067" name="Oval 163"/>
            <p:cNvSpPr>
              <a:spLocks noChangeArrowheads="1"/>
            </p:cNvSpPr>
            <p:nvPr/>
          </p:nvSpPr>
          <p:spPr bwMode="auto">
            <a:xfrm>
              <a:off x="2036" y="2031"/>
              <a:ext cx="54" cy="5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1920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79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0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0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0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0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PRICE ELASTICITY OF SUPPLY</a:t>
            </a:r>
          </a:p>
        </p:txBody>
      </p:sp>
      <p:grpSp>
        <p:nvGrpSpPr>
          <p:cNvPr id="124934" name="Group 63"/>
          <p:cNvGrpSpPr>
            <a:grpSpLocks/>
          </p:cNvGrpSpPr>
          <p:nvPr/>
        </p:nvGrpSpPr>
        <p:grpSpPr bwMode="auto">
          <a:xfrm>
            <a:off x="0" y="1154668"/>
            <a:ext cx="9144000" cy="4213637"/>
            <a:chOff x="-241069" y="926087"/>
            <a:chExt cx="9642764" cy="4212471"/>
          </a:xfrm>
        </p:grpSpPr>
        <p:cxnSp>
          <p:nvCxnSpPr>
            <p:cNvPr id="28" name="Straight Connector 27"/>
            <p:cNvCxnSpPr/>
            <p:nvPr/>
          </p:nvCxnSpPr>
          <p:spPr>
            <a:xfrm rot="16200000" flipH="1">
              <a:off x="708393" y="3298153"/>
              <a:ext cx="3275693" cy="318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330335" y="4951904"/>
              <a:ext cx="4791248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961" name="TextBox 8"/>
            <p:cNvSpPr txBox="1">
              <a:spLocks noChangeArrowheads="1"/>
            </p:cNvSpPr>
            <p:nvPr/>
          </p:nvSpPr>
          <p:spPr bwMode="auto">
            <a:xfrm>
              <a:off x="7232073" y="4800098"/>
              <a:ext cx="1100497" cy="338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entury Gothic"/>
                  <a:cs typeface="Century Gothic"/>
                </a:rPr>
                <a:t>Quantity</a:t>
              </a:r>
            </a:p>
          </p:txBody>
        </p:sp>
        <p:sp>
          <p:nvSpPr>
            <p:cNvPr id="124962" name="TextBox 9"/>
            <p:cNvSpPr txBox="1">
              <a:spLocks noChangeArrowheads="1"/>
            </p:cNvSpPr>
            <p:nvPr/>
          </p:nvSpPr>
          <p:spPr bwMode="auto">
            <a:xfrm>
              <a:off x="1161010" y="1563242"/>
              <a:ext cx="1169324" cy="58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Century Gothic"/>
                  <a:cs typeface="Century Gothic"/>
                </a:rPr>
                <a:t>Price per </a:t>
              </a:r>
              <a:r>
                <a:rPr lang="en-US" sz="1600" dirty="0" smtClean="0">
                  <a:latin typeface="Century Gothic"/>
                  <a:cs typeface="Century Gothic"/>
                </a:rPr>
                <a:t>unit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  <p:sp>
          <p:nvSpPr>
            <p:cNvPr id="75807" name="TextBox 31"/>
            <p:cNvSpPr txBox="1">
              <a:spLocks noChangeArrowheads="1"/>
            </p:cNvSpPr>
            <p:nvPr/>
          </p:nvSpPr>
          <p:spPr bwMode="auto">
            <a:xfrm>
              <a:off x="-241069" y="926087"/>
              <a:ext cx="9642764" cy="646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cs typeface="Century Gothic"/>
                </a:rPr>
                <a:t>Elasticity </a:t>
              </a:r>
              <a:r>
                <a:rPr lang="en-US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/>
                  <a:cs typeface="Century Gothic"/>
                </a:rPr>
                <a:t>of supply captures the sensitivity of quantity supplied to changes in price.</a:t>
              </a:r>
              <a:endPara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 bwMode="auto">
          <a:xfrm rot="5400000" flipH="1" flipV="1">
            <a:off x="2743200" y="2514600"/>
            <a:ext cx="2438400" cy="1981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3113882" y="4380706"/>
            <a:ext cx="16002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10800000">
            <a:off x="2468563" y="3581400"/>
            <a:ext cx="144462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938" name="TextBox 29"/>
          <p:cNvSpPr txBox="1">
            <a:spLocks noChangeArrowheads="1"/>
          </p:cNvSpPr>
          <p:nvPr/>
        </p:nvSpPr>
        <p:spPr bwMode="auto">
          <a:xfrm>
            <a:off x="4953000" y="1981200"/>
            <a:ext cx="16859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Century Gothic"/>
                <a:cs typeface="Century Gothic"/>
              </a:rPr>
              <a:t>Inelastic </a:t>
            </a:r>
            <a:r>
              <a:rPr lang="en-US" sz="1600" dirty="0" smtClean="0">
                <a:latin typeface="Century Gothic"/>
                <a:cs typeface="Century Gothic"/>
              </a:rPr>
              <a:t>supply</a:t>
            </a:r>
            <a:endParaRPr lang="en-US" sz="1600" dirty="0">
              <a:latin typeface="Century Gothic"/>
              <a:cs typeface="Century Gothic"/>
            </a:endParaRP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2757488" y="2819400"/>
            <a:ext cx="4220465" cy="1143000"/>
            <a:chOff x="2757488" y="2667013"/>
            <a:chExt cx="4219917" cy="114298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2757488" y="2895610"/>
              <a:ext cx="2673003" cy="9143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958" name="TextBox 30"/>
            <p:cNvSpPr txBox="1">
              <a:spLocks noChangeArrowheads="1"/>
            </p:cNvSpPr>
            <p:nvPr/>
          </p:nvSpPr>
          <p:spPr bwMode="auto">
            <a:xfrm>
              <a:off x="5486486" y="2667013"/>
              <a:ext cx="1490919" cy="3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Century Gothic"/>
                  <a:cs typeface="Century Gothic"/>
                </a:rPr>
                <a:t>Elastic </a:t>
              </a:r>
              <a:r>
                <a:rPr lang="en-US" sz="1600" dirty="0" smtClean="0">
                  <a:latin typeface="Century Gothic"/>
                  <a:cs typeface="Century Gothic"/>
                </a:rPr>
                <a:t>supply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</p:grpSp>
      <p:sp>
        <p:nvSpPr>
          <p:cNvPr id="124940" name="TextBox 33"/>
          <p:cNvSpPr txBox="1">
            <a:spLocks noChangeArrowheads="1"/>
          </p:cNvSpPr>
          <p:nvPr/>
        </p:nvSpPr>
        <p:spPr bwMode="auto">
          <a:xfrm>
            <a:off x="1994569" y="3374022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 smtClean="0">
                <a:latin typeface="Century Gothic"/>
                <a:cs typeface="Century Gothic"/>
              </a:rPr>
              <a:t>40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124941" name="TextBox 32"/>
          <p:cNvSpPr txBox="1">
            <a:spLocks noChangeArrowheads="1"/>
          </p:cNvSpPr>
          <p:nvPr/>
        </p:nvSpPr>
        <p:spPr bwMode="auto">
          <a:xfrm>
            <a:off x="3697288" y="5181600"/>
            <a:ext cx="4120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>
                <a:latin typeface="Century Gothic"/>
                <a:cs typeface="Century Gothic"/>
              </a:rPr>
              <a:t>80</a:t>
            </a:r>
          </a:p>
        </p:txBody>
      </p: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52400" y="2895600"/>
            <a:ext cx="4317553" cy="3269787"/>
            <a:chOff x="152400" y="2743200"/>
            <a:chExt cx="4318046" cy="3269060"/>
          </a:xfrm>
        </p:grpSpPr>
        <p:sp>
          <p:nvSpPr>
            <p:cNvPr id="124949" name="TextBox 10"/>
            <p:cNvSpPr txBox="1">
              <a:spLocks noChangeArrowheads="1"/>
            </p:cNvSpPr>
            <p:nvPr/>
          </p:nvSpPr>
          <p:spPr bwMode="auto">
            <a:xfrm>
              <a:off x="228600" y="5181448"/>
              <a:ext cx="3540672" cy="83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 smtClean="0">
                  <a:latin typeface="Century Gothic"/>
                  <a:cs typeface="Century Gothic"/>
                </a:rPr>
                <a:t>…causes a small increase in quantity supplied if supply is inelastic.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  <p:sp>
          <p:nvSpPr>
            <p:cNvPr id="124950" name="TextBox 34"/>
            <p:cNvSpPr txBox="1">
              <a:spLocks noChangeArrowheads="1"/>
            </p:cNvSpPr>
            <p:nvPr/>
          </p:nvSpPr>
          <p:spPr bwMode="auto">
            <a:xfrm>
              <a:off x="1905000" y="2743200"/>
              <a:ext cx="525865" cy="33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entury Gothic"/>
                  <a:cs typeface="Century Gothic"/>
                </a:rPr>
                <a:t>$50</a:t>
              </a:r>
            </a:p>
          </p:txBody>
        </p:sp>
        <p:sp>
          <p:nvSpPr>
            <p:cNvPr id="124951" name="TextBox 35"/>
            <p:cNvSpPr txBox="1">
              <a:spLocks noChangeArrowheads="1"/>
            </p:cNvSpPr>
            <p:nvPr/>
          </p:nvSpPr>
          <p:spPr bwMode="auto">
            <a:xfrm>
              <a:off x="152400" y="2819400"/>
              <a:ext cx="1661949" cy="83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>
                  <a:latin typeface="Century Gothic"/>
                  <a:cs typeface="Century Gothic"/>
                </a:rPr>
                <a:t>The </a:t>
              </a:r>
              <a:r>
                <a:rPr lang="en-US" sz="1600" dirty="0" smtClean="0">
                  <a:latin typeface="Century Gothic"/>
                  <a:cs typeface="Century Gothic"/>
                </a:rPr>
                <a:t>same price increase…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  <p:cxnSp>
          <p:nvCxnSpPr>
            <p:cNvPr id="124952" name="Straight Arrow Connector 11"/>
            <p:cNvCxnSpPr>
              <a:cxnSpLocks noChangeShapeType="1"/>
              <a:stCxn id="124940" idx="1"/>
            </p:cNvCxnSpPr>
            <p:nvPr/>
          </p:nvCxnSpPr>
          <p:spPr bwMode="auto">
            <a:xfrm flipH="1" flipV="1">
              <a:off x="1981409" y="3047932"/>
              <a:ext cx="13371" cy="342823"/>
            </a:xfrm>
            <a:prstGeom prst="straightConnector1">
              <a:avLst/>
            </a:prstGeom>
            <a:noFill/>
            <a:ln w="12700" algn="ctr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4"/>
            <p:cNvCxnSpPr/>
            <p:nvPr/>
          </p:nvCxnSpPr>
          <p:spPr bwMode="auto">
            <a:xfrm rot="5400000">
              <a:off x="3247932" y="3999427"/>
              <a:ext cx="2056943" cy="158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954" name="TextBox 52"/>
            <p:cNvSpPr txBox="1">
              <a:spLocks noChangeArrowheads="1"/>
            </p:cNvSpPr>
            <p:nvPr/>
          </p:nvSpPr>
          <p:spPr bwMode="auto">
            <a:xfrm>
              <a:off x="4058307" y="5029058"/>
              <a:ext cx="412139" cy="338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entury Gothic"/>
                  <a:cs typeface="Century Gothic"/>
                </a:rPr>
                <a:t>85</a:t>
              </a:r>
            </a:p>
          </p:txBody>
        </p:sp>
        <p:cxnSp>
          <p:nvCxnSpPr>
            <p:cNvPr id="124955" name="Straight Arrow Connector 17"/>
            <p:cNvCxnSpPr>
              <a:cxnSpLocks noChangeShapeType="1"/>
            </p:cNvCxnSpPr>
            <p:nvPr/>
          </p:nvCxnSpPr>
          <p:spPr bwMode="auto">
            <a:xfrm rot="5400000" flipH="1" flipV="1">
              <a:off x="4096382" y="5185336"/>
              <a:ext cx="184" cy="361593"/>
            </a:xfrm>
            <a:prstGeom prst="straightConnector1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rot="10800000">
              <a:off x="2438661" y="2971749"/>
              <a:ext cx="1825834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6"/>
          <p:cNvGrpSpPr>
            <a:grpSpLocks/>
          </p:cNvGrpSpPr>
          <p:nvPr/>
        </p:nvGrpSpPr>
        <p:grpSpPr bwMode="auto">
          <a:xfrm>
            <a:off x="3913188" y="3124200"/>
            <a:ext cx="4697412" cy="3251597"/>
            <a:chOff x="3913790" y="2971800"/>
            <a:chExt cx="4696810" cy="3251595"/>
          </a:xfrm>
        </p:grpSpPr>
        <p:sp>
          <p:nvSpPr>
            <p:cNvPr id="124944" name="TextBox 11"/>
            <p:cNvSpPr txBox="1">
              <a:spLocks noChangeArrowheads="1"/>
            </p:cNvSpPr>
            <p:nvPr/>
          </p:nvSpPr>
          <p:spPr bwMode="auto">
            <a:xfrm>
              <a:off x="4419600" y="5638620"/>
              <a:ext cx="4191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 dirty="0" smtClean="0">
                  <a:latin typeface="Century Gothic"/>
                  <a:cs typeface="Century Gothic"/>
                </a:rPr>
                <a:t>…causes a big increase in quantity supplied if supply is elastic.</a:t>
              </a:r>
              <a:endParaRPr lang="en-US" sz="1600" dirty="0">
                <a:latin typeface="Century Gothic"/>
                <a:cs typeface="Century Gothic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4151758" y="4037012"/>
              <a:ext cx="1981199" cy="317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946" name="TextBox 53"/>
            <p:cNvSpPr txBox="1">
              <a:spLocks noChangeArrowheads="1"/>
            </p:cNvSpPr>
            <p:nvPr/>
          </p:nvSpPr>
          <p:spPr bwMode="auto">
            <a:xfrm>
              <a:off x="4925410" y="5029058"/>
              <a:ext cx="52573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1600">
                  <a:latin typeface="Century Gothic"/>
                  <a:cs typeface="Century Gothic"/>
                </a:rPr>
                <a:t>170</a:t>
              </a:r>
            </a:p>
          </p:txBody>
        </p:sp>
        <p:cxnSp>
          <p:nvCxnSpPr>
            <p:cNvPr id="124947" name="Straight Arrow Connector 18"/>
            <p:cNvCxnSpPr>
              <a:cxnSpLocks noChangeShapeType="1"/>
            </p:cNvCxnSpPr>
            <p:nvPr/>
          </p:nvCxnSpPr>
          <p:spPr bwMode="auto">
            <a:xfrm>
              <a:off x="3913790" y="5486398"/>
              <a:ext cx="1300655" cy="1588"/>
            </a:xfrm>
            <a:prstGeom prst="straightConnector1">
              <a:avLst/>
            </a:prstGeom>
            <a:noFill/>
            <a:ln w="19050" algn="ctr">
              <a:solidFill>
                <a:srgbClr val="CC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 rot="10800000">
              <a:off x="4267757" y="2971800"/>
              <a:ext cx="914283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272702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ELASTICITY OF SUPPLY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>
                <a:cs typeface="Arial" pitchFamily="34" charset="0"/>
              </a:rPr>
              <a:t>A supply curve is </a:t>
            </a:r>
            <a:r>
              <a:rPr lang="en-US" sz="37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elastic</a:t>
            </a:r>
            <a:r>
              <a:rPr lang="en-US" sz="3000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3000" dirty="0" smtClean="0">
                <a:cs typeface="Arial" pitchFamily="34" charset="0"/>
              </a:rPr>
              <a:t>if a rise in price increases the quantity supplied 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a lot </a:t>
            </a:r>
            <a:r>
              <a:rPr lang="en-US" sz="3000" dirty="0" smtClean="0">
                <a:cs typeface="Arial" pitchFamily="34" charset="0"/>
              </a:rPr>
              <a:t>(and vice versa).</a:t>
            </a:r>
          </a:p>
          <a:p>
            <a:pPr eaLnBrk="1" hangingPunct="1">
              <a:lnSpc>
                <a:spcPct val="90000"/>
              </a:lnSpc>
            </a:pPr>
            <a:endParaRPr lang="en-US" sz="3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 smtClean="0">
                <a:cs typeface="Arial" pitchFamily="34" charset="0"/>
              </a:rPr>
              <a:t>it’s 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inelastic</a:t>
            </a:r>
            <a:r>
              <a:rPr lang="en-US" sz="3700" dirty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US" sz="3000" dirty="0">
                <a:cs typeface="Arial" pitchFamily="34" charset="0"/>
              </a:rPr>
              <a:t>if sellers change quantity </a:t>
            </a:r>
            <a:r>
              <a:rPr lang="en-US" sz="37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just a little.</a:t>
            </a:r>
          </a:p>
        </p:txBody>
      </p:sp>
      <p:pic>
        <p:nvPicPr>
          <p:cNvPr id="6" name="Picture 5" descr="rubber ba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2437988" cy="1950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638800" y="4114800"/>
            <a:ext cx="2286000" cy="2209800"/>
            <a:chOff x="6705600" y="3657600"/>
            <a:chExt cx="2286000" cy="2209800"/>
          </a:xfrm>
        </p:grpSpPr>
        <p:pic>
          <p:nvPicPr>
            <p:cNvPr id="7" name="Picture 6" descr="rubber band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0" y="3657600"/>
              <a:ext cx="2133600" cy="1905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&quot;No&quot; Symbol 7"/>
            <p:cNvSpPr/>
            <p:nvPr/>
          </p:nvSpPr>
          <p:spPr>
            <a:xfrm>
              <a:off x="6705600" y="3810000"/>
              <a:ext cx="2286000" cy="2057400"/>
            </a:xfrm>
            <a:prstGeom prst="noSmoking">
              <a:avLst>
                <a:gd name="adj" fmla="val 6111"/>
              </a:avLst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16428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WHAT FACTORS DETERMINE THE PRICE ELASTICITY OF SUPPLY?</a:t>
            </a:r>
            <a:endParaRPr lang="en-US" sz="4000" dirty="0" smtClean="0"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905000"/>
            <a:ext cx="9067800" cy="44196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en-US" sz="3400" dirty="0" smtClean="0">
                <a:solidFill>
                  <a:schemeClr val="accent2"/>
                </a:solidFill>
                <a:cs typeface="Arial" pitchFamily="34" charset="0"/>
              </a:rPr>
              <a:t>Availability of inputs</a:t>
            </a:r>
          </a:p>
          <a:p>
            <a:pPr lvl="1" eaLnBrk="1" hangingPunct="1"/>
            <a:r>
              <a:rPr lang="en-US" sz="3200" dirty="0" smtClean="0">
                <a:cs typeface="Arial" pitchFamily="34" charset="0"/>
              </a:rPr>
              <a:t>If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increased production is very expensive, </a:t>
            </a:r>
            <a:r>
              <a:rPr lang="en-US" sz="3200" dirty="0" smtClean="0">
                <a:cs typeface="Arial" pitchFamily="34" charset="0"/>
              </a:rPr>
              <a:t>then the supply curve will be </a:t>
            </a:r>
            <a:r>
              <a:rPr lang="en-US" sz="3200" i="1" dirty="0" smtClean="0">
                <a:solidFill>
                  <a:srgbClr val="77933C"/>
                </a:solidFill>
                <a:cs typeface="Arial" pitchFamily="34" charset="0"/>
              </a:rPr>
              <a:t>inelastic</a:t>
            </a:r>
            <a:r>
              <a:rPr lang="en-US" sz="3200" dirty="0" smtClean="0">
                <a:solidFill>
                  <a:srgbClr val="77933C"/>
                </a:solidFill>
                <a:cs typeface="Arial" pitchFamily="34" charset="0"/>
              </a:rPr>
              <a:t>.</a:t>
            </a:r>
          </a:p>
          <a:p>
            <a:pPr lvl="1" eaLnBrk="1" hangingPunct="1"/>
            <a:r>
              <a:rPr lang="en-US" sz="3200" dirty="0" smtClean="0">
                <a:cs typeface="Arial" pitchFamily="34" charset="0"/>
              </a:rPr>
              <a:t>If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production can be increased cheaply, </a:t>
            </a:r>
            <a:r>
              <a:rPr lang="en-US" sz="3200" dirty="0" smtClean="0">
                <a:cs typeface="Arial" pitchFamily="34" charset="0"/>
              </a:rPr>
              <a:t>then the supply curve will be </a:t>
            </a:r>
            <a:r>
              <a:rPr lang="en-US" sz="3200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elastic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.</a:t>
            </a:r>
          </a:p>
          <a:p>
            <a:pPr marL="514350" indent="-514350" eaLnBrk="1" hangingPunct="1">
              <a:buFontTx/>
              <a:buNone/>
            </a:pPr>
            <a:endParaRPr lang="en-US" dirty="0" smtClean="0"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946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47" grpI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WHAT FACTORS DETERMINE THE PRICE ELASTICITY OF SUPPLY?</a:t>
            </a:r>
            <a:endParaRPr lang="en-US" sz="4000" dirty="0" smtClean="0">
              <a:cs typeface="Arial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8839200" cy="46482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 startAt="2"/>
            </a:pPr>
            <a:r>
              <a:rPr lang="en-US" sz="3400" dirty="0" smtClean="0">
                <a:solidFill>
                  <a:schemeClr val="accent2"/>
                </a:solidFill>
                <a:cs typeface="Arial" pitchFamily="34" charset="0"/>
              </a:rPr>
              <a:t>Time</a:t>
            </a:r>
          </a:p>
          <a:p>
            <a:pPr lvl="1" eaLnBrk="1" hangingPunct="1"/>
            <a:r>
              <a:rPr lang="en-US" sz="3200" dirty="0" smtClean="0">
                <a:cs typeface="Arial" pitchFamily="34" charset="0"/>
              </a:rPr>
              <a:t>Price elasticity of supply increases as producers have more time to respond to price changes.</a:t>
            </a:r>
            <a:r>
              <a:rPr lang="en-US" dirty="0" smtClean="0">
                <a:cs typeface="Arial" pitchFamily="34" charset="0"/>
              </a:rPr>
              <a:t> </a:t>
            </a:r>
          </a:p>
          <a:p>
            <a:pPr lvl="1" eaLnBrk="1" hangingPunct="1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Long-run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price elasticity of supply is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usually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higher </a:t>
            </a:r>
            <a:r>
              <a:rPr lang="en-US" sz="3200" dirty="0">
                <a:cs typeface="Arial" pitchFamily="34" charset="0"/>
              </a:rPr>
              <a:t>than the </a:t>
            </a:r>
            <a:r>
              <a:rPr lang="en-US" sz="3200" dirty="0" smtClean="0">
                <a:cs typeface="Arial" pitchFamily="34" charset="0"/>
              </a:rPr>
              <a:t>short-run </a:t>
            </a:r>
            <a:r>
              <a:rPr lang="en-US" sz="3200" dirty="0">
                <a:cs typeface="Arial" pitchFamily="34" charset="0"/>
              </a:rPr>
              <a:t>elasticity.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23630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495800" y="1752600"/>
            <a:ext cx="3657600" cy="193899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When price rises to $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21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per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ride,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world demand falls to 9.9 million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rides per year 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(point B).</a:t>
            </a:r>
          </a:p>
        </p:txBody>
      </p:sp>
      <p:grpSp>
        <p:nvGrpSpPr>
          <p:cNvPr id="345177" name="Group 89"/>
          <p:cNvGrpSpPr>
            <a:grpSpLocks/>
          </p:cNvGrpSpPr>
          <p:nvPr/>
        </p:nvGrpSpPr>
        <p:grpSpPr bwMode="auto">
          <a:xfrm>
            <a:off x="3011487" y="1685925"/>
            <a:ext cx="1435099" cy="3441701"/>
            <a:chOff x="1897" y="1062"/>
            <a:chExt cx="904" cy="2168"/>
          </a:xfrm>
        </p:grpSpPr>
        <p:sp>
          <p:nvSpPr>
            <p:cNvPr id="345178" name="Rectangle 90"/>
            <p:cNvSpPr>
              <a:spLocks noChangeArrowheads="1"/>
            </p:cNvSpPr>
            <p:nvPr/>
          </p:nvSpPr>
          <p:spPr bwMode="auto">
            <a:xfrm>
              <a:off x="2699" y="3094"/>
              <a:ext cx="1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D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345179" name="Freeform 91"/>
            <p:cNvSpPr>
              <a:spLocks/>
            </p:cNvSpPr>
            <p:nvPr/>
          </p:nvSpPr>
          <p:spPr bwMode="auto">
            <a:xfrm>
              <a:off x="1897" y="1062"/>
              <a:ext cx="750" cy="2091"/>
            </a:xfrm>
            <a:custGeom>
              <a:avLst/>
              <a:gdLst>
                <a:gd name="T0" fmla="*/ 0 w 199"/>
                <a:gd name="T1" fmla="*/ 0 h 526"/>
                <a:gd name="T2" fmla="*/ 199 w 199"/>
                <a:gd name="T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99" h="526">
                  <a:moveTo>
                    <a:pt x="0" y="0"/>
                  </a:moveTo>
                  <a:cubicBezTo>
                    <a:pt x="19" y="167"/>
                    <a:pt x="13" y="426"/>
                    <a:pt x="199" y="526"/>
                  </a:cubicBezTo>
                </a:path>
              </a:pathLst>
            </a:custGeom>
            <a:noFill/>
            <a:ln w="30163" cap="flat">
              <a:solidFill>
                <a:srgbClr val="3C5DA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45180" name="Group 92"/>
          <p:cNvGrpSpPr>
            <a:grpSpLocks/>
          </p:cNvGrpSpPr>
          <p:nvPr/>
        </p:nvGrpSpPr>
        <p:grpSpPr bwMode="auto">
          <a:xfrm>
            <a:off x="381000" y="1143000"/>
            <a:ext cx="7239000" cy="5160963"/>
            <a:chOff x="240" y="720"/>
            <a:chExt cx="4560" cy="3251"/>
          </a:xfrm>
        </p:grpSpPr>
        <p:sp>
          <p:nvSpPr>
            <p:cNvPr id="345181" name="Line 93"/>
            <p:cNvSpPr>
              <a:spLocks noChangeShapeType="1"/>
            </p:cNvSpPr>
            <p:nvPr/>
          </p:nvSpPr>
          <p:spPr bwMode="auto">
            <a:xfrm flipV="1">
              <a:off x="1070" y="3363"/>
              <a:ext cx="79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82" name="Line 94"/>
            <p:cNvSpPr>
              <a:spLocks noChangeShapeType="1"/>
            </p:cNvSpPr>
            <p:nvPr/>
          </p:nvSpPr>
          <p:spPr bwMode="auto">
            <a:xfrm>
              <a:off x="2231" y="3641"/>
              <a:ext cx="0" cy="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83" name="Line 95"/>
            <p:cNvSpPr>
              <a:spLocks noChangeShapeType="1"/>
            </p:cNvSpPr>
            <p:nvPr/>
          </p:nvSpPr>
          <p:spPr bwMode="auto">
            <a:xfrm>
              <a:off x="2032" y="3641"/>
              <a:ext cx="0" cy="9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84" name="Rectangle 96"/>
            <p:cNvSpPr>
              <a:spLocks noChangeArrowheads="1"/>
            </p:cNvSpPr>
            <p:nvPr/>
          </p:nvSpPr>
          <p:spPr bwMode="auto">
            <a:xfrm>
              <a:off x="2166" y="3764"/>
              <a:ext cx="21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10.0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45185" name="Rectangle 97"/>
            <p:cNvSpPr>
              <a:spLocks noChangeArrowheads="1"/>
            </p:cNvSpPr>
            <p:nvPr/>
          </p:nvSpPr>
          <p:spPr bwMode="auto">
            <a:xfrm>
              <a:off x="1954" y="3764"/>
              <a:ext cx="1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9.9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45186" name="Line 98"/>
            <p:cNvSpPr>
              <a:spLocks noChangeShapeType="1"/>
            </p:cNvSpPr>
            <p:nvPr/>
          </p:nvSpPr>
          <p:spPr bwMode="auto">
            <a:xfrm>
              <a:off x="1111" y="2187"/>
              <a:ext cx="9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87" name="Line 99"/>
            <p:cNvSpPr>
              <a:spLocks noChangeShapeType="1"/>
            </p:cNvSpPr>
            <p:nvPr/>
          </p:nvSpPr>
          <p:spPr bwMode="auto">
            <a:xfrm>
              <a:off x="1111" y="2730"/>
              <a:ext cx="91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88" name="Rectangle 100"/>
            <p:cNvSpPr>
              <a:spLocks noChangeArrowheads="1"/>
            </p:cNvSpPr>
            <p:nvPr/>
          </p:nvSpPr>
          <p:spPr bwMode="auto">
            <a:xfrm>
              <a:off x="841" y="210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$21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45189" name="Rectangle 101"/>
            <p:cNvSpPr>
              <a:spLocks noChangeArrowheads="1"/>
            </p:cNvSpPr>
            <p:nvPr/>
          </p:nvSpPr>
          <p:spPr bwMode="auto">
            <a:xfrm>
              <a:off x="911" y="2646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20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45190" name="Rectangle 102"/>
            <p:cNvSpPr>
              <a:spLocks noChangeArrowheads="1"/>
            </p:cNvSpPr>
            <p:nvPr/>
          </p:nvSpPr>
          <p:spPr bwMode="auto">
            <a:xfrm>
              <a:off x="240" y="720"/>
              <a:ext cx="121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Price of </a:t>
              </a:r>
              <a:r>
                <a:rPr lang="en-US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ambulance ride</a:t>
              </a:r>
              <a:endParaRPr lang="en-US" sz="1400" b="1" dirty="0">
                <a:latin typeface="Century Gothic"/>
                <a:cs typeface="Century Gothic"/>
              </a:endParaRPr>
            </a:p>
          </p:txBody>
        </p:sp>
        <p:sp>
          <p:nvSpPr>
            <p:cNvPr id="345191" name="Rectangle 103"/>
            <p:cNvSpPr>
              <a:spLocks noChangeArrowheads="1"/>
            </p:cNvSpPr>
            <p:nvPr/>
          </p:nvSpPr>
          <p:spPr bwMode="auto">
            <a:xfrm>
              <a:off x="980" y="3764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>
                  <a:solidFill>
                    <a:srgbClr val="000000"/>
                  </a:solidFill>
                  <a:latin typeface="Century Gothic"/>
                  <a:cs typeface="Century Gothic"/>
                </a:rPr>
                <a:t>0</a:t>
              </a:r>
              <a:endParaRPr lang="en-US" sz="1400">
                <a:latin typeface="Century Gothic"/>
                <a:cs typeface="Century Gothic"/>
              </a:endParaRPr>
            </a:p>
          </p:txBody>
        </p:sp>
        <p:sp>
          <p:nvSpPr>
            <p:cNvPr id="345192" name="Rectangle 104"/>
            <p:cNvSpPr>
              <a:spLocks noChangeArrowheads="1"/>
            </p:cNvSpPr>
            <p:nvPr/>
          </p:nvSpPr>
          <p:spPr bwMode="auto">
            <a:xfrm>
              <a:off x="2538" y="3835"/>
              <a:ext cx="22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marL="1588" indent="-1588"/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Quantity of </a:t>
              </a:r>
              <a:r>
                <a:rPr lang="en-US" sz="1400" b="1" dirty="0" smtClean="0">
                  <a:solidFill>
                    <a:srgbClr val="000000"/>
                  </a:solidFill>
                  <a:latin typeface="Century Gothic"/>
                  <a:cs typeface="Century Gothic"/>
                </a:rPr>
                <a:t>ambulance rides </a:t>
              </a:r>
              <a:r>
                <a:rPr lang="en-US" sz="1400" b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(millions)</a:t>
              </a:r>
              <a:endParaRPr lang="en-US" sz="1400" b="1" dirty="0">
                <a:latin typeface="Century Gothic"/>
                <a:cs typeface="Century Gothic"/>
              </a:endParaRPr>
            </a:p>
          </p:txBody>
        </p:sp>
        <p:sp>
          <p:nvSpPr>
            <p:cNvPr id="345193" name="Line 105"/>
            <p:cNvSpPr>
              <a:spLocks noChangeShapeType="1"/>
            </p:cNvSpPr>
            <p:nvPr/>
          </p:nvSpPr>
          <p:spPr bwMode="auto">
            <a:xfrm flipV="1">
              <a:off x="1111" y="940"/>
              <a:ext cx="0" cy="244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94" name="Freeform 106"/>
            <p:cNvSpPr>
              <a:spLocks/>
            </p:cNvSpPr>
            <p:nvPr/>
          </p:nvSpPr>
          <p:spPr bwMode="auto">
            <a:xfrm>
              <a:off x="1111" y="3450"/>
              <a:ext cx="271" cy="285"/>
            </a:xfrm>
            <a:custGeom>
              <a:avLst/>
              <a:gdLst>
                <a:gd name="T0" fmla="*/ 170 w 170"/>
                <a:gd name="T1" fmla="*/ 170 h 170"/>
                <a:gd name="T2" fmla="*/ 0 w 170"/>
                <a:gd name="T3" fmla="*/ 170 h 170"/>
                <a:gd name="T4" fmla="*/ 0 w 170"/>
                <a:gd name="T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0" h="170">
                  <a:moveTo>
                    <a:pt x="170" y="170"/>
                  </a:moveTo>
                  <a:lnTo>
                    <a:pt x="0" y="170"/>
                  </a:lnTo>
                  <a:lnTo>
                    <a:pt x="0" y="0"/>
                  </a:lnTo>
                </a:path>
              </a:pathLst>
            </a:custGeom>
            <a:noFill/>
            <a:ln w="635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95" name="Line 107"/>
            <p:cNvSpPr>
              <a:spLocks noChangeShapeType="1"/>
            </p:cNvSpPr>
            <p:nvPr/>
          </p:nvSpPr>
          <p:spPr bwMode="auto">
            <a:xfrm flipH="1">
              <a:off x="1443" y="3735"/>
              <a:ext cx="261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96" name="Line 108"/>
            <p:cNvSpPr>
              <a:spLocks noChangeShapeType="1"/>
            </p:cNvSpPr>
            <p:nvPr/>
          </p:nvSpPr>
          <p:spPr bwMode="auto">
            <a:xfrm flipV="1">
              <a:off x="1070" y="3427"/>
              <a:ext cx="79" cy="4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97" name="Line 109"/>
            <p:cNvSpPr>
              <a:spLocks noChangeShapeType="1"/>
            </p:cNvSpPr>
            <p:nvPr/>
          </p:nvSpPr>
          <p:spPr bwMode="auto">
            <a:xfrm flipH="1">
              <a:off x="1360" y="3697"/>
              <a:ext cx="46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198" name="Line 110"/>
            <p:cNvSpPr>
              <a:spLocks noChangeShapeType="1"/>
            </p:cNvSpPr>
            <p:nvPr/>
          </p:nvSpPr>
          <p:spPr bwMode="auto">
            <a:xfrm flipH="1">
              <a:off x="1421" y="3697"/>
              <a:ext cx="44" cy="7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45199" name="Group 111"/>
          <p:cNvGrpSpPr>
            <a:grpSpLocks/>
          </p:cNvGrpSpPr>
          <p:nvPr/>
        </p:nvGrpSpPr>
        <p:grpSpPr bwMode="auto">
          <a:xfrm>
            <a:off x="1962152" y="3165475"/>
            <a:ext cx="1474789" cy="2576513"/>
            <a:chOff x="1236" y="1994"/>
            <a:chExt cx="929" cy="1623"/>
          </a:xfrm>
        </p:grpSpPr>
        <p:sp>
          <p:nvSpPr>
            <p:cNvPr id="345200" name="Rectangle 112"/>
            <p:cNvSpPr>
              <a:spLocks noChangeArrowheads="1"/>
            </p:cNvSpPr>
            <p:nvPr/>
          </p:nvSpPr>
          <p:spPr bwMode="auto">
            <a:xfrm>
              <a:off x="2082" y="1994"/>
              <a:ext cx="8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B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345201" name="Oval 113"/>
            <p:cNvSpPr>
              <a:spLocks noChangeArrowheads="1"/>
            </p:cNvSpPr>
            <p:nvPr/>
          </p:nvSpPr>
          <p:spPr bwMode="auto">
            <a:xfrm>
              <a:off x="1994" y="2147"/>
              <a:ext cx="75" cy="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2" name="Oval 114"/>
            <p:cNvSpPr>
              <a:spLocks noChangeArrowheads="1"/>
            </p:cNvSpPr>
            <p:nvPr/>
          </p:nvSpPr>
          <p:spPr bwMode="auto">
            <a:xfrm>
              <a:off x="2025" y="2267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3" name="Oval 115"/>
            <p:cNvSpPr>
              <a:spLocks noChangeArrowheads="1"/>
            </p:cNvSpPr>
            <p:nvPr/>
          </p:nvSpPr>
          <p:spPr bwMode="auto">
            <a:xfrm>
              <a:off x="2025" y="2339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4" name="Oval 116"/>
            <p:cNvSpPr>
              <a:spLocks noChangeArrowheads="1"/>
            </p:cNvSpPr>
            <p:nvPr/>
          </p:nvSpPr>
          <p:spPr bwMode="auto">
            <a:xfrm>
              <a:off x="2025" y="2406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5" name="Oval 117"/>
            <p:cNvSpPr>
              <a:spLocks noChangeArrowheads="1"/>
            </p:cNvSpPr>
            <p:nvPr/>
          </p:nvSpPr>
          <p:spPr bwMode="auto">
            <a:xfrm>
              <a:off x="2025" y="2477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6" name="Oval 118"/>
            <p:cNvSpPr>
              <a:spLocks noChangeArrowheads="1"/>
            </p:cNvSpPr>
            <p:nvPr/>
          </p:nvSpPr>
          <p:spPr bwMode="auto">
            <a:xfrm>
              <a:off x="2025" y="2549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7" name="Oval 119"/>
            <p:cNvSpPr>
              <a:spLocks noChangeArrowheads="1"/>
            </p:cNvSpPr>
            <p:nvPr/>
          </p:nvSpPr>
          <p:spPr bwMode="auto">
            <a:xfrm>
              <a:off x="2025" y="2620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8" name="Oval 120"/>
            <p:cNvSpPr>
              <a:spLocks noChangeArrowheads="1"/>
            </p:cNvSpPr>
            <p:nvPr/>
          </p:nvSpPr>
          <p:spPr bwMode="auto">
            <a:xfrm>
              <a:off x="2025" y="2687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09" name="Oval 121"/>
            <p:cNvSpPr>
              <a:spLocks noChangeArrowheads="1"/>
            </p:cNvSpPr>
            <p:nvPr/>
          </p:nvSpPr>
          <p:spPr bwMode="auto">
            <a:xfrm>
              <a:off x="2025" y="2759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0" name="Oval 122"/>
            <p:cNvSpPr>
              <a:spLocks noChangeArrowheads="1"/>
            </p:cNvSpPr>
            <p:nvPr/>
          </p:nvSpPr>
          <p:spPr bwMode="auto">
            <a:xfrm>
              <a:off x="2025" y="283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1" name="Oval 123"/>
            <p:cNvSpPr>
              <a:spLocks noChangeArrowheads="1"/>
            </p:cNvSpPr>
            <p:nvPr/>
          </p:nvSpPr>
          <p:spPr bwMode="auto">
            <a:xfrm>
              <a:off x="2025" y="2898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2" name="Oval 124"/>
            <p:cNvSpPr>
              <a:spLocks noChangeArrowheads="1"/>
            </p:cNvSpPr>
            <p:nvPr/>
          </p:nvSpPr>
          <p:spPr bwMode="auto">
            <a:xfrm>
              <a:off x="2025" y="2969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3" name="Oval 125"/>
            <p:cNvSpPr>
              <a:spLocks noChangeArrowheads="1"/>
            </p:cNvSpPr>
            <p:nvPr/>
          </p:nvSpPr>
          <p:spPr bwMode="auto">
            <a:xfrm>
              <a:off x="2025" y="304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4" name="Oval 126"/>
            <p:cNvSpPr>
              <a:spLocks noChangeArrowheads="1"/>
            </p:cNvSpPr>
            <p:nvPr/>
          </p:nvSpPr>
          <p:spPr bwMode="auto">
            <a:xfrm>
              <a:off x="2025" y="3109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5" name="Oval 127"/>
            <p:cNvSpPr>
              <a:spLocks noChangeArrowheads="1"/>
            </p:cNvSpPr>
            <p:nvPr/>
          </p:nvSpPr>
          <p:spPr bwMode="auto">
            <a:xfrm>
              <a:off x="2025" y="3179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6" name="Oval 128"/>
            <p:cNvSpPr>
              <a:spLocks noChangeArrowheads="1"/>
            </p:cNvSpPr>
            <p:nvPr/>
          </p:nvSpPr>
          <p:spPr bwMode="auto">
            <a:xfrm>
              <a:off x="2025" y="325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7" name="Oval 129"/>
            <p:cNvSpPr>
              <a:spLocks noChangeArrowheads="1"/>
            </p:cNvSpPr>
            <p:nvPr/>
          </p:nvSpPr>
          <p:spPr bwMode="auto">
            <a:xfrm>
              <a:off x="2025" y="3322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8" name="Oval 130"/>
            <p:cNvSpPr>
              <a:spLocks noChangeArrowheads="1"/>
            </p:cNvSpPr>
            <p:nvPr/>
          </p:nvSpPr>
          <p:spPr bwMode="auto">
            <a:xfrm>
              <a:off x="2025" y="3391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19" name="Oval 131"/>
            <p:cNvSpPr>
              <a:spLocks noChangeArrowheads="1"/>
            </p:cNvSpPr>
            <p:nvPr/>
          </p:nvSpPr>
          <p:spPr bwMode="auto">
            <a:xfrm>
              <a:off x="2025" y="3462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0" name="Oval 132"/>
            <p:cNvSpPr>
              <a:spLocks noChangeArrowheads="1"/>
            </p:cNvSpPr>
            <p:nvPr/>
          </p:nvSpPr>
          <p:spPr bwMode="auto">
            <a:xfrm>
              <a:off x="2025" y="3534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1" name="Oval 133"/>
            <p:cNvSpPr>
              <a:spLocks noChangeArrowheads="1"/>
            </p:cNvSpPr>
            <p:nvPr/>
          </p:nvSpPr>
          <p:spPr bwMode="auto">
            <a:xfrm>
              <a:off x="2025" y="360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2" name="Oval 134"/>
            <p:cNvSpPr>
              <a:spLocks noChangeArrowheads="1"/>
            </p:cNvSpPr>
            <p:nvPr/>
          </p:nvSpPr>
          <p:spPr bwMode="auto">
            <a:xfrm>
              <a:off x="1236" y="2179"/>
              <a:ext cx="15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3" name="Oval 135"/>
            <p:cNvSpPr>
              <a:spLocks noChangeArrowheads="1"/>
            </p:cNvSpPr>
            <p:nvPr/>
          </p:nvSpPr>
          <p:spPr bwMode="auto">
            <a:xfrm>
              <a:off x="1304" y="2179"/>
              <a:ext cx="15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4" name="Oval 136"/>
            <p:cNvSpPr>
              <a:spLocks noChangeArrowheads="1"/>
            </p:cNvSpPr>
            <p:nvPr/>
          </p:nvSpPr>
          <p:spPr bwMode="auto">
            <a:xfrm>
              <a:off x="1372" y="2179"/>
              <a:ext cx="15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5" name="Oval 137"/>
            <p:cNvSpPr>
              <a:spLocks noChangeArrowheads="1"/>
            </p:cNvSpPr>
            <p:nvPr/>
          </p:nvSpPr>
          <p:spPr bwMode="auto">
            <a:xfrm>
              <a:off x="1440" y="2179"/>
              <a:ext cx="15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6" name="Oval 138"/>
            <p:cNvSpPr>
              <a:spLocks noChangeArrowheads="1"/>
            </p:cNvSpPr>
            <p:nvPr/>
          </p:nvSpPr>
          <p:spPr bwMode="auto">
            <a:xfrm>
              <a:off x="1507" y="2179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7" name="Oval 139"/>
            <p:cNvSpPr>
              <a:spLocks noChangeArrowheads="1"/>
            </p:cNvSpPr>
            <p:nvPr/>
          </p:nvSpPr>
          <p:spPr bwMode="auto">
            <a:xfrm>
              <a:off x="1578" y="2179"/>
              <a:ext cx="17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8" name="Oval 140"/>
            <p:cNvSpPr>
              <a:spLocks noChangeArrowheads="1"/>
            </p:cNvSpPr>
            <p:nvPr/>
          </p:nvSpPr>
          <p:spPr bwMode="auto">
            <a:xfrm>
              <a:off x="1647" y="2179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29" name="Oval 141"/>
            <p:cNvSpPr>
              <a:spLocks noChangeArrowheads="1"/>
            </p:cNvSpPr>
            <p:nvPr/>
          </p:nvSpPr>
          <p:spPr bwMode="auto">
            <a:xfrm>
              <a:off x="1714" y="2179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30" name="Oval 142"/>
            <p:cNvSpPr>
              <a:spLocks noChangeArrowheads="1"/>
            </p:cNvSpPr>
            <p:nvPr/>
          </p:nvSpPr>
          <p:spPr bwMode="auto">
            <a:xfrm>
              <a:off x="1783" y="2179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31" name="Oval 143"/>
            <p:cNvSpPr>
              <a:spLocks noChangeArrowheads="1"/>
            </p:cNvSpPr>
            <p:nvPr/>
          </p:nvSpPr>
          <p:spPr bwMode="auto">
            <a:xfrm>
              <a:off x="1850" y="2179"/>
              <a:ext cx="16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32" name="Oval 144"/>
            <p:cNvSpPr>
              <a:spLocks noChangeArrowheads="1"/>
            </p:cNvSpPr>
            <p:nvPr/>
          </p:nvSpPr>
          <p:spPr bwMode="auto">
            <a:xfrm>
              <a:off x="1919" y="2179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grpSp>
        <p:nvGrpSpPr>
          <p:cNvPr id="345233" name="Group 145"/>
          <p:cNvGrpSpPr>
            <a:grpSpLocks/>
          </p:cNvGrpSpPr>
          <p:nvPr/>
        </p:nvGrpSpPr>
        <p:grpSpPr bwMode="auto">
          <a:xfrm>
            <a:off x="1962152" y="4030663"/>
            <a:ext cx="1822451" cy="1711325"/>
            <a:chOff x="1236" y="2539"/>
            <a:chExt cx="1148" cy="1078"/>
          </a:xfrm>
        </p:grpSpPr>
        <p:sp>
          <p:nvSpPr>
            <p:cNvPr id="345234" name="Rectangle 146"/>
            <p:cNvSpPr>
              <a:spLocks noChangeArrowheads="1"/>
            </p:cNvSpPr>
            <p:nvPr/>
          </p:nvSpPr>
          <p:spPr bwMode="auto">
            <a:xfrm>
              <a:off x="2277" y="2539"/>
              <a:ext cx="10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1588" indent="-1588"/>
              <a:r>
                <a:rPr lang="en-US" sz="1400" i="1" dirty="0">
                  <a:solidFill>
                    <a:srgbClr val="000000"/>
                  </a:solidFill>
                  <a:latin typeface="Century Gothic"/>
                  <a:cs typeface="Century Gothic"/>
                </a:rPr>
                <a:t>A</a:t>
              </a:r>
              <a:endParaRPr lang="en-US" sz="1400" i="1" dirty="0">
                <a:latin typeface="Century Gothic"/>
                <a:cs typeface="Century Gothic"/>
              </a:endParaRPr>
            </a:p>
          </p:txBody>
        </p:sp>
        <p:sp>
          <p:nvSpPr>
            <p:cNvPr id="345235" name="Oval 147"/>
            <p:cNvSpPr>
              <a:spLocks noChangeArrowheads="1"/>
            </p:cNvSpPr>
            <p:nvPr/>
          </p:nvSpPr>
          <p:spPr bwMode="auto">
            <a:xfrm>
              <a:off x="2194" y="2692"/>
              <a:ext cx="76" cy="7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36" name="Oval 148"/>
            <p:cNvSpPr>
              <a:spLocks noChangeArrowheads="1"/>
            </p:cNvSpPr>
            <p:nvPr/>
          </p:nvSpPr>
          <p:spPr bwMode="auto">
            <a:xfrm>
              <a:off x="2221" y="283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37" name="Oval 149"/>
            <p:cNvSpPr>
              <a:spLocks noChangeArrowheads="1"/>
            </p:cNvSpPr>
            <p:nvPr/>
          </p:nvSpPr>
          <p:spPr bwMode="auto">
            <a:xfrm>
              <a:off x="2221" y="2898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38" name="Oval 150"/>
            <p:cNvSpPr>
              <a:spLocks noChangeArrowheads="1"/>
            </p:cNvSpPr>
            <p:nvPr/>
          </p:nvSpPr>
          <p:spPr bwMode="auto">
            <a:xfrm>
              <a:off x="2221" y="2969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39" name="Oval 151"/>
            <p:cNvSpPr>
              <a:spLocks noChangeArrowheads="1"/>
            </p:cNvSpPr>
            <p:nvPr/>
          </p:nvSpPr>
          <p:spPr bwMode="auto">
            <a:xfrm>
              <a:off x="2221" y="304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0" name="Oval 152"/>
            <p:cNvSpPr>
              <a:spLocks noChangeArrowheads="1"/>
            </p:cNvSpPr>
            <p:nvPr/>
          </p:nvSpPr>
          <p:spPr bwMode="auto">
            <a:xfrm>
              <a:off x="2221" y="3109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1" name="Oval 153"/>
            <p:cNvSpPr>
              <a:spLocks noChangeArrowheads="1"/>
            </p:cNvSpPr>
            <p:nvPr/>
          </p:nvSpPr>
          <p:spPr bwMode="auto">
            <a:xfrm>
              <a:off x="2221" y="3179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2" name="Oval 154"/>
            <p:cNvSpPr>
              <a:spLocks noChangeArrowheads="1"/>
            </p:cNvSpPr>
            <p:nvPr/>
          </p:nvSpPr>
          <p:spPr bwMode="auto">
            <a:xfrm>
              <a:off x="2221" y="325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3" name="Oval 155"/>
            <p:cNvSpPr>
              <a:spLocks noChangeArrowheads="1"/>
            </p:cNvSpPr>
            <p:nvPr/>
          </p:nvSpPr>
          <p:spPr bwMode="auto">
            <a:xfrm>
              <a:off x="2221" y="3322"/>
              <a:ext cx="14" cy="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4" name="Oval 156"/>
            <p:cNvSpPr>
              <a:spLocks noChangeArrowheads="1"/>
            </p:cNvSpPr>
            <p:nvPr/>
          </p:nvSpPr>
          <p:spPr bwMode="auto">
            <a:xfrm>
              <a:off x="2221" y="3391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5" name="Oval 157"/>
            <p:cNvSpPr>
              <a:spLocks noChangeArrowheads="1"/>
            </p:cNvSpPr>
            <p:nvPr/>
          </p:nvSpPr>
          <p:spPr bwMode="auto">
            <a:xfrm>
              <a:off x="2221" y="3462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6" name="Oval 158"/>
            <p:cNvSpPr>
              <a:spLocks noChangeArrowheads="1"/>
            </p:cNvSpPr>
            <p:nvPr/>
          </p:nvSpPr>
          <p:spPr bwMode="auto">
            <a:xfrm>
              <a:off x="2221" y="3534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7" name="Oval 159"/>
            <p:cNvSpPr>
              <a:spLocks noChangeArrowheads="1"/>
            </p:cNvSpPr>
            <p:nvPr/>
          </p:nvSpPr>
          <p:spPr bwMode="auto">
            <a:xfrm>
              <a:off x="2221" y="3601"/>
              <a:ext cx="14" cy="1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8" name="Oval 160"/>
            <p:cNvSpPr>
              <a:spLocks noChangeArrowheads="1"/>
            </p:cNvSpPr>
            <p:nvPr/>
          </p:nvSpPr>
          <p:spPr bwMode="auto">
            <a:xfrm>
              <a:off x="1236" y="2724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49" name="Oval 161"/>
            <p:cNvSpPr>
              <a:spLocks noChangeArrowheads="1"/>
            </p:cNvSpPr>
            <p:nvPr/>
          </p:nvSpPr>
          <p:spPr bwMode="auto">
            <a:xfrm>
              <a:off x="1304" y="2724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0" name="Oval 162"/>
            <p:cNvSpPr>
              <a:spLocks noChangeArrowheads="1"/>
            </p:cNvSpPr>
            <p:nvPr/>
          </p:nvSpPr>
          <p:spPr bwMode="auto">
            <a:xfrm>
              <a:off x="1372" y="2724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1" name="Oval 163"/>
            <p:cNvSpPr>
              <a:spLocks noChangeArrowheads="1"/>
            </p:cNvSpPr>
            <p:nvPr/>
          </p:nvSpPr>
          <p:spPr bwMode="auto">
            <a:xfrm>
              <a:off x="1440" y="2724"/>
              <a:ext cx="15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2" name="Oval 164"/>
            <p:cNvSpPr>
              <a:spLocks noChangeArrowheads="1"/>
            </p:cNvSpPr>
            <p:nvPr/>
          </p:nvSpPr>
          <p:spPr bwMode="auto">
            <a:xfrm>
              <a:off x="1507" y="2724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3" name="Oval 165"/>
            <p:cNvSpPr>
              <a:spLocks noChangeArrowheads="1"/>
            </p:cNvSpPr>
            <p:nvPr/>
          </p:nvSpPr>
          <p:spPr bwMode="auto">
            <a:xfrm>
              <a:off x="1578" y="2724"/>
              <a:ext cx="17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4" name="Oval 166"/>
            <p:cNvSpPr>
              <a:spLocks noChangeArrowheads="1"/>
            </p:cNvSpPr>
            <p:nvPr/>
          </p:nvSpPr>
          <p:spPr bwMode="auto">
            <a:xfrm>
              <a:off x="1647" y="2724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5" name="Oval 167"/>
            <p:cNvSpPr>
              <a:spLocks noChangeArrowheads="1"/>
            </p:cNvSpPr>
            <p:nvPr/>
          </p:nvSpPr>
          <p:spPr bwMode="auto">
            <a:xfrm>
              <a:off x="1714" y="2724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6" name="Oval 168"/>
            <p:cNvSpPr>
              <a:spLocks noChangeArrowheads="1"/>
            </p:cNvSpPr>
            <p:nvPr/>
          </p:nvSpPr>
          <p:spPr bwMode="auto">
            <a:xfrm>
              <a:off x="1783" y="2724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7" name="Oval 169"/>
            <p:cNvSpPr>
              <a:spLocks noChangeArrowheads="1"/>
            </p:cNvSpPr>
            <p:nvPr/>
          </p:nvSpPr>
          <p:spPr bwMode="auto">
            <a:xfrm>
              <a:off x="1850" y="2724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8" name="Oval 170"/>
            <p:cNvSpPr>
              <a:spLocks noChangeArrowheads="1"/>
            </p:cNvSpPr>
            <p:nvPr/>
          </p:nvSpPr>
          <p:spPr bwMode="auto">
            <a:xfrm>
              <a:off x="1919" y="2724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59" name="Oval 171"/>
            <p:cNvSpPr>
              <a:spLocks noChangeArrowheads="1"/>
            </p:cNvSpPr>
            <p:nvPr/>
          </p:nvSpPr>
          <p:spPr bwMode="auto">
            <a:xfrm>
              <a:off x="1986" y="2724"/>
              <a:ext cx="16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60" name="Oval 172"/>
            <p:cNvSpPr>
              <a:spLocks noChangeArrowheads="1"/>
            </p:cNvSpPr>
            <p:nvPr/>
          </p:nvSpPr>
          <p:spPr bwMode="auto">
            <a:xfrm>
              <a:off x="2055" y="2724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  <p:sp>
          <p:nvSpPr>
            <p:cNvPr id="345261" name="Oval 173"/>
            <p:cNvSpPr>
              <a:spLocks noChangeArrowheads="1"/>
            </p:cNvSpPr>
            <p:nvPr/>
          </p:nvSpPr>
          <p:spPr bwMode="auto">
            <a:xfrm>
              <a:off x="2127" y="2724"/>
              <a:ext cx="14" cy="1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Century Gothic"/>
                <a:cs typeface="Century Gothic"/>
              </a:endParaRPr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DEMAND FOR AMBULANCE RIDES</a:t>
            </a:r>
            <a:endParaRPr lang="en-US" sz="4000" dirty="0"/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4572000" y="3657600"/>
            <a:ext cx="3657600" cy="120032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588" indent="-1588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How do we categorize this—is demand elastic or not?</a:t>
            </a:r>
            <a:endParaRPr lang="en-US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8300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  <p:bldP spid="9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APPLICATIONS OF ELASTICITY</a:t>
            </a:r>
          </a:p>
        </p:txBody>
      </p:sp>
      <p:sp>
        <p:nvSpPr>
          <p:cNvPr id="7" name="Rectangle 3"/>
          <p:cNvSpPr txBox="1">
            <a:spLocks noGrp="1" noChangeArrowheads="1"/>
          </p:cNvSpPr>
          <p:nvPr>
            <p:ph idx="1"/>
          </p:nvPr>
        </p:nvSpPr>
        <p:spPr>
          <a:xfrm>
            <a:off x="76200" y="1066800"/>
            <a:ext cx="9067800" cy="4495800"/>
          </a:xfrm>
        </p:spPr>
        <p:txBody>
          <a:bodyPr rtlCol="0">
            <a:noAutofit/>
          </a:bodyPr>
          <a:lstStyle/>
          <a:p>
            <a:pPr marL="53975" indent="3175" eaLnBrk="1" hangingPunct="1">
              <a:buFont typeface="Arial" pitchFamily="34" charset="0"/>
              <a:buNone/>
              <a:defRPr/>
            </a:pPr>
            <a:r>
              <a:rPr lang="en-US" sz="2800" i="1" dirty="0" smtClean="0">
                <a:solidFill>
                  <a:srgbClr val="0070C0"/>
                </a:solidFill>
                <a:cs typeface="Arial" pitchFamily="34" charset="0"/>
              </a:rPr>
              <a:t>Why the war on drugs is hard to win:</a:t>
            </a:r>
          </a:p>
          <a:p>
            <a:pPr marL="228600" lvl="1" eaLnBrk="1" hangingPunct="1">
              <a:defRPr/>
            </a:pPr>
            <a:r>
              <a:rPr lang="en-US" i="1" dirty="0" smtClean="0">
                <a:cs typeface="Arial" pitchFamily="34" charset="0"/>
              </a:rPr>
              <a:t>Because</a:t>
            </a:r>
            <a:r>
              <a:rPr lang="en-US" b="0" dirty="0" smtClean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demand for most illegal drugs is inelastic,</a:t>
            </a:r>
            <a:r>
              <a:rPr lang="en-US" b="0" dirty="0" smtClean="0"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504D"/>
                </a:solidFill>
                <a:cs typeface="Arial" pitchFamily="34" charset="0"/>
              </a:rPr>
              <a:t>drug dealers earn greater revenue and gain more power as the drug war becomes more effective.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0" dirty="0" smtClean="0">
              <a:cs typeface="Arial" pitchFamily="34" charset="0"/>
            </a:endParaRPr>
          </a:p>
        </p:txBody>
      </p:sp>
      <p:pic>
        <p:nvPicPr>
          <p:cNvPr id="9" name="Picture 8" descr="file00016287834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le000112280206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0008" y="3429001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72651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2575" name="Straight Connector 86"/>
          <p:cNvCxnSpPr>
            <a:cxnSpLocks noChangeShapeType="1"/>
          </p:cNvCxnSpPr>
          <p:nvPr/>
        </p:nvCxnSpPr>
        <p:spPr bwMode="auto">
          <a:xfrm>
            <a:off x="3155227" y="3323769"/>
            <a:ext cx="0" cy="2681288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2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DRUG MARKET: Inelastic Demand. Effect of more police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8931" name="TextBox 30"/>
          <p:cNvSpPr txBox="1">
            <a:spLocks noChangeArrowheads="1"/>
          </p:cNvSpPr>
          <p:nvPr/>
        </p:nvSpPr>
        <p:spPr bwMode="auto">
          <a:xfrm>
            <a:off x="6477000" y="6019800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Quantity of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drug</a:t>
            </a:r>
            <a:endParaRPr lang="en-US" sz="1400" dirty="0">
              <a:solidFill>
                <a:prstClr val="black"/>
              </a:solidFill>
              <a:latin typeface="Century Gothic"/>
              <a:ea typeface="MS PGothic" pitchFamily="34" charset="-128"/>
              <a:cs typeface="Century Gothic"/>
            </a:endParaRPr>
          </a:p>
        </p:txBody>
      </p:sp>
      <p:cxnSp>
        <p:nvCxnSpPr>
          <p:cNvPr id="612530" name="Straight Connector 86"/>
          <p:cNvCxnSpPr>
            <a:cxnSpLocks noChangeShapeType="1"/>
          </p:cNvCxnSpPr>
          <p:nvPr/>
        </p:nvCxnSpPr>
        <p:spPr bwMode="auto">
          <a:xfrm>
            <a:off x="1806604" y="4939094"/>
            <a:ext cx="1993900" cy="7938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2531" name="Straight Connector 86"/>
          <p:cNvCxnSpPr>
            <a:cxnSpLocks noChangeShapeType="1"/>
          </p:cNvCxnSpPr>
          <p:nvPr/>
        </p:nvCxnSpPr>
        <p:spPr bwMode="auto">
          <a:xfrm>
            <a:off x="1888632" y="3877579"/>
            <a:ext cx="2754312" cy="11112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2532" name="Rectangle 180"/>
          <p:cNvSpPr>
            <a:spLocks noChangeArrowheads="1"/>
          </p:cNvSpPr>
          <p:nvPr/>
        </p:nvSpPr>
        <p:spPr bwMode="auto">
          <a:xfrm>
            <a:off x="2999890" y="6110965"/>
            <a:ext cx="185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endParaRPr lang="en-US" sz="1400" i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3" name="Rectangle 181"/>
          <p:cNvSpPr>
            <a:spLocks noChangeArrowheads="1"/>
          </p:cNvSpPr>
          <p:nvPr/>
        </p:nvSpPr>
        <p:spPr bwMode="auto">
          <a:xfrm>
            <a:off x="3176853" y="6260814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4" name="Rectangle 182"/>
          <p:cNvSpPr>
            <a:spLocks noChangeArrowheads="1"/>
          </p:cNvSpPr>
          <p:nvPr/>
        </p:nvSpPr>
        <p:spPr bwMode="auto">
          <a:xfrm>
            <a:off x="3640938" y="6078348"/>
            <a:ext cx="185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endParaRPr lang="en-US" sz="1400" i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5" name="Rectangle 183"/>
          <p:cNvSpPr>
            <a:spLocks noChangeArrowheads="1"/>
          </p:cNvSpPr>
          <p:nvPr/>
        </p:nvSpPr>
        <p:spPr bwMode="auto">
          <a:xfrm>
            <a:off x="3859750" y="620491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6" name="Rectangle 184"/>
          <p:cNvSpPr>
            <a:spLocks noChangeArrowheads="1"/>
          </p:cNvSpPr>
          <p:nvPr/>
        </p:nvSpPr>
        <p:spPr bwMode="auto">
          <a:xfrm>
            <a:off x="1900522" y="3756739"/>
            <a:ext cx="1324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7" name="Rectangle 185"/>
          <p:cNvSpPr>
            <a:spLocks noChangeArrowheads="1"/>
          </p:cNvSpPr>
          <p:nvPr/>
        </p:nvSpPr>
        <p:spPr bwMode="auto">
          <a:xfrm>
            <a:off x="2003086" y="3841173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8" name="Rectangle 186"/>
          <p:cNvSpPr>
            <a:spLocks noChangeArrowheads="1"/>
          </p:cNvSpPr>
          <p:nvPr/>
        </p:nvSpPr>
        <p:spPr bwMode="auto">
          <a:xfrm>
            <a:off x="1839913" y="4822597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9" name="Rectangle 187"/>
          <p:cNvSpPr>
            <a:spLocks noChangeArrowheads="1"/>
          </p:cNvSpPr>
          <p:nvPr/>
        </p:nvSpPr>
        <p:spPr bwMode="auto">
          <a:xfrm>
            <a:off x="2003673" y="488473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4" name="Rectangle 192"/>
          <p:cNvSpPr>
            <a:spLocks noChangeArrowheads="1"/>
          </p:cNvSpPr>
          <p:nvPr/>
        </p:nvSpPr>
        <p:spPr bwMode="auto">
          <a:xfrm>
            <a:off x="4298515" y="5318192"/>
            <a:ext cx="16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 i="1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5" name="Rectangle 193"/>
          <p:cNvSpPr>
            <a:spLocks noChangeArrowheads="1"/>
          </p:cNvSpPr>
          <p:nvPr/>
        </p:nvSpPr>
        <p:spPr bwMode="auto">
          <a:xfrm>
            <a:off x="4535134" y="5468681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6" name="Rectangle 194"/>
          <p:cNvSpPr>
            <a:spLocks noChangeArrowheads="1"/>
          </p:cNvSpPr>
          <p:nvPr/>
        </p:nvSpPr>
        <p:spPr bwMode="auto">
          <a:xfrm>
            <a:off x="6323224" y="2422872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400" i="1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7" name="Rectangle 195"/>
          <p:cNvSpPr>
            <a:spLocks noChangeArrowheads="1"/>
          </p:cNvSpPr>
          <p:nvPr/>
        </p:nvSpPr>
        <p:spPr bwMode="auto">
          <a:xfrm>
            <a:off x="6507163" y="257337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8" name="Rectangle 196"/>
          <p:cNvSpPr>
            <a:spLocks noChangeArrowheads="1"/>
          </p:cNvSpPr>
          <p:nvPr/>
        </p:nvSpPr>
        <p:spPr bwMode="auto">
          <a:xfrm>
            <a:off x="3701554" y="4861805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0" name="Rectangle 198"/>
          <p:cNvSpPr>
            <a:spLocks noChangeArrowheads="1"/>
          </p:cNvSpPr>
          <p:nvPr/>
        </p:nvSpPr>
        <p:spPr bwMode="auto">
          <a:xfrm>
            <a:off x="3101302" y="3147199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1" name="Rectangle 199"/>
          <p:cNvSpPr>
            <a:spLocks noChangeArrowheads="1"/>
          </p:cNvSpPr>
          <p:nvPr/>
        </p:nvSpPr>
        <p:spPr bwMode="auto">
          <a:xfrm>
            <a:off x="3185389" y="3266391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2" name="Line 200"/>
          <p:cNvSpPr>
            <a:spLocks noChangeShapeType="1"/>
          </p:cNvSpPr>
          <p:nvPr/>
        </p:nvSpPr>
        <p:spPr bwMode="auto">
          <a:xfrm flipH="1">
            <a:off x="5251984" y="2788822"/>
            <a:ext cx="580490" cy="24228"/>
          </a:xfrm>
          <a:prstGeom prst="line">
            <a:avLst/>
          </a:prstGeom>
          <a:noFill/>
          <a:ln w="444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3" name="Freeform 201"/>
          <p:cNvSpPr>
            <a:spLocks/>
          </p:cNvSpPr>
          <p:nvPr/>
        </p:nvSpPr>
        <p:spPr bwMode="auto">
          <a:xfrm>
            <a:off x="5009351" y="2759075"/>
            <a:ext cx="204787" cy="107950"/>
          </a:xfrm>
          <a:custGeom>
            <a:avLst/>
            <a:gdLst>
              <a:gd name="T0" fmla="*/ 23 w 29"/>
              <a:gd name="T1" fmla="*/ 9 h 18"/>
              <a:gd name="T2" fmla="*/ 29 w 29"/>
              <a:gd name="T3" fmla="*/ 17 h 18"/>
              <a:gd name="T4" fmla="*/ 28 w 29"/>
              <a:gd name="T5" fmla="*/ 18 h 18"/>
              <a:gd name="T6" fmla="*/ 14 w 29"/>
              <a:gd name="T7" fmla="*/ 12 h 18"/>
              <a:gd name="T8" fmla="*/ 0 w 29"/>
              <a:gd name="T9" fmla="*/ 9 h 18"/>
              <a:gd name="T10" fmla="*/ 14 w 29"/>
              <a:gd name="T11" fmla="*/ 6 h 18"/>
              <a:gd name="T12" fmla="*/ 28 w 29"/>
              <a:gd name="T13" fmla="*/ 0 h 18"/>
              <a:gd name="T14" fmla="*/ 29 w 29"/>
              <a:gd name="T15" fmla="*/ 0 h 18"/>
              <a:gd name="T16" fmla="*/ 23 w 29"/>
              <a:gd name="T17" fmla="*/ 9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" h="18">
                <a:moveTo>
                  <a:pt x="23" y="9"/>
                </a:moveTo>
                <a:cubicBezTo>
                  <a:pt x="29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14" y="12"/>
                  <a:pt x="14" y="12"/>
                  <a:pt x="14" y="12"/>
                </a:cubicBezTo>
                <a:cubicBezTo>
                  <a:pt x="9" y="11"/>
                  <a:pt x="4" y="10"/>
                  <a:pt x="0" y="9"/>
                </a:cubicBezTo>
                <a:cubicBezTo>
                  <a:pt x="4" y="8"/>
                  <a:pt x="9" y="7"/>
                  <a:pt x="14" y="6"/>
                </a:cubicBezTo>
                <a:cubicBezTo>
                  <a:pt x="28" y="0"/>
                  <a:pt x="28" y="0"/>
                  <a:pt x="28" y="0"/>
                </a:cubicBezTo>
                <a:cubicBezTo>
                  <a:pt x="29" y="0"/>
                  <a:pt x="29" y="0"/>
                  <a:pt x="29" y="0"/>
                </a:cubicBezTo>
                <a:lnTo>
                  <a:pt x="23" y="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4" name="Freeform 202"/>
          <p:cNvSpPr>
            <a:spLocks/>
          </p:cNvSpPr>
          <p:nvPr/>
        </p:nvSpPr>
        <p:spPr bwMode="auto">
          <a:xfrm>
            <a:off x="2206625" y="1601788"/>
            <a:ext cx="5337175" cy="4410075"/>
          </a:xfrm>
          <a:custGeom>
            <a:avLst/>
            <a:gdLst>
              <a:gd name="T0" fmla="*/ 2697 w 2697"/>
              <a:gd name="T1" fmla="*/ 2606 h 2606"/>
              <a:gd name="T2" fmla="*/ 0 w 2697"/>
              <a:gd name="T3" fmla="*/ 2606 h 2606"/>
              <a:gd name="T4" fmla="*/ 0 w 2697"/>
              <a:gd name="T5" fmla="*/ 0 h 2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97" h="2606">
                <a:moveTo>
                  <a:pt x="2697" y="2606"/>
                </a:moveTo>
                <a:lnTo>
                  <a:pt x="0" y="2606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5" name="Line 203"/>
          <p:cNvSpPr>
            <a:spLocks noChangeShapeType="1"/>
          </p:cNvSpPr>
          <p:nvPr/>
        </p:nvSpPr>
        <p:spPr bwMode="auto">
          <a:xfrm flipH="1" flipV="1">
            <a:off x="2349500" y="2649537"/>
            <a:ext cx="1741488" cy="2857413"/>
          </a:xfrm>
          <a:prstGeom prst="line">
            <a:avLst/>
          </a:prstGeom>
          <a:noFill/>
          <a:ln w="4445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7" name="Line 205"/>
          <p:cNvSpPr>
            <a:spLocks noChangeShapeType="1"/>
          </p:cNvSpPr>
          <p:nvPr/>
        </p:nvSpPr>
        <p:spPr bwMode="auto">
          <a:xfrm flipV="1">
            <a:off x="2215100" y="1628523"/>
            <a:ext cx="3289300" cy="3132138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612558" name="Oval 206"/>
          <p:cNvSpPr>
            <a:spLocks noChangeArrowheads="1"/>
          </p:cNvSpPr>
          <p:nvPr/>
        </p:nvSpPr>
        <p:spPr bwMode="auto">
          <a:xfrm>
            <a:off x="3727451" y="4940906"/>
            <a:ext cx="141288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63" name="Rectangle 211"/>
          <p:cNvSpPr>
            <a:spLocks noChangeArrowheads="1"/>
          </p:cNvSpPr>
          <p:nvPr/>
        </p:nvSpPr>
        <p:spPr bwMode="auto">
          <a:xfrm>
            <a:off x="6858000" y="920773"/>
            <a:ext cx="1872754" cy="4616648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SHORT RUN: </a:t>
            </a:r>
          </a:p>
          <a:p>
            <a:pPr marL="342900" indent="-342900">
              <a:buAutoNum type="alphaLcParenBoth"/>
            </a:pPr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Price rises, quantity is lower –not much lower.</a:t>
            </a:r>
          </a:p>
          <a:p>
            <a:pPr marL="342900" indent="-342900">
              <a:buAutoNum type="alphaLcParenBoth"/>
            </a:pPr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The return/profit to the few drug-dealers increases</a:t>
            </a:r>
          </a:p>
          <a:p>
            <a:pPr marL="342900" indent="-342900">
              <a:buAutoNum type="alphaLcParenBoth"/>
            </a:pPr>
            <a:r>
              <a:rPr lang="en-US" sz="2000" b="1" dirty="0">
                <a:solidFill>
                  <a:srgbClr val="0070C0"/>
                </a:solidFill>
                <a:latin typeface="Century Gothic"/>
                <a:cs typeface="Century Gothic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More crime to buy expensive drug</a:t>
            </a:r>
            <a:endParaRPr lang="en-US" sz="2000" b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  <p:sp>
        <p:nvSpPr>
          <p:cNvPr id="612566" name="Oval 214"/>
          <p:cNvSpPr>
            <a:spLocks noChangeArrowheads="1"/>
          </p:cNvSpPr>
          <p:nvPr/>
        </p:nvSpPr>
        <p:spPr bwMode="auto">
          <a:xfrm>
            <a:off x="3083789" y="3813144"/>
            <a:ext cx="142875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67" name="Line 215"/>
          <p:cNvSpPr>
            <a:spLocks noChangeShapeType="1"/>
          </p:cNvSpPr>
          <p:nvPr/>
        </p:nvSpPr>
        <p:spPr bwMode="auto">
          <a:xfrm flipV="1">
            <a:off x="2003673" y="4014080"/>
            <a:ext cx="0" cy="847725"/>
          </a:xfrm>
          <a:prstGeom prst="line">
            <a:avLst/>
          </a:prstGeom>
          <a:noFill/>
          <a:ln w="17463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68" name="Freeform 216"/>
          <p:cNvSpPr>
            <a:spLocks/>
          </p:cNvSpPr>
          <p:nvPr/>
        </p:nvSpPr>
        <p:spPr bwMode="auto">
          <a:xfrm>
            <a:off x="1952241" y="3982626"/>
            <a:ext cx="100013" cy="115888"/>
          </a:xfrm>
          <a:custGeom>
            <a:avLst/>
            <a:gdLst>
              <a:gd name="T0" fmla="*/ 7 w 14"/>
              <a:gd name="T1" fmla="*/ 16 h 19"/>
              <a:gd name="T2" fmla="*/ 1 w 14"/>
              <a:gd name="T3" fmla="*/ 19 h 19"/>
              <a:gd name="T4" fmla="*/ 0 w 14"/>
              <a:gd name="T5" fmla="*/ 19 h 19"/>
              <a:gd name="T6" fmla="*/ 5 w 14"/>
              <a:gd name="T7" fmla="*/ 10 h 19"/>
              <a:gd name="T8" fmla="*/ 7 w 14"/>
              <a:gd name="T9" fmla="*/ 0 h 19"/>
              <a:gd name="T10" fmla="*/ 9 w 14"/>
              <a:gd name="T11" fmla="*/ 10 h 19"/>
              <a:gd name="T12" fmla="*/ 14 w 14"/>
              <a:gd name="T13" fmla="*/ 19 h 19"/>
              <a:gd name="T14" fmla="*/ 14 w 14"/>
              <a:gd name="T15" fmla="*/ 19 h 19"/>
              <a:gd name="T16" fmla="*/ 7 w 14"/>
              <a:gd name="T17" fmla="*/ 16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19">
                <a:moveTo>
                  <a:pt x="7" y="16"/>
                </a:move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5" y="10"/>
                  <a:pt x="5" y="10"/>
                  <a:pt x="5" y="10"/>
                </a:cubicBezTo>
                <a:cubicBezTo>
                  <a:pt x="5" y="6"/>
                  <a:pt x="6" y="3"/>
                  <a:pt x="7" y="0"/>
                </a:cubicBezTo>
                <a:cubicBezTo>
                  <a:pt x="8" y="3"/>
                  <a:pt x="9" y="6"/>
                  <a:pt x="9" y="1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lnTo>
                  <a:pt x="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548930" name="TextBox 29"/>
          <p:cNvSpPr txBox="1">
            <a:spLocks noChangeArrowheads="1"/>
          </p:cNvSpPr>
          <p:nvPr/>
        </p:nvSpPr>
        <p:spPr bwMode="auto">
          <a:xfrm>
            <a:off x="685800" y="1563688"/>
            <a:ext cx="1423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Price of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drug</a:t>
            </a:r>
            <a:endParaRPr lang="en-US" sz="1400" dirty="0">
              <a:solidFill>
                <a:prstClr val="black"/>
              </a:solidFill>
              <a:latin typeface="Century Gothic"/>
              <a:ea typeface="MS PGothic" pitchFamily="34" charset="-128"/>
              <a:cs typeface="Century Gothic"/>
            </a:endParaRPr>
          </a:p>
        </p:txBody>
      </p:sp>
      <p:cxnSp>
        <p:nvCxnSpPr>
          <p:cNvPr id="612576" name="Straight Connector 86"/>
          <p:cNvCxnSpPr>
            <a:cxnSpLocks noChangeShapeType="1"/>
          </p:cNvCxnSpPr>
          <p:nvPr/>
        </p:nvCxnSpPr>
        <p:spPr bwMode="auto">
          <a:xfrm>
            <a:off x="3829772" y="4930319"/>
            <a:ext cx="0" cy="1381125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56" name="Line 205"/>
          <p:cNvSpPr>
            <a:spLocks noChangeShapeType="1"/>
          </p:cNvSpPr>
          <p:nvPr/>
        </p:nvSpPr>
        <p:spPr bwMode="auto">
          <a:xfrm flipV="1">
            <a:off x="2970211" y="2626466"/>
            <a:ext cx="3289300" cy="3132138"/>
          </a:xfrm>
          <a:prstGeom prst="line">
            <a:avLst/>
          </a:prstGeom>
          <a:noFill/>
          <a:ln w="4445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01" y="4380997"/>
            <a:ext cx="317019" cy="3779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895697" y="4502361"/>
            <a:ext cx="24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357723" y="1774275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</p:spTree>
    <p:extLst>
      <p:ext uri="{BB962C8B-B14F-4D97-AF65-F5344CB8AC3E}">
        <p14:creationId xmlns:p14="http://schemas.microsoft.com/office/powerpoint/2010/main" val="16566187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31" grpId="0"/>
      <p:bldP spid="612532" grpId="0"/>
      <p:bldP spid="612533" grpId="0"/>
      <p:bldP spid="612534" grpId="0"/>
      <p:bldP spid="612535" grpId="0"/>
      <p:bldP spid="612544" grpId="0"/>
      <p:bldP spid="612545" grpId="0"/>
      <p:bldP spid="612548" grpId="0"/>
      <p:bldP spid="6125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2575" name="Straight Connector 86"/>
          <p:cNvCxnSpPr>
            <a:cxnSpLocks noChangeShapeType="1"/>
          </p:cNvCxnSpPr>
          <p:nvPr/>
        </p:nvCxnSpPr>
        <p:spPr bwMode="auto">
          <a:xfrm>
            <a:off x="3442487" y="3330575"/>
            <a:ext cx="0" cy="2681288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2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</a:rPr>
              <a:t>DRUG MARKET: Inelastic Demand. Effect of more education</a:t>
            </a:r>
            <a:endParaRPr lang="en-US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8931" name="TextBox 30"/>
          <p:cNvSpPr txBox="1">
            <a:spLocks noChangeArrowheads="1"/>
          </p:cNvSpPr>
          <p:nvPr/>
        </p:nvSpPr>
        <p:spPr bwMode="auto">
          <a:xfrm>
            <a:off x="6477000" y="6019800"/>
            <a:ext cx="1981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Quantity of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drug</a:t>
            </a:r>
            <a:endParaRPr lang="en-US" sz="1400" dirty="0">
              <a:solidFill>
                <a:prstClr val="black"/>
              </a:solidFill>
              <a:latin typeface="Century Gothic"/>
              <a:ea typeface="MS PGothic" pitchFamily="34" charset="-128"/>
              <a:cs typeface="Century Gothic"/>
            </a:endParaRPr>
          </a:p>
        </p:txBody>
      </p:sp>
      <p:cxnSp>
        <p:nvCxnSpPr>
          <p:cNvPr id="612530" name="Straight Connector 86"/>
          <p:cNvCxnSpPr>
            <a:cxnSpLocks noChangeShapeType="1"/>
          </p:cNvCxnSpPr>
          <p:nvPr/>
        </p:nvCxnSpPr>
        <p:spPr bwMode="auto">
          <a:xfrm>
            <a:off x="1806604" y="4939094"/>
            <a:ext cx="1993900" cy="7938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2532" name="Rectangle 180"/>
          <p:cNvSpPr>
            <a:spLocks noChangeArrowheads="1"/>
          </p:cNvSpPr>
          <p:nvPr/>
        </p:nvSpPr>
        <p:spPr bwMode="auto">
          <a:xfrm>
            <a:off x="3394200" y="6138864"/>
            <a:ext cx="185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endParaRPr lang="en-US" sz="1400" i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3" name="Rectangle 181"/>
          <p:cNvSpPr>
            <a:spLocks noChangeArrowheads="1"/>
          </p:cNvSpPr>
          <p:nvPr/>
        </p:nvSpPr>
        <p:spPr bwMode="auto">
          <a:xfrm>
            <a:off x="3501828" y="6259804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2</a:t>
            </a:r>
            <a:endParaRPr lang="en-US"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4" name="Rectangle 182"/>
          <p:cNvSpPr>
            <a:spLocks noChangeArrowheads="1"/>
          </p:cNvSpPr>
          <p:nvPr/>
        </p:nvSpPr>
        <p:spPr bwMode="auto">
          <a:xfrm>
            <a:off x="3640938" y="6078348"/>
            <a:ext cx="185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Q</a:t>
            </a:r>
            <a:endParaRPr lang="en-US" sz="1400" i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5" name="Rectangle 183"/>
          <p:cNvSpPr>
            <a:spLocks noChangeArrowheads="1"/>
          </p:cNvSpPr>
          <p:nvPr/>
        </p:nvSpPr>
        <p:spPr bwMode="auto">
          <a:xfrm>
            <a:off x="3859750" y="6204919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dirty="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8" name="Rectangle 186"/>
          <p:cNvSpPr>
            <a:spLocks noChangeArrowheads="1"/>
          </p:cNvSpPr>
          <p:nvPr/>
        </p:nvSpPr>
        <p:spPr bwMode="auto">
          <a:xfrm>
            <a:off x="1838340" y="4783677"/>
            <a:ext cx="13535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 dirty="0">
                <a:solidFill>
                  <a:srgbClr val="000000"/>
                </a:solidFill>
                <a:latin typeface="Century Gothic"/>
                <a:cs typeface="Century Gothic"/>
              </a:rPr>
              <a:t>P</a:t>
            </a:r>
            <a:endParaRPr lang="en-US" sz="1400" i="1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39" name="Rectangle 187"/>
          <p:cNvSpPr>
            <a:spLocks noChangeArrowheads="1"/>
          </p:cNvSpPr>
          <p:nvPr/>
        </p:nvSpPr>
        <p:spPr bwMode="auto">
          <a:xfrm>
            <a:off x="2003673" y="4884730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4" name="Rectangle 192"/>
          <p:cNvSpPr>
            <a:spLocks noChangeArrowheads="1"/>
          </p:cNvSpPr>
          <p:nvPr/>
        </p:nvSpPr>
        <p:spPr bwMode="auto">
          <a:xfrm>
            <a:off x="4298515" y="5318192"/>
            <a:ext cx="1627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D</a:t>
            </a:r>
            <a:endParaRPr lang="en-US" sz="1400" i="1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5" name="Rectangle 193"/>
          <p:cNvSpPr>
            <a:spLocks noChangeArrowheads="1"/>
          </p:cNvSpPr>
          <p:nvPr/>
        </p:nvSpPr>
        <p:spPr bwMode="auto">
          <a:xfrm>
            <a:off x="4535134" y="5468681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6" name="Rectangle 194"/>
          <p:cNvSpPr>
            <a:spLocks noChangeArrowheads="1"/>
          </p:cNvSpPr>
          <p:nvPr/>
        </p:nvSpPr>
        <p:spPr bwMode="auto">
          <a:xfrm>
            <a:off x="6323224" y="2422872"/>
            <a:ext cx="1202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endParaRPr lang="en-US" sz="1400" i="1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7" name="Rectangle 195"/>
          <p:cNvSpPr>
            <a:spLocks noChangeArrowheads="1"/>
          </p:cNvSpPr>
          <p:nvPr/>
        </p:nvSpPr>
        <p:spPr bwMode="auto">
          <a:xfrm>
            <a:off x="6507163" y="2573378"/>
            <a:ext cx="9949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>
                <a:solidFill>
                  <a:srgbClr val="000000"/>
                </a:solidFill>
                <a:latin typeface="Century Gothic"/>
                <a:cs typeface="Century Gothic"/>
              </a:rPr>
              <a:t>1</a:t>
            </a:r>
            <a:endParaRPr lang="en-US" sz="140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48" name="Rectangle 196"/>
          <p:cNvSpPr>
            <a:spLocks noChangeArrowheads="1"/>
          </p:cNvSpPr>
          <p:nvPr/>
        </p:nvSpPr>
        <p:spPr bwMode="auto">
          <a:xfrm>
            <a:off x="3701554" y="4861805"/>
            <a:ext cx="12536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1588" indent="-1588"/>
            <a:r>
              <a:rPr lang="en-US" sz="1400" i="1">
                <a:solidFill>
                  <a:srgbClr val="000000"/>
                </a:solidFill>
                <a:latin typeface="Century Gothic"/>
                <a:cs typeface="Century Gothic"/>
              </a:rPr>
              <a:t>E</a:t>
            </a:r>
            <a:endParaRPr lang="en-US" sz="1400" i="1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4" name="Freeform 202"/>
          <p:cNvSpPr>
            <a:spLocks/>
          </p:cNvSpPr>
          <p:nvPr/>
        </p:nvSpPr>
        <p:spPr bwMode="auto">
          <a:xfrm>
            <a:off x="2206625" y="1601788"/>
            <a:ext cx="5337175" cy="4410075"/>
          </a:xfrm>
          <a:custGeom>
            <a:avLst/>
            <a:gdLst>
              <a:gd name="T0" fmla="*/ 2697 w 2697"/>
              <a:gd name="T1" fmla="*/ 2606 h 2606"/>
              <a:gd name="T2" fmla="*/ 0 w 2697"/>
              <a:gd name="T3" fmla="*/ 2606 h 2606"/>
              <a:gd name="T4" fmla="*/ 0 w 2697"/>
              <a:gd name="T5" fmla="*/ 0 h 2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97" h="2606">
                <a:moveTo>
                  <a:pt x="2697" y="2606"/>
                </a:moveTo>
                <a:lnTo>
                  <a:pt x="0" y="2606"/>
                </a:lnTo>
                <a:lnTo>
                  <a:pt x="0" y="0"/>
                </a:lnTo>
              </a:path>
            </a:pathLst>
          </a:custGeom>
          <a:noFill/>
          <a:ln w="11113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5" name="Line 203"/>
          <p:cNvSpPr>
            <a:spLocks noChangeShapeType="1"/>
          </p:cNvSpPr>
          <p:nvPr/>
        </p:nvSpPr>
        <p:spPr bwMode="auto">
          <a:xfrm flipH="1" flipV="1">
            <a:off x="2405608" y="2678443"/>
            <a:ext cx="1741488" cy="2857413"/>
          </a:xfrm>
          <a:prstGeom prst="line">
            <a:avLst/>
          </a:prstGeom>
          <a:noFill/>
          <a:ln w="44450">
            <a:solidFill>
              <a:srgbClr val="AEC5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58" name="Oval 206"/>
          <p:cNvSpPr>
            <a:spLocks noChangeArrowheads="1"/>
          </p:cNvSpPr>
          <p:nvPr/>
        </p:nvSpPr>
        <p:spPr bwMode="auto">
          <a:xfrm>
            <a:off x="3727451" y="4940906"/>
            <a:ext cx="141288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12566" name="Oval 214"/>
          <p:cNvSpPr>
            <a:spLocks noChangeArrowheads="1"/>
          </p:cNvSpPr>
          <p:nvPr/>
        </p:nvSpPr>
        <p:spPr bwMode="auto">
          <a:xfrm>
            <a:off x="3338750" y="5333319"/>
            <a:ext cx="142875" cy="122238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548930" name="TextBox 29"/>
          <p:cNvSpPr txBox="1">
            <a:spLocks noChangeArrowheads="1"/>
          </p:cNvSpPr>
          <p:nvPr/>
        </p:nvSpPr>
        <p:spPr bwMode="auto">
          <a:xfrm>
            <a:off x="685800" y="1563688"/>
            <a:ext cx="14239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37931725" indent="-37474525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Price of 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ea typeface="MS PGothic" pitchFamily="34" charset="-128"/>
                <a:cs typeface="Century Gothic"/>
              </a:rPr>
              <a:t>drug</a:t>
            </a:r>
            <a:endParaRPr lang="en-US" sz="1400" dirty="0">
              <a:solidFill>
                <a:prstClr val="black"/>
              </a:solidFill>
              <a:latin typeface="Century Gothic"/>
              <a:ea typeface="MS PGothic" pitchFamily="34" charset="-128"/>
              <a:cs typeface="Century Gothic"/>
            </a:endParaRPr>
          </a:p>
        </p:txBody>
      </p:sp>
      <p:cxnSp>
        <p:nvCxnSpPr>
          <p:cNvPr id="612576" name="Straight Connector 86"/>
          <p:cNvCxnSpPr>
            <a:cxnSpLocks noChangeShapeType="1"/>
          </p:cNvCxnSpPr>
          <p:nvPr/>
        </p:nvCxnSpPr>
        <p:spPr bwMode="auto">
          <a:xfrm>
            <a:off x="3829772" y="4930319"/>
            <a:ext cx="0" cy="1381125"/>
          </a:xfrm>
          <a:prstGeom prst="line">
            <a:avLst/>
          </a:prstGeom>
          <a:noFill/>
          <a:ln w="22225">
            <a:solidFill>
              <a:srgbClr val="9C9C9C"/>
            </a:solidFill>
            <a:prstDash val="sysDot"/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dirty="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  <p:sp>
        <p:nvSpPr>
          <p:cNvPr id="56" name="Line 205"/>
          <p:cNvSpPr>
            <a:spLocks noChangeShapeType="1"/>
          </p:cNvSpPr>
          <p:nvPr/>
        </p:nvSpPr>
        <p:spPr bwMode="auto">
          <a:xfrm flipV="1">
            <a:off x="2970211" y="2626466"/>
            <a:ext cx="3289300" cy="3132138"/>
          </a:xfrm>
          <a:prstGeom prst="line">
            <a:avLst/>
          </a:prstGeom>
          <a:noFill/>
          <a:ln w="44450">
            <a:solidFill>
              <a:srgbClr val="FAC0B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401" y="4380997"/>
            <a:ext cx="317019" cy="37798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895697" y="4502361"/>
            <a:ext cx="24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866394" y="5627304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</a:t>
            </a:r>
            <a:r>
              <a:rPr lang="it-IT" baseline="-25000" dirty="0" smtClean="0"/>
              <a:t>2</a:t>
            </a:r>
            <a:endParaRPr lang="it-IT" baseline="-25000" dirty="0"/>
          </a:p>
        </p:txBody>
      </p:sp>
      <p:cxnSp>
        <p:nvCxnSpPr>
          <p:cNvPr id="4" name="Connettore 1 3"/>
          <p:cNvCxnSpPr/>
          <p:nvPr/>
        </p:nvCxnSpPr>
        <p:spPr>
          <a:xfrm>
            <a:off x="2373636" y="3879209"/>
            <a:ext cx="1245538" cy="1876692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2487" y="5335078"/>
            <a:ext cx="627942" cy="3779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7621" y="5462079"/>
            <a:ext cx="317019" cy="3779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553" y="5346270"/>
            <a:ext cx="2522177" cy="4571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6542" y="5487965"/>
            <a:ext cx="317019" cy="377985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1686" y="5376562"/>
            <a:ext cx="323116" cy="384081"/>
          </a:xfrm>
          <a:prstGeom prst="rect">
            <a:avLst/>
          </a:prstGeom>
        </p:spPr>
      </p:pic>
      <p:sp>
        <p:nvSpPr>
          <p:cNvPr id="50" name="Rectangle 211"/>
          <p:cNvSpPr>
            <a:spLocks noChangeArrowheads="1"/>
          </p:cNvSpPr>
          <p:nvPr/>
        </p:nvSpPr>
        <p:spPr bwMode="auto">
          <a:xfrm>
            <a:off x="6858000" y="920773"/>
            <a:ext cx="1872754" cy="3385542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LONG RUN: </a:t>
            </a:r>
          </a:p>
          <a:p>
            <a:pPr marL="342900" indent="-342900">
              <a:buAutoNum type="alphaLcParenBoth"/>
            </a:pPr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Price decreases, quantity is lower.</a:t>
            </a:r>
          </a:p>
          <a:p>
            <a:pPr marL="342900" indent="-342900">
              <a:buAutoNum type="alphaLcParenBoth"/>
            </a:pPr>
            <a:r>
              <a:rPr lang="en-US" sz="2000" b="1" dirty="0" smtClean="0">
                <a:solidFill>
                  <a:srgbClr val="0070C0"/>
                </a:solidFill>
                <a:latin typeface="Century Gothic"/>
                <a:cs typeface="Century Gothic"/>
              </a:rPr>
              <a:t>The return/profit to the drug-dealers decreases</a:t>
            </a:r>
          </a:p>
          <a:p>
            <a:endParaRPr lang="en-US" sz="2000" b="1" dirty="0">
              <a:solidFill>
                <a:srgbClr val="0070C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6516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31" grpId="0"/>
      <p:bldP spid="612532" grpId="0"/>
      <p:bldP spid="612533" grpId="0"/>
      <p:bldP spid="612534" grpId="0"/>
      <p:bldP spid="612535" grpId="0"/>
      <p:bldP spid="612544" grpId="0"/>
      <p:bldP spid="612545" grpId="0"/>
      <p:bldP spid="612548" grpId="0"/>
      <p:bldP spid="6125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PRICE ELASTICITY OF DEMAND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 </a:t>
            </a:r>
            <a:endParaRPr lang="en-US" b="0" dirty="0"/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57200" y="2667000"/>
            <a:ext cx="8077200" cy="3438525"/>
            <a:chOff x="457200" y="2667001"/>
            <a:chExt cx="8077200" cy="3437769"/>
          </a:xfrm>
        </p:grpSpPr>
        <p:sp>
          <p:nvSpPr>
            <p:cNvPr id="99357" name="TextBox 4"/>
            <p:cNvSpPr txBox="1">
              <a:spLocks noChangeArrowheads="1"/>
            </p:cNvSpPr>
            <p:nvPr/>
          </p:nvSpPr>
          <p:spPr bwMode="auto">
            <a:xfrm>
              <a:off x="4648200" y="5181600"/>
              <a:ext cx="3886200" cy="92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Century Gothic"/>
                  <a:cs typeface="Century Gothic"/>
                </a:rPr>
                <a:t>… </a:t>
              </a:r>
              <a:r>
                <a:rPr lang="en-US" dirty="0" smtClean="0">
                  <a:latin typeface="Century Gothic"/>
                  <a:cs typeface="Century Gothic"/>
                </a:rPr>
                <a:t>causes a small decrease in quantity demanded if demand is inelastic.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362200" y="2971734"/>
              <a:ext cx="18288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 rot="5400000">
              <a:off x="3315687" y="3847047"/>
              <a:ext cx="1752215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360" name="TextBox 52"/>
            <p:cNvSpPr txBox="1">
              <a:spLocks noChangeArrowheads="1"/>
            </p:cNvSpPr>
            <p:nvPr/>
          </p:nvSpPr>
          <p:spPr bwMode="auto">
            <a:xfrm>
              <a:off x="1828800" y="2743200"/>
              <a:ext cx="6096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entury Gothic"/>
                  <a:cs typeface="Century Gothic"/>
                </a:rPr>
                <a:t>$50</a:t>
              </a:r>
            </a:p>
          </p:txBody>
        </p:sp>
        <p:sp>
          <p:nvSpPr>
            <p:cNvPr id="99361" name="TextBox 54"/>
            <p:cNvSpPr txBox="1">
              <a:spLocks noChangeArrowheads="1"/>
            </p:cNvSpPr>
            <p:nvPr/>
          </p:nvSpPr>
          <p:spPr bwMode="auto">
            <a:xfrm>
              <a:off x="457200" y="2667001"/>
              <a:ext cx="1295400" cy="1200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Century Gothic"/>
                  <a:cs typeface="Century Gothic"/>
                </a:rPr>
                <a:t>The </a:t>
              </a:r>
              <a:r>
                <a:rPr lang="en-US" dirty="0" smtClean="0">
                  <a:latin typeface="Century Gothic"/>
                  <a:cs typeface="Century Gothic"/>
                </a:rPr>
                <a:t>same price increase…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 bwMode="auto">
            <a:xfrm rot="10800000">
              <a:off x="1752600" y="2819367"/>
              <a:ext cx="1588" cy="565026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363" name="TextBox 58"/>
            <p:cNvSpPr txBox="1">
              <a:spLocks noChangeArrowheads="1"/>
            </p:cNvSpPr>
            <p:nvPr/>
          </p:nvSpPr>
          <p:spPr bwMode="auto">
            <a:xfrm>
              <a:off x="3929232" y="4724044"/>
              <a:ext cx="440520" cy="369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entury Gothic"/>
                  <a:cs typeface="Century Gothic"/>
                </a:rPr>
                <a:t>75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rot="10800000">
              <a:off x="4083050" y="5060425"/>
              <a:ext cx="381000" cy="158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590800" y="2830513"/>
            <a:ext cx="6035618" cy="1360597"/>
            <a:chOff x="2590800" y="2830513"/>
            <a:chExt cx="6035405" cy="1361004"/>
          </a:xfrm>
        </p:grpSpPr>
        <p:cxnSp>
          <p:nvCxnSpPr>
            <p:cNvPr id="7" name="Straight Connector 6"/>
            <p:cNvCxnSpPr>
              <a:endCxn id="99356" idx="1"/>
            </p:cNvCxnSpPr>
            <p:nvPr/>
          </p:nvCxnSpPr>
          <p:spPr bwMode="auto">
            <a:xfrm>
              <a:off x="2590800" y="2830513"/>
              <a:ext cx="4114605" cy="11762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356" name="TextBox 62"/>
            <p:cNvSpPr txBox="1">
              <a:spLocks noChangeArrowheads="1"/>
            </p:cNvSpPr>
            <p:nvPr/>
          </p:nvSpPr>
          <p:spPr bwMode="auto">
            <a:xfrm>
              <a:off x="6705405" y="3822075"/>
              <a:ext cx="1920800" cy="369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Century Gothic"/>
                  <a:cs typeface="Century Gothic"/>
                </a:rPr>
                <a:t>Elastic </a:t>
              </a:r>
              <a:r>
                <a:rPr lang="en-US" dirty="0" smtClean="0">
                  <a:latin typeface="Century Gothic"/>
                  <a:cs typeface="Century Gothic"/>
                </a:rPr>
                <a:t>demand</a:t>
              </a:r>
              <a:endParaRPr lang="en-US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3505200" y="1600200"/>
            <a:ext cx="3663795" cy="3124258"/>
            <a:chOff x="3505200" y="1600200"/>
            <a:chExt cx="3664199" cy="3124750"/>
          </a:xfrm>
        </p:grpSpPr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2812905" y="2292495"/>
              <a:ext cx="2908758" cy="152416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354" name="TextBox 63"/>
            <p:cNvSpPr txBox="1">
              <a:spLocks noChangeArrowheads="1"/>
            </p:cNvSpPr>
            <p:nvPr/>
          </p:nvSpPr>
          <p:spPr bwMode="auto">
            <a:xfrm>
              <a:off x="5029071" y="4355560"/>
              <a:ext cx="2140328" cy="369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Century Gothic"/>
                  <a:cs typeface="Century Gothic"/>
                </a:rPr>
                <a:t>Inelastic </a:t>
              </a:r>
              <a:r>
                <a:rPr lang="en-US" dirty="0" smtClean="0">
                  <a:latin typeface="Century Gothic"/>
                  <a:cs typeface="Century Gothic"/>
                </a:rPr>
                <a:t>demand</a:t>
              </a:r>
              <a:endParaRPr lang="en-US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1828800" y="3213100"/>
            <a:ext cx="2834703" cy="1881329"/>
            <a:chOff x="1828800" y="3212378"/>
            <a:chExt cx="2835048" cy="1882046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362265" y="3364836"/>
              <a:ext cx="2057650" cy="158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rot="5400000">
              <a:off x="3734648" y="4050103"/>
              <a:ext cx="1372123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351" name="TextBox 53"/>
            <p:cNvSpPr txBox="1">
              <a:spLocks noChangeArrowheads="1"/>
            </p:cNvSpPr>
            <p:nvPr/>
          </p:nvSpPr>
          <p:spPr bwMode="auto">
            <a:xfrm>
              <a:off x="1828800" y="3212378"/>
              <a:ext cx="568516" cy="36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entury Gothic"/>
                  <a:cs typeface="Century Gothic"/>
                </a:rPr>
                <a:t>$40</a:t>
              </a:r>
            </a:p>
          </p:txBody>
        </p:sp>
        <p:sp>
          <p:nvSpPr>
            <p:cNvPr id="99352" name="TextBox 57"/>
            <p:cNvSpPr txBox="1">
              <a:spLocks noChangeArrowheads="1"/>
            </p:cNvSpPr>
            <p:nvPr/>
          </p:nvSpPr>
          <p:spPr bwMode="auto">
            <a:xfrm>
              <a:off x="4223274" y="4724951"/>
              <a:ext cx="440574" cy="369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entury Gothic"/>
                  <a:cs typeface="Century Gothic"/>
                </a:rPr>
                <a:t>80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 bwMode="auto">
          <a:xfrm rot="5400000">
            <a:off x="952500" y="3325813"/>
            <a:ext cx="2820987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2362200" y="4724400"/>
            <a:ext cx="5181600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40" name="TextBox 11"/>
          <p:cNvSpPr txBox="1">
            <a:spLocks noChangeArrowheads="1"/>
          </p:cNvSpPr>
          <p:nvPr/>
        </p:nvSpPr>
        <p:spPr bwMode="auto">
          <a:xfrm>
            <a:off x="1981200" y="1458913"/>
            <a:ext cx="736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>
                <a:latin typeface="Century Gothic"/>
                <a:cs typeface="Century Gothic"/>
              </a:rPr>
              <a:t>Price</a:t>
            </a:r>
          </a:p>
        </p:txBody>
      </p:sp>
      <p:sp>
        <p:nvSpPr>
          <p:cNvPr id="99341" name="TextBox 13"/>
          <p:cNvSpPr txBox="1">
            <a:spLocks noChangeArrowheads="1"/>
          </p:cNvSpPr>
          <p:nvPr/>
        </p:nvSpPr>
        <p:spPr bwMode="auto">
          <a:xfrm>
            <a:off x="7543800" y="4495800"/>
            <a:ext cx="11592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latin typeface="Century Gothic"/>
                <a:cs typeface="Century Gothic"/>
              </a:rPr>
              <a:t>Quantity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81000" y="2971800"/>
            <a:ext cx="4191000" cy="3286125"/>
            <a:chOff x="381000" y="2971802"/>
            <a:chExt cx="4191000" cy="3285528"/>
          </a:xfrm>
        </p:grpSpPr>
        <p:grpSp>
          <p:nvGrpSpPr>
            <p:cNvPr id="99344" name="Group 34"/>
            <p:cNvGrpSpPr>
              <a:grpSpLocks/>
            </p:cNvGrpSpPr>
            <p:nvPr/>
          </p:nvGrpSpPr>
          <p:grpSpPr bwMode="auto">
            <a:xfrm>
              <a:off x="381000" y="2971802"/>
              <a:ext cx="4191000" cy="3285528"/>
              <a:chOff x="381000" y="2971802"/>
              <a:chExt cx="4191000" cy="3285528"/>
            </a:xfrm>
          </p:grpSpPr>
          <p:sp>
            <p:nvSpPr>
              <p:cNvPr id="99346" name="TextBox 3"/>
              <p:cNvSpPr txBox="1">
                <a:spLocks noChangeArrowheads="1"/>
              </p:cNvSpPr>
              <p:nvPr/>
            </p:nvSpPr>
            <p:spPr bwMode="auto">
              <a:xfrm>
                <a:off x="381000" y="5334000"/>
                <a:ext cx="365760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Century Gothic"/>
                    <a:cs typeface="Century Gothic"/>
                  </a:rPr>
                  <a:t>… </a:t>
                </a:r>
                <a:r>
                  <a:rPr lang="en-US" dirty="0" smtClean="0">
                    <a:latin typeface="Century Gothic"/>
                    <a:cs typeface="Century Gothic"/>
                  </a:rPr>
                  <a:t>causes a big decrease in quantity demanded if demand is elastic.</a:t>
                </a:r>
                <a:endParaRPr lang="en-US" dirty="0">
                  <a:latin typeface="Century Gothic"/>
                  <a:cs typeface="Century Gothic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 bwMode="auto">
              <a:xfrm rot="5400000">
                <a:off x="2172653" y="3847149"/>
                <a:ext cx="1752282" cy="158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 bwMode="auto">
              <a:xfrm rot="10800000">
                <a:off x="3048000" y="5181201"/>
                <a:ext cx="1524000" cy="1588"/>
              </a:xfrm>
              <a:prstGeom prst="straightConnector1">
                <a:avLst/>
              </a:prstGeom>
              <a:ln w="127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345" name="TextBox 58"/>
            <p:cNvSpPr txBox="1">
              <a:spLocks noChangeArrowheads="1"/>
            </p:cNvSpPr>
            <p:nvPr/>
          </p:nvSpPr>
          <p:spPr bwMode="auto">
            <a:xfrm>
              <a:off x="2819400" y="4724400"/>
              <a:ext cx="440520" cy="369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>
                  <a:latin typeface="Century Gothic"/>
                  <a:cs typeface="Century Gothic"/>
                </a:rPr>
                <a:t>20</a:t>
              </a:r>
            </a:p>
          </p:txBody>
        </p:sp>
      </p:grpSp>
      <p:sp>
        <p:nvSpPr>
          <p:cNvPr id="23567" name="TextBox 69"/>
          <p:cNvSpPr txBox="1">
            <a:spLocks noChangeArrowheads="1"/>
          </p:cNvSpPr>
          <p:nvPr/>
        </p:nvSpPr>
        <p:spPr bwMode="auto">
          <a:xfrm>
            <a:off x="-31194" y="7620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/>
                <a:cs typeface="Century Gothic"/>
              </a:rPr>
              <a:t>The more responsive quantity demanded is to a change in price, the more elastic is the demand curve.</a:t>
            </a:r>
            <a:endParaRPr lang="en-US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38326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ELASTICITY RULE</a:t>
            </a:r>
            <a:endParaRPr 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Elasticity	     slope BUT: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If two linear demand (or supply) curves run through a common point,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then at any given quantity, the curve that is </a:t>
            </a:r>
            <a:r>
              <a:rPr lang="en-US" sz="3200" dirty="0">
                <a:solidFill>
                  <a:srgbClr val="990033"/>
                </a:solidFill>
              </a:rPr>
              <a:t>FLATTER is MORE </a:t>
            </a:r>
            <a:r>
              <a:rPr lang="en-US" sz="3200" dirty="0" smtClean="0">
                <a:solidFill>
                  <a:srgbClr val="990033"/>
                </a:solidFill>
              </a:rPr>
              <a:t>ELASTIC. </a:t>
            </a:r>
            <a:endParaRPr lang="en-US" sz="3200" dirty="0">
              <a:solidFill>
                <a:srgbClr val="990033"/>
              </a:solidFill>
            </a:endParaRPr>
          </a:p>
        </p:txBody>
      </p:sp>
      <p:sp>
        <p:nvSpPr>
          <p:cNvPr id="6" name="Not Equal 5"/>
          <p:cNvSpPr/>
          <p:nvPr/>
        </p:nvSpPr>
        <p:spPr>
          <a:xfrm>
            <a:off x="2667000" y="1066800"/>
            <a:ext cx="609600" cy="533400"/>
          </a:xfrm>
          <a:prstGeom prst="mathNotEqual">
            <a:avLst>
              <a:gd name="adj1" fmla="val 6050"/>
              <a:gd name="adj2" fmla="val 6600000"/>
              <a:gd name="adj3" fmla="val 12624"/>
            </a:avLst>
          </a:prstGeom>
          <a:solidFill>
            <a:srgbClr val="C00000"/>
          </a:solidFill>
          <a:ln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2928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DEFINING AND MEASURING ELASTICITY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1295400"/>
            <a:ext cx="8839200" cy="4343400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rgbClr val="990033"/>
                </a:solidFill>
                <a:ea typeface="+mj-ea"/>
              </a:rPr>
              <a:t>Price elasticity of </a:t>
            </a:r>
            <a:r>
              <a:rPr lang="en-US" dirty="0">
                <a:solidFill>
                  <a:srgbClr val="990033"/>
                </a:solidFill>
                <a:ea typeface="+mj-ea"/>
              </a:rPr>
              <a:t>demand </a:t>
            </a:r>
            <a:r>
              <a:rPr lang="en-US" dirty="0" smtClean="0"/>
              <a:t>= the </a:t>
            </a:r>
            <a:r>
              <a:rPr lang="en-US" i="1" dirty="0" smtClean="0">
                <a:solidFill>
                  <a:srgbClr val="C00000"/>
                </a:solidFill>
              </a:rPr>
              <a:t>percentage </a:t>
            </a:r>
            <a:r>
              <a:rPr lang="en-US" dirty="0" smtClean="0"/>
              <a:t>change in quantity demanded divided by the </a:t>
            </a:r>
            <a:r>
              <a:rPr lang="en-US" i="1" dirty="0" smtClean="0">
                <a:solidFill>
                  <a:srgbClr val="C00000"/>
                </a:solidFill>
              </a:rPr>
              <a:t>percentage</a:t>
            </a:r>
            <a:r>
              <a:rPr lang="en-US" dirty="0" smtClean="0"/>
              <a:t> change in price.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sz="2400" u="sng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588251"/>
              </p:ext>
            </p:extLst>
          </p:nvPr>
        </p:nvGraphicFramePr>
        <p:xfrm>
          <a:off x="152401" y="3851169"/>
          <a:ext cx="8991600" cy="94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Equation" r:id="rId4" imgW="4699000" imgH="482600" progId="Equation.3">
                  <p:embed/>
                </p:oleObj>
              </mc:Choice>
              <mc:Fallback>
                <p:oleObj name="Equation" r:id="rId4" imgW="46990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1" y="3851169"/>
                        <a:ext cx="8991600" cy="949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Century Gothic"/>
                <a:cs typeface="Century Gothic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266192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smtClean="0"/>
              <a:t>DEFINING AND MEASURING ELASTICITY</a:t>
            </a:r>
            <a:endParaRPr lang="en-US" sz="4000" dirty="0" smtClean="0"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0" y="1295400"/>
            <a:ext cx="9067800" cy="5105400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Arial" pitchFamily="34" charset="0"/>
              </a:rPr>
              <a:t>Example</a:t>
            </a:r>
            <a:r>
              <a:rPr lang="en-US" sz="2800" dirty="0">
                <a:cs typeface="Arial" pitchFamily="34" charset="0"/>
              </a:rPr>
              <a:t>:</a:t>
            </a:r>
          </a:p>
          <a:p>
            <a:pPr lvl="1"/>
            <a:r>
              <a:rPr lang="en-US" dirty="0">
                <a:cs typeface="Arial" pitchFamily="34" charset="0"/>
              </a:rPr>
              <a:t>If the price of oil increases by 10% and the quantity demanded falls by 5%, then the price elasticity of demand for oil is</a:t>
            </a:r>
            <a:r>
              <a:rPr lang="en-US" dirty="0" smtClean="0">
                <a:cs typeface="Arial" pitchFamily="34" charset="0"/>
              </a:rPr>
              <a:t>:</a:t>
            </a:r>
          </a:p>
          <a:p>
            <a:pPr lvl="1"/>
            <a:endParaRPr lang="en-US" dirty="0">
              <a:cs typeface="Arial" pitchFamily="34" charset="0"/>
            </a:endParaRPr>
          </a:p>
          <a:p>
            <a:pPr lvl="1"/>
            <a:endParaRPr lang="en-US" dirty="0" smtClean="0">
              <a:cs typeface="Arial" pitchFamily="34" charset="0"/>
            </a:endParaRPr>
          </a:p>
          <a:p>
            <a:pPr lvl="1"/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Note: since we know that price and quantity demanded will always move in opposite directions (law of demand) </a:t>
            </a:r>
            <a:r>
              <a:rPr lang="en-US" i="1" dirty="0" smtClean="0">
                <a:solidFill>
                  <a:srgbClr val="990033"/>
                </a:solidFill>
                <a:cs typeface="Arial" pitchFamily="34" charset="0"/>
              </a:rPr>
              <a:t>we usually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drop the minus sign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rgbClr val="990033"/>
                </a:solidFill>
              </a:rPr>
              <a:t>(for </a:t>
            </a:r>
            <a:r>
              <a:rPr lang="en-US" dirty="0" smtClean="0">
                <a:solidFill>
                  <a:srgbClr val="990033"/>
                </a:solidFill>
              </a:rPr>
              <a:t>price elasticity </a:t>
            </a:r>
            <a:r>
              <a:rPr lang="en-US" dirty="0">
                <a:solidFill>
                  <a:srgbClr val="990033"/>
                </a:solidFill>
              </a:rPr>
              <a:t>of demand </a:t>
            </a:r>
            <a:r>
              <a:rPr lang="en-US" dirty="0" smtClean="0">
                <a:solidFill>
                  <a:srgbClr val="990033"/>
                </a:solidFill>
              </a:rPr>
              <a:t> ONLY).</a:t>
            </a:r>
            <a:endParaRPr lang="en-US" dirty="0">
              <a:solidFill>
                <a:srgbClr val="990033"/>
              </a:solidFill>
              <a:cs typeface="Arial" pitchFamily="34" charset="0"/>
            </a:endParaRPr>
          </a:p>
          <a:p>
            <a:endParaRPr lang="en-US" sz="2800" dirty="0">
              <a:cs typeface="Arial" pitchFamily="34" charset="0"/>
            </a:endParaRP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511685"/>
              </p:ext>
            </p:extLst>
          </p:nvPr>
        </p:nvGraphicFramePr>
        <p:xfrm>
          <a:off x="2916238" y="3124200"/>
          <a:ext cx="1960562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2" name="Equation" r:id="rId4" imgW="787400" imgH="647700" progId="Equation.3">
                  <p:embed/>
                </p:oleObj>
              </mc:Choice>
              <mc:Fallback>
                <p:oleObj name="Equation" r:id="rId4" imgW="787400" imgH="647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24200"/>
                        <a:ext cx="1960562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84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http://www.morguefile.com/data/imageData/public/files/p/penywise/preview/fldr_2008_11_10/file000155380117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914400"/>
            <a:ext cx="9144002" cy="5943601"/>
          </a:xfrm>
          <a:prstGeom prst="rect">
            <a:avLst/>
          </a:prstGeom>
          <a:noFill/>
        </p:spPr>
      </p:pic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>
                <a:cs typeface="Arial" pitchFamily="34" charset="0"/>
              </a:rPr>
              <a:t>USING THE MIDPOINT FORMULA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idx="1"/>
          </p:nvPr>
        </p:nvSpPr>
        <p:spPr>
          <a:xfrm>
            <a:off x="0" y="3733800"/>
            <a:ext cx="9144000" cy="3124200"/>
          </a:xfrm>
          <a:solidFill>
            <a:schemeClr val="bg1">
              <a:alpha val="82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cs typeface="Arial" pitchFamily="34" charset="0"/>
              </a:rPr>
              <a:t>There is a problem: Our percent change calculation depends on our choice of starting point.</a:t>
            </a:r>
          </a:p>
          <a:p>
            <a:pPr eaLnBrk="1" hangingPunct="1"/>
            <a:r>
              <a:rPr lang="en-US" dirty="0" smtClean="0">
                <a:cs typeface="Arial" pitchFamily="34" charset="0"/>
              </a:rPr>
              <a:t>To solve this problem, we calculate the price elasticity of demand using the </a:t>
            </a:r>
            <a:r>
              <a:rPr lang="en-US" dirty="0" smtClean="0">
                <a:solidFill>
                  <a:srgbClr val="990033"/>
                </a:solidFill>
                <a:cs typeface="Arial" pitchFamily="34" charset="0"/>
              </a:rPr>
              <a:t>midpoint formula for percentage changes.</a:t>
            </a:r>
          </a:p>
          <a:p>
            <a:pPr eaLnBrk="1" hangingPunct="1"/>
            <a:endParaRPr lang="en-US" dirty="0" smtClean="0">
              <a:cs typeface="Arial" pitchFamily="34" charset="0"/>
            </a:endParaRPr>
          </a:p>
          <a:p>
            <a:pPr eaLnBrk="1" hangingPunct="1"/>
            <a:endParaRPr lang="en-US" dirty="0" smtClean="0"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z="1000" kern="0" cap="all" spc="1060" smtClean="0">
                <a:solidFill>
                  <a:prstClr val="white">
                    <a:lumMod val="50000"/>
                  </a:prstClr>
                </a:solidFill>
                <a:latin typeface="Gill Sans"/>
                <a:cs typeface="Gill Sans"/>
              </a:rPr>
              <a:t>Copyright 2015 Worth Publishers    </a:t>
            </a:r>
            <a:endParaRPr lang="en-US" sz="1000" kern="0" cap="all" spc="1060" dirty="0">
              <a:solidFill>
                <a:prstClr val="white">
                  <a:lumMod val="50000"/>
                </a:prstClr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417858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c9b31f79c9c10635aa34bb4a899d8c52c9fc4d"/>
</p:tagLst>
</file>

<file path=ppt/theme/theme1.xml><?xml version="1.0" encoding="utf-8"?>
<a:theme xmlns:a="http://schemas.openxmlformats.org/drawingml/2006/main" name="Krugman 3e Pitfalls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ewer Krugman PPT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Krugman 3e main content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e Krugman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Newest 2e theme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Custom 1">
      <a:majorFont>
        <a:latin typeface="Garamond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3_Stone ppt Theme1">
  <a:themeElements>
    <a:clrScheme name="Custom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Custom Design">
  <a:themeElements>
    <a:clrScheme name="Krugman 3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C3D6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newer Krugman 3e theme</Template>
  <TotalTime>2350</TotalTime>
  <Words>2570</Words>
  <Application>Microsoft Office PowerPoint</Application>
  <PresentationFormat>On-screen Show (4:3)</PresentationFormat>
  <Paragraphs>500</Paragraphs>
  <Slides>42</Slides>
  <Notes>38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6" baseType="lpstr">
      <vt:lpstr>MS PGothic</vt:lpstr>
      <vt:lpstr>Arial</vt:lpstr>
      <vt:lpstr>Calibri</vt:lpstr>
      <vt:lpstr>Cambria Math</vt:lpstr>
      <vt:lpstr>Candara</vt:lpstr>
      <vt:lpstr>Century Gothic</vt:lpstr>
      <vt:lpstr>Courier New</vt:lpstr>
      <vt:lpstr>Gill Sans</vt:lpstr>
      <vt:lpstr>Tahoma</vt:lpstr>
      <vt:lpstr>Verdana</vt:lpstr>
      <vt:lpstr>Wingdings</vt:lpstr>
      <vt:lpstr>Krugman 3e Pitfalls</vt:lpstr>
      <vt:lpstr>4e Krugman Theme</vt:lpstr>
      <vt:lpstr>6_Custom Design</vt:lpstr>
      <vt:lpstr>1_Newest 2e theme</vt:lpstr>
      <vt:lpstr>10_Stone ppt Theme1</vt:lpstr>
      <vt:lpstr>11_Stone ppt Theme1</vt:lpstr>
      <vt:lpstr>12_Stone ppt Theme1</vt:lpstr>
      <vt:lpstr>13_Stone ppt Theme1</vt:lpstr>
      <vt:lpstr>7_Custom Design</vt:lpstr>
      <vt:lpstr>newer Krugman PPT theme</vt:lpstr>
      <vt:lpstr>11_Krugman 3e main content</vt:lpstr>
      <vt:lpstr>8_Custom Design</vt:lpstr>
      <vt:lpstr>Equation</vt:lpstr>
      <vt:lpstr>PowerPoint Presentation</vt:lpstr>
      <vt:lpstr>PowerPoint Presentation</vt:lpstr>
      <vt:lpstr>PRICE ELASTICITY OF DEMAND</vt:lpstr>
      <vt:lpstr>DEMAND FOR AMBULANCE RIDES</vt:lpstr>
      <vt:lpstr>PRICE ELASTICITY OF DEMAND</vt:lpstr>
      <vt:lpstr>ELASTICITY RULE</vt:lpstr>
      <vt:lpstr>DEFINING AND MEASURING ELASTICITY</vt:lpstr>
      <vt:lpstr>DEFINING AND MEASURING ELASTICITY</vt:lpstr>
      <vt:lpstr>USING THE MIDPOINT FORMULA</vt:lpstr>
      <vt:lpstr>THE MIDPOINT METHOD</vt:lpstr>
      <vt:lpstr>MATHEMATICS OF DEMAND ELASTICITY</vt:lpstr>
      <vt:lpstr>ESTIMATING ELASTICITIES</vt:lpstr>
      <vt:lpstr>INTERPRETING THE PRICE ELASTICITY OF DEMAND</vt:lpstr>
      <vt:lpstr>EXTREMELY LOW ELASTICITY OF DEMAND</vt:lpstr>
      <vt:lpstr>EXTREMELY HIGH PRICE ELASTICITY OF DEMAND</vt:lpstr>
      <vt:lpstr>UNIT ELASTICITY OF DEMAND</vt:lpstr>
      <vt:lpstr>INELASTIC DEMAND</vt:lpstr>
      <vt:lpstr>ELASTIC DEMAND</vt:lpstr>
      <vt:lpstr>REPEAT:   ELASTICITY</vt:lpstr>
      <vt:lpstr>ELASTICITY AND TOTAL REVENUE</vt:lpstr>
      <vt:lpstr>TOTAL REVENUE BY AREA</vt:lpstr>
      <vt:lpstr>EFFECT OF A PRICE INCREASE ON TOTAL REVENUE</vt:lpstr>
      <vt:lpstr>ELASTICITY AND TOTAL REVENUE</vt:lpstr>
      <vt:lpstr>ELASTICITY AND TOTAL REVENUE</vt:lpstr>
      <vt:lpstr>ELASTICITY AND TOTAL REVENUE</vt:lpstr>
      <vt:lpstr>DEMAND SCHEDULE AND TOTAL REVENUE</vt:lpstr>
      <vt:lpstr>WHAT FACTORS DETERMINE THE PRICE ELASTICITY OF DEMAND?</vt:lpstr>
      <vt:lpstr>WHAT FACTORS DETERMINE THE PRICE ELASTICITY OF DEMAND?</vt:lpstr>
      <vt:lpstr>WHAT FACTORS DETERMINE THE PRICE ELASTICITY OF DEMAND (and SUPPLY)?</vt:lpstr>
      <vt:lpstr>INCOME ELASTICITY OF DEMAND</vt:lpstr>
      <vt:lpstr>INCOME ELASTICITY OF DEMAND</vt:lpstr>
      <vt:lpstr>INCOME ELASTICITY OF DEMAND</vt:lpstr>
      <vt:lpstr>PRICE ELASTICITY OF SUPPLY</vt:lpstr>
      <vt:lpstr>MEASURING THE PRICE ELASTICITY OF SUPPLY</vt:lpstr>
      <vt:lpstr>TWO EXTREME CASES OF PRICE ELASTICITY OF SUPPLY</vt:lpstr>
      <vt:lpstr>PRICE ELASTICITY OF SUPPLY</vt:lpstr>
      <vt:lpstr>ELASTICITY OF SUPPLY</vt:lpstr>
      <vt:lpstr>WHAT FACTORS DETERMINE THE PRICE ELASTICITY OF SUPPLY?</vt:lpstr>
      <vt:lpstr>WHAT FACTORS DETERMINE THE PRICE ELASTICITY OF SUPPLY?</vt:lpstr>
      <vt:lpstr>APPLICATIONS OF ELASTICITY</vt:lpstr>
      <vt:lpstr>DRUG MARKET: Inelastic Demand. Effect of more police</vt:lpstr>
      <vt:lpstr>DRUG MARKET: Inelastic Demand. Effect of more education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Solina Lindahl</dc:creator>
  <cp:lastModifiedBy>Pace, Noemi (ESP)</cp:lastModifiedBy>
  <cp:revision>134</cp:revision>
  <dcterms:created xsi:type="dcterms:W3CDTF">2012-06-25T23:46:33Z</dcterms:created>
  <dcterms:modified xsi:type="dcterms:W3CDTF">2018-02-26T22:01:22Z</dcterms:modified>
</cp:coreProperties>
</file>