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9" r:id="rId9"/>
    <p:sldId id="283" r:id="rId10"/>
    <p:sldId id="263" r:id="rId11"/>
    <p:sldId id="281" r:id="rId12"/>
    <p:sldId id="265" r:id="rId13"/>
    <p:sldId id="271" r:id="rId14"/>
    <p:sldId id="282" r:id="rId15"/>
    <p:sldId id="264" r:id="rId16"/>
    <p:sldId id="266" r:id="rId17"/>
    <p:sldId id="270" r:id="rId18"/>
    <p:sldId id="286" r:id="rId19"/>
    <p:sldId id="267" r:id="rId20"/>
    <p:sldId id="284" r:id="rId21"/>
    <p:sldId id="285"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A9EAD47-66CF-4A2B-8D12-D2DD3920C137}">
          <p14:sldIdLst>
            <p14:sldId id="256"/>
            <p14:sldId id="257"/>
            <p14:sldId id="258"/>
            <p14:sldId id="259"/>
            <p14:sldId id="260"/>
            <p14:sldId id="268"/>
            <p14:sldId id="261"/>
            <p14:sldId id="269"/>
            <p14:sldId id="283"/>
            <p14:sldId id="263"/>
            <p14:sldId id="281"/>
            <p14:sldId id="265"/>
            <p14:sldId id="271"/>
            <p14:sldId id="282"/>
            <p14:sldId id="264"/>
            <p14:sldId id="266"/>
            <p14:sldId id="270"/>
            <p14:sldId id="286"/>
            <p14:sldId id="267"/>
            <p14:sldId id="284"/>
            <p14:sldId id="285"/>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57" d="100"/>
          <a:sy n="57" d="100"/>
        </p:scale>
        <p:origin x="72"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6B48D-CAE6-405A-81DC-F1068E86BBFB}"/>
              </a:ext>
            </a:extLst>
          </p:cNvPr>
          <p:cNvSpPr>
            <a:spLocks noGrp="1"/>
          </p:cNvSpPr>
          <p:nvPr>
            <p:ph type="ctrTitle"/>
          </p:nvPr>
        </p:nvSpPr>
        <p:spPr/>
        <p:txBody>
          <a:bodyPr>
            <a:normAutofit/>
          </a:bodyPr>
          <a:lstStyle/>
          <a:p>
            <a:r>
              <a:rPr lang="it-IT" sz="4800" dirty="0"/>
              <a:t>Vecchie e nuove guerre</a:t>
            </a:r>
          </a:p>
        </p:txBody>
      </p:sp>
      <p:sp>
        <p:nvSpPr>
          <p:cNvPr id="3" name="Sottotitolo 2">
            <a:extLst>
              <a:ext uri="{FF2B5EF4-FFF2-40B4-BE49-F238E27FC236}">
                <a16:creationId xmlns:a16="http://schemas.microsoft.com/office/drawing/2014/main" id="{5389D833-AE38-479E-B2C2-097444C2F976}"/>
              </a:ext>
            </a:extLst>
          </p:cNvPr>
          <p:cNvSpPr>
            <a:spLocks noGrp="1"/>
          </p:cNvSpPr>
          <p:nvPr>
            <p:ph type="subTitle" idx="1"/>
          </p:nvPr>
        </p:nvSpPr>
        <p:spPr/>
        <p:txBody>
          <a:bodyPr>
            <a:normAutofit lnSpcReduction="10000"/>
          </a:bodyPr>
          <a:lstStyle/>
          <a:p>
            <a:r>
              <a:rPr lang="it-IT" dirty="0" err="1"/>
              <a:t>P.Iuso</a:t>
            </a:r>
            <a:endParaRPr lang="it-IT" dirty="0"/>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91154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6C1CDF-6F21-498F-9B77-00788AA53199}"/>
              </a:ext>
            </a:extLst>
          </p:cNvPr>
          <p:cNvSpPr>
            <a:spLocks noGrp="1"/>
          </p:cNvSpPr>
          <p:nvPr>
            <p:ph type="title"/>
          </p:nvPr>
        </p:nvSpPr>
        <p:spPr>
          <a:xfrm>
            <a:off x="2592925" y="624110"/>
            <a:ext cx="8911687" cy="672030"/>
          </a:xfrm>
        </p:spPr>
        <p:txBody>
          <a:bodyPr>
            <a:normAutofit/>
          </a:bodyPr>
          <a:lstStyle/>
          <a:p>
            <a:pPr algn="ctr"/>
            <a:r>
              <a:rPr lang="it-IT" sz="2800" dirty="0"/>
              <a:t>La guerra torna in Europa: la Jugoslavia</a:t>
            </a:r>
          </a:p>
        </p:txBody>
      </p:sp>
      <p:sp>
        <p:nvSpPr>
          <p:cNvPr id="3" name="Segnaposto contenuto 2">
            <a:extLst>
              <a:ext uri="{FF2B5EF4-FFF2-40B4-BE49-F238E27FC236}">
                <a16:creationId xmlns:a16="http://schemas.microsoft.com/office/drawing/2014/main" id="{750340B3-A665-4D5E-ABA1-1A7A5A49EE52}"/>
              </a:ext>
            </a:extLst>
          </p:cNvPr>
          <p:cNvSpPr>
            <a:spLocks noGrp="1"/>
          </p:cNvSpPr>
          <p:nvPr>
            <p:ph idx="1"/>
          </p:nvPr>
        </p:nvSpPr>
        <p:spPr>
          <a:xfrm>
            <a:off x="2161133" y="1231835"/>
            <a:ext cx="9462748" cy="5095782"/>
          </a:xfrm>
        </p:spPr>
        <p:txBody>
          <a:bodyPr>
            <a:normAutofit/>
          </a:bodyPr>
          <a:lstStyle/>
          <a:p>
            <a:pPr algn="just"/>
            <a:r>
              <a:rPr lang="it-IT" sz="1600" dirty="0"/>
              <a:t>Serie di conflitti armati tra guerra civile e guerra di secessione che (tra il 1991 e il 2001)  hanno coinvolto il territorio della ex-Jugoslavia.</a:t>
            </a:r>
          </a:p>
          <a:p>
            <a:pPr algn="just"/>
            <a:r>
              <a:rPr lang="it-IT" sz="1600" dirty="0"/>
              <a:t>Motivazione trainante:  il nazionalismo (in particolare Serbia, Croazia, Kosovo, ma anche Slovenia e Montenegro); subito seguito da: economie, culture, etnie e religioni, ma anche città e campagna.  Progetto della Grande Serbia e della Grande Albania</a:t>
            </a:r>
          </a:p>
          <a:p>
            <a:pPr algn="just"/>
            <a:r>
              <a:rPr lang="it-IT" sz="1600" dirty="0"/>
              <a:t>Non ultimi i corridoi energetici come il progetto Nabucco (2002) accantonato nel 2013 a favore del TAP  (Trans </a:t>
            </a:r>
            <a:r>
              <a:rPr lang="it-IT" sz="1600" dirty="0" err="1"/>
              <a:t>Adriatic</a:t>
            </a:r>
            <a:r>
              <a:rPr lang="it-IT" sz="1600" dirty="0"/>
              <a:t> Pipeline). </a:t>
            </a:r>
          </a:p>
          <a:p>
            <a:pPr algn="just"/>
            <a:r>
              <a:rPr lang="it-IT" sz="1600" dirty="0"/>
              <a:t>Guerra di secessione in Slovenia (1991 dura 10 giorni): compattezza Slovena e appoggio Vaticano, Austria e soprattutto Germania.</a:t>
            </a:r>
          </a:p>
          <a:p>
            <a:pPr algn="just"/>
            <a:r>
              <a:rPr lang="it-IT" sz="1600" dirty="0"/>
              <a:t>Guerra serbo-croata (1991-95) si conclude con gli accordi di Dayton </a:t>
            </a:r>
          </a:p>
          <a:p>
            <a:pPr algn="just"/>
            <a:r>
              <a:rPr lang="it-IT" sz="1600" dirty="0"/>
              <a:t>Guerra in Bosnia-Erzegovina (1992-95) guerra di tre nazionalità (Bosniaci, Croati e Serbi) con intervento NATO. Dapprima Bosniaci e Croati contro i Serbi poi croati-bosniaci e serbi-bosniaci. Crimini di guerra e pulizie etniche. Risolta anch’essa a Dayton con la questione serbo-croata</a:t>
            </a:r>
          </a:p>
          <a:p>
            <a:pPr algn="just"/>
            <a:r>
              <a:rPr lang="it-IT" sz="1600" dirty="0"/>
              <a:t>Guerra del Kosovo (1996-1999)</a:t>
            </a:r>
          </a:p>
          <a:p>
            <a:pPr algn="just"/>
            <a:r>
              <a:rPr lang="it-IT" sz="1600" dirty="0"/>
              <a:t>Guerra Macedonia (2001)</a:t>
            </a:r>
          </a:p>
        </p:txBody>
      </p:sp>
    </p:spTree>
    <p:extLst>
      <p:ext uri="{BB962C8B-B14F-4D97-AF65-F5344CB8AC3E}">
        <p14:creationId xmlns:p14="http://schemas.microsoft.com/office/powerpoint/2010/main" val="10942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EC0E5A2-582A-4D86-9DD1-B6D5114BFB2C}"/>
              </a:ext>
            </a:extLst>
          </p:cNvPr>
          <p:cNvPicPr>
            <a:picLocks noChangeAspect="1"/>
          </p:cNvPicPr>
          <p:nvPr/>
        </p:nvPicPr>
        <p:blipFill>
          <a:blip r:embed="rId2"/>
          <a:stretch>
            <a:fillRect/>
          </a:stretch>
        </p:blipFill>
        <p:spPr>
          <a:xfrm>
            <a:off x="2775903" y="326162"/>
            <a:ext cx="7076672" cy="5955369"/>
          </a:xfrm>
          <a:prstGeom prst="rect">
            <a:avLst/>
          </a:prstGeom>
        </p:spPr>
      </p:pic>
    </p:spTree>
    <p:extLst>
      <p:ext uri="{BB962C8B-B14F-4D97-AF65-F5344CB8AC3E}">
        <p14:creationId xmlns:p14="http://schemas.microsoft.com/office/powerpoint/2010/main" val="28603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ubliettemagazine.com/wp-content/uploads/La-guerra-nei-Balcani.gif">
            <a:extLst>
              <a:ext uri="{FF2B5EF4-FFF2-40B4-BE49-F238E27FC236}">
                <a16:creationId xmlns:a16="http://schemas.microsoft.com/office/drawing/2014/main" id="{11644267-93AA-42A9-A4CD-277BABDE7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94" y="1648891"/>
            <a:ext cx="5641398" cy="3970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2.wp.com/liceorosmini.eu/wp-content/uploads/2021/03/serbiabosnia.jpg?resize=600%2C405&amp;ssl=1">
            <a:extLst>
              <a:ext uri="{FF2B5EF4-FFF2-40B4-BE49-F238E27FC236}">
                <a16:creationId xmlns:a16="http://schemas.microsoft.com/office/drawing/2014/main" id="{5DB27109-90D5-4A85-BBB1-5AD726642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517" y="1648891"/>
            <a:ext cx="5882483" cy="397067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D774F4FE-B1AD-4D3A-AD75-C27D839E54F8}"/>
              </a:ext>
            </a:extLst>
          </p:cNvPr>
          <p:cNvSpPr/>
          <p:nvPr/>
        </p:nvSpPr>
        <p:spPr>
          <a:xfrm>
            <a:off x="2663301" y="479394"/>
            <a:ext cx="7865616" cy="861134"/>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Guerre balcaniche: nazionalismi e identità</a:t>
            </a:r>
          </a:p>
        </p:txBody>
      </p:sp>
    </p:spTree>
    <p:extLst>
      <p:ext uri="{BB962C8B-B14F-4D97-AF65-F5344CB8AC3E}">
        <p14:creationId xmlns:p14="http://schemas.microsoft.com/office/powerpoint/2010/main" val="345094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FAC56-18E4-42C1-AC03-6956082298E0}"/>
              </a:ext>
            </a:extLst>
          </p:cNvPr>
          <p:cNvSpPr>
            <a:spLocks noGrp="1"/>
          </p:cNvSpPr>
          <p:nvPr>
            <p:ph type="title"/>
          </p:nvPr>
        </p:nvSpPr>
        <p:spPr/>
        <p:txBody>
          <a:bodyPr/>
          <a:lstStyle/>
          <a:p>
            <a:pPr algn="ctr"/>
            <a:r>
              <a:rPr lang="it-IT" dirty="0"/>
              <a:t>La guerra torna in Europa</a:t>
            </a:r>
          </a:p>
        </p:txBody>
      </p:sp>
      <p:sp>
        <p:nvSpPr>
          <p:cNvPr id="3" name="Segnaposto contenuto 2">
            <a:extLst>
              <a:ext uri="{FF2B5EF4-FFF2-40B4-BE49-F238E27FC236}">
                <a16:creationId xmlns:a16="http://schemas.microsoft.com/office/drawing/2014/main" id="{4EBA8592-AFD5-4A4C-8780-4D843234C491}"/>
              </a:ext>
            </a:extLst>
          </p:cNvPr>
          <p:cNvSpPr>
            <a:spLocks noGrp="1"/>
          </p:cNvSpPr>
          <p:nvPr>
            <p:ph idx="1"/>
          </p:nvPr>
        </p:nvSpPr>
        <p:spPr>
          <a:xfrm>
            <a:off x="1899821" y="1686757"/>
            <a:ext cx="9604791" cy="4660777"/>
          </a:xfrm>
        </p:spPr>
        <p:txBody>
          <a:bodyPr>
            <a:normAutofit/>
          </a:bodyPr>
          <a:lstStyle/>
          <a:p>
            <a:r>
              <a:rPr lang="it-IT" sz="2000" dirty="0"/>
              <a:t>Guerra del Kosovo (1996-1999). Per certi aspetti è la più importante fra le «nuove guerre»</a:t>
            </a:r>
          </a:p>
          <a:p>
            <a:pPr lvl="1"/>
            <a:r>
              <a:rPr lang="it-IT" sz="1800" dirty="0"/>
              <a:t>Bombardamenti NATO dal 24 marzo all’11 giugno 1999 con effetti sulle popolazioni civili (il treno di profughi) . </a:t>
            </a:r>
          </a:p>
          <a:p>
            <a:pPr lvl="1"/>
            <a:r>
              <a:rPr lang="it-IT" sz="1800" dirty="0"/>
              <a:t>La forza KFOR è andata sul terreno nel giugno 1999 con 30.000 soldati. Nelle forze di controllo operavano anche forze di pace russe. Diversi incidenti e incomprensioni. </a:t>
            </a:r>
          </a:p>
          <a:p>
            <a:pPr lvl="1"/>
            <a:r>
              <a:rPr lang="it-IT" sz="1800" dirty="0"/>
              <a:t>I russi si aspettavano un settore indipendente del Kosovo, per poi essere sorpresi dalla prospettiva di operare sotto il comando della NATO, senza preventiva comunicazione. Alla fine fu raggiunto un accordo in base al quale le forze russe operavano come un'unità della KFOR ma non sotto la struttura di comando della NATO</a:t>
            </a:r>
          </a:p>
          <a:p>
            <a:pPr lvl="1"/>
            <a:r>
              <a:rPr lang="it-IT" sz="1800" dirty="0"/>
              <a:t>Primo vero contrasto con il vecchio nemico</a:t>
            </a:r>
          </a:p>
          <a:p>
            <a:endParaRPr lang="it-IT" dirty="0"/>
          </a:p>
        </p:txBody>
      </p:sp>
    </p:spTree>
    <p:extLst>
      <p:ext uri="{BB962C8B-B14F-4D97-AF65-F5344CB8AC3E}">
        <p14:creationId xmlns:p14="http://schemas.microsoft.com/office/powerpoint/2010/main" val="274928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FA6C5E7-FAD4-468C-BC94-96EB7370536C}"/>
              </a:ext>
            </a:extLst>
          </p:cNvPr>
          <p:cNvPicPr>
            <a:picLocks noChangeAspect="1"/>
          </p:cNvPicPr>
          <p:nvPr/>
        </p:nvPicPr>
        <p:blipFill>
          <a:blip r:embed="rId2"/>
          <a:stretch>
            <a:fillRect/>
          </a:stretch>
        </p:blipFill>
        <p:spPr>
          <a:xfrm>
            <a:off x="3880237" y="145410"/>
            <a:ext cx="5319421" cy="5869706"/>
          </a:xfrm>
          <a:prstGeom prst="rect">
            <a:avLst/>
          </a:prstGeom>
        </p:spPr>
      </p:pic>
    </p:spTree>
    <p:extLst>
      <p:ext uri="{BB962C8B-B14F-4D97-AF65-F5344CB8AC3E}">
        <p14:creationId xmlns:p14="http://schemas.microsoft.com/office/powerpoint/2010/main" val="377056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7B3A3-81DB-4A0D-9BAD-7289736761DD}"/>
              </a:ext>
            </a:extLst>
          </p:cNvPr>
          <p:cNvSpPr>
            <a:spLocks noGrp="1"/>
          </p:cNvSpPr>
          <p:nvPr>
            <p:ph type="title"/>
          </p:nvPr>
        </p:nvSpPr>
        <p:spPr>
          <a:xfrm>
            <a:off x="2592925" y="624110"/>
            <a:ext cx="8911687" cy="712321"/>
          </a:xfrm>
        </p:spPr>
        <p:txBody>
          <a:bodyPr>
            <a:normAutofit fontScale="90000"/>
          </a:bodyPr>
          <a:lstStyle/>
          <a:p>
            <a:r>
              <a:rPr lang="it-IT" dirty="0"/>
              <a:t>Progetto Nabucco e Trans </a:t>
            </a:r>
            <a:r>
              <a:rPr lang="it-IT" dirty="0" err="1"/>
              <a:t>Adriatic</a:t>
            </a:r>
            <a:r>
              <a:rPr lang="it-IT" dirty="0"/>
              <a:t> Pipeline</a:t>
            </a:r>
          </a:p>
        </p:txBody>
      </p:sp>
      <p:pic>
        <p:nvPicPr>
          <p:cNvPr id="2050" name="Picture 2" descr="Nabucco Gas Pipeline-en.svg">
            <a:extLst>
              <a:ext uri="{FF2B5EF4-FFF2-40B4-BE49-F238E27FC236}">
                <a16:creationId xmlns:a16="http://schemas.microsoft.com/office/drawing/2014/main" id="{9787EC56-EC5D-47F7-B98E-3D3FFD8B58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873" y="2288786"/>
            <a:ext cx="5251127" cy="2847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2/21/Trans_Adriatic_Pipeline.png">
            <a:extLst>
              <a:ext uri="{FF2B5EF4-FFF2-40B4-BE49-F238E27FC236}">
                <a16:creationId xmlns:a16="http://schemas.microsoft.com/office/drawing/2014/main" id="{F5285A77-E2AA-483D-8EA5-C961A4B48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81" y="2288786"/>
            <a:ext cx="5146431" cy="385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2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44CFB-4D62-49FF-9B7A-93B954E2E20A}"/>
              </a:ext>
            </a:extLst>
          </p:cNvPr>
          <p:cNvSpPr>
            <a:spLocks noGrp="1"/>
          </p:cNvSpPr>
          <p:nvPr>
            <p:ph type="title"/>
          </p:nvPr>
        </p:nvSpPr>
        <p:spPr>
          <a:xfrm>
            <a:off x="2592925" y="624110"/>
            <a:ext cx="8911687" cy="778562"/>
          </a:xfrm>
        </p:spPr>
        <p:txBody>
          <a:bodyPr/>
          <a:lstStyle/>
          <a:p>
            <a:pPr algn="ctr"/>
            <a:r>
              <a:rPr lang="it-IT" dirty="0"/>
              <a:t>Altre guerre nel mondo</a:t>
            </a:r>
          </a:p>
        </p:txBody>
      </p:sp>
      <p:sp>
        <p:nvSpPr>
          <p:cNvPr id="3" name="Segnaposto contenuto 2">
            <a:extLst>
              <a:ext uri="{FF2B5EF4-FFF2-40B4-BE49-F238E27FC236}">
                <a16:creationId xmlns:a16="http://schemas.microsoft.com/office/drawing/2014/main" id="{90F4DF8A-C587-499D-B676-7945556BE99D}"/>
              </a:ext>
            </a:extLst>
          </p:cNvPr>
          <p:cNvSpPr>
            <a:spLocks noGrp="1"/>
          </p:cNvSpPr>
          <p:nvPr>
            <p:ph idx="1"/>
          </p:nvPr>
        </p:nvSpPr>
        <p:spPr>
          <a:xfrm>
            <a:off x="2095130" y="1482571"/>
            <a:ext cx="9409482" cy="4751319"/>
          </a:xfrm>
        </p:spPr>
        <p:txBody>
          <a:bodyPr>
            <a:normAutofit fontScale="92500" lnSpcReduction="10000"/>
          </a:bodyPr>
          <a:lstStyle/>
          <a:p>
            <a:pPr>
              <a:lnSpc>
                <a:spcPct val="110000"/>
              </a:lnSpc>
            </a:pPr>
            <a:r>
              <a:rPr lang="it-IT" dirty="0"/>
              <a:t>Eritrea-Etiopia (92-95): non interessa l’Occidente ma dura per anni. E’ una guerra sui confini; nessuna potenza occidentale volle realmente contribuire a fermare. Falliscono UNOSOM 1 e UNOSOM 2 (a guida USA – è una delle guerre delle Nazioni Unite).</a:t>
            </a:r>
          </a:p>
          <a:p>
            <a:pPr marL="0" indent="0">
              <a:lnSpc>
                <a:spcPct val="110000"/>
              </a:lnSpc>
              <a:buNone/>
            </a:pPr>
            <a:endParaRPr lang="it-IT" dirty="0"/>
          </a:p>
          <a:p>
            <a:pPr>
              <a:lnSpc>
                <a:spcPct val="110000"/>
              </a:lnSpc>
            </a:pPr>
            <a:r>
              <a:rPr lang="it-IT" dirty="0"/>
              <a:t>Ruanda (94) genocidio: l’Occidente e le Nazioni Unite decisero di non intervenire</a:t>
            </a:r>
          </a:p>
          <a:p>
            <a:pPr>
              <a:lnSpc>
                <a:spcPct val="110000"/>
              </a:lnSpc>
            </a:pPr>
            <a:endParaRPr lang="it-IT" dirty="0"/>
          </a:p>
          <a:p>
            <a:pPr>
              <a:lnSpc>
                <a:spcPct val="110000"/>
              </a:lnSpc>
            </a:pPr>
            <a:r>
              <a:rPr lang="it-IT" dirty="0"/>
              <a:t>Congo (agosto 98 – luglio 2003) circa 2.5 milioni di morti (di cui solo 350.00 per eventi bellici il resto per fame e malattie) e 2.1 milioni di </a:t>
            </a:r>
            <a:r>
              <a:rPr lang="it-IT" dirty="0" err="1"/>
              <a:t>displaced</a:t>
            </a:r>
            <a:r>
              <a:rPr lang="it-IT" dirty="0"/>
              <a:t> </a:t>
            </a:r>
            <a:r>
              <a:rPr lang="it-IT" dirty="0" err="1"/>
              <a:t>persons</a:t>
            </a:r>
            <a:r>
              <a:rPr lang="it-IT" dirty="0"/>
              <a:t>. Monitorata dal capitalismo finanziario delle compagnie estrattive che operavano in zona ma non dall’opinione pubblica occidentale.</a:t>
            </a:r>
          </a:p>
          <a:p>
            <a:pPr marL="0" indent="0">
              <a:lnSpc>
                <a:spcPct val="110000"/>
              </a:lnSpc>
              <a:buNone/>
            </a:pPr>
            <a:endParaRPr lang="it-IT" dirty="0"/>
          </a:p>
          <a:p>
            <a:pPr>
              <a:lnSpc>
                <a:spcPct val="110000"/>
              </a:lnSpc>
            </a:pPr>
            <a:r>
              <a:rPr lang="it-IT" dirty="0"/>
              <a:t>Vennero codificate come conflitti che si avvicinavano allo scoppio tanto più quanto ad uno stato debole si accompagnavano risorse naturali enormi</a:t>
            </a:r>
          </a:p>
        </p:txBody>
      </p:sp>
    </p:spTree>
    <p:extLst>
      <p:ext uri="{BB962C8B-B14F-4D97-AF65-F5344CB8AC3E}">
        <p14:creationId xmlns:p14="http://schemas.microsoft.com/office/powerpoint/2010/main" val="50021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1D602-E6B1-4A9C-9DB7-0904B32C559F}"/>
              </a:ext>
            </a:extLst>
          </p:cNvPr>
          <p:cNvSpPr>
            <a:spLocks noGrp="1"/>
          </p:cNvSpPr>
          <p:nvPr>
            <p:ph type="title"/>
          </p:nvPr>
        </p:nvSpPr>
        <p:spPr>
          <a:xfrm>
            <a:off x="2592925" y="624110"/>
            <a:ext cx="8911687" cy="763819"/>
          </a:xfrm>
        </p:spPr>
        <p:txBody>
          <a:bodyPr>
            <a:normAutofit/>
          </a:bodyPr>
          <a:lstStyle/>
          <a:p>
            <a:pPr algn="ctr"/>
            <a:r>
              <a:rPr lang="it-IT" sz="3200" dirty="0"/>
              <a:t>Ulteriori modifiche: asimmetrie</a:t>
            </a:r>
          </a:p>
        </p:txBody>
      </p:sp>
      <p:sp>
        <p:nvSpPr>
          <p:cNvPr id="3" name="Segnaposto contenuto 2">
            <a:extLst>
              <a:ext uri="{FF2B5EF4-FFF2-40B4-BE49-F238E27FC236}">
                <a16:creationId xmlns:a16="http://schemas.microsoft.com/office/drawing/2014/main" id="{37582646-3084-4342-93F0-55C25D151D31}"/>
              </a:ext>
            </a:extLst>
          </p:cNvPr>
          <p:cNvSpPr>
            <a:spLocks noGrp="1"/>
          </p:cNvSpPr>
          <p:nvPr>
            <p:ph idx="1"/>
          </p:nvPr>
        </p:nvSpPr>
        <p:spPr>
          <a:xfrm>
            <a:off x="2172305" y="1470241"/>
            <a:ext cx="9563153" cy="5017649"/>
          </a:xfrm>
        </p:spPr>
        <p:txBody>
          <a:bodyPr>
            <a:normAutofit/>
          </a:bodyPr>
          <a:lstStyle/>
          <a:p>
            <a:pPr>
              <a:lnSpc>
                <a:spcPct val="120000"/>
              </a:lnSpc>
            </a:pPr>
            <a:r>
              <a:rPr lang="it-IT" dirty="0"/>
              <a:t>Nella conflittualità post guerra fredda diviene di uso comune il termine guerra asimmetrica</a:t>
            </a:r>
          </a:p>
          <a:p>
            <a:pPr>
              <a:lnSpc>
                <a:spcPct val="120000"/>
              </a:lnSpc>
            </a:pPr>
            <a:r>
              <a:rPr lang="it-IT" dirty="0"/>
              <a:t>il mondo post-bipolare e la definizione di guerra/conflitto si fanno ancora più complessi. </a:t>
            </a:r>
          </a:p>
          <a:p>
            <a:pPr>
              <a:lnSpc>
                <a:spcPct val="120000"/>
              </a:lnSpc>
            </a:pPr>
            <a:r>
              <a:rPr lang="it-IT" dirty="0"/>
              <a:t>Le componenti generali di una guerra si arricchiscono di elementi in un nuovo mescolarsi: </a:t>
            </a:r>
          </a:p>
          <a:p>
            <a:pPr lvl="1">
              <a:lnSpc>
                <a:spcPct val="120000"/>
              </a:lnSpc>
            </a:pPr>
            <a:r>
              <a:rPr lang="it-IT" dirty="0"/>
              <a:t>identità genocidi, guerre fra stati falliti, guerra come scontro di civiltà, guerra al terrorismo transnazionale, </a:t>
            </a:r>
            <a:r>
              <a:rPr lang="it-IT" dirty="0" err="1"/>
              <a:t>cyberwar</a:t>
            </a:r>
            <a:endParaRPr lang="it-IT" dirty="0"/>
          </a:p>
          <a:p>
            <a:pPr>
              <a:lnSpc>
                <a:spcPct val="120000"/>
              </a:lnSpc>
            </a:pPr>
            <a:r>
              <a:rPr lang="it-IT" dirty="0"/>
              <a:t>Le guerre simmetriche, fra Stati dotati delle stesse armi, sono sempre più «pulite» delle guerre asimmetriche.</a:t>
            </a:r>
          </a:p>
        </p:txBody>
      </p:sp>
    </p:spTree>
    <p:extLst>
      <p:ext uri="{BB962C8B-B14F-4D97-AF65-F5344CB8AC3E}">
        <p14:creationId xmlns:p14="http://schemas.microsoft.com/office/powerpoint/2010/main" val="44097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1D602-E6B1-4A9C-9DB7-0904B32C559F}"/>
              </a:ext>
            </a:extLst>
          </p:cNvPr>
          <p:cNvSpPr>
            <a:spLocks noGrp="1"/>
          </p:cNvSpPr>
          <p:nvPr>
            <p:ph type="title"/>
          </p:nvPr>
        </p:nvSpPr>
        <p:spPr>
          <a:xfrm>
            <a:off x="2592925" y="624110"/>
            <a:ext cx="8911687" cy="763819"/>
          </a:xfrm>
        </p:spPr>
        <p:txBody>
          <a:bodyPr>
            <a:normAutofit/>
          </a:bodyPr>
          <a:lstStyle/>
          <a:p>
            <a:pPr algn="ctr"/>
            <a:r>
              <a:rPr lang="it-IT" sz="3200" dirty="0"/>
              <a:t>Ulteriori modifiche: asimmetrie</a:t>
            </a:r>
          </a:p>
        </p:txBody>
      </p:sp>
      <p:sp>
        <p:nvSpPr>
          <p:cNvPr id="3" name="Segnaposto contenuto 2">
            <a:extLst>
              <a:ext uri="{FF2B5EF4-FFF2-40B4-BE49-F238E27FC236}">
                <a16:creationId xmlns:a16="http://schemas.microsoft.com/office/drawing/2014/main" id="{37582646-3084-4342-93F0-55C25D151D31}"/>
              </a:ext>
            </a:extLst>
          </p:cNvPr>
          <p:cNvSpPr>
            <a:spLocks noGrp="1"/>
          </p:cNvSpPr>
          <p:nvPr>
            <p:ph idx="1"/>
          </p:nvPr>
        </p:nvSpPr>
        <p:spPr>
          <a:xfrm>
            <a:off x="2155371" y="1216241"/>
            <a:ext cx="9563153" cy="5017649"/>
          </a:xfrm>
        </p:spPr>
        <p:txBody>
          <a:bodyPr>
            <a:normAutofit/>
          </a:bodyPr>
          <a:lstStyle/>
          <a:p>
            <a:pPr>
              <a:lnSpc>
                <a:spcPct val="120000"/>
              </a:lnSpc>
            </a:pPr>
            <a:r>
              <a:rPr lang="it-IT" dirty="0"/>
              <a:t>Il concetto di guerra asimmetrica – quindi – si modifica in breve tempo:</a:t>
            </a:r>
          </a:p>
          <a:p>
            <a:pPr lvl="1">
              <a:lnSpc>
                <a:spcPct val="120000"/>
              </a:lnSpc>
            </a:pPr>
            <a:r>
              <a:rPr lang="it-IT" dirty="0"/>
              <a:t>In origine, si riferiva a una situazione di conflitto armato tra due o più soggetti (di diritto internazionale pubblico), o gruppi, le cui rispettive forze militari differissero in modo significativo.</a:t>
            </a:r>
          </a:p>
          <a:p>
            <a:pPr lvl="1">
              <a:lnSpc>
                <a:spcPct val="120000"/>
              </a:lnSpc>
            </a:pPr>
            <a:r>
              <a:rPr lang="it-IT" dirty="0"/>
              <a:t>Successivamente diviene un conflitto ad armi impari, non dichiarato, nel quale una delle parti è costretta a difendersi da un nemico non identificabile, trovandosi in situazione di palese svantaggio. Quella che si combatte in Palestina – ad esempio - è una guerra asimmetrica in cui il debole colpisce il forte là dove è più vulnerabile e le armi utilizzate dal primo sono la inevitabile conseguenza della superiorità bellica del secondo. </a:t>
            </a:r>
          </a:p>
          <a:p>
            <a:pPr lvl="1">
              <a:lnSpc>
                <a:spcPct val="120000"/>
              </a:lnSpc>
            </a:pPr>
            <a:r>
              <a:rPr lang="it-IT" dirty="0"/>
              <a:t>Dopo il 2003 tendono a esplodere mescolando elementi fra loro anche molto differenti e non necessariamente di tipo ideologico o economico</a:t>
            </a:r>
          </a:p>
        </p:txBody>
      </p:sp>
    </p:spTree>
    <p:extLst>
      <p:ext uri="{BB962C8B-B14F-4D97-AF65-F5344CB8AC3E}">
        <p14:creationId xmlns:p14="http://schemas.microsoft.com/office/powerpoint/2010/main" val="228076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A44E8-99F2-4F80-97AA-5BE91CF67DE1}"/>
              </a:ext>
            </a:extLst>
          </p:cNvPr>
          <p:cNvSpPr>
            <a:spLocks noGrp="1"/>
          </p:cNvSpPr>
          <p:nvPr>
            <p:ph type="title"/>
          </p:nvPr>
        </p:nvSpPr>
        <p:spPr>
          <a:xfrm>
            <a:off x="2592925" y="624111"/>
            <a:ext cx="8911687" cy="663152"/>
          </a:xfrm>
        </p:spPr>
        <p:txBody>
          <a:bodyPr>
            <a:normAutofit/>
          </a:bodyPr>
          <a:lstStyle/>
          <a:p>
            <a:pPr algn="ctr"/>
            <a:r>
              <a:rPr lang="it-IT" sz="3200" dirty="0"/>
              <a:t>La svolta del 2003</a:t>
            </a:r>
          </a:p>
        </p:txBody>
      </p:sp>
      <p:sp>
        <p:nvSpPr>
          <p:cNvPr id="3" name="Segnaposto contenuto 2">
            <a:extLst>
              <a:ext uri="{FF2B5EF4-FFF2-40B4-BE49-F238E27FC236}">
                <a16:creationId xmlns:a16="http://schemas.microsoft.com/office/drawing/2014/main" id="{E4B0CD05-D2C2-4B62-827B-915859BE10CD}"/>
              </a:ext>
            </a:extLst>
          </p:cNvPr>
          <p:cNvSpPr>
            <a:spLocks noGrp="1"/>
          </p:cNvSpPr>
          <p:nvPr>
            <p:ph idx="1"/>
          </p:nvPr>
        </p:nvSpPr>
        <p:spPr>
          <a:xfrm>
            <a:off x="1779815" y="1371599"/>
            <a:ext cx="9855426" cy="5126855"/>
          </a:xfrm>
        </p:spPr>
        <p:txBody>
          <a:bodyPr>
            <a:normAutofit/>
          </a:bodyPr>
          <a:lstStyle/>
          <a:p>
            <a:pPr>
              <a:lnSpc>
                <a:spcPct val="110000"/>
              </a:lnSpc>
            </a:pPr>
            <a:r>
              <a:rPr lang="it-IT" dirty="0"/>
              <a:t>Con l’Afghanistan e con la seconda guerra del Golfo nel 2003 (marzo-maggio) la guerra tecnologica ed asimmetrica sembrava aver vinto e in grado di poter raggiungere una nuova stabilità</a:t>
            </a:r>
          </a:p>
          <a:p>
            <a:pPr>
              <a:lnSpc>
                <a:spcPct val="110000"/>
              </a:lnSpc>
            </a:pPr>
            <a:endParaRPr lang="it-IT" dirty="0"/>
          </a:p>
          <a:p>
            <a:pPr>
              <a:lnSpc>
                <a:spcPct val="110000"/>
              </a:lnSpc>
            </a:pPr>
            <a:r>
              <a:rPr lang="it-IT" dirty="0"/>
              <a:t>Tuttavia: vincere la guerra non significava vincere la pace e nemmeno riuscire ad importare una forma di democrazia occidentale: si aprono così due lunghissimi dopoguerra con quello afgano (che si è concluso con una rocambolesca quanto disastrosa ritirata nell’estate del 2022). In più non si volle capire che l’Iraq cadde per sfaldamento del regime tanto quanto per la forza dell’attacco</a:t>
            </a:r>
          </a:p>
          <a:p>
            <a:pPr>
              <a:lnSpc>
                <a:spcPct val="110000"/>
              </a:lnSpc>
            </a:pPr>
            <a:endParaRPr lang="it-IT" dirty="0"/>
          </a:p>
          <a:p>
            <a:pPr>
              <a:lnSpc>
                <a:spcPct val="110000"/>
              </a:lnSpc>
            </a:pPr>
            <a:r>
              <a:rPr lang="it-IT" dirty="0"/>
              <a:t>Dal 2003 emergono con forza non solo gli elementi di strategia militare e di relazioni internazionali, ma anche la rilevanza dei fattori culturali, religiosi, delle identità collettive all’interno dei quali violenza sui civili, frammentazione, transnazionalità, nuove potenze regionali che aspiravano all’egemonia nella propria zona, sfide alla potenza unipolare dalla potenza cinese modificavano il quadro</a:t>
            </a:r>
          </a:p>
        </p:txBody>
      </p:sp>
    </p:spTree>
    <p:extLst>
      <p:ext uri="{BB962C8B-B14F-4D97-AF65-F5344CB8AC3E}">
        <p14:creationId xmlns:p14="http://schemas.microsoft.com/office/powerpoint/2010/main" val="297584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6BD6B-53EC-4763-9930-D47CF0DCEAC3}"/>
              </a:ext>
            </a:extLst>
          </p:cNvPr>
          <p:cNvSpPr>
            <a:spLocks noGrp="1"/>
          </p:cNvSpPr>
          <p:nvPr>
            <p:ph type="title"/>
          </p:nvPr>
        </p:nvSpPr>
        <p:spPr/>
        <p:txBody>
          <a:bodyPr/>
          <a:lstStyle/>
          <a:p>
            <a:pPr algn="ctr"/>
            <a:r>
              <a:rPr lang="it-IT" dirty="0"/>
              <a:t>1945-1989</a:t>
            </a:r>
          </a:p>
        </p:txBody>
      </p:sp>
      <p:sp>
        <p:nvSpPr>
          <p:cNvPr id="3" name="Segnaposto contenuto 2">
            <a:extLst>
              <a:ext uri="{FF2B5EF4-FFF2-40B4-BE49-F238E27FC236}">
                <a16:creationId xmlns:a16="http://schemas.microsoft.com/office/drawing/2014/main" id="{225977A6-0043-4B24-A3CC-454A26CB4FCF}"/>
              </a:ext>
            </a:extLst>
          </p:cNvPr>
          <p:cNvSpPr>
            <a:spLocks noGrp="1"/>
          </p:cNvSpPr>
          <p:nvPr>
            <p:ph idx="1"/>
          </p:nvPr>
        </p:nvSpPr>
        <p:spPr/>
        <p:txBody>
          <a:bodyPr>
            <a:normAutofit fontScale="92500" lnSpcReduction="10000"/>
          </a:bodyPr>
          <a:lstStyle/>
          <a:p>
            <a:r>
              <a:rPr lang="it-IT" dirty="0"/>
              <a:t>La fine della Guerra fredda e del bipolarismo ha profondamente influenzato le forme della guerra, rendendole più complesse e di difficile definizione. </a:t>
            </a:r>
          </a:p>
          <a:p>
            <a:r>
              <a:rPr lang="it-IT" dirty="0"/>
              <a:t>Dopo il 1945 il sistema bipolare poteva essere modificato solo da un conflitto nucleare.</a:t>
            </a:r>
          </a:p>
          <a:p>
            <a:r>
              <a:rPr lang="it-IT" dirty="0"/>
              <a:t>Decolonizzazione e paesi non allineati non modificano in modo importante il quadro</a:t>
            </a:r>
          </a:p>
          <a:p>
            <a:r>
              <a:rPr lang="it-IT" dirty="0"/>
              <a:t>I pilastri erano due:</a:t>
            </a:r>
          </a:p>
          <a:p>
            <a:pPr lvl="1"/>
            <a:r>
              <a:rPr lang="it-IT" dirty="0"/>
              <a:t>Sul fronte euro-russo (per molti aspetti il più importante): dissuasione/deterrenza attraverso la minaccia atomica</a:t>
            </a:r>
          </a:p>
          <a:p>
            <a:pPr lvl="1"/>
            <a:r>
              <a:rPr lang="it-IT" dirty="0"/>
              <a:t>Sviluppo di conflitti limitati, periferici, «per interposta potenza» (tranne caso Corea e Cuba)</a:t>
            </a:r>
          </a:p>
          <a:p>
            <a:r>
              <a:rPr lang="it-IT" dirty="0"/>
              <a:t>Fino al crollo URSS il quadro è questo poi fra il 1990 e il 2003 la guerra entrerà nella sua quarte e quinta dimensione</a:t>
            </a:r>
          </a:p>
        </p:txBody>
      </p:sp>
    </p:spTree>
    <p:extLst>
      <p:ext uri="{BB962C8B-B14F-4D97-AF65-F5344CB8AC3E}">
        <p14:creationId xmlns:p14="http://schemas.microsoft.com/office/powerpoint/2010/main" val="53932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1D52787-1215-49DB-A5F5-004F30B2D271}"/>
              </a:ext>
            </a:extLst>
          </p:cNvPr>
          <p:cNvPicPr>
            <a:picLocks noChangeAspect="1"/>
          </p:cNvPicPr>
          <p:nvPr/>
        </p:nvPicPr>
        <p:blipFill>
          <a:blip r:embed="rId2"/>
          <a:stretch>
            <a:fillRect/>
          </a:stretch>
        </p:blipFill>
        <p:spPr>
          <a:xfrm>
            <a:off x="1195014" y="1924216"/>
            <a:ext cx="5286870" cy="3524580"/>
          </a:xfrm>
          <a:prstGeom prst="rect">
            <a:avLst/>
          </a:prstGeom>
        </p:spPr>
      </p:pic>
      <p:pic>
        <p:nvPicPr>
          <p:cNvPr id="3" name="Immagine 2">
            <a:extLst>
              <a:ext uri="{FF2B5EF4-FFF2-40B4-BE49-F238E27FC236}">
                <a16:creationId xmlns:a16="http://schemas.microsoft.com/office/drawing/2014/main" id="{E67208A5-AA3A-4A57-A1EB-93629C087F16}"/>
              </a:ext>
            </a:extLst>
          </p:cNvPr>
          <p:cNvPicPr>
            <a:picLocks noChangeAspect="1"/>
          </p:cNvPicPr>
          <p:nvPr/>
        </p:nvPicPr>
        <p:blipFill>
          <a:blip r:embed="rId3"/>
          <a:stretch>
            <a:fillRect/>
          </a:stretch>
        </p:blipFill>
        <p:spPr>
          <a:xfrm>
            <a:off x="6705970" y="1924216"/>
            <a:ext cx="5297683" cy="3524581"/>
          </a:xfrm>
          <a:prstGeom prst="rect">
            <a:avLst/>
          </a:prstGeom>
        </p:spPr>
      </p:pic>
      <p:sp>
        <p:nvSpPr>
          <p:cNvPr id="4" name="Rettangolo 3">
            <a:extLst>
              <a:ext uri="{FF2B5EF4-FFF2-40B4-BE49-F238E27FC236}">
                <a16:creationId xmlns:a16="http://schemas.microsoft.com/office/drawing/2014/main" id="{0F4AB824-9DED-4408-9EC5-D48865B91A69}"/>
              </a:ext>
            </a:extLst>
          </p:cNvPr>
          <p:cNvSpPr/>
          <p:nvPr/>
        </p:nvSpPr>
        <p:spPr>
          <a:xfrm>
            <a:off x="4381169" y="1049572"/>
            <a:ext cx="4460681" cy="70766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Iraq 2003: la conquista</a:t>
            </a:r>
          </a:p>
        </p:txBody>
      </p:sp>
    </p:spTree>
    <p:extLst>
      <p:ext uri="{BB962C8B-B14F-4D97-AF65-F5344CB8AC3E}">
        <p14:creationId xmlns:p14="http://schemas.microsoft.com/office/powerpoint/2010/main" val="114171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F473E0-A107-4CC7-AA97-A8545E12FB34}"/>
              </a:ext>
            </a:extLst>
          </p:cNvPr>
          <p:cNvPicPr>
            <a:picLocks noChangeAspect="1"/>
          </p:cNvPicPr>
          <p:nvPr/>
        </p:nvPicPr>
        <p:blipFill>
          <a:blip r:embed="rId2"/>
          <a:stretch>
            <a:fillRect/>
          </a:stretch>
        </p:blipFill>
        <p:spPr>
          <a:xfrm>
            <a:off x="2133266" y="539583"/>
            <a:ext cx="3639381" cy="2426254"/>
          </a:xfrm>
          <a:prstGeom prst="rect">
            <a:avLst/>
          </a:prstGeom>
        </p:spPr>
      </p:pic>
      <p:pic>
        <p:nvPicPr>
          <p:cNvPr id="3" name="Immagine 2">
            <a:extLst>
              <a:ext uri="{FF2B5EF4-FFF2-40B4-BE49-F238E27FC236}">
                <a16:creationId xmlns:a16="http://schemas.microsoft.com/office/drawing/2014/main" id="{388B53EF-8F25-497C-8DE4-E2B8E4B6133F}"/>
              </a:ext>
            </a:extLst>
          </p:cNvPr>
          <p:cNvPicPr>
            <a:picLocks noChangeAspect="1"/>
          </p:cNvPicPr>
          <p:nvPr/>
        </p:nvPicPr>
        <p:blipFill>
          <a:blip r:embed="rId3"/>
          <a:stretch>
            <a:fillRect/>
          </a:stretch>
        </p:blipFill>
        <p:spPr>
          <a:xfrm>
            <a:off x="6705688" y="3429000"/>
            <a:ext cx="5132144" cy="3297803"/>
          </a:xfrm>
          <a:prstGeom prst="rect">
            <a:avLst/>
          </a:prstGeom>
        </p:spPr>
      </p:pic>
      <p:pic>
        <p:nvPicPr>
          <p:cNvPr id="4" name="Immagine 3">
            <a:extLst>
              <a:ext uri="{FF2B5EF4-FFF2-40B4-BE49-F238E27FC236}">
                <a16:creationId xmlns:a16="http://schemas.microsoft.com/office/drawing/2014/main" id="{BFEF3187-375A-4000-A8C0-CEDADAEA7E29}"/>
              </a:ext>
            </a:extLst>
          </p:cNvPr>
          <p:cNvPicPr>
            <a:picLocks noChangeAspect="1"/>
          </p:cNvPicPr>
          <p:nvPr/>
        </p:nvPicPr>
        <p:blipFill>
          <a:blip r:embed="rId4"/>
          <a:stretch>
            <a:fillRect/>
          </a:stretch>
        </p:blipFill>
        <p:spPr>
          <a:xfrm>
            <a:off x="2133266" y="3365390"/>
            <a:ext cx="2596696" cy="3297803"/>
          </a:xfrm>
          <a:prstGeom prst="rect">
            <a:avLst/>
          </a:prstGeom>
        </p:spPr>
      </p:pic>
      <p:pic>
        <p:nvPicPr>
          <p:cNvPr id="5" name="Immagine 4">
            <a:extLst>
              <a:ext uri="{FF2B5EF4-FFF2-40B4-BE49-F238E27FC236}">
                <a16:creationId xmlns:a16="http://schemas.microsoft.com/office/drawing/2014/main" id="{D92B2D7C-C912-4D10-BC1A-1A34E571A9B2}"/>
              </a:ext>
            </a:extLst>
          </p:cNvPr>
          <p:cNvPicPr>
            <a:picLocks noChangeAspect="1"/>
          </p:cNvPicPr>
          <p:nvPr/>
        </p:nvPicPr>
        <p:blipFill>
          <a:blip r:embed="rId5"/>
          <a:stretch>
            <a:fillRect/>
          </a:stretch>
        </p:blipFill>
        <p:spPr>
          <a:xfrm>
            <a:off x="7624399" y="439470"/>
            <a:ext cx="3639381" cy="2526367"/>
          </a:xfrm>
          <a:prstGeom prst="rect">
            <a:avLst/>
          </a:prstGeom>
        </p:spPr>
      </p:pic>
    </p:spTree>
    <p:extLst>
      <p:ext uri="{BB962C8B-B14F-4D97-AF65-F5344CB8AC3E}">
        <p14:creationId xmlns:p14="http://schemas.microsoft.com/office/powerpoint/2010/main" val="319411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42808-C3E2-4F2A-9F12-0A815BE9D5E5}"/>
              </a:ext>
            </a:extLst>
          </p:cNvPr>
          <p:cNvSpPr>
            <a:spLocks noGrp="1"/>
          </p:cNvSpPr>
          <p:nvPr>
            <p:ph type="title"/>
          </p:nvPr>
        </p:nvSpPr>
        <p:spPr>
          <a:xfrm>
            <a:off x="2592925" y="624110"/>
            <a:ext cx="8911687" cy="796476"/>
          </a:xfrm>
        </p:spPr>
        <p:txBody>
          <a:bodyPr/>
          <a:lstStyle/>
          <a:p>
            <a:pPr algn="ctr"/>
            <a:r>
              <a:rPr lang="it-IT" dirty="0"/>
              <a:t>Dopo il 2003</a:t>
            </a:r>
          </a:p>
        </p:txBody>
      </p:sp>
      <p:sp>
        <p:nvSpPr>
          <p:cNvPr id="3" name="Segnaposto contenuto 2">
            <a:extLst>
              <a:ext uri="{FF2B5EF4-FFF2-40B4-BE49-F238E27FC236}">
                <a16:creationId xmlns:a16="http://schemas.microsoft.com/office/drawing/2014/main" id="{17673D27-2AB1-441F-898F-B568D864DEFB}"/>
              </a:ext>
            </a:extLst>
          </p:cNvPr>
          <p:cNvSpPr>
            <a:spLocks noGrp="1"/>
          </p:cNvSpPr>
          <p:nvPr>
            <p:ph idx="1"/>
          </p:nvPr>
        </p:nvSpPr>
        <p:spPr>
          <a:xfrm>
            <a:off x="1970843" y="1589103"/>
            <a:ext cx="9533769" cy="4879430"/>
          </a:xfrm>
        </p:spPr>
        <p:txBody>
          <a:bodyPr>
            <a:normAutofit fontScale="92500"/>
          </a:bodyPr>
          <a:lstStyle/>
          <a:p>
            <a:pPr>
              <a:lnSpc>
                <a:spcPct val="120000"/>
              </a:lnSpc>
            </a:pPr>
            <a:r>
              <a:rPr lang="it-IT" dirty="0"/>
              <a:t>In un mondo che non vedeva più:</a:t>
            </a:r>
          </a:p>
          <a:p>
            <a:pPr lvl="1">
              <a:lnSpc>
                <a:spcPct val="120000"/>
              </a:lnSpc>
            </a:pPr>
            <a:r>
              <a:rPr lang="it-IT" dirty="0"/>
              <a:t>A)  la contrapposizione e il meccanismo di regolazione fra due superpotenze </a:t>
            </a:r>
          </a:p>
          <a:p>
            <a:pPr lvl="1">
              <a:lnSpc>
                <a:spcPct val="120000"/>
              </a:lnSpc>
            </a:pPr>
            <a:r>
              <a:rPr lang="it-IT" dirty="0"/>
              <a:t>B) l’Europa spaccata secondo linee ideologiche con un relativo peso politico </a:t>
            </a:r>
          </a:p>
          <a:p>
            <a:pPr lvl="1">
              <a:lnSpc>
                <a:spcPct val="120000"/>
              </a:lnSpc>
            </a:pPr>
            <a:r>
              <a:rPr lang="it-IT" dirty="0"/>
              <a:t>C) il resto del pianeta diviso in colonie</a:t>
            </a:r>
          </a:p>
          <a:p>
            <a:pPr lvl="1">
              <a:lnSpc>
                <a:spcPct val="120000"/>
              </a:lnSpc>
            </a:pPr>
            <a:r>
              <a:rPr lang="it-IT" dirty="0"/>
              <a:t>D) l’eco politica dei soggetti sub-statuali limitata. </a:t>
            </a:r>
          </a:p>
          <a:p>
            <a:pPr marL="0" indent="0">
              <a:lnSpc>
                <a:spcPct val="120000"/>
              </a:lnSpc>
              <a:buNone/>
            </a:pPr>
            <a:r>
              <a:rPr lang="it-IT" dirty="0"/>
              <a:t>non potevano non esserci differenze fra i conflitti bi-polari e post-bipolari</a:t>
            </a:r>
          </a:p>
          <a:p>
            <a:pPr>
              <a:lnSpc>
                <a:spcPct val="120000"/>
              </a:lnSpc>
            </a:pPr>
            <a:r>
              <a:rPr lang="it-IT" dirty="0"/>
              <a:t>Dopo il 2003 si è consolidata e diffusa la percezione che ci si trovava di fronte a nuove guerre : da un lato la condotta militare delle bande o degli eserciti dei paesi meno sviluppati del mondo e, dall’altro la guerra informatizzata-telematizzata, dalla precisione chirurgica e intelligente, dell’Occidente. </a:t>
            </a:r>
          </a:p>
          <a:p>
            <a:pPr>
              <a:lnSpc>
                <a:spcPct val="120000"/>
              </a:lnSpc>
            </a:pPr>
            <a:r>
              <a:rPr lang="it-IT" dirty="0"/>
              <a:t>La realtà sul campo diventava sempre meno accettabile ad Ovest. Per questo la discontinuità della guerra nel mondo post-bipolare – così chiara sul fronte europeo e occidentale – lo è molto meno nel più vasto campo dell’esperienza non-occidentale. </a:t>
            </a:r>
          </a:p>
          <a:p>
            <a:endParaRPr lang="it-IT" dirty="0"/>
          </a:p>
        </p:txBody>
      </p:sp>
    </p:spTree>
    <p:extLst>
      <p:ext uri="{BB962C8B-B14F-4D97-AF65-F5344CB8AC3E}">
        <p14:creationId xmlns:p14="http://schemas.microsoft.com/office/powerpoint/2010/main" val="366241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8D4566-0AB5-425F-AB88-231E9B07C815}"/>
              </a:ext>
            </a:extLst>
          </p:cNvPr>
          <p:cNvSpPr>
            <a:spLocks noGrp="1"/>
          </p:cNvSpPr>
          <p:nvPr>
            <p:ph type="title"/>
          </p:nvPr>
        </p:nvSpPr>
        <p:spPr>
          <a:xfrm>
            <a:off x="2592925" y="624110"/>
            <a:ext cx="8911687" cy="612023"/>
          </a:xfrm>
        </p:spPr>
        <p:txBody>
          <a:bodyPr>
            <a:normAutofit/>
          </a:bodyPr>
          <a:lstStyle/>
          <a:p>
            <a:pPr algn="ctr"/>
            <a:r>
              <a:rPr lang="it-IT" sz="3200" dirty="0"/>
              <a:t>Dopo il 2003</a:t>
            </a:r>
          </a:p>
        </p:txBody>
      </p:sp>
      <p:sp>
        <p:nvSpPr>
          <p:cNvPr id="3" name="Segnaposto contenuto 2">
            <a:extLst>
              <a:ext uri="{FF2B5EF4-FFF2-40B4-BE49-F238E27FC236}">
                <a16:creationId xmlns:a16="http://schemas.microsoft.com/office/drawing/2014/main" id="{1B99298D-1193-44D0-B120-9BBBEACBF923}"/>
              </a:ext>
            </a:extLst>
          </p:cNvPr>
          <p:cNvSpPr>
            <a:spLocks noGrp="1"/>
          </p:cNvSpPr>
          <p:nvPr>
            <p:ph idx="1"/>
          </p:nvPr>
        </p:nvSpPr>
        <p:spPr>
          <a:xfrm>
            <a:off x="1961965" y="1384917"/>
            <a:ext cx="9542647" cy="5303750"/>
          </a:xfrm>
        </p:spPr>
        <p:txBody>
          <a:bodyPr>
            <a:normAutofit fontScale="92500" lnSpcReduction="20000"/>
          </a:bodyPr>
          <a:lstStyle/>
          <a:p>
            <a:pPr>
              <a:lnSpc>
                <a:spcPct val="120000"/>
              </a:lnSpc>
            </a:pPr>
            <a:r>
              <a:rPr lang="it-IT" dirty="0"/>
              <a:t>Muta la geografia dei conflitti : alcuni vivono ancora lo scontro (Medio Oriente allargato); altri tendono verso una sorta di pacificazione armata (Africa australe); altre vivono le nuove guerre (Crimea, Cecenia, Ucraina)</a:t>
            </a:r>
          </a:p>
          <a:p>
            <a:pPr>
              <a:lnSpc>
                <a:spcPct val="120000"/>
              </a:lnSpc>
            </a:pPr>
            <a:endParaRPr lang="it-IT" dirty="0"/>
          </a:p>
          <a:p>
            <a:pPr>
              <a:lnSpc>
                <a:spcPct val="120000"/>
              </a:lnSpc>
            </a:pPr>
            <a:r>
              <a:rPr lang="it-IT" dirty="0"/>
              <a:t>Non diminuiscono le guerre interne alimentate dalla fine del congelamento bi-polare e crescono enormemente il numero delle vittime civili, dirette e indirette. </a:t>
            </a:r>
          </a:p>
          <a:p>
            <a:pPr>
              <a:lnSpc>
                <a:spcPct val="120000"/>
              </a:lnSpc>
            </a:pPr>
            <a:endParaRPr lang="it-IT" dirty="0"/>
          </a:p>
          <a:p>
            <a:pPr>
              <a:lnSpc>
                <a:spcPct val="120000"/>
              </a:lnSpc>
            </a:pPr>
            <a:r>
              <a:rPr lang="it-IT" dirty="0"/>
              <a:t>Muta in occidente la percezione e la rappresentazione del conflitto: la violenza è tale solo se è «vicina» o colpisce i nostri valori, le nostre tranquillità (es.: ISIS). </a:t>
            </a:r>
          </a:p>
          <a:p>
            <a:pPr>
              <a:lnSpc>
                <a:spcPct val="120000"/>
              </a:lnSpc>
            </a:pPr>
            <a:endParaRPr lang="it-IT" dirty="0"/>
          </a:p>
          <a:p>
            <a:pPr>
              <a:lnSpc>
                <a:spcPct val="120000"/>
              </a:lnSpc>
            </a:pPr>
            <a:r>
              <a:rPr lang="it-IT" dirty="0"/>
              <a:t>La tecnologia ha allontanato la morte dall’esperienza di guerra avvicinandola a una guerra con «zero morti»</a:t>
            </a:r>
          </a:p>
          <a:p>
            <a:pPr>
              <a:lnSpc>
                <a:spcPct val="120000"/>
              </a:lnSpc>
            </a:pPr>
            <a:endParaRPr lang="it-IT" dirty="0"/>
          </a:p>
          <a:p>
            <a:pPr>
              <a:lnSpc>
                <a:spcPct val="120000"/>
              </a:lnSpc>
            </a:pPr>
            <a:r>
              <a:rPr lang="it-IT" dirty="0"/>
              <a:t>Una percezione che rende concreto un conflitto «vicino» (nel senso geografico e percettivo del termine) ma molto evanescente e distante un conflitto «lontano».</a:t>
            </a:r>
          </a:p>
        </p:txBody>
      </p:sp>
    </p:spTree>
    <p:extLst>
      <p:ext uri="{BB962C8B-B14F-4D97-AF65-F5344CB8AC3E}">
        <p14:creationId xmlns:p14="http://schemas.microsoft.com/office/powerpoint/2010/main" val="412776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3E0C5-70E2-4B14-A223-0B3ACAB03CFC}"/>
              </a:ext>
            </a:extLst>
          </p:cNvPr>
          <p:cNvSpPr>
            <a:spLocks noGrp="1"/>
          </p:cNvSpPr>
          <p:nvPr>
            <p:ph type="title"/>
          </p:nvPr>
        </p:nvSpPr>
        <p:spPr>
          <a:xfrm>
            <a:off x="2592925" y="624110"/>
            <a:ext cx="8911687" cy="725296"/>
          </a:xfrm>
        </p:spPr>
        <p:txBody>
          <a:bodyPr>
            <a:normAutofit/>
          </a:bodyPr>
          <a:lstStyle/>
          <a:p>
            <a:pPr algn="ctr"/>
            <a:r>
              <a:rPr lang="it-IT" sz="3200" dirty="0"/>
              <a:t>Definire la guerra nel mondo post-bipolare</a:t>
            </a:r>
          </a:p>
        </p:txBody>
      </p:sp>
      <p:sp>
        <p:nvSpPr>
          <p:cNvPr id="3" name="Segnaposto contenuto 2">
            <a:extLst>
              <a:ext uri="{FF2B5EF4-FFF2-40B4-BE49-F238E27FC236}">
                <a16:creationId xmlns:a16="http://schemas.microsoft.com/office/drawing/2014/main" id="{B534F46E-C05A-4B7D-A45F-F13B46F91501}"/>
              </a:ext>
            </a:extLst>
          </p:cNvPr>
          <p:cNvSpPr>
            <a:spLocks noGrp="1"/>
          </p:cNvSpPr>
          <p:nvPr>
            <p:ph idx="1"/>
          </p:nvPr>
        </p:nvSpPr>
        <p:spPr>
          <a:xfrm>
            <a:off x="2589212" y="1615736"/>
            <a:ext cx="8915400" cy="4295486"/>
          </a:xfrm>
        </p:spPr>
        <p:txBody>
          <a:bodyPr>
            <a:normAutofit lnSpcReduction="10000"/>
          </a:bodyPr>
          <a:lstStyle/>
          <a:p>
            <a:pPr>
              <a:lnSpc>
                <a:spcPct val="120000"/>
              </a:lnSpc>
            </a:pPr>
            <a:r>
              <a:rPr lang="it-IT" dirty="0"/>
              <a:t>Definire con precisione una tipologia di conflitto non è mai stato semplice.</a:t>
            </a:r>
          </a:p>
          <a:p>
            <a:pPr>
              <a:lnSpc>
                <a:spcPct val="120000"/>
              </a:lnSpc>
            </a:pPr>
            <a:r>
              <a:rPr lang="it-IT" dirty="0"/>
              <a:t>Nella prima metà del XX secolo sempre meno la guerra era preceduta da una formale dichiarazione di guerra.</a:t>
            </a:r>
          </a:p>
          <a:p>
            <a:pPr>
              <a:lnSpc>
                <a:spcPct val="120000"/>
              </a:lnSpc>
            </a:pPr>
            <a:r>
              <a:rPr lang="it-IT" dirty="0"/>
              <a:t>Nella seconda metà del XX secolo talvolta il termine «guerra» veniva sostituito con altri (avvenimenti, conflitto,…)</a:t>
            </a:r>
          </a:p>
          <a:p>
            <a:pPr>
              <a:lnSpc>
                <a:spcPct val="120000"/>
              </a:lnSpc>
            </a:pPr>
            <a:r>
              <a:rPr lang="it-IT" dirty="0"/>
              <a:t>Dopo il 1989 la questione si è ancor più complicata: ad esempio l’opinione pubblica e i media occidentali hanno parlato di guerra in Iraq o in Afghanistan, mentre a livello ufficiale sono state definite «operazioni» o «missioni». </a:t>
            </a:r>
          </a:p>
          <a:p>
            <a:pPr>
              <a:lnSpc>
                <a:spcPct val="120000"/>
              </a:lnSpc>
            </a:pPr>
            <a:r>
              <a:rPr lang="it-IT" dirty="0"/>
              <a:t>Denominazioni figlie della difficoltà di definire il confine fra operazioni militari di </a:t>
            </a:r>
            <a:r>
              <a:rPr lang="it-IT" b="1" i="1" dirty="0"/>
              <a:t>peacekeeping</a:t>
            </a:r>
            <a:r>
              <a:rPr lang="it-IT" dirty="0"/>
              <a:t> (mantenimento della pace), </a:t>
            </a:r>
            <a:r>
              <a:rPr lang="it-IT" b="1" i="1" dirty="0"/>
              <a:t>peace-enforcing </a:t>
            </a:r>
            <a:r>
              <a:rPr lang="it-IT" dirty="0"/>
              <a:t>(imposizione della pace) e guerra.  </a:t>
            </a:r>
          </a:p>
        </p:txBody>
      </p:sp>
    </p:spTree>
    <p:extLst>
      <p:ext uri="{BB962C8B-B14F-4D97-AF65-F5344CB8AC3E}">
        <p14:creationId xmlns:p14="http://schemas.microsoft.com/office/powerpoint/2010/main" val="311375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C3DBD-01EB-47C3-9F02-A41877D70C13}"/>
              </a:ext>
            </a:extLst>
          </p:cNvPr>
          <p:cNvSpPr>
            <a:spLocks noGrp="1"/>
          </p:cNvSpPr>
          <p:nvPr>
            <p:ph type="title"/>
          </p:nvPr>
        </p:nvSpPr>
        <p:spPr/>
        <p:txBody>
          <a:bodyPr/>
          <a:lstStyle/>
          <a:p>
            <a:pPr algn="ctr"/>
            <a:r>
              <a:rPr lang="it-IT" dirty="0"/>
              <a:t>1989-1991</a:t>
            </a:r>
          </a:p>
        </p:txBody>
      </p:sp>
      <p:sp>
        <p:nvSpPr>
          <p:cNvPr id="3" name="Segnaposto contenuto 2">
            <a:extLst>
              <a:ext uri="{FF2B5EF4-FFF2-40B4-BE49-F238E27FC236}">
                <a16:creationId xmlns:a16="http://schemas.microsoft.com/office/drawing/2014/main" id="{E08C8B0F-6BF8-40B1-B2FA-9F1273EC8AA2}"/>
              </a:ext>
            </a:extLst>
          </p:cNvPr>
          <p:cNvSpPr>
            <a:spLocks noGrp="1"/>
          </p:cNvSpPr>
          <p:nvPr>
            <p:ph idx="1"/>
          </p:nvPr>
        </p:nvSpPr>
        <p:spPr/>
        <p:txBody>
          <a:bodyPr>
            <a:normAutofit/>
          </a:bodyPr>
          <a:lstStyle/>
          <a:p>
            <a:r>
              <a:rPr lang="it-IT" sz="1700" dirty="0"/>
              <a:t>Caduta del Mura di Berlino e fine dell’URSS il 26 dicembre 1991 certificano la fine della guerra fredda</a:t>
            </a:r>
          </a:p>
          <a:p>
            <a:r>
              <a:rPr lang="it-IT" sz="1700" dirty="0"/>
              <a:t>Tra la caduta del Muro e la fine dell’URSS si assiste:</a:t>
            </a:r>
          </a:p>
          <a:p>
            <a:pPr lvl="1"/>
            <a:r>
              <a:rPr lang="it-IT" sz="1700" dirty="0"/>
              <a:t>Secessione repubbliche baltiche (Estonia, Lituania e Lettonia)</a:t>
            </a:r>
          </a:p>
          <a:p>
            <a:pPr lvl="1"/>
            <a:r>
              <a:rPr lang="it-IT" sz="1700" dirty="0"/>
              <a:t>Separazione di Bielorussia e Ucraina da Mosca</a:t>
            </a:r>
          </a:p>
          <a:p>
            <a:pPr lvl="1"/>
            <a:r>
              <a:rPr lang="it-IT" sz="1700" dirty="0"/>
              <a:t>Dimissioni di </a:t>
            </a:r>
            <a:r>
              <a:rPr lang="it-IT" sz="1700" dirty="0" err="1"/>
              <a:t>Gorbacev</a:t>
            </a:r>
            <a:endParaRPr lang="it-IT" sz="1700" dirty="0"/>
          </a:p>
          <a:p>
            <a:r>
              <a:rPr lang="it-IT" sz="1700" dirty="0"/>
              <a:t>2 agosto 1990 Iraq invade Kuwait: gli USA organizzano una coalizione internazionale che porta in guerra (I guerra del Golfo – 17 gennaio 1991/28 febbraio 1991) un esercito di quasi 1 milione di uomini. </a:t>
            </a:r>
          </a:p>
          <a:p>
            <a:r>
              <a:rPr lang="it-IT" sz="1700" dirty="0"/>
              <a:t>Cosa impossibile durante la GF quando, al massimo, si favorivano e si assisteva agli infiniti conflitti mediorientali</a:t>
            </a:r>
          </a:p>
        </p:txBody>
      </p:sp>
    </p:spTree>
    <p:extLst>
      <p:ext uri="{BB962C8B-B14F-4D97-AF65-F5344CB8AC3E}">
        <p14:creationId xmlns:p14="http://schemas.microsoft.com/office/powerpoint/2010/main" val="19385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FBB55-3F69-45FD-9A8D-2051F86C5112}"/>
              </a:ext>
            </a:extLst>
          </p:cNvPr>
          <p:cNvSpPr>
            <a:spLocks noGrp="1"/>
          </p:cNvSpPr>
          <p:nvPr>
            <p:ph type="title"/>
          </p:nvPr>
        </p:nvSpPr>
        <p:spPr/>
        <p:txBody>
          <a:bodyPr>
            <a:normAutofit/>
          </a:bodyPr>
          <a:lstStyle/>
          <a:p>
            <a:pPr algn="ctr"/>
            <a:r>
              <a:rPr lang="it-IT" sz="3200" dirty="0"/>
              <a:t>2001 – torri gemelle</a:t>
            </a:r>
            <a:br>
              <a:rPr lang="it-IT" sz="3200" dirty="0"/>
            </a:br>
            <a:r>
              <a:rPr lang="it-IT" sz="3200" dirty="0"/>
              <a:t>2003 – invasione dell’Iraq</a:t>
            </a:r>
          </a:p>
        </p:txBody>
      </p:sp>
      <p:sp>
        <p:nvSpPr>
          <p:cNvPr id="3" name="Segnaposto contenuto 2">
            <a:extLst>
              <a:ext uri="{FF2B5EF4-FFF2-40B4-BE49-F238E27FC236}">
                <a16:creationId xmlns:a16="http://schemas.microsoft.com/office/drawing/2014/main" id="{8A142F6B-9ACB-4ED2-AE39-9E3FB059F2D6}"/>
              </a:ext>
            </a:extLst>
          </p:cNvPr>
          <p:cNvSpPr>
            <a:spLocks noGrp="1"/>
          </p:cNvSpPr>
          <p:nvPr>
            <p:ph idx="1"/>
          </p:nvPr>
        </p:nvSpPr>
        <p:spPr/>
        <p:txBody>
          <a:bodyPr>
            <a:normAutofit/>
          </a:bodyPr>
          <a:lstStyle/>
          <a:p>
            <a:r>
              <a:rPr lang="it-IT" sz="1700" dirty="0"/>
              <a:t>Fase di Unipolarismo USA 1991-2001</a:t>
            </a:r>
          </a:p>
          <a:p>
            <a:r>
              <a:rPr lang="it-IT" sz="1700" dirty="0"/>
              <a:t>Scatta la «guerra globale al terrorismo»</a:t>
            </a:r>
          </a:p>
          <a:p>
            <a:r>
              <a:rPr lang="it-IT" sz="1700" dirty="0"/>
              <a:t>Il contesto è quello dello scontro di civiltà disegnato da Huntington </a:t>
            </a:r>
          </a:p>
          <a:p>
            <a:r>
              <a:rPr lang="it-IT" sz="1700" dirty="0"/>
              <a:t>Il nemico è sfuggente e gli attori sub-statuali assumono un ruolo fondamentale e centrale.</a:t>
            </a:r>
          </a:p>
          <a:p>
            <a:r>
              <a:rPr lang="it-IT" sz="1700" dirty="0"/>
              <a:t>Il 7 ottobre gli USA nella guerra globale al terrorismo attacca l’Afghanistan</a:t>
            </a:r>
          </a:p>
          <a:p>
            <a:r>
              <a:rPr lang="it-IT" sz="1700" dirty="0"/>
              <a:t>Fra l’attacco all’Afghanistan e la seconda guerra del golfo (2001-2003) si esaurisce l’unipolarismo Usa e si entra in una fase del tutto nuova (multipolare): torna in campo la Russia, e la Cina si afferma come potenza economica-commerciale globale.</a:t>
            </a:r>
          </a:p>
        </p:txBody>
      </p:sp>
    </p:spTree>
    <p:extLst>
      <p:ext uri="{BB962C8B-B14F-4D97-AF65-F5344CB8AC3E}">
        <p14:creationId xmlns:p14="http://schemas.microsoft.com/office/powerpoint/2010/main" val="105526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8BD620-C840-4B65-BB9A-C07FBA35E11E}"/>
              </a:ext>
            </a:extLst>
          </p:cNvPr>
          <p:cNvSpPr>
            <a:spLocks noGrp="1"/>
          </p:cNvSpPr>
          <p:nvPr>
            <p:ph type="title"/>
          </p:nvPr>
        </p:nvSpPr>
        <p:spPr>
          <a:xfrm>
            <a:off x="2592925" y="624110"/>
            <a:ext cx="8911687" cy="765075"/>
          </a:xfrm>
        </p:spPr>
        <p:txBody>
          <a:bodyPr/>
          <a:lstStyle/>
          <a:p>
            <a:pPr algn="ctr"/>
            <a:r>
              <a:rPr lang="it-IT" dirty="0"/>
              <a:t>Primavere Arabe. 2010</a:t>
            </a:r>
          </a:p>
        </p:txBody>
      </p:sp>
      <p:sp>
        <p:nvSpPr>
          <p:cNvPr id="3" name="Segnaposto contenuto 2">
            <a:extLst>
              <a:ext uri="{FF2B5EF4-FFF2-40B4-BE49-F238E27FC236}">
                <a16:creationId xmlns:a16="http://schemas.microsoft.com/office/drawing/2014/main" id="{0AC8F0DA-D3CA-4ACC-8086-D61B552CDFCD}"/>
              </a:ext>
            </a:extLst>
          </p:cNvPr>
          <p:cNvSpPr>
            <a:spLocks noGrp="1"/>
          </p:cNvSpPr>
          <p:nvPr>
            <p:ph idx="1"/>
          </p:nvPr>
        </p:nvSpPr>
        <p:spPr>
          <a:xfrm>
            <a:off x="2589212" y="1389185"/>
            <a:ext cx="8915400" cy="4844705"/>
          </a:xfrm>
        </p:spPr>
        <p:txBody>
          <a:bodyPr/>
          <a:lstStyle/>
          <a:p>
            <a:r>
              <a:rPr lang="it-IT" sz="1700" dirty="0"/>
              <a:t>Colpisce soprattutto la fascia mediterranea del continente africano. 10 Stati.</a:t>
            </a:r>
          </a:p>
          <a:p>
            <a:r>
              <a:rPr lang="it-IT" sz="1700" dirty="0"/>
              <a:t>Rari casi nella storia del 900: il più simile (ma solo in parte) gli anni della decolonizzazione (45-75)</a:t>
            </a:r>
          </a:p>
          <a:p>
            <a:r>
              <a:rPr lang="it-IT" sz="1700" dirty="0"/>
              <a:t>Vengono coinvolti regimi considerati moderati da occidente ma ritenuti autoritari dalle popolazioni</a:t>
            </a:r>
          </a:p>
          <a:p>
            <a:pPr marL="457200" lvl="1" indent="0">
              <a:buNone/>
            </a:pPr>
            <a:endParaRPr lang="it-IT" dirty="0"/>
          </a:p>
        </p:txBody>
      </p:sp>
      <p:pic>
        <p:nvPicPr>
          <p:cNvPr id="1026" name="Picture 2" descr="https://www.ispionline.it/sites/default/files/mappa_primavere_arabe.jpg">
            <a:extLst>
              <a:ext uri="{FF2B5EF4-FFF2-40B4-BE49-F238E27FC236}">
                <a16:creationId xmlns:a16="http://schemas.microsoft.com/office/drawing/2014/main" id="{133B0BF8-C0DA-458C-8DAB-E56540C28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176" y="3031862"/>
            <a:ext cx="4235890" cy="382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2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FCCC3-32AC-4CB2-BD32-4677BCCF2834}"/>
              </a:ext>
            </a:extLst>
          </p:cNvPr>
          <p:cNvSpPr>
            <a:spLocks noGrp="1"/>
          </p:cNvSpPr>
          <p:nvPr>
            <p:ph type="title"/>
          </p:nvPr>
        </p:nvSpPr>
        <p:spPr/>
        <p:txBody>
          <a:bodyPr/>
          <a:lstStyle/>
          <a:p>
            <a:r>
              <a:rPr lang="it-IT" dirty="0"/>
              <a:t>Tre scansioni per grandi trasformazioni</a:t>
            </a:r>
          </a:p>
        </p:txBody>
      </p:sp>
      <p:sp>
        <p:nvSpPr>
          <p:cNvPr id="3" name="Segnaposto contenuto 2">
            <a:extLst>
              <a:ext uri="{FF2B5EF4-FFF2-40B4-BE49-F238E27FC236}">
                <a16:creationId xmlns:a16="http://schemas.microsoft.com/office/drawing/2014/main" id="{78443FAA-9DAB-4675-9D30-87CCEBCFBD3D}"/>
              </a:ext>
            </a:extLst>
          </p:cNvPr>
          <p:cNvSpPr>
            <a:spLocks noGrp="1"/>
          </p:cNvSpPr>
          <p:nvPr>
            <p:ph idx="1"/>
          </p:nvPr>
        </p:nvSpPr>
        <p:spPr/>
        <p:txBody>
          <a:bodyPr/>
          <a:lstStyle/>
          <a:p>
            <a:r>
              <a:rPr lang="it-IT" sz="1700" dirty="0"/>
              <a:t>1989/1991 – 2001/2003 – 2011/2022. Queste date hanno disegnato un perimetro dei conflitti e una definizione delle guerre  molto diversi da quello rigido Est/Ovest e Nord/Sud che apparteneva alla guerra fredda ed alle guerre precedenti</a:t>
            </a:r>
          </a:p>
          <a:p>
            <a:endParaRPr lang="it-IT" sz="1700" dirty="0"/>
          </a:p>
          <a:p>
            <a:r>
              <a:rPr lang="it-IT" sz="1700" dirty="0"/>
              <a:t>Il mondo delle relazioni di potenza si è scongelato e reso fluido, con esso la geopolitica e la </a:t>
            </a:r>
            <a:r>
              <a:rPr lang="it-IT" sz="1700" dirty="0" err="1"/>
              <a:t>geostrategia</a:t>
            </a:r>
            <a:r>
              <a:rPr lang="it-IT" sz="1700" dirty="0"/>
              <a:t>, causando parallele trasformazioni della guerra</a:t>
            </a:r>
          </a:p>
          <a:p>
            <a:pPr marL="0" indent="0">
              <a:buNone/>
            </a:pPr>
            <a:endParaRPr lang="it-IT" sz="1700" dirty="0"/>
          </a:p>
          <a:p>
            <a:r>
              <a:rPr lang="it-IT" sz="1700" dirty="0"/>
              <a:t>Il sistema globale ha trasformato il sistema guerra: le spiegazioni ideologiche funzionavano sempre meno a favore di caratteristiche nuove, in grado di mescolarsi con gradi e proporzioni sempre diversi fra loro, sia nel tempo sia nello spazio</a:t>
            </a:r>
          </a:p>
          <a:p>
            <a:endParaRPr lang="it-IT" dirty="0"/>
          </a:p>
        </p:txBody>
      </p:sp>
    </p:spTree>
    <p:extLst>
      <p:ext uri="{BB962C8B-B14F-4D97-AF65-F5344CB8AC3E}">
        <p14:creationId xmlns:p14="http://schemas.microsoft.com/office/powerpoint/2010/main" val="68664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E8862-2B79-48A8-AB5A-E2016B0E3D3D}"/>
              </a:ext>
            </a:extLst>
          </p:cNvPr>
          <p:cNvSpPr>
            <a:spLocks noGrp="1"/>
          </p:cNvSpPr>
          <p:nvPr>
            <p:ph type="title"/>
          </p:nvPr>
        </p:nvSpPr>
        <p:spPr/>
        <p:txBody>
          <a:bodyPr/>
          <a:lstStyle/>
          <a:p>
            <a:pPr algn="ctr"/>
            <a:r>
              <a:rPr lang="it-IT" dirty="0"/>
              <a:t>Prime modifiche</a:t>
            </a:r>
          </a:p>
        </p:txBody>
      </p:sp>
      <p:sp>
        <p:nvSpPr>
          <p:cNvPr id="3" name="Segnaposto contenuto 2">
            <a:extLst>
              <a:ext uri="{FF2B5EF4-FFF2-40B4-BE49-F238E27FC236}">
                <a16:creationId xmlns:a16="http://schemas.microsoft.com/office/drawing/2014/main" id="{DBCE83F6-1516-40E5-88BB-0817D5191F5A}"/>
              </a:ext>
            </a:extLst>
          </p:cNvPr>
          <p:cNvSpPr>
            <a:spLocks noGrp="1"/>
          </p:cNvSpPr>
          <p:nvPr>
            <p:ph idx="1"/>
          </p:nvPr>
        </p:nvSpPr>
        <p:spPr>
          <a:xfrm>
            <a:off x="2589212" y="1804946"/>
            <a:ext cx="8915400" cy="4106276"/>
          </a:xfrm>
        </p:spPr>
        <p:txBody>
          <a:bodyPr>
            <a:normAutofit/>
          </a:bodyPr>
          <a:lstStyle/>
          <a:p>
            <a:r>
              <a:rPr lang="it-IT" sz="1700" dirty="0"/>
              <a:t>Le guerre diminuiscono: nel 1990 erano in corso circa 50 conflitti armati. </a:t>
            </a:r>
          </a:p>
          <a:p>
            <a:pPr lvl="1"/>
            <a:r>
              <a:rPr lang="it-IT" sz="1700" dirty="0"/>
              <a:t>La maggior parte intra-statali concentrati nel Terzo Mondo: caratterizzati da milizie ed eserciti di regime che si scontrano su motivazioni politiche, etniche, religiose e ideologiche (ultimi retaggi della GF) </a:t>
            </a:r>
          </a:p>
          <a:p>
            <a:pPr lvl="1"/>
            <a:r>
              <a:rPr lang="it-IT" sz="1700" dirty="0"/>
              <a:t>Altre erano combattute in forma concentrica verso minoranze etniche (Iran, Iraq e Turchia contro i Curdi)</a:t>
            </a:r>
          </a:p>
          <a:p>
            <a:pPr lvl="1"/>
            <a:r>
              <a:rPr lang="it-IT" sz="1700" dirty="0"/>
              <a:t>Altre erano particolari (Gran Bretagna – IRA in Irlanda)</a:t>
            </a:r>
          </a:p>
          <a:p>
            <a:pPr lvl="1"/>
            <a:r>
              <a:rPr lang="it-IT" sz="1700" dirty="0"/>
              <a:t>Vera e propria guerra era quella India/Pakistan (1990)</a:t>
            </a:r>
          </a:p>
          <a:p>
            <a:pPr lvl="1"/>
            <a:r>
              <a:rPr lang="it-IT" sz="1700" dirty="0"/>
              <a:t>Guerre delle Nazioni Unite: Somalia (92-93 senza risultati e ritiro dei diversi contingenti senza risolvere problemi) </a:t>
            </a:r>
          </a:p>
        </p:txBody>
      </p:sp>
    </p:spTree>
    <p:extLst>
      <p:ext uri="{BB962C8B-B14F-4D97-AF65-F5344CB8AC3E}">
        <p14:creationId xmlns:p14="http://schemas.microsoft.com/office/powerpoint/2010/main" val="113383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00912-E441-411A-9006-B6ADA318449A}"/>
              </a:ext>
            </a:extLst>
          </p:cNvPr>
          <p:cNvSpPr>
            <a:spLocks noGrp="1"/>
          </p:cNvSpPr>
          <p:nvPr>
            <p:ph type="title"/>
          </p:nvPr>
        </p:nvSpPr>
        <p:spPr/>
        <p:txBody>
          <a:bodyPr>
            <a:normAutofit/>
          </a:bodyPr>
          <a:lstStyle/>
          <a:p>
            <a:pPr algn="ctr"/>
            <a:r>
              <a:rPr lang="it-IT" sz="3200" dirty="0"/>
              <a:t>La I Guerra del Golfo: la prima guerra del villaggio globale</a:t>
            </a:r>
          </a:p>
        </p:txBody>
      </p:sp>
      <p:sp>
        <p:nvSpPr>
          <p:cNvPr id="3" name="Segnaposto contenuto 2">
            <a:extLst>
              <a:ext uri="{FF2B5EF4-FFF2-40B4-BE49-F238E27FC236}">
                <a16:creationId xmlns:a16="http://schemas.microsoft.com/office/drawing/2014/main" id="{603F602D-CBB2-4087-94A8-11EA5FD6584A}"/>
              </a:ext>
            </a:extLst>
          </p:cNvPr>
          <p:cNvSpPr>
            <a:spLocks noGrp="1"/>
          </p:cNvSpPr>
          <p:nvPr>
            <p:ph idx="1"/>
          </p:nvPr>
        </p:nvSpPr>
        <p:spPr/>
        <p:txBody>
          <a:bodyPr/>
          <a:lstStyle/>
          <a:p>
            <a:r>
              <a:rPr lang="it-IT" dirty="0"/>
              <a:t>Svaniscono i dubbi che la fine del bipolarismo portasse con se la fine delle guerre.</a:t>
            </a:r>
          </a:p>
          <a:p>
            <a:r>
              <a:rPr lang="it-IT" dirty="0"/>
              <a:t>E’ l’ultimo grande conflitto del mondo bi-polare ed il primo della fase successiva</a:t>
            </a:r>
          </a:p>
          <a:p>
            <a:r>
              <a:rPr lang="it-IT" dirty="0"/>
              <a:t>Appaiono in pubblico le «armi di nuova generazione» anche se la guerra è combattuta in buona parte con i sistemi tradizionali (fanteria, carri, aerei): quando si entra si combatte sul terreno con metodi tradizionali ed armi più efficaci</a:t>
            </a:r>
          </a:p>
          <a:p>
            <a:r>
              <a:rPr lang="it-IT" dirty="0"/>
              <a:t>L’asimmetria è tutta a favore della potenza tecnologicamente più avanzata</a:t>
            </a:r>
          </a:p>
        </p:txBody>
      </p:sp>
    </p:spTree>
    <p:extLst>
      <p:ext uri="{BB962C8B-B14F-4D97-AF65-F5344CB8AC3E}">
        <p14:creationId xmlns:p14="http://schemas.microsoft.com/office/powerpoint/2010/main" val="195680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94B1F3-9EA7-4C71-9D64-EFE237098F93}"/>
              </a:ext>
            </a:extLst>
          </p:cNvPr>
          <p:cNvPicPr>
            <a:picLocks noChangeAspect="1"/>
          </p:cNvPicPr>
          <p:nvPr/>
        </p:nvPicPr>
        <p:blipFill>
          <a:blip r:embed="rId2"/>
          <a:stretch>
            <a:fillRect/>
          </a:stretch>
        </p:blipFill>
        <p:spPr>
          <a:xfrm>
            <a:off x="2718310" y="1090612"/>
            <a:ext cx="3686175" cy="4676775"/>
          </a:xfrm>
          <a:prstGeom prst="rect">
            <a:avLst/>
          </a:prstGeom>
        </p:spPr>
      </p:pic>
      <p:pic>
        <p:nvPicPr>
          <p:cNvPr id="3" name="Immagine 2">
            <a:extLst>
              <a:ext uri="{FF2B5EF4-FFF2-40B4-BE49-F238E27FC236}">
                <a16:creationId xmlns:a16="http://schemas.microsoft.com/office/drawing/2014/main" id="{38ABB8D7-4471-46B5-A8C8-5A4423E7A0CA}"/>
              </a:ext>
            </a:extLst>
          </p:cNvPr>
          <p:cNvPicPr>
            <a:picLocks noChangeAspect="1"/>
          </p:cNvPicPr>
          <p:nvPr/>
        </p:nvPicPr>
        <p:blipFill>
          <a:blip r:embed="rId3"/>
          <a:stretch>
            <a:fillRect/>
          </a:stretch>
        </p:blipFill>
        <p:spPr>
          <a:xfrm>
            <a:off x="8181530" y="1090612"/>
            <a:ext cx="3324338" cy="2227306"/>
          </a:xfrm>
          <a:prstGeom prst="rect">
            <a:avLst/>
          </a:prstGeom>
        </p:spPr>
      </p:pic>
      <p:pic>
        <p:nvPicPr>
          <p:cNvPr id="4" name="Immagine 3">
            <a:extLst>
              <a:ext uri="{FF2B5EF4-FFF2-40B4-BE49-F238E27FC236}">
                <a16:creationId xmlns:a16="http://schemas.microsoft.com/office/drawing/2014/main" id="{60261032-0BC2-4638-8E00-CA3C96320159}"/>
              </a:ext>
            </a:extLst>
          </p:cNvPr>
          <p:cNvPicPr>
            <a:picLocks noChangeAspect="1"/>
          </p:cNvPicPr>
          <p:nvPr/>
        </p:nvPicPr>
        <p:blipFill>
          <a:blip r:embed="rId4"/>
          <a:stretch>
            <a:fillRect/>
          </a:stretch>
        </p:blipFill>
        <p:spPr>
          <a:xfrm>
            <a:off x="8181530" y="3749039"/>
            <a:ext cx="3324338" cy="2018348"/>
          </a:xfrm>
          <a:prstGeom prst="rect">
            <a:avLst/>
          </a:prstGeom>
        </p:spPr>
      </p:pic>
    </p:spTree>
    <p:extLst>
      <p:ext uri="{BB962C8B-B14F-4D97-AF65-F5344CB8AC3E}">
        <p14:creationId xmlns:p14="http://schemas.microsoft.com/office/powerpoint/2010/main" val="148261368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722</TotalTime>
  <Words>2047</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Century Gothic</vt:lpstr>
      <vt:lpstr>Wingdings 3</vt:lpstr>
      <vt:lpstr>Filo</vt:lpstr>
      <vt:lpstr>Vecchie e nuove guerre</vt:lpstr>
      <vt:lpstr>1945-1989</vt:lpstr>
      <vt:lpstr>1989-1991</vt:lpstr>
      <vt:lpstr>2001 – torri gemelle 2003 – invasione dell’Iraq</vt:lpstr>
      <vt:lpstr>Primavere Arabe. 2010</vt:lpstr>
      <vt:lpstr>Tre scansioni per grandi trasformazioni</vt:lpstr>
      <vt:lpstr>Prime modifiche</vt:lpstr>
      <vt:lpstr>La I Guerra del Golfo: la prima guerra del villaggio globale</vt:lpstr>
      <vt:lpstr>Presentazione standard di PowerPoint</vt:lpstr>
      <vt:lpstr>La guerra torna in Europa: la Jugoslavia</vt:lpstr>
      <vt:lpstr>Presentazione standard di PowerPoint</vt:lpstr>
      <vt:lpstr>Presentazione standard di PowerPoint</vt:lpstr>
      <vt:lpstr>La guerra torna in Europa</vt:lpstr>
      <vt:lpstr>Presentazione standard di PowerPoint</vt:lpstr>
      <vt:lpstr>Progetto Nabucco e Trans Adriatic Pipeline</vt:lpstr>
      <vt:lpstr>Altre guerre nel mondo</vt:lpstr>
      <vt:lpstr>Ulteriori modifiche: asimmetrie</vt:lpstr>
      <vt:lpstr>Ulteriori modifiche: asimmetrie</vt:lpstr>
      <vt:lpstr>La svolta del 2003</vt:lpstr>
      <vt:lpstr>Presentazione standard di PowerPoint</vt:lpstr>
      <vt:lpstr>Presentazione standard di PowerPoint</vt:lpstr>
      <vt:lpstr>Dopo il 2003</vt:lpstr>
      <vt:lpstr>Dopo il 2003</vt:lpstr>
      <vt:lpstr>Definire la guerra nel mondo post-bipolare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Vecchie e nuove guerre</dc:title>
  <dc:creator>utente</dc:creator>
  <cp:lastModifiedBy>utente</cp:lastModifiedBy>
  <cp:revision>67</cp:revision>
  <dcterms:created xsi:type="dcterms:W3CDTF">2022-02-27T12:20:01Z</dcterms:created>
  <dcterms:modified xsi:type="dcterms:W3CDTF">2023-12-26T18:10:42Z</dcterms:modified>
</cp:coreProperties>
</file>