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9" r:id="rId9"/>
    <p:sldId id="271" r:id="rId10"/>
    <p:sldId id="280" r:id="rId11"/>
    <p:sldId id="281" r:id="rId12"/>
    <p:sldId id="282" r:id="rId13"/>
    <p:sldId id="283" r:id="rId14"/>
    <p:sldId id="270" r:id="rId15"/>
    <p:sldId id="285" r:id="rId16"/>
    <p:sldId id="286" r:id="rId17"/>
    <p:sldId id="284" r:id="rId18"/>
    <p:sldId id="292" r:id="rId19"/>
    <p:sldId id="293" r:id="rId20"/>
    <p:sldId id="29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>
      <p:cViewPr varScale="1">
        <p:scale>
          <a:sx n="63" d="100"/>
          <a:sy n="63" d="100"/>
        </p:scale>
        <p:origin x="7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4/23/2024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95140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4/23/2024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284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4/23/2024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9035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4/23/2024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149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4/23/2024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25356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4/23/2024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569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4/23/2024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382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4/23/2024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568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4/23/2024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932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4/23/2024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032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dirty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4/23/2024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8197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4/23/2024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9005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F03F0E-EA32-1511-9E7D-43007C2DDD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4960137"/>
            <a:ext cx="7897558" cy="1463040"/>
          </a:xfrm>
        </p:spPr>
        <p:txBody>
          <a:bodyPr>
            <a:normAutofit/>
          </a:bodyPr>
          <a:lstStyle/>
          <a:p>
            <a:br>
              <a:rPr lang="it-IT" sz="2800" b="1" dirty="0">
                <a:solidFill>
                  <a:schemeClr val="accent6"/>
                </a:solidFill>
                <a:latin typeface="Trebuchet MS" panose="020B0703020202090204" pitchFamily="34" charset="0"/>
              </a:rPr>
            </a:br>
            <a:br>
              <a:rPr lang="it-IT" sz="2800" b="1">
                <a:solidFill>
                  <a:schemeClr val="accent6"/>
                </a:solidFill>
                <a:latin typeface="Trebuchet MS" panose="020B0703020202090204" pitchFamily="34" charset="0"/>
              </a:rPr>
            </a:br>
            <a:r>
              <a:rPr lang="it-IT" sz="2200" b="1">
                <a:solidFill>
                  <a:schemeClr val="tx1"/>
                </a:solidFill>
                <a:latin typeface="Trebuchet MS" panose="020B0703020202090204" pitchFamily="34" charset="0"/>
              </a:rPr>
              <a:t>LA PIRAMIDE DEL VALORE DELLA MARCA</a:t>
            </a:r>
            <a:endParaRPr lang="it-IT" sz="2800" b="1" dirty="0">
              <a:solidFill>
                <a:schemeClr val="tx1"/>
              </a:solidFill>
              <a:latin typeface="Trebuchet MS" panose="020B0703020202090204" pitchFamily="34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64C1BAC-BE05-610F-AB38-2F4DEC0670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EF07F00-1517-223A-696E-5DE8285429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4579" y="4792307"/>
            <a:ext cx="3532442" cy="1798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220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C0AA310-7A29-3001-EEF0-5979E6A963F9}"/>
              </a:ext>
            </a:extLst>
          </p:cNvPr>
          <p:cNvSpPr txBox="1"/>
          <p:nvPr/>
        </p:nvSpPr>
        <p:spPr>
          <a:xfrm>
            <a:off x="795337" y="1305341"/>
            <a:ext cx="10601326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rgbClr val="92D050"/>
                </a:solidFill>
                <a:effectLst/>
                <a:latin typeface="Trebuchet MS" panose="020B0703020202090204" pitchFamily="34" charset="0"/>
              </a:rPr>
              <a:t>L'essenza della marca</a:t>
            </a:r>
            <a:r>
              <a:rPr lang="it-IT" sz="3000" b="1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it-IT" sz="3000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racchiude «l'anima vera e propria della marca». </a:t>
            </a:r>
          </a:p>
          <a:p>
            <a:pPr algn="ctr"/>
            <a:endParaRPr lang="it-IT" sz="3000" dirty="0">
              <a:solidFill>
                <a:schemeClr val="accent6">
                  <a:lumMod val="50000"/>
                </a:schemeClr>
              </a:solidFill>
              <a:latin typeface="Trebuchet MS" panose="020B0703020202090204" pitchFamily="34" charset="0"/>
            </a:endParaRPr>
          </a:p>
          <a:p>
            <a:pPr algn="ctr"/>
            <a:r>
              <a:rPr lang="it-IT" sz="3000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Si tratta cioè di un singolo concetto unificante in grado di esprimere buona parte di quanto la marca intende rappresentare per il mercato, la sua promessa di fondo. </a:t>
            </a:r>
          </a:p>
          <a:p>
            <a:pPr algn="ctr"/>
            <a:endParaRPr lang="it-IT" sz="3000" dirty="0">
              <a:solidFill>
                <a:schemeClr val="accent6">
                  <a:lumMod val="50000"/>
                </a:schemeClr>
              </a:solidFill>
              <a:latin typeface="Trebuchet MS" panose="020B0703020202090204" pitchFamily="34" charset="0"/>
            </a:endParaRP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88557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F4FB3C5E-190E-CF05-BB3D-B1845AA15D84}"/>
              </a:ext>
            </a:extLst>
          </p:cNvPr>
          <p:cNvSpPr txBox="1"/>
          <p:nvPr/>
        </p:nvSpPr>
        <p:spPr>
          <a:xfrm>
            <a:off x="1231107" y="1859339"/>
            <a:ext cx="972978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>
                <a:solidFill>
                  <a:srgbClr val="92D050"/>
                </a:solidFill>
                <a:effectLst/>
                <a:latin typeface="Trebuchet MS" panose="020B0703020202090204" pitchFamily="34" charset="0"/>
              </a:rPr>
              <a:t>L'identità di fondo </a:t>
            </a:r>
            <a:r>
              <a:rPr lang="it-IT" sz="3000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è costituita dalla declinazione della sintetica essenza di marca in una serie di punti cardinali che l'impresa si da per orientare i propri comportamenti. </a:t>
            </a: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98799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35CE3219-93A3-C2ED-32C3-15A348CC819F}"/>
              </a:ext>
            </a:extLst>
          </p:cNvPr>
          <p:cNvSpPr txBox="1"/>
          <p:nvPr/>
        </p:nvSpPr>
        <p:spPr>
          <a:xfrm>
            <a:off x="666750" y="1997839"/>
            <a:ext cx="108585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Tali punti dovrebbero rispecchiare la strategia e i valori dell'organizzazione e almeno una parte di essi dovrebbe essere tale da differenziare la marca da quelle della concorrenza e avere risonanza presso i clienti. </a:t>
            </a:r>
            <a:endParaRPr lang="it-IT" sz="3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8057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00B25CDA-B674-D7BE-81D8-533313DB47A7}"/>
              </a:ext>
            </a:extLst>
          </p:cNvPr>
          <p:cNvSpPr txBox="1"/>
          <p:nvPr/>
        </p:nvSpPr>
        <p:spPr>
          <a:xfrm>
            <a:off x="2238375" y="2136338"/>
            <a:ext cx="771525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>
                <a:solidFill>
                  <a:srgbClr val="92D050"/>
                </a:solidFill>
                <a:effectLst/>
                <a:latin typeface="Trebuchet MS" panose="020B0703020202090204" pitchFamily="34" charset="0"/>
              </a:rPr>
              <a:t>L'identità centrale </a:t>
            </a:r>
            <a:r>
              <a:rPr lang="it-IT" sz="3600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dovrebbe poter restare immutata anche se la marca passa ad altri prodotti e si espande in nuovi mercati.</a:t>
            </a: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49665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cerchio&#10;&#10;Descrizione generata automaticamente">
            <a:extLst>
              <a:ext uri="{FF2B5EF4-FFF2-40B4-BE49-F238E27FC236}">
                <a16:creationId xmlns:a16="http://schemas.microsoft.com/office/drawing/2014/main" id="{7CD76CE2-C603-660D-7A71-1E0D6FF195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08577" y="204359"/>
            <a:ext cx="15409153" cy="6449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1786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04E07026-DF39-A2B4-C535-89D6074CAC5E}"/>
              </a:ext>
            </a:extLst>
          </p:cNvPr>
          <p:cNvSpPr txBox="1"/>
          <p:nvPr/>
        </p:nvSpPr>
        <p:spPr>
          <a:xfrm>
            <a:off x="2226733" y="1536174"/>
            <a:ext cx="773853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6000" b="1" dirty="0">
              <a:solidFill>
                <a:srgbClr val="92D050"/>
              </a:solidFill>
              <a:latin typeface="Trebuchet MS" panose="020B0703020202090204" pitchFamily="34" charset="0"/>
            </a:endParaRPr>
          </a:p>
          <a:p>
            <a:pPr algn="ctr"/>
            <a:r>
              <a:rPr lang="it-IT" sz="6000" b="1" dirty="0">
                <a:solidFill>
                  <a:srgbClr val="92D050"/>
                </a:solidFill>
                <a:latin typeface="Trebuchet MS" panose="020B0703020202090204" pitchFamily="34" charset="0"/>
              </a:rPr>
              <a:t>IL POSIZIONAMENTO, I VALORI E IL MANTRA DELLA MARCA </a:t>
            </a:r>
          </a:p>
        </p:txBody>
      </p:sp>
    </p:spTree>
    <p:extLst>
      <p:ext uri="{BB962C8B-B14F-4D97-AF65-F5344CB8AC3E}">
        <p14:creationId xmlns:p14="http://schemas.microsoft.com/office/powerpoint/2010/main" val="13963035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7BDD35C-6BDF-7AFB-63DF-52A51489076A}"/>
              </a:ext>
            </a:extLst>
          </p:cNvPr>
          <p:cNvSpPr txBox="1"/>
          <p:nvPr/>
        </p:nvSpPr>
        <p:spPr>
          <a:xfrm>
            <a:off x="1223962" y="1582340"/>
            <a:ext cx="974407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L'identità ispira la definizione del posizionamento della marca.</a:t>
            </a:r>
          </a:p>
          <a:p>
            <a:pPr algn="ctr"/>
            <a:endParaRPr lang="it-IT" sz="3600" dirty="0">
              <a:solidFill>
                <a:schemeClr val="accent6">
                  <a:lumMod val="50000"/>
                </a:schemeClr>
              </a:solidFill>
              <a:latin typeface="Trebuchet MS" panose="020B0703020202090204" pitchFamily="34" charset="0"/>
            </a:endParaRPr>
          </a:p>
          <a:p>
            <a:pPr algn="ctr"/>
            <a:r>
              <a:rPr lang="it-IT" sz="3600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Obiettivo: valorizzarne gli attributi distintivi agli occhi dei potenziali clienti.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71139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5E0B612B-C4E7-4DF9-B726-F251ECE726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313602" y="614363"/>
            <a:ext cx="16491022" cy="574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380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756A4B13-8FFD-4848-73C6-74C315B1D90D}"/>
              </a:ext>
            </a:extLst>
          </p:cNvPr>
          <p:cNvSpPr txBox="1"/>
          <p:nvPr/>
        </p:nvSpPr>
        <p:spPr>
          <a:xfrm>
            <a:off x="561974" y="2228671"/>
            <a:ext cx="1163002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dirty="0">
                <a:solidFill>
                  <a:schemeClr val="accent6">
                    <a:lumMod val="50000"/>
                  </a:schemeClr>
                </a:solidFill>
                <a:latin typeface="Trebuchet MS" panose="020B0703020202090204" pitchFamily="34" charset="0"/>
              </a:rPr>
              <a:t>I</a:t>
            </a:r>
            <a:r>
              <a:rPr lang="it-IT" sz="3000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 mantra possono essere articolati in tre elementi:</a:t>
            </a:r>
          </a:p>
          <a:p>
            <a:pPr algn="ctr"/>
            <a:endParaRPr lang="it-IT" sz="3000" dirty="0">
              <a:solidFill>
                <a:schemeClr val="accent6">
                  <a:lumMod val="50000"/>
                </a:schemeClr>
              </a:solidFill>
              <a:effectLst/>
              <a:latin typeface="Trebuchet MS" panose="020B0703020202090204" pitchFamily="34" charset="0"/>
            </a:endParaRPr>
          </a:p>
          <a:p>
            <a:pPr algn="ctr"/>
            <a:r>
              <a:rPr lang="it-IT" sz="3000" b="1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• le funzioni della marca</a:t>
            </a:r>
            <a:r>
              <a:rPr lang="it-IT" sz="3000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, le quali descrivono la natura del bene/servizio o il tipo di benefici offerti sul piano funzionale, psico-sociale ed esperienziale. </a:t>
            </a:r>
            <a:endParaRPr lang="it-IT" sz="3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1333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2E716613-C709-96A2-6783-FDB98362F68D}"/>
              </a:ext>
            </a:extLst>
          </p:cNvPr>
          <p:cNvSpPr txBox="1"/>
          <p:nvPr/>
        </p:nvSpPr>
        <p:spPr>
          <a:xfrm>
            <a:off x="831056" y="751344"/>
            <a:ext cx="10529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it-IT" sz="3000" b="1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il modificatore descrittivo</a:t>
            </a:r>
            <a:r>
              <a:rPr lang="it-IT" sz="3000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, che permette di circoscrivere le funzioni della marca per chiarirne meglio la natura. 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endParaRPr lang="it-IT" sz="3000" dirty="0">
              <a:solidFill>
                <a:schemeClr val="accent6">
                  <a:lumMod val="50000"/>
                </a:schemeClr>
              </a:solidFill>
              <a:latin typeface="Trebuchet MS" panose="020B0703020202090204" pitchFamily="34" charset="0"/>
            </a:endParaRP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it-IT" sz="3000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Così, quella assicurata da Nike non è una performance qualunque, per esempio artistica, ma una performance esclusivamente atletica. Analogamente, l'intrattenimento offerto da Disney non è, per esempio, rivolto agli adulti, ma alla famiglia.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71865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21B77F4-C9E7-2C71-BDC3-88D87920B441}"/>
              </a:ext>
            </a:extLst>
          </p:cNvPr>
          <p:cNvSpPr txBox="1"/>
          <p:nvPr/>
        </p:nvSpPr>
        <p:spPr>
          <a:xfrm>
            <a:off x="0" y="2321004"/>
            <a:ext cx="121920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000" b="1" dirty="0">
                <a:solidFill>
                  <a:srgbClr val="92D050"/>
                </a:solidFill>
                <a:latin typeface="Trebuchet MS" panose="020B0703020202090204" pitchFamily="34" charset="0"/>
              </a:rPr>
              <a:t>LA PIRAMIDE DEL VALORE </a:t>
            </a:r>
          </a:p>
          <a:p>
            <a:pPr algn="ctr"/>
            <a:r>
              <a:rPr lang="it-IT" sz="6000" b="1" dirty="0">
                <a:solidFill>
                  <a:srgbClr val="92D050"/>
                </a:solidFill>
                <a:latin typeface="Trebuchet MS" panose="020B0703020202090204" pitchFamily="34" charset="0"/>
              </a:rPr>
              <a:t>DELLA MARCA</a:t>
            </a: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402021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0706E4CD-FB67-64AE-D467-2226194A14DF}"/>
              </a:ext>
            </a:extLst>
          </p:cNvPr>
          <p:cNvSpPr txBox="1"/>
          <p:nvPr/>
        </p:nvSpPr>
        <p:spPr>
          <a:xfrm>
            <a:off x="445293" y="1582340"/>
            <a:ext cx="11301413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it-IT" sz="3000" b="1" dirty="0">
                <a:solidFill>
                  <a:schemeClr val="accent6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il modificatore emotivo</a:t>
            </a:r>
            <a:r>
              <a:rPr lang="it-IT" sz="3000" dirty="0">
                <a:solidFill>
                  <a:schemeClr val="accent6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, il quale fornisce un'ulteriore qualificazione in merito alle modalità con cui la marca garantisce i benefici promessi. 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endParaRPr lang="it-IT" sz="3000" dirty="0">
              <a:solidFill>
                <a:schemeClr val="accent6">
                  <a:lumMod val="75000"/>
                </a:schemeClr>
              </a:solidFill>
              <a:latin typeface="Trebuchet MS" panose="020B0703020202090204" pitchFamily="34" charset="0"/>
            </a:endParaRPr>
          </a:p>
          <a:p>
            <a:pPr algn="ctr"/>
            <a:r>
              <a:rPr lang="it-IT" sz="3000" dirty="0">
                <a:solidFill>
                  <a:schemeClr val="accent6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In altre parole, risponde alla domanda: qual è la natura dell'attività della marca e in che modo, esattamente, essa offre determinati benefici?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22312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BF526094-7C88-E614-987F-3D432D1DA519}"/>
              </a:ext>
            </a:extLst>
          </p:cNvPr>
          <p:cNvSpPr txBox="1"/>
          <p:nvPr/>
        </p:nvSpPr>
        <p:spPr>
          <a:xfrm>
            <a:off x="609600" y="2103157"/>
            <a:ext cx="109728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b="1" dirty="0">
                <a:solidFill>
                  <a:srgbClr val="92D050"/>
                </a:solidFill>
                <a:effectLst/>
                <a:latin typeface="Trebuchet MS" panose="020B070302020209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modello in esame</a:t>
            </a:r>
            <a:r>
              <a:rPr lang="it-IT" sz="3000" dirty="0">
                <a:solidFill>
                  <a:srgbClr val="92D050"/>
                </a:solidFill>
                <a:effectLst/>
                <a:latin typeface="Trebuchet MS" panose="020B070302020209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3000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sintetizza il processo di costruzione del valore di una marca, proponendo una serie ascendente di fasi sequenziali, a ciascuna delle quali corrisponde un diverso grado di coinvolgimento del consumatore.</a:t>
            </a:r>
          </a:p>
          <a:p>
            <a:endParaRPr lang="it-IT" sz="2000" dirty="0">
              <a:latin typeface="Trebuchet MS" panose="020B070302020209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it-IT" sz="2000" dirty="0">
              <a:latin typeface="Trebuchet MS" panose="020B070302020209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33507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9E779DFC-B559-A2D5-B1B7-614BF1EDE2DA}"/>
              </a:ext>
            </a:extLst>
          </p:cNvPr>
          <p:cNvSpPr txBox="1"/>
          <p:nvPr/>
        </p:nvSpPr>
        <p:spPr>
          <a:xfrm>
            <a:off x="495300" y="1305341"/>
            <a:ext cx="11201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dirty="0">
                <a:solidFill>
                  <a:schemeClr val="accent6">
                    <a:lumMod val="50000"/>
                  </a:schemeClr>
                </a:solidFill>
                <a:latin typeface="Trebuchet MS" panose="020B070302020209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3000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lla base della piramide risiede: </a:t>
            </a:r>
          </a:p>
          <a:p>
            <a:endParaRPr lang="it-IT" sz="3000" dirty="0">
              <a:solidFill>
                <a:schemeClr val="accent6">
                  <a:lumMod val="50000"/>
                </a:schemeClr>
              </a:solidFill>
              <a:latin typeface="Trebuchet MS" panose="020B070302020209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it-IT" sz="3000" b="1" dirty="0">
                <a:solidFill>
                  <a:srgbClr val="92D050"/>
                </a:solidFill>
                <a:effectLst/>
                <a:latin typeface="Trebuchet MS" panose="020B070302020209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PROMINENZA DELLA MARCA</a:t>
            </a:r>
            <a:r>
              <a:rPr lang="it-IT" sz="3000" b="1" dirty="0">
                <a:solidFill>
                  <a:schemeClr val="accent6">
                    <a:lumMod val="50000"/>
                  </a:schemeClr>
                </a:solidFill>
                <a:latin typeface="Trebuchet MS" panose="020B070302020209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algn="ctr"/>
            <a:endParaRPr lang="it-IT" sz="3000" dirty="0">
              <a:solidFill>
                <a:schemeClr val="accent6">
                  <a:lumMod val="50000"/>
                </a:schemeClr>
              </a:solidFill>
              <a:effectLst/>
              <a:latin typeface="Trebuchet MS" panose="020B070302020209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it-IT" sz="3000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 riferimento alla consapevolezza che i consumatori ne hanno, ossia alla capacità di richiamarla alla mente in situazioni opportune</a:t>
            </a:r>
            <a:r>
              <a:rPr lang="it-IT" sz="3600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it-IT" sz="3600" dirty="0">
              <a:latin typeface="Trebuchet MS" panose="020B070302020209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2110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3065E033-4D11-D35D-7EE8-78A732BC240D}"/>
              </a:ext>
            </a:extLst>
          </p:cNvPr>
          <p:cNvSpPr txBox="1"/>
          <p:nvPr/>
        </p:nvSpPr>
        <p:spPr>
          <a:xfrm>
            <a:off x="588169" y="612844"/>
            <a:ext cx="11015661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endParaRPr lang="it-IT" sz="3600" dirty="0">
              <a:solidFill>
                <a:srgbClr val="FF0000"/>
              </a:solidFill>
              <a:latin typeface="Trebuchet MS" panose="020B070302020209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it-IT" sz="3600" b="1" dirty="0">
                <a:solidFill>
                  <a:srgbClr val="92D050"/>
                </a:solidFill>
                <a:latin typeface="Trebuchet MS" panose="020B070302020209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it-IT" sz="3600" b="1" dirty="0">
                <a:solidFill>
                  <a:srgbClr val="92D050"/>
                </a:solidFill>
                <a:effectLst/>
                <a:latin typeface="Trebuchet MS" panose="020B070302020209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CONSAPEVOLEZZA </a:t>
            </a:r>
            <a:r>
              <a:rPr lang="it-IT" sz="3000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notorietà 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endParaRPr lang="it-IT" sz="3000" dirty="0">
              <a:solidFill>
                <a:schemeClr val="accent6">
                  <a:lumMod val="50000"/>
                </a:schemeClr>
              </a:solidFill>
              <a:latin typeface="Trebuchet MS" panose="020B070302020209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it-IT" sz="3000" dirty="0">
                <a:solidFill>
                  <a:schemeClr val="accent6">
                    <a:lumMod val="50000"/>
                  </a:schemeClr>
                </a:solidFill>
                <a:latin typeface="Trebuchet MS" panose="020B070302020209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sz="3000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uò essere descritta secondo due dimensioni: la profondità e l'ampiezza. </a:t>
            </a:r>
          </a:p>
          <a:p>
            <a:pPr algn="ctr"/>
            <a:r>
              <a:rPr lang="it-IT" sz="3000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prima attiene alla rapidità con cui la marca viene richiamata alla memoria dal consumatore rispetto a marche concorrenti. </a:t>
            </a:r>
            <a:r>
              <a:rPr lang="it-IT" sz="3000" dirty="0">
                <a:solidFill>
                  <a:schemeClr val="accent6">
                    <a:lumMod val="50000"/>
                  </a:schemeClr>
                </a:solidFill>
                <a:latin typeface="Trebuchet MS" panose="020B070302020209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it-IT" sz="3000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 quindi sinonimo di notorietà spontanea della marca. </a:t>
            </a:r>
          </a:p>
          <a:p>
            <a:endParaRPr lang="it-IT" sz="1800" dirty="0">
              <a:latin typeface="Trebuchet MS" panose="020B070302020209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26193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4213C3F-AA0B-45A3-2004-9767816FBAA2}"/>
              </a:ext>
            </a:extLst>
          </p:cNvPr>
          <p:cNvSpPr txBox="1"/>
          <p:nvPr/>
        </p:nvSpPr>
        <p:spPr>
          <a:xfrm>
            <a:off x="145256" y="1305341"/>
            <a:ext cx="1190148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it-IT" sz="3600" b="1" dirty="0">
                <a:solidFill>
                  <a:srgbClr val="92D050"/>
                </a:solidFill>
                <a:latin typeface="Trebuchet MS" panose="020B070302020209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it-IT" sz="3600" b="1" dirty="0">
                <a:solidFill>
                  <a:srgbClr val="92D050"/>
                </a:solidFill>
                <a:effectLst/>
                <a:latin typeface="Trebuchet MS" panose="020B070302020209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’AMPIEZZA</a:t>
            </a:r>
          </a:p>
          <a:p>
            <a:pPr algn="ctr"/>
            <a:r>
              <a:rPr lang="it-IT" sz="3600" dirty="0">
                <a:effectLst/>
                <a:latin typeface="Trebuchet MS" panose="020B070302020209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it-IT" sz="3000" dirty="0">
                <a:solidFill>
                  <a:schemeClr val="accent6">
                    <a:lumMod val="50000"/>
                  </a:schemeClr>
                </a:solidFill>
                <a:latin typeface="Trebuchet MS" panose="020B070302020209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it-IT" sz="3000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dentifica invece la varietà di contesti a cui la marca è associata. </a:t>
            </a:r>
          </a:p>
          <a:p>
            <a:pPr algn="ctr"/>
            <a:endParaRPr lang="it-IT" sz="3000" dirty="0">
              <a:solidFill>
                <a:schemeClr val="accent6">
                  <a:lumMod val="50000"/>
                </a:schemeClr>
              </a:solidFill>
              <a:latin typeface="Trebuchet MS" panose="020B070302020209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it-IT" sz="3000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Questo primo mattone della costruzione del brand è essenziale e risponde idealmente al quesito &lt;&lt; </a:t>
            </a:r>
            <a:r>
              <a:rPr lang="it-IT" sz="3000" dirty="0">
                <a:solidFill>
                  <a:schemeClr val="accent6">
                    <a:lumMod val="50000"/>
                  </a:schemeClr>
                </a:solidFill>
                <a:latin typeface="Trebuchet MS" panose="020B070302020209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it-IT" sz="3000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 sei? &gt;&gt;, poiché è indicativo solamente del fatto che il consumatore è a conoscenza dell'esistenza della marca, a prescindere dai significati che le associa.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2491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E33A3DC2-523A-78CA-B88C-528739882CAD}"/>
              </a:ext>
            </a:extLst>
          </p:cNvPr>
          <p:cNvSpPr txBox="1"/>
          <p:nvPr/>
        </p:nvSpPr>
        <p:spPr>
          <a:xfrm>
            <a:off x="784577" y="1028343"/>
            <a:ext cx="1062284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Scalando la piramide, si arriva al secondo livello di coinvolgimento del consumatore, in cui questi è chiamato a qualificare la marca ascrivendole un significato, rispondendo così idealmente al quesito «Che cosa sei?». </a:t>
            </a:r>
          </a:p>
          <a:p>
            <a:pPr algn="ctr"/>
            <a:endParaRPr lang="it-IT" sz="3000" dirty="0">
              <a:solidFill>
                <a:schemeClr val="accent6">
                  <a:lumMod val="50000"/>
                </a:schemeClr>
              </a:solidFill>
              <a:latin typeface="Trebuchet MS" panose="020B0703020202090204" pitchFamily="34" charset="0"/>
            </a:endParaRPr>
          </a:p>
          <a:p>
            <a:pPr algn="ctr"/>
            <a:r>
              <a:rPr lang="it-IT" sz="3000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La marca comincia dunque a prendere forma nella mente del soggetto, mediante il riferimento alle </a:t>
            </a:r>
            <a:r>
              <a:rPr lang="it-IT" sz="3600" b="1" dirty="0">
                <a:solidFill>
                  <a:srgbClr val="92D050"/>
                </a:solidFill>
                <a:effectLst/>
                <a:latin typeface="Trebuchet MS" panose="020B0703020202090204" pitchFamily="34" charset="0"/>
              </a:rPr>
              <a:t>prestazioni</a:t>
            </a:r>
            <a:r>
              <a:rPr lang="it-IT" sz="3600" dirty="0">
                <a:solidFill>
                  <a:srgbClr val="FF0000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it-IT" sz="3600" dirty="0">
                <a:effectLst/>
                <a:latin typeface="Trebuchet MS" panose="020B0703020202090204" pitchFamily="34" charset="0"/>
              </a:rPr>
              <a:t>e </a:t>
            </a:r>
            <a:r>
              <a:rPr lang="it-IT" sz="3000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all'</a:t>
            </a:r>
            <a:r>
              <a:rPr lang="it-IT" sz="3600" b="1" dirty="0">
                <a:solidFill>
                  <a:srgbClr val="92D050"/>
                </a:solidFill>
                <a:effectLst/>
                <a:latin typeface="Trebuchet MS" panose="020B0703020202090204" pitchFamily="34" charset="0"/>
              </a:rPr>
              <a:t>immaginario</a:t>
            </a:r>
            <a:r>
              <a:rPr lang="it-IT" sz="3600" dirty="0">
                <a:effectLst/>
                <a:latin typeface="Trebuchet MS" panose="020B0703020202090204" pitchFamily="34" charset="0"/>
              </a:rPr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38072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diagramma&#10;&#10;Descrizione generata automaticamente">
            <a:extLst>
              <a:ext uri="{FF2B5EF4-FFF2-40B4-BE49-F238E27FC236}">
                <a16:creationId xmlns:a16="http://schemas.microsoft.com/office/drawing/2014/main" id="{0A55516E-90A4-9CCF-6447-BBF8C83D30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974" y="-41617"/>
            <a:ext cx="10372725" cy="6896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944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87207CDC-CA04-3B6A-734B-84C1F64C9042}"/>
              </a:ext>
            </a:extLst>
          </p:cNvPr>
          <p:cNvSpPr txBox="1"/>
          <p:nvPr/>
        </p:nvSpPr>
        <p:spPr>
          <a:xfrm>
            <a:off x="4634919" y="289679"/>
            <a:ext cx="755708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L'</a:t>
            </a:r>
            <a:r>
              <a:rPr lang="it-IT" sz="3000" b="1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identità della marca</a:t>
            </a:r>
            <a:r>
              <a:rPr lang="it-IT" sz="3000" dirty="0">
                <a:solidFill>
                  <a:schemeClr val="accent6">
                    <a:lumMod val="50000"/>
                  </a:schemeClr>
                </a:solidFill>
                <a:effectLst/>
                <a:latin typeface="Trebuchet MS" panose="020B0703020202090204" pitchFamily="34" charset="0"/>
              </a:rPr>
              <a:t> racchiude dunque la visione della marca e guida la creazione dei prodotti da offrire al mercato, la scelta dei segni di riconoscimento nonché la comunicazione e le altre scelte di brand management.</a:t>
            </a:r>
          </a:p>
          <a:p>
            <a:endParaRPr lang="it-IT" dirty="0"/>
          </a:p>
        </p:txBody>
      </p:sp>
      <p:pic>
        <p:nvPicPr>
          <p:cNvPr id="1026" name="Picture 2" descr="Brand identity | Creare un'identità di marca solida e coerente | Giaco ...">
            <a:extLst>
              <a:ext uri="{FF2B5EF4-FFF2-40B4-BE49-F238E27FC236}">
                <a16:creationId xmlns:a16="http://schemas.microsoft.com/office/drawing/2014/main" id="{80585CCD-A9E9-C95F-FF14-BC7685E95E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891671"/>
            <a:ext cx="5715000" cy="367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73070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Blu verde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{CD46270D-758E-B641-8D33-F0388FBDA082}tf10001061</Template>
  <TotalTime>262</TotalTime>
  <Words>583</Words>
  <Application>Microsoft Office PowerPoint</Application>
  <PresentationFormat>Widescreen</PresentationFormat>
  <Paragraphs>44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6" baseType="lpstr">
      <vt:lpstr>Arial</vt:lpstr>
      <vt:lpstr>Trebuchet MS</vt:lpstr>
      <vt:lpstr>Tw Cen MT</vt:lpstr>
      <vt:lpstr>Tw Cen MT Condensed</vt:lpstr>
      <vt:lpstr>Wingdings 3</vt:lpstr>
      <vt:lpstr>Integrale</vt:lpstr>
      <vt:lpstr>  LA PIRAMIDE DEL VALORE DELLA MARCA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GIANFRANCO SKOWRONEK</dc:creator>
  <cp:lastModifiedBy>Rossana Piccolo</cp:lastModifiedBy>
  <cp:revision>11</cp:revision>
  <dcterms:created xsi:type="dcterms:W3CDTF">2023-03-30T21:12:37Z</dcterms:created>
  <dcterms:modified xsi:type="dcterms:W3CDTF">2024-04-23T06:56:11Z</dcterms:modified>
</cp:coreProperties>
</file>