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3" r:id="rId26"/>
    <p:sldId id="281" r:id="rId27"/>
    <p:sldId id="282" r:id="rId28"/>
    <p:sldId id="284" r:id="rId29"/>
    <p:sldId id="285" r:id="rId30"/>
    <p:sldId id="286" r:id="rId31"/>
    <p:sldId id="288" r:id="rId32"/>
  </p:sldIdLst>
  <p:sldSz cx="18288000" cy="10287000"/>
  <p:notesSz cx="6858000" cy="9144000"/>
  <p:embeddedFontLst>
    <p:embeddedFont>
      <p:font typeface="Arial" panose="020B0604020202020204" pitchFamily="34" charset="0"/>
      <p:regular r:id="rId33"/>
    </p:embeddedFont>
    <p:embeddedFont>
      <p:font typeface="Arial Bold" panose="020B0802020202020204" pitchFamily="34" charset="77"/>
      <p:regular r:id="rId34"/>
      <p:bold r:id="rId35"/>
    </p:embeddedFont>
    <p:embeddedFont>
      <p:font typeface="Arial Italics" panose="020B0502020202090204" pitchFamily="34" charset="77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Fahkwang Bold" pitchFamily="2" charset="-34"/>
      <p:regular r:id="rId42"/>
      <p:bold r:id="rId43"/>
    </p:embeddedFont>
    <p:embeddedFont>
      <p:font typeface="Maharlika" pitchFamily="2" charset="77"/>
      <p:regular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Bold" panose="020B080603050402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20" autoAdjust="0"/>
  </p:normalViewPr>
  <p:slideViewPr>
    <p:cSldViewPr>
      <p:cViewPr varScale="1">
        <p:scale>
          <a:sx n="72" d="100"/>
          <a:sy n="72" d="100"/>
        </p:scale>
        <p:origin x="7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803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6097212">
            <a:off x="8353710" y="10614403"/>
            <a:ext cx="11971180" cy="12092101"/>
          </a:xfrm>
          <a:custGeom>
            <a:avLst/>
            <a:gdLst/>
            <a:ahLst/>
            <a:cxnLst/>
            <a:rect l="l" t="t" r="r" b="b"/>
            <a:pathLst>
              <a:path w="11971180" h="12092101">
                <a:moveTo>
                  <a:pt x="0" y="0"/>
                </a:moveTo>
                <a:lnTo>
                  <a:pt x="11971180" y="0"/>
                </a:lnTo>
                <a:lnTo>
                  <a:pt x="11971180" y="12092101"/>
                </a:lnTo>
                <a:lnTo>
                  <a:pt x="0" y="12092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57"/>
            <a:ext cx="16230600" cy="44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1"/>
              </a:lnSpc>
            </a:pPr>
            <a:r>
              <a:rPr lang="en-US" sz="1020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en-US" sz="1020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mercato</a:t>
            </a:r>
            <a:r>
              <a:rPr lang="en-US" sz="1020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del</a:t>
            </a:r>
          </a:p>
          <a:p>
            <a:pPr algn="ctr">
              <a:lnSpc>
                <a:spcPts val="10201"/>
              </a:lnSpc>
            </a:pPr>
            <a:r>
              <a:rPr lang="en-US" sz="1020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20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lavoro</a:t>
            </a:r>
            <a:r>
              <a:rPr lang="en-US" sz="1020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Italia: numeri, </a:t>
            </a:r>
            <a:r>
              <a:rPr lang="en-US" sz="1020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tendenze</a:t>
            </a:r>
            <a:r>
              <a:rPr lang="en-US" sz="1020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020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capitale</a:t>
            </a:r>
            <a:r>
              <a:rPr lang="en-US" sz="1020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20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umano</a:t>
            </a:r>
            <a:endParaRPr lang="en-US" sz="1020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499"/>
              </a:lnSpc>
            </a:pPr>
            <a:endParaRPr lang="en-US" sz="1020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848725" y="6307634"/>
            <a:ext cx="590550" cy="590550"/>
          </a:xfrm>
          <a:custGeom>
            <a:avLst/>
            <a:gdLst/>
            <a:ahLst/>
            <a:cxnLst/>
            <a:rect l="l" t="t" r="r" b="b"/>
            <a:pathLst>
              <a:path w="590550" h="590550">
                <a:moveTo>
                  <a:pt x="0" y="0"/>
                </a:moveTo>
                <a:lnTo>
                  <a:pt x="590550" y="0"/>
                </a:lnTo>
                <a:lnTo>
                  <a:pt x="590550" y="590550"/>
                </a:lnTo>
                <a:lnTo>
                  <a:pt x="0" y="590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1028700" y="7278734"/>
            <a:ext cx="16230600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spc="21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ROSSELLA DI FEDERICO</a:t>
            </a:r>
          </a:p>
          <a:p>
            <a:pPr algn="ctr">
              <a:lnSpc>
                <a:spcPts val="2800"/>
              </a:lnSpc>
            </a:pPr>
            <a:r>
              <a:rPr lang="en-US" sz="2000" b="1" spc="21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SOCIOLOGIA DEI PROCESSI ECONOMICI E DEL LAVORO  </a:t>
            </a:r>
          </a:p>
          <a:p>
            <a:pPr algn="ctr">
              <a:lnSpc>
                <a:spcPts val="2800"/>
              </a:lnSpc>
            </a:pPr>
            <a:r>
              <a:rPr lang="en-US" sz="2000" b="1" spc="21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DIPARTIMENTO DI SCIENZE DELLA COMUNICAZIONE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21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UNIVERSITÀ DEGLI STUDI DI </a:t>
            </a:r>
            <a:r>
              <a:rPr lang="en-US" sz="2000" b="1" spc="2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TERAMO </a:t>
            </a:r>
            <a:endParaRPr lang="en-US" sz="2000" b="1" spc="21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688161" y="7442107"/>
            <a:ext cx="3180722" cy="1061566"/>
          </a:xfrm>
          <a:custGeom>
            <a:avLst/>
            <a:gdLst/>
            <a:ahLst/>
            <a:cxnLst/>
            <a:rect l="l" t="t" r="r" b="b"/>
            <a:pathLst>
              <a:path w="3180722" h="1061566">
                <a:moveTo>
                  <a:pt x="0" y="0"/>
                </a:moveTo>
                <a:lnTo>
                  <a:pt x="3180722" y="0"/>
                </a:lnTo>
                <a:lnTo>
                  <a:pt x="3180722" y="1061566"/>
                </a:lnTo>
                <a:lnTo>
                  <a:pt x="0" y="1061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5387">
            <a:off x="-4634705" y="-13881820"/>
            <a:ext cx="14238820" cy="14382646"/>
          </a:xfrm>
          <a:custGeom>
            <a:avLst/>
            <a:gdLst/>
            <a:ahLst/>
            <a:cxnLst/>
            <a:rect l="l" t="t" r="r" b="b"/>
            <a:pathLst>
              <a:path w="14238820" h="14382646">
                <a:moveTo>
                  <a:pt x="0" y="0"/>
                </a:moveTo>
                <a:lnTo>
                  <a:pt x="14238819" y="0"/>
                </a:lnTo>
                <a:lnTo>
                  <a:pt x="14238819" y="14382646"/>
                </a:lnTo>
                <a:lnTo>
                  <a:pt x="0" y="1438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5738925" y="2303402"/>
            <a:ext cx="11936853" cy="5983348"/>
          </a:xfrm>
          <a:custGeom>
            <a:avLst/>
            <a:gdLst/>
            <a:ahLst/>
            <a:cxnLst/>
            <a:rect l="l" t="t" r="r" b="b"/>
            <a:pathLst>
              <a:path w="11936853" h="5983348">
                <a:moveTo>
                  <a:pt x="0" y="0"/>
                </a:moveTo>
                <a:lnTo>
                  <a:pt x="11936853" y="0"/>
                </a:lnTo>
                <a:lnTo>
                  <a:pt x="11936853" y="5983348"/>
                </a:lnTo>
                <a:lnTo>
                  <a:pt x="0" y="5983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28700" y="1195867"/>
            <a:ext cx="5179478" cy="417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aharlika"/>
                <a:ea typeface="Maharlika"/>
                <a:cs typeface="Maharlika"/>
                <a:sym typeface="Maharlika"/>
              </a:rPr>
              <a:t>E in Europa cosa succede?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26703" y="1019175"/>
            <a:ext cx="13161297" cy="80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0"/>
              </a:lnSpc>
              <a:spcBef>
                <a:spcPct val="0"/>
              </a:spcBef>
            </a:pPr>
            <a:r>
              <a:rPr lang="en-US" sz="2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Età media della popolazione e della forza di lavoro 15-64 anni nei paesi Ue. Anno 2022 (anni)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83082">
            <a:off x="7902822" y="-6590672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49"/>
                </a:lnTo>
                <a:lnTo>
                  <a:pt x="0" y="1901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15368" y="2674197"/>
            <a:ext cx="9028632" cy="4892040"/>
          </a:xfrm>
          <a:custGeom>
            <a:avLst/>
            <a:gdLst/>
            <a:ahLst/>
            <a:cxnLst/>
            <a:rect l="l" t="t" r="r" b="b"/>
            <a:pathLst>
              <a:path w="9028632" h="4892040">
                <a:moveTo>
                  <a:pt x="0" y="0"/>
                </a:moveTo>
                <a:lnTo>
                  <a:pt x="9028632" y="0"/>
                </a:lnTo>
                <a:lnTo>
                  <a:pt x="9028632" y="4892040"/>
                </a:lnTo>
                <a:lnTo>
                  <a:pt x="0" y="4892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9144000" y="2674197"/>
            <a:ext cx="8925116" cy="4892040"/>
          </a:xfrm>
          <a:custGeom>
            <a:avLst/>
            <a:gdLst/>
            <a:ahLst/>
            <a:cxnLst/>
            <a:rect l="l" t="t" r="r" b="b"/>
            <a:pathLst>
              <a:path w="8925116" h="4892040">
                <a:moveTo>
                  <a:pt x="0" y="0"/>
                </a:moveTo>
                <a:lnTo>
                  <a:pt x="8925116" y="0"/>
                </a:lnTo>
                <a:lnTo>
                  <a:pt x="8925116" y="4892040"/>
                </a:lnTo>
                <a:lnTo>
                  <a:pt x="0" y="489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4" r="-63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2899324" y="557694"/>
            <a:ext cx="12508872" cy="92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Popolazione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e </a:t>
            </a: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forze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di </a:t>
            </a: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lavoro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per </a:t>
            </a: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classi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di </a:t>
            </a: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età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ctr">
              <a:lnSpc>
                <a:spcPts val="3519"/>
              </a:lnSpc>
              <a:spcBef>
                <a:spcPct val="0"/>
              </a:spcBef>
            </a:pP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Anni 1993 e 2022 (</a:t>
            </a: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valori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1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percentuali</a:t>
            </a:r>
            <a:r>
              <a:rPr lang="en-US" sz="351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00599" y="8096393"/>
            <a:ext cx="4911612" cy="32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Istat, Rilevazione sulle forze di lavoro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590" y="2192094"/>
            <a:ext cx="9180470" cy="4934868"/>
          </a:xfrm>
          <a:custGeom>
            <a:avLst/>
            <a:gdLst/>
            <a:ahLst/>
            <a:cxnLst/>
            <a:rect l="l" t="t" r="r" b="b"/>
            <a:pathLst>
              <a:path w="9180470" h="4934868">
                <a:moveTo>
                  <a:pt x="0" y="0"/>
                </a:moveTo>
                <a:lnTo>
                  <a:pt x="9180470" y="0"/>
                </a:lnTo>
                <a:lnTo>
                  <a:pt x="9180470" y="4934868"/>
                </a:lnTo>
                <a:lnTo>
                  <a:pt x="0" y="4934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2" t="-352" b="-35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9316060" y="2192094"/>
            <a:ext cx="8705323" cy="4934868"/>
          </a:xfrm>
          <a:custGeom>
            <a:avLst/>
            <a:gdLst/>
            <a:ahLst/>
            <a:cxnLst/>
            <a:rect l="l" t="t" r="r" b="b"/>
            <a:pathLst>
              <a:path w="8705323" h="4934868">
                <a:moveTo>
                  <a:pt x="0" y="0"/>
                </a:moveTo>
                <a:lnTo>
                  <a:pt x="8705323" y="0"/>
                </a:lnTo>
                <a:lnTo>
                  <a:pt x="8705323" y="4934868"/>
                </a:lnTo>
                <a:lnTo>
                  <a:pt x="0" y="4934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1" r="-323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2841434" y="729916"/>
            <a:ext cx="13618006" cy="159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5"/>
              </a:lnSpc>
            </a:pPr>
            <a:r>
              <a:rPr lang="en-US" sz="3345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Occupati</a:t>
            </a:r>
            <a:r>
              <a:rPr lang="en-US" sz="3345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e </a:t>
            </a:r>
            <a:r>
              <a:rPr lang="en-US" sz="3345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Disoccupati</a:t>
            </a:r>
            <a:r>
              <a:rPr lang="en-US" sz="3345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per </a:t>
            </a:r>
            <a:r>
              <a:rPr lang="en-US" sz="3345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classi</a:t>
            </a:r>
            <a:r>
              <a:rPr lang="en-US" sz="3345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di </a:t>
            </a:r>
            <a:r>
              <a:rPr lang="en-US" sz="3345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età</a:t>
            </a:r>
            <a:endParaRPr lang="en-US" sz="3345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345"/>
              </a:lnSpc>
            </a:pPr>
            <a:r>
              <a:rPr lang="en-US" sz="3345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Anni 1993 e 2022 (</a:t>
            </a:r>
            <a:r>
              <a:rPr lang="en-US" sz="3345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valori</a:t>
            </a:r>
            <a:r>
              <a:rPr lang="en-US" sz="3345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345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percentuali</a:t>
            </a:r>
            <a:r>
              <a:rPr lang="en-US" sz="3345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  <a:p>
            <a:pPr algn="ctr">
              <a:lnSpc>
                <a:spcPts val="6371"/>
              </a:lnSpc>
              <a:spcBef>
                <a:spcPct val="0"/>
              </a:spcBef>
            </a:pPr>
            <a:endParaRPr lang="en-US" sz="3345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00599" y="8096393"/>
            <a:ext cx="4911612" cy="32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Istat, Rilevazione sulle forze di lavoro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2113350"/>
            <a:ext cx="11301259" cy="6060300"/>
          </a:xfrm>
          <a:custGeom>
            <a:avLst/>
            <a:gdLst/>
            <a:ahLst/>
            <a:cxnLst/>
            <a:rect l="l" t="t" r="r" b="b"/>
            <a:pathLst>
              <a:path w="11301259" h="6060300">
                <a:moveTo>
                  <a:pt x="0" y="0"/>
                </a:moveTo>
                <a:lnTo>
                  <a:pt x="11301258" y="0"/>
                </a:lnTo>
                <a:lnTo>
                  <a:pt x="11301258" y="6060300"/>
                </a:lnTo>
                <a:lnTo>
                  <a:pt x="0" y="606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3493371" y="1019175"/>
            <a:ext cx="11301259" cy="112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4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Tasso di occupazione per genere. Anni 1993-2022 (valori percentuali)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88194" y="8516681"/>
            <a:ext cx="4911612" cy="32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Istat, Rilevazione sulle forze di lavoro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2141603"/>
            <a:ext cx="11301259" cy="6003794"/>
          </a:xfrm>
          <a:custGeom>
            <a:avLst/>
            <a:gdLst/>
            <a:ahLst/>
            <a:cxnLst/>
            <a:rect l="l" t="t" r="r" b="b"/>
            <a:pathLst>
              <a:path w="11301259" h="6003794">
                <a:moveTo>
                  <a:pt x="0" y="0"/>
                </a:moveTo>
                <a:lnTo>
                  <a:pt x="11301258" y="0"/>
                </a:lnTo>
                <a:lnTo>
                  <a:pt x="11301258" y="6003794"/>
                </a:lnTo>
                <a:lnTo>
                  <a:pt x="0" y="600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3493371" y="874772"/>
            <a:ext cx="11301259" cy="105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  <a:spcBef>
                <a:spcPct val="0"/>
              </a:spcBef>
            </a:pPr>
            <a:r>
              <a:rPr lang="en-US" sz="3800" b="1">
                <a:solidFill>
                  <a:srgbClr val="FEFEFE"/>
                </a:solidFill>
                <a:latin typeface="Arial Bold"/>
                <a:ea typeface="Arial Bold"/>
                <a:cs typeface="Arial Bold"/>
                <a:sym typeface="Arial Bold"/>
              </a:rPr>
              <a:t>Tasso di occupazione per area. Anni 1993-2022 (valori percentuali)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88194" y="8516681"/>
            <a:ext cx="4911612" cy="32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Istat, Rilevazione sulle forze di lavoro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9428155" y="403744"/>
          <a:ext cx="7315200" cy="9755737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481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Ue27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Italia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69,8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60,1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CDCD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SESSO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Maschi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74,7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69,2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Femmine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64,9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3105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FFCDCD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TITOLO DI STUDIO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1354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Fino a licenza media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Diploma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72,6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65,8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61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Laurea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86,9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80,6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88146" y="3027760"/>
            <a:ext cx="6740198" cy="165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US" sz="4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Tasso di occupazione </a:t>
            </a:r>
          </a:p>
          <a:p>
            <a:pPr algn="ctr">
              <a:lnSpc>
                <a:spcPts val="4100"/>
              </a:lnSpc>
            </a:pPr>
            <a:r>
              <a:rPr lang="en-US" sz="4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15-64 anni</a:t>
            </a:r>
          </a:p>
          <a:p>
            <a:pPr algn="ctr">
              <a:lnSpc>
                <a:spcPts val="4100"/>
              </a:lnSpc>
              <a:spcBef>
                <a:spcPct val="0"/>
              </a:spcBef>
            </a:pPr>
            <a:r>
              <a:rPr lang="en-US" sz="4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Ue27- Italia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34749" y="8796873"/>
            <a:ext cx="1716099" cy="66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Eurostat 2022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9428155" y="403744"/>
          <a:ext cx="7315200" cy="9755737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481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Ue27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Italia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CDCD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SESSO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Maschi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Femmine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3105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FFCDCD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TITOLO DI STUDIO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1354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Fino a licenza media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11,6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Diploma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611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Laurea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88146" y="3027760"/>
            <a:ext cx="6740198" cy="165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US" sz="4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Tasso di disoccupazione </a:t>
            </a:r>
          </a:p>
          <a:p>
            <a:pPr algn="ctr">
              <a:lnSpc>
                <a:spcPts val="4100"/>
              </a:lnSpc>
            </a:pPr>
            <a:r>
              <a:rPr lang="en-US" sz="4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15-64 anni</a:t>
            </a:r>
          </a:p>
          <a:p>
            <a:pPr algn="ctr">
              <a:lnSpc>
                <a:spcPts val="4100"/>
              </a:lnSpc>
              <a:spcBef>
                <a:spcPct val="0"/>
              </a:spcBef>
            </a:pPr>
            <a:r>
              <a:rPr lang="en-US" sz="4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Ue27-Italia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34749" y="8796873"/>
            <a:ext cx="1716099" cy="66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Eurostat 2022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3956999" y="1019175"/>
            <a:ext cx="8539022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Il lavoro   standard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695960"/>
            <a:ext cx="719781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</a:pPr>
            <a:r>
              <a:rPr lang="en-US" sz="300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LA REGOLARITÁ DEL LAVORO E NELLA RETRIBUZIONE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8048352"/>
            <a:ext cx="719781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</a:pPr>
            <a:r>
              <a:rPr lang="en-US" sz="300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CONGRUA CONTRIBUZIONE PENSIONISTICA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53525" y="5695960"/>
            <a:ext cx="71978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</a:pPr>
            <a:r>
              <a:rPr lang="en-US" sz="300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LA PROTEZIONE SOCIALE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091647"/>
            <a:ext cx="71978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</a:pPr>
            <a:r>
              <a:rPr lang="en-US" sz="300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LA COPERTURA ASSICURATIVA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63459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775102" y="0"/>
          <a:ext cx="11482629" cy="10269083"/>
        </p:xfrm>
        <a:graphic>
          <a:graphicData uri="http://schemas.openxmlformats.org/drawingml/2006/table">
            <a:tbl>
              <a:tblPr/>
              <a:tblGrid>
                <a:gridCol w="382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7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8352"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Tipo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Posizione contrattuale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Orario o intensità lavorativa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68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Standard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Dipendente a tempo indeterminato, autonomo con dipendenti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Tempo pieno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957">
                <a:tc rowSpan="2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Quasi standard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Autonomi senza dipendenti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Tempo pieno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4861">
                <a:tc vMerge="1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Quasi standard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Dipendente</a:t>
                      </a:r>
                      <a:endParaRPr lang="en-US" sz="1100"/>
                    </a:p>
                    <a:p>
                      <a:pPr algn="l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  a tempo indeterminato, autonomo con o senza </a:t>
                      </a:r>
                    </a:p>
                    <a:p>
                      <a:pPr algn="l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  dipendenti</a:t>
                      </a: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Part time volontario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064">
                <a:tc rowSpan="2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Non standard: una vulnerabilità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Dipendenti a termine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Tempo pieno o part time </a:t>
                      </a:r>
                      <a:endParaRPr lang="en-US" sz="1100"/>
                    </a:p>
                    <a:p>
                      <a:pPr algn="l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  volontario</a:t>
                      </a: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4861">
                <a:tc vMerge="1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Non standard: una vulnerabilità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Dipendente</a:t>
                      </a:r>
                      <a:endParaRPr lang="en-US" sz="1100"/>
                    </a:p>
                    <a:p>
                      <a:pPr algn="l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  a tempo indeterminato e autonomo senza dipendenti</a:t>
                      </a: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Part time involontario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8975">
                <a:tc rowSpan="2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Non standard: due vulnerabilità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Dipendente a termine e collaboratori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Part time involontario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Non standard: due vulnerabilità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Dipendente a termine e collaboratori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Part time involontario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4003903" y="4410118"/>
            <a:ext cx="10280195" cy="5120097"/>
          </a:xfrm>
          <a:custGeom>
            <a:avLst/>
            <a:gdLst/>
            <a:ahLst/>
            <a:cxnLst/>
            <a:rect l="l" t="t" r="r" b="b"/>
            <a:pathLst>
              <a:path w="10280195" h="5120097">
                <a:moveTo>
                  <a:pt x="0" y="0"/>
                </a:moveTo>
                <a:lnTo>
                  <a:pt x="10280194" y="0"/>
                </a:lnTo>
                <a:lnTo>
                  <a:pt x="10280194" y="5120097"/>
                </a:lnTo>
                <a:lnTo>
                  <a:pt x="0" y="5120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5086350" y="865350"/>
            <a:ext cx="8115300" cy="324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Soddisfazione e posizione lavorativa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63459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00668" y="9657463"/>
            <a:ext cx="5824732" cy="322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Fonte: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Istat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Rilevazione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sulle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forze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di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lavoro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81539" y="5657216"/>
            <a:ext cx="11399231" cy="14521314"/>
          </a:xfrm>
          <a:custGeom>
            <a:avLst/>
            <a:gdLst/>
            <a:ahLst/>
            <a:cxnLst/>
            <a:rect l="l" t="t" r="r" b="b"/>
            <a:pathLst>
              <a:path w="11399231" h="14521314">
                <a:moveTo>
                  <a:pt x="0" y="0"/>
                </a:moveTo>
                <a:lnTo>
                  <a:pt x="11399232" y="0"/>
                </a:lnTo>
                <a:lnTo>
                  <a:pt x="11399232" y="14521314"/>
                </a:lnTo>
                <a:lnTo>
                  <a:pt x="0" y="14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3786432" y="3799394"/>
            <a:ext cx="10715136" cy="69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500">
                <a:solidFill>
                  <a:srgbClr val="FF3131"/>
                </a:solidFill>
                <a:latin typeface="Arial"/>
                <a:ea typeface="Arial"/>
                <a:cs typeface="Arial"/>
                <a:sym typeface="Arial"/>
              </a:rPr>
              <a:t>Argomenti trattati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86432" y="1416788"/>
            <a:ext cx="10715136" cy="96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63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Indice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8465" y="5010150"/>
            <a:ext cx="9131069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 cambiamenti nel mercato del lavoro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78465" y="7178850"/>
            <a:ext cx="9131069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Lavoro standard e lavoro atipico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8465" y="8340266"/>
            <a:ext cx="9131069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Istruzione terziaria e professioni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78465" y="6094500"/>
            <a:ext cx="9131069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Come studiare il mercato del lavoro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4460505" y="4310096"/>
            <a:ext cx="10328394" cy="4948204"/>
          </a:xfrm>
          <a:custGeom>
            <a:avLst/>
            <a:gdLst/>
            <a:ahLst/>
            <a:cxnLst/>
            <a:rect l="l" t="t" r="r" b="b"/>
            <a:pathLst>
              <a:path w="10328394" h="4948204">
                <a:moveTo>
                  <a:pt x="0" y="0"/>
                </a:moveTo>
                <a:lnTo>
                  <a:pt x="10328394" y="0"/>
                </a:lnTo>
                <a:lnTo>
                  <a:pt x="10328394" y="4948204"/>
                </a:lnTo>
                <a:lnTo>
                  <a:pt x="0" y="494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5393472" y="1269140"/>
            <a:ext cx="8115300" cy="223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Paura di perdere lavoro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63459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1052" y="9521825"/>
            <a:ext cx="5721548" cy="322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Fonte: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Istat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Rilevazione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sulle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forze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di </a:t>
            </a:r>
            <a:r>
              <a:rPr lang="en-US" sz="190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lavoro</a:t>
            </a:r>
            <a:r>
              <a:rPr lang="en-US" sz="190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736549" y="2976040"/>
            <a:ext cx="14989256" cy="6451629"/>
          </a:xfrm>
          <a:custGeom>
            <a:avLst/>
            <a:gdLst/>
            <a:ahLst/>
            <a:cxnLst/>
            <a:rect l="l" t="t" r="r" b="b"/>
            <a:pathLst>
              <a:path w="14989256" h="6451629">
                <a:moveTo>
                  <a:pt x="0" y="0"/>
                </a:moveTo>
                <a:lnTo>
                  <a:pt x="14989256" y="0"/>
                </a:lnTo>
                <a:lnTo>
                  <a:pt x="14989256" y="6451630"/>
                </a:lnTo>
                <a:lnTo>
                  <a:pt x="0" y="645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9" r="-248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5393472" y="1269140"/>
            <a:ext cx="8115300" cy="164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0"/>
              </a:lnSpc>
            </a:pPr>
            <a:r>
              <a:rPr lang="en-US" sz="5900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Aspetti della soddisfazione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63459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33873">
            <a:off x="9949326" y="5575335"/>
            <a:ext cx="12580967" cy="16026710"/>
          </a:xfrm>
          <a:custGeom>
            <a:avLst/>
            <a:gdLst/>
            <a:ahLst/>
            <a:cxnLst/>
            <a:rect l="l" t="t" r="r" b="b"/>
            <a:pathLst>
              <a:path w="12580967" h="16026710">
                <a:moveTo>
                  <a:pt x="0" y="0"/>
                </a:moveTo>
                <a:lnTo>
                  <a:pt x="12580968" y="0"/>
                </a:lnTo>
                <a:lnTo>
                  <a:pt x="12580968" y="16026710"/>
                </a:lnTo>
                <a:lnTo>
                  <a:pt x="0" y="1602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01090" y="1019175"/>
            <a:ext cx="16258210" cy="121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5"/>
              </a:lnSpc>
            </a:pPr>
            <a:r>
              <a:rPr lang="en-US" sz="79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Incidenza del lavoratori vulnerabili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82220" y="4386078"/>
            <a:ext cx="11540579" cy="516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</a:pPr>
            <a:r>
              <a:rPr lang="en-US" sz="57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DONNE</a:t>
            </a:r>
          </a:p>
          <a:p>
            <a:pPr algn="ctr">
              <a:lnSpc>
                <a:spcPts val="7539"/>
              </a:lnSpc>
            </a:pPr>
            <a:r>
              <a:rPr lang="en-US" sz="57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GIOVANI 15-34 ANNI</a:t>
            </a:r>
          </a:p>
          <a:p>
            <a:pPr algn="ctr">
              <a:lnSpc>
                <a:spcPts val="7539"/>
              </a:lnSpc>
            </a:pPr>
            <a:r>
              <a:rPr lang="en-US" sz="57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MEZZOGIORNO</a:t>
            </a:r>
          </a:p>
          <a:p>
            <a:pPr algn="ctr">
              <a:lnSpc>
                <a:spcPts val="7539"/>
              </a:lnSpc>
            </a:pPr>
            <a:r>
              <a:rPr lang="en-US" sz="5799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BASSO LIVELLO DI ISTRUZIONE</a:t>
            </a:r>
          </a:p>
          <a:p>
            <a:pPr algn="ctr">
              <a:lnSpc>
                <a:spcPts val="10009"/>
              </a:lnSpc>
              <a:spcBef>
                <a:spcPct val="0"/>
              </a:spcBef>
            </a:pPr>
            <a:endParaRPr lang="en-US" sz="5799" b="1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33873">
            <a:off x="3738729" y="108991"/>
            <a:ext cx="17872592" cy="22767633"/>
          </a:xfrm>
          <a:custGeom>
            <a:avLst/>
            <a:gdLst/>
            <a:ahLst/>
            <a:cxnLst/>
            <a:rect l="l" t="t" r="r" b="b"/>
            <a:pathLst>
              <a:path w="17872592" h="22767633">
                <a:moveTo>
                  <a:pt x="0" y="0"/>
                </a:moveTo>
                <a:lnTo>
                  <a:pt x="17872591" y="0"/>
                </a:lnTo>
                <a:lnTo>
                  <a:pt x="17872591" y="22767633"/>
                </a:lnTo>
                <a:lnTo>
                  <a:pt x="0" y="2276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2561219" y="2770236"/>
            <a:ext cx="13678590" cy="5884645"/>
          </a:xfrm>
          <a:custGeom>
            <a:avLst/>
            <a:gdLst/>
            <a:ahLst/>
            <a:cxnLst/>
            <a:rect l="l" t="t" r="r" b="b"/>
            <a:pathLst>
              <a:path w="13678590" h="5884645">
                <a:moveTo>
                  <a:pt x="0" y="0"/>
                </a:moveTo>
                <a:lnTo>
                  <a:pt x="13678591" y="0"/>
                </a:lnTo>
                <a:lnTo>
                  <a:pt x="13678591" y="5884645"/>
                </a:lnTo>
                <a:lnTo>
                  <a:pt x="0" y="5884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5" r="-121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01090" y="1019175"/>
            <a:ext cx="16258210" cy="1564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5"/>
              </a:lnSpc>
            </a:pPr>
            <a:r>
              <a:rPr lang="en-US" sz="38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Giovani 30-34 anni con titolo di studio terziario nella UE27, nei più grandi Paesi dell'Unione, in Italia e nelle ripartizioni geografiche per genere. Anno 2022 (valori percentuali)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46754" y="9210675"/>
            <a:ext cx="3516046" cy="335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Fonte:  Eurostat 2022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33873">
            <a:off x="14193084" y="5495474"/>
            <a:ext cx="16009605" cy="20394402"/>
          </a:xfrm>
          <a:custGeom>
            <a:avLst/>
            <a:gdLst/>
            <a:ahLst/>
            <a:cxnLst/>
            <a:rect l="l" t="t" r="r" b="b"/>
            <a:pathLst>
              <a:path w="16009605" h="20394402">
                <a:moveTo>
                  <a:pt x="0" y="0"/>
                </a:moveTo>
                <a:lnTo>
                  <a:pt x="16009606" y="0"/>
                </a:lnTo>
                <a:lnTo>
                  <a:pt x="16009606" y="20394402"/>
                </a:lnTo>
                <a:lnTo>
                  <a:pt x="0" y="20394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01090" y="1019175"/>
            <a:ext cx="16258210" cy="118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5"/>
              </a:lnSpc>
            </a:pPr>
            <a:r>
              <a:rPr lang="en-US" sz="4225" b="1">
                <a:solidFill>
                  <a:srgbClr val="FFDE59"/>
                </a:solidFill>
                <a:latin typeface="Arial Bold"/>
                <a:ea typeface="Arial Bold"/>
                <a:cs typeface="Arial Bold"/>
                <a:sym typeface="Arial Bold"/>
              </a:rPr>
              <a:t>Indirizzo di studio universitario e tasso di occupazione 25-64 anni (2022)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296225"/>
            <a:ext cx="16230600" cy="56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4"/>
              </a:lnSpc>
            </a:pPr>
            <a:endParaRPr/>
          </a:p>
          <a:p>
            <a:pPr algn="ctr">
              <a:lnSpc>
                <a:spcPts val="3694"/>
              </a:lnSpc>
            </a:pPr>
            <a:r>
              <a:rPr lang="en-US" sz="3694" b="1" spc="33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AREA MEDICO-SANITARIA E FARMACEUTICA: 88%</a:t>
            </a:r>
          </a:p>
          <a:p>
            <a:pPr algn="ctr">
              <a:lnSpc>
                <a:spcPts val="3694"/>
              </a:lnSpc>
            </a:pPr>
            <a:endParaRPr lang="en-US" sz="3694" b="1" spc="33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694"/>
              </a:lnSpc>
            </a:pPr>
            <a:r>
              <a:rPr lang="en-US" sz="3694" b="1" spc="33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DISCIPLINE STEM: 86%</a:t>
            </a:r>
          </a:p>
          <a:p>
            <a:pPr algn="ctr">
              <a:lnSpc>
                <a:spcPts val="3694"/>
              </a:lnSpc>
            </a:pPr>
            <a:endParaRPr lang="en-US" sz="3694" b="1" spc="33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694"/>
              </a:lnSpc>
            </a:pPr>
            <a:r>
              <a:rPr lang="en-US" sz="3694" b="1" spc="33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AREA SOCIO-ECONOMICA E GIURIDICA: 83,7%</a:t>
            </a:r>
          </a:p>
          <a:p>
            <a:pPr algn="ctr">
              <a:lnSpc>
                <a:spcPts val="3694"/>
              </a:lnSpc>
            </a:pPr>
            <a:endParaRPr lang="en-US" sz="3694" b="1" spc="33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694"/>
              </a:lnSpc>
            </a:pPr>
            <a:r>
              <a:rPr lang="en-US" sz="3694" b="1" spc="33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AREA UMANISTICA E DEI SERVIZI: 77,7%</a:t>
            </a:r>
          </a:p>
          <a:p>
            <a:pPr algn="ctr">
              <a:lnSpc>
                <a:spcPts val="3694"/>
              </a:lnSpc>
            </a:pPr>
            <a:endParaRPr lang="en-US" sz="3694" b="1" spc="33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694"/>
              </a:lnSpc>
            </a:pPr>
            <a:endParaRPr lang="en-US" sz="3694" b="1" spc="33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694"/>
              </a:lnSpc>
              <a:spcBef>
                <a:spcPct val="0"/>
              </a:spcBef>
            </a:pPr>
            <a:r>
              <a:rPr lang="en-US" sz="3694" b="1" spc="332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NEL 2022 MENO DI 1/4 (25-34 ANNI) SI LAUREA IN DISCIPLINE SCIENTIFICHE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566" y="2678147"/>
            <a:ext cx="11355550" cy="6807056"/>
          </a:xfrm>
          <a:custGeom>
            <a:avLst/>
            <a:gdLst/>
            <a:ahLst/>
            <a:cxnLst/>
            <a:rect l="l" t="t" r="r" b="b"/>
            <a:pathLst>
              <a:path w="11355550" h="6807056">
                <a:moveTo>
                  <a:pt x="0" y="0"/>
                </a:moveTo>
                <a:lnTo>
                  <a:pt x="11355550" y="0"/>
                </a:lnTo>
                <a:lnTo>
                  <a:pt x="11355550" y="6807057"/>
                </a:lnTo>
                <a:lnTo>
                  <a:pt x="0" y="68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81566" y="1264041"/>
            <a:ext cx="11835810" cy="10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Risorse umane (25-64anni)  laureate in area STEM e MEDICINA nei Paesi Ue27. Anno 2022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5653" y="8717085"/>
            <a:ext cx="230698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 : Eurostat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6946" y="1145974"/>
            <a:ext cx="17215083" cy="255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Mismatch</a:t>
            </a:r>
            <a:r>
              <a:rPr lang="en-US" sz="740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40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sovra-istruzione</a:t>
            </a:r>
            <a:r>
              <a:rPr lang="en-US" sz="740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40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</a:t>
            </a:r>
            <a:r>
              <a:rPr lang="en-US" sz="740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40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740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40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laureati</a:t>
            </a:r>
            <a:r>
              <a:rPr lang="en-US" sz="740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40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italiani</a:t>
            </a:r>
            <a:endParaRPr lang="en-US" sz="740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79497" y="4953000"/>
            <a:ext cx="15729005" cy="521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15"/>
              </a:lnSpc>
            </a:pPr>
            <a:r>
              <a:rPr lang="en-US" sz="4868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Nel 2022, circa 1.900.000 laureati sono sovra-istruiti:</a:t>
            </a:r>
          </a:p>
          <a:p>
            <a:pPr algn="just">
              <a:lnSpc>
                <a:spcPts val="6815"/>
              </a:lnSpc>
            </a:pPr>
            <a:r>
              <a:rPr lang="en-US" sz="48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46,1% tra i laureati socio-economici-giuridici</a:t>
            </a:r>
          </a:p>
          <a:p>
            <a:pPr algn="just">
              <a:lnSpc>
                <a:spcPts val="6815"/>
              </a:lnSpc>
            </a:pPr>
            <a:r>
              <a:rPr lang="en-US" sz="48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28,8% tra i laureati nelle discipline STEM</a:t>
            </a:r>
          </a:p>
          <a:p>
            <a:pPr algn="just">
              <a:lnSpc>
                <a:spcPts val="6815"/>
              </a:lnSpc>
            </a:pPr>
            <a:r>
              <a:rPr lang="en-US" sz="48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18,3% tra i laureati in medicina, farmacia, veterinaria</a:t>
            </a:r>
          </a:p>
          <a:p>
            <a:pPr algn="just">
              <a:lnSpc>
                <a:spcPts val="6815"/>
              </a:lnSpc>
            </a:pPr>
            <a:endParaRPr lang="en-US" sz="4868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6815"/>
              </a:lnSpc>
              <a:spcBef>
                <a:spcPct val="0"/>
              </a:spcBef>
            </a:pPr>
            <a:endParaRPr lang="en-US" sz="4868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768" y="1028700"/>
            <a:ext cx="11742465" cy="5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499" b="1" spc="314" dirty="0">
                <a:solidFill>
                  <a:srgbClr val="FFDE59"/>
                </a:solidFill>
                <a:latin typeface="Arial Bold"/>
                <a:ea typeface="Arial Bold"/>
                <a:cs typeface="Arial Bold"/>
                <a:sym typeface="Arial Bold"/>
              </a:rPr>
              <a:t>LE PROFESSIONI PIÙ RICHIESTE FINO AL 2030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71022" y="1891386"/>
            <a:ext cx="13734492" cy="724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endParaRPr dirty="0"/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b="1" spc="186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SETTORE TECNOLOGICO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b="1" spc="186" dirty="0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spc="18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RUOLI LEGATI ALL’INTELLIGENZA ARTIFICIALE, AL MACHINE LEARNING, ALL’ANALISI DEI DATI, ALLO SVILUPPO SOFTWARE E ALLA CYBERSECURITY. QUESTI PROFESSIONI SONO FONDAMENTALI PER GUIDARE LA TRASFORMAZIONE DIGITALE DELLE AZIENDE E IMPLEMENTARE SISTEMI AUTOMATIZZATI COMPLESSI.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spc="18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b="1" spc="186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SETTORE SANITARIO E BIOMEDICO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b="1" spc="186" dirty="0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spc="18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 L’INVECCHIAMENTO DELLA POPOLAZIONE E L’INNOVAZIONE IN AMBITO TELEMEDICO E BIOTECNOLOGICO, CRESCE LA DOMANDA DI MEDICI, INFERMIERI, OPERATORI SANITARI E SPECIALISTI IN TECNOLOGIE BIOMEDICHE.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spc="18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b="1" spc="186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SOSTENIBILITÀ ED ENERGIE RINNOVABILI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b="1" spc="186" dirty="0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spc="18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TRANSIZIONE ECOLOGICA RICHIEDE INGEGNERI AMBIENTALI, SPECIALISTI IN ENERGIE RINNOVABILI E PROFESSIONISTI ESPERTI IN ECONOMIA CIRCOLARE, CAPACI DI PROGETTARE SOLUZIONI “GREEN” E RIDURRE L’IMPATTO AMBIENTALE DELLE ATTIVITÀ PRODUTTIVE.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spc="18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b="1" spc="186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RUOLI CHE RICHIEDONO COMPETENZE TRASVERSALI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b="1" spc="186" dirty="0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2071" spc="18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PROFESSIONI IN CUI IL PROBLEM SOLVING, LA CREATIVITÀ, LA LEADERSHIP E L’INTELLIGENZA EMOTIVA GIOCANO UN RUOLO FONDAMENTALE (AD ESEMPIO, RUOLI MANAGERIALI E POSIZIONI CREATIVE IN TUTTI I SETTORI) SARANNO PARTICOLARMENTE APPREZZATE, PERCHÉ NON POSSONO ESSERE FACILMENTE AUTOMATIZZATE.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endParaRPr lang="en-US" sz="2071" spc="18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155" y="3035113"/>
            <a:ext cx="13965563" cy="6092477"/>
          </a:xfrm>
          <a:custGeom>
            <a:avLst/>
            <a:gdLst/>
            <a:ahLst/>
            <a:cxnLst/>
            <a:rect l="l" t="t" r="r" b="b"/>
            <a:pathLst>
              <a:path w="13965563" h="6092477">
                <a:moveTo>
                  <a:pt x="0" y="0"/>
                </a:moveTo>
                <a:lnTo>
                  <a:pt x="13965563" y="0"/>
                </a:lnTo>
                <a:lnTo>
                  <a:pt x="13965563" y="6092477"/>
                </a:lnTo>
                <a:lnTo>
                  <a:pt x="0" y="609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785" y="1265082"/>
            <a:ext cx="18163215" cy="141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3"/>
              </a:lnSpc>
              <a:spcBef>
                <a:spcPct val="0"/>
              </a:spcBef>
            </a:pPr>
            <a:r>
              <a:rPr lang="en-US" sz="4102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Risorse umane (25-64anni) laureate solo in Ingegneria - Paesi Ue27. Anno 2022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63155" y="9210675"/>
            <a:ext cx="230698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Fonte : Eurostat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6635833" cy="57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Riferimenti bibliografici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9462" y="1825625"/>
            <a:ext cx="17438538" cy="732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▪Jeremy Rifkin,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La fine del Lavoro. Il declino della forza lavoro globale e l’avvento dell’era post-mercato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Dalai Editore, 1996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▪Ulrich Beck,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La società del rischio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Carocci, 2013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▪Ulrich Beck,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Il lavoro nell’epoca della fine del lavoro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Einaudi, 1999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▪Alvin Toffler,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The Future Shock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Pan London,1976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▪Peter Druker,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The Future of Industrial Man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Routledge,1995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▪Massimo Paci,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Nuovi lavori e nuovo welfare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Il Mulino, 2006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▪Richard Donkin,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Il futuro del lavoro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Il sole 24 ore, 2011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▪Martin Ford,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Il futuro senza lavoro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Il Saggiatore, 2015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▪Richard e Daniel Susskind,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The future of Professions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Oxford University Press, 2015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▪Luca Di Biase,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Il lavoro del futuro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Codice Edizioni, 2018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▪Robert Skidelsky e Nan Craig,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Work in the future. The automation revolution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Plagrave Macmillan, 2020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▪Federico Butera,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Organizzazione e società, Innovare le organizzazioni dell’Italia che vogliamo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Marsilio, 2020</a:t>
            </a:r>
          </a:p>
          <a:p>
            <a:pPr algn="l">
              <a:lnSpc>
                <a:spcPts val="3416"/>
              </a:lnSpc>
              <a:spcBef>
                <a:spcPct val="0"/>
              </a:spcBef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▪Colin Crouch,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Will the gig economy prevail?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Politybooks.com, 2020</a:t>
            </a:r>
          </a:p>
          <a:p>
            <a:pPr algn="l">
              <a:lnSpc>
                <a:spcPts val="3416"/>
              </a:lnSpc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▪Rossella Di Federico e Carlo Carboni,  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Tempo di vita e tempo di lavoro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in Brancati R. e Carboni C. (a cura di), Verso la piena occupazione. Come cambia il lavoro in Italia, ISBN: 9788855226349, Donzelli editore, 2024.</a:t>
            </a:r>
          </a:p>
          <a:p>
            <a:pPr algn="l">
              <a:lnSpc>
                <a:spcPts val="3416"/>
              </a:lnSpc>
            </a:pP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▪Rossella Di Federico e Carlo Carboni C., C</a:t>
            </a:r>
            <a:r>
              <a:rPr lang="en-US" sz="2440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ulture del lavoro e identità collettive</a:t>
            </a:r>
            <a:r>
              <a:rPr lang="en-US" sz="2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in Brancati R. e Carboni C. (a cura di), Verso la piena occupazione. Come cambia il lavoro in Italia, ISBN: 9788855226349, Donzelli editore,  2024.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0933" y="2289573"/>
            <a:ext cx="6953004" cy="733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670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FATTORI SOCIO-CULTURALI</a:t>
            </a:r>
          </a:p>
          <a:p>
            <a:pPr algn="ctr">
              <a:lnSpc>
                <a:spcPts val="3748"/>
              </a:lnSpc>
            </a:pPr>
            <a:endParaRPr lang="en-US" sz="3670" b="1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MODELLI DI PARTECIPAZIONE AL MERCATO DEL LAVORO</a:t>
            </a: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ISTRUZIONE</a:t>
            </a: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QUALITÁ DEL LAVORO</a:t>
            </a: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INCREMENTO MINORANZE ETNICHE</a:t>
            </a: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SOCIETÁ NEO-INDIVIDUALISTA</a:t>
            </a: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VALORE DEL LAVORO </a:t>
            </a: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</a:pPr>
            <a:endParaRPr lang="en-US" sz="2775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27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POLITICHE DEL LAVORO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47382" y="1061343"/>
            <a:ext cx="14283186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4"/>
              </a:lnSpc>
            </a:pPr>
            <a:r>
              <a:rPr lang="en-US" sz="6284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CAMBIAMENTI NEL MdL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47382" y="2127648"/>
            <a:ext cx="6561017" cy="749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9"/>
              </a:lnSpc>
            </a:pPr>
            <a:r>
              <a:rPr lang="en-US" sz="3935" b="1">
                <a:solidFill>
                  <a:srgbClr val="DFD2F5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935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FATTORI STRUTTURALI</a:t>
            </a:r>
          </a:p>
          <a:p>
            <a:pPr algn="ctr">
              <a:lnSpc>
                <a:spcPts val="4219"/>
              </a:lnSpc>
            </a:pPr>
            <a:endParaRPr lang="en-US" sz="3935" b="1">
              <a:solidFill>
                <a:srgbClr val="FF313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792"/>
              </a:lnSpc>
            </a:pPr>
            <a:r>
              <a:rPr lang="en-US" sz="270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INVECCHIAMENTO DEMOGRAFICO</a:t>
            </a:r>
          </a:p>
          <a:p>
            <a:pPr algn="ctr">
              <a:lnSpc>
                <a:spcPts val="3792"/>
              </a:lnSpc>
            </a:pPr>
            <a:endParaRPr lang="en-US" sz="2708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792"/>
              </a:lnSpc>
            </a:pPr>
            <a:r>
              <a:rPr lang="en-US" sz="270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CRISI ECONOMICHE</a:t>
            </a:r>
          </a:p>
          <a:p>
            <a:pPr algn="ctr">
              <a:lnSpc>
                <a:spcPts val="3792"/>
              </a:lnSpc>
            </a:pPr>
            <a:endParaRPr lang="en-US" sz="2708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792"/>
              </a:lnSpc>
            </a:pPr>
            <a:r>
              <a:rPr lang="en-US" sz="270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FLESSIBILITÁ PRODUTTIVA</a:t>
            </a:r>
          </a:p>
          <a:p>
            <a:pPr algn="ctr">
              <a:lnSpc>
                <a:spcPts val="3792"/>
              </a:lnSpc>
            </a:pPr>
            <a:endParaRPr lang="en-US" sz="2708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792"/>
              </a:lnSpc>
            </a:pPr>
            <a:r>
              <a:rPr lang="en-US" sz="270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DIFFUSIONE DEL LAVORO NON STANDARD</a:t>
            </a:r>
          </a:p>
          <a:p>
            <a:pPr algn="ctr">
              <a:lnSpc>
                <a:spcPts val="3792"/>
              </a:lnSpc>
            </a:pPr>
            <a:endParaRPr lang="en-US" sz="2708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792"/>
              </a:lnSpc>
            </a:pPr>
            <a:r>
              <a:rPr lang="en-US" sz="270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SVILUPPO TECNOLOGICO</a:t>
            </a:r>
          </a:p>
          <a:p>
            <a:pPr algn="ctr">
              <a:lnSpc>
                <a:spcPts val="3792"/>
              </a:lnSpc>
            </a:pPr>
            <a:endParaRPr lang="en-US" sz="2708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0" lvl="0" indent="0" algn="ctr">
              <a:lnSpc>
                <a:spcPts val="3792"/>
              </a:lnSpc>
              <a:spcBef>
                <a:spcPct val="0"/>
              </a:spcBef>
            </a:pPr>
            <a:r>
              <a:rPr lang="en-US" sz="270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MODELLI NUOVI DI ORGANIZZAZIONE DEL LAVORO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19175"/>
            <a:ext cx="6635833" cy="57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Film (recenti)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799" y="1924050"/>
            <a:ext cx="17602201" cy="749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 dirty="0"/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Nomadland</a:t>
            </a:r>
            <a:r>
              <a:rPr lang="en-US" sz="299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(2020): Un film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esplora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scelte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lavorative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lo stile di vita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nomadi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moderni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offrendo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uno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sguardo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toccante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sulle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difficoltà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le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opportunità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un mondo in continuo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cambiamento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The Assistant 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(2020): Una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riflessione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critica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sul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mondo del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concentrandosi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sulle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dinamiche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potere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sui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comportamenti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abusivi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ambienti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lavorativi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moderni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Sorry We Missed You</a:t>
            </a:r>
            <a:r>
              <a:rPr lang="en-US" sz="2999" dirty="0">
                <a:solidFill>
                  <a:srgbClr val="FF313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(2019):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Diretto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da Ken Loach,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film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analizza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precarietà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le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sfide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quotidiane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lavoratori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un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sistema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economico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spinge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verso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impiego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flessibile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spesso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instabile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American Factory</a:t>
            </a:r>
            <a:r>
              <a:rPr lang="en-US" sz="299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(2019): Un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documentario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indaga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confronto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due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modelli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industriali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evidenziando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cambiamento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processi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produttivi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le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conseguenze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sulla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vita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lavoratori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Due </a:t>
            </a:r>
            <a:r>
              <a:rPr lang="en-US" sz="2999" b="1" dirty="0" err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giorni</a:t>
            </a: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 e </a:t>
            </a:r>
            <a:r>
              <a:rPr lang="en-US" sz="2999" b="1" dirty="0" err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una</a:t>
            </a: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999" b="1" dirty="0" err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notte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(2014):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fratelli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Dardenne,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approfondisce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precariato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femminile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Parasite 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(2019): film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sulla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forte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contrapposizione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della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Corea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del Sud dove 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famiglie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molto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ricche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viviono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fianco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di nuclei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familiari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stento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riescono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ad </a:t>
            </a:r>
            <a:r>
              <a:rPr lang="en-US" sz="2999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arrivare</a:t>
            </a:r>
            <a:r>
              <a:rPr lang="en-US" sz="2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fine mese.</a:t>
            </a:r>
          </a:p>
        </p:txBody>
      </p:sp>
    </p:spTree>
  </p:cSld>
  <p:clrMapOvr>
    <a:masterClrMapping/>
  </p:clrMapOvr>
  <p:transition>
    <p:cover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3224565" y="2419466"/>
            <a:ext cx="11838870" cy="5872505"/>
            <a:chOff x="0" y="0"/>
            <a:chExt cx="15785160" cy="7830007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5785160" cy="5393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499"/>
                </a:lnSpc>
              </a:pPr>
              <a:r>
                <a:rPr lang="en-US" sz="14499">
                  <a:solidFill>
                    <a:srgbClr val="163459"/>
                  </a:solidFill>
                  <a:latin typeface="Arial"/>
                  <a:ea typeface="Arial"/>
                  <a:cs typeface="Arial"/>
                  <a:sym typeface="Arial"/>
                </a:rPr>
                <a:t>Grazie per l’attenzione!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7498880" y="5393267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51437" y="6385432"/>
              <a:ext cx="11682285" cy="1444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rdifederico@unite.it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63459"/>
                </a:solidFill>
                <a:latin typeface="Open Sans"/>
                <a:ea typeface="Open Sans"/>
                <a:cs typeface="Open Sans"/>
                <a:sym typeface="Open Sans"/>
              </a:rPr>
              <a:t>33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3105" y="989015"/>
            <a:ext cx="13781791" cy="126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  <a:spcBef>
                <a:spcPct val="0"/>
              </a:spcBef>
            </a:pPr>
            <a:r>
              <a:rPr lang="en-US" sz="6642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Fonti del mercato del lavoro (MdL)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25410" y="3588483"/>
            <a:ext cx="4421758" cy="4866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Fonti statistiche</a:t>
            </a:r>
          </a:p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ISTAT</a:t>
            </a:r>
          </a:p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EUROSTAT</a:t>
            </a:r>
          </a:p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ILO</a:t>
            </a:r>
          </a:p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OECD</a:t>
            </a:r>
          </a:p>
          <a:p>
            <a:pPr algn="ctr">
              <a:lnSpc>
                <a:spcPts val="6356"/>
              </a:lnSpc>
              <a:spcBef>
                <a:spcPct val="0"/>
              </a:spcBef>
            </a:pPr>
            <a:endParaRPr lang="en-US" sz="4540" b="1">
              <a:solidFill>
                <a:srgbClr val="16345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91365" y="3698654"/>
            <a:ext cx="6637420" cy="406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4531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Fonti amministrative</a:t>
            </a:r>
          </a:p>
          <a:p>
            <a:pPr algn="ctr">
              <a:lnSpc>
                <a:spcPts val="6343"/>
              </a:lnSpc>
            </a:pPr>
            <a:r>
              <a:rPr lang="en-US" sz="4531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INPS </a:t>
            </a:r>
          </a:p>
          <a:p>
            <a:pPr algn="ctr">
              <a:lnSpc>
                <a:spcPts val="6343"/>
              </a:lnSpc>
            </a:pPr>
            <a:r>
              <a:rPr lang="en-US" sz="4531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INAIL </a:t>
            </a:r>
          </a:p>
          <a:p>
            <a:pPr algn="ctr">
              <a:lnSpc>
                <a:spcPts val="6343"/>
              </a:lnSpc>
            </a:pPr>
            <a:r>
              <a:rPr lang="en-US" sz="4531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ANPAL</a:t>
            </a:r>
            <a:r>
              <a:rPr lang="en-US" sz="4531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4531" b="1">
                <a:solidFill>
                  <a:srgbClr val="163459"/>
                </a:solidFill>
                <a:latin typeface="Arial Bold"/>
                <a:ea typeface="Arial Bold"/>
                <a:cs typeface="Arial Bold"/>
                <a:sym typeface="Arial Bold"/>
              </a:rPr>
              <a:t>SINDACATI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66749"/>
            <a:ext cx="4835388" cy="5664753"/>
            <a:chOff x="0" y="0"/>
            <a:chExt cx="6447183" cy="75530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447183" cy="7553004"/>
              <a:chOff x="0" y="0"/>
              <a:chExt cx="3548723" cy="4157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548723" cy="4157400"/>
              </a:xfrm>
              <a:custGeom>
                <a:avLst/>
                <a:gdLst/>
                <a:ahLst/>
                <a:cxnLst/>
                <a:rect l="l" t="t" r="r" b="b"/>
                <a:pathLst>
                  <a:path w="3548723" h="4157400">
                    <a:moveTo>
                      <a:pt x="0" y="0"/>
                    </a:moveTo>
                    <a:lnTo>
                      <a:pt x="3548723" y="0"/>
                    </a:lnTo>
                    <a:lnTo>
                      <a:pt x="3548723" y="4157400"/>
                    </a:lnTo>
                    <a:lnTo>
                      <a:pt x="0" y="4157400"/>
                    </a:lnTo>
                    <a:close/>
                  </a:path>
                </a:pathLst>
              </a:custGeom>
              <a:solidFill>
                <a:srgbClr val="163459">
                  <a:alpha val="25882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463375" y="1954889"/>
              <a:ext cx="5520434" cy="187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7"/>
                </a:lnSpc>
              </a:pPr>
              <a:r>
                <a:rPr lang="en-US" sz="3487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FORZE DI LAVORO  O POPOLAZIONE ATTIVA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63375" y="4078065"/>
              <a:ext cx="5520434" cy="842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4"/>
                </a:lnSpc>
              </a:pPr>
              <a:r>
                <a:rPr lang="en-US" sz="366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15-64 ANNI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6690" y="2066749"/>
            <a:ext cx="4742179" cy="5608021"/>
            <a:chOff x="0" y="0"/>
            <a:chExt cx="6322905" cy="747736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22905" cy="7477361"/>
              <a:chOff x="0" y="0"/>
              <a:chExt cx="3893748" cy="46046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93748" cy="4604680"/>
              </a:xfrm>
              <a:custGeom>
                <a:avLst/>
                <a:gdLst/>
                <a:ahLst/>
                <a:cxnLst/>
                <a:rect l="l" t="t" r="r" b="b"/>
                <a:pathLst>
                  <a:path w="3893748" h="4604680">
                    <a:moveTo>
                      <a:pt x="0" y="0"/>
                    </a:moveTo>
                    <a:lnTo>
                      <a:pt x="3893748" y="0"/>
                    </a:lnTo>
                    <a:lnTo>
                      <a:pt x="3893748" y="4604680"/>
                    </a:lnTo>
                    <a:lnTo>
                      <a:pt x="0" y="4604680"/>
                    </a:lnTo>
                    <a:close/>
                  </a:path>
                </a:pathLst>
              </a:custGeom>
              <a:solidFill>
                <a:srgbClr val="163459">
                  <a:alpha val="25882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454443" y="1737695"/>
              <a:ext cx="5414020" cy="1291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3504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TASSO DI OCCUPAZIONE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54443" y="3262592"/>
              <a:ext cx="5414020" cy="18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1"/>
                </a:lnSpc>
              </a:pPr>
              <a:r>
                <a:rPr lang="en-US" sz="280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OCCUPATI</a:t>
              </a:r>
            </a:p>
            <a:p>
              <a:pPr algn="ctr">
                <a:lnSpc>
                  <a:spcPts val="3641"/>
                </a:lnSpc>
              </a:pPr>
              <a:endParaRPr lang="en-US" sz="2801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  <a:p>
              <a:pPr algn="ctr">
                <a:lnSpc>
                  <a:spcPts val="3641"/>
                </a:lnSpc>
              </a:pPr>
              <a:r>
                <a:rPr lang="en-US" sz="280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POPOLAZIONE ATTIVA 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7506114" y="5162550"/>
            <a:ext cx="281180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10433290" y="4973826"/>
            <a:ext cx="726296" cy="28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779" b="1">
                <a:solidFill>
                  <a:srgbClr val="000000"/>
                </a:solidFill>
                <a:latin typeface="Fahkwang Bold"/>
                <a:ea typeface="Fahkwang Bold"/>
                <a:cs typeface="Fahkwang Bold"/>
                <a:sym typeface="Fahkwang Bold"/>
              </a:rPr>
              <a:t>X100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197729" y="2066749"/>
            <a:ext cx="4842228" cy="5608021"/>
            <a:chOff x="0" y="0"/>
            <a:chExt cx="6456304" cy="747736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456304" cy="7477361"/>
              <a:chOff x="0" y="0"/>
              <a:chExt cx="3975897" cy="46046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975897" cy="4604680"/>
              </a:xfrm>
              <a:custGeom>
                <a:avLst/>
                <a:gdLst/>
                <a:ahLst/>
                <a:cxnLst/>
                <a:rect l="l" t="t" r="r" b="b"/>
                <a:pathLst>
                  <a:path w="3975897" h="4604680">
                    <a:moveTo>
                      <a:pt x="0" y="0"/>
                    </a:moveTo>
                    <a:lnTo>
                      <a:pt x="3975897" y="0"/>
                    </a:lnTo>
                    <a:lnTo>
                      <a:pt x="3975897" y="4604680"/>
                    </a:lnTo>
                    <a:lnTo>
                      <a:pt x="0" y="4604680"/>
                    </a:lnTo>
                    <a:close/>
                  </a:path>
                </a:pathLst>
              </a:custGeom>
              <a:solidFill>
                <a:srgbClr val="163459">
                  <a:alpha val="25882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64030" y="1737695"/>
              <a:ext cx="5528243" cy="1291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3504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TASSO DI DISOCCUPAZIONE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4030" y="3262592"/>
              <a:ext cx="5528243" cy="18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1"/>
                </a:lnSpc>
              </a:pPr>
              <a:r>
                <a:rPr lang="en-US" sz="280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DISOCCUPATI</a:t>
              </a:r>
            </a:p>
            <a:p>
              <a:pPr algn="ctr">
                <a:lnSpc>
                  <a:spcPts val="3641"/>
                </a:lnSpc>
              </a:pPr>
              <a:endParaRPr lang="en-US" sz="2801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  <a:p>
              <a:pPr algn="ctr">
                <a:lnSpc>
                  <a:spcPts val="3641"/>
                </a:lnSpc>
              </a:pPr>
              <a:r>
                <a:rPr lang="en-US" sz="280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POPOLAZIONE ATTIVA 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13212939" y="5124450"/>
            <a:ext cx="281180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16313660" y="4908100"/>
            <a:ext cx="726296" cy="28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  <a:spcBef>
                <a:spcPct val="0"/>
              </a:spcBef>
            </a:pPr>
            <a:r>
              <a:rPr lang="en-US" sz="1779" b="1">
                <a:solidFill>
                  <a:srgbClr val="000000"/>
                </a:solidFill>
                <a:latin typeface="Fahkwang Bold"/>
                <a:ea typeface="Fahkwang Bold"/>
                <a:cs typeface="Fahkwang Bold"/>
                <a:sym typeface="Fahkwang Bold"/>
              </a:rPr>
              <a:t>X100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6097212">
            <a:off x="8353710" y="10614403"/>
            <a:ext cx="11971180" cy="12092101"/>
          </a:xfrm>
          <a:custGeom>
            <a:avLst/>
            <a:gdLst/>
            <a:ahLst/>
            <a:cxnLst/>
            <a:rect l="l" t="t" r="r" b="b"/>
            <a:pathLst>
              <a:path w="11971180" h="12092101">
                <a:moveTo>
                  <a:pt x="0" y="0"/>
                </a:moveTo>
                <a:lnTo>
                  <a:pt x="11971180" y="0"/>
                </a:lnTo>
                <a:lnTo>
                  <a:pt x="11971180" y="12092101"/>
                </a:lnTo>
                <a:lnTo>
                  <a:pt x="0" y="12092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76396" cy="10287000"/>
          </a:xfrm>
          <a:custGeom>
            <a:avLst/>
            <a:gdLst/>
            <a:ahLst/>
            <a:cxnLst/>
            <a:rect l="l" t="t" r="r" b="b"/>
            <a:pathLst>
              <a:path w="18276396" h="10287000">
                <a:moveTo>
                  <a:pt x="0" y="0"/>
                </a:moveTo>
                <a:lnTo>
                  <a:pt x="18276396" y="0"/>
                </a:lnTo>
                <a:lnTo>
                  <a:pt x="182763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99991" flipH="1">
            <a:off x="4000476" y="-4000513"/>
            <a:ext cx="10287047" cy="18288027"/>
          </a:xfrm>
          <a:custGeom>
            <a:avLst/>
            <a:gdLst/>
            <a:ahLst/>
            <a:cxnLst/>
            <a:rect l="l" t="t" r="r" b="b"/>
            <a:pathLst>
              <a:path w="10287047" h="18288027">
                <a:moveTo>
                  <a:pt x="10287048" y="18288000"/>
                </a:moveTo>
                <a:lnTo>
                  <a:pt x="10287000" y="0"/>
                </a:lnTo>
                <a:lnTo>
                  <a:pt x="0" y="26"/>
                </a:lnTo>
                <a:lnTo>
                  <a:pt x="48" y="18288026"/>
                </a:lnTo>
                <a:lnTo>
                  <a:pt x="10287048" y="18288000"/>
                </a:lnTo>
                <a:close/>
              </a:path>
            </a:pathLst>
          </a:custGeom>
          <a:blipFill>
            <a:blip r:embed="rId2"/>
            <a:stretch>
              <a:fillRect l="-38851" r="-38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6800599" y="2268742"/>
            <a:ext cx="11301259" cy="5749515"/>
          </a:xfrm>
          <a:custGeom>
            <a:avLst/>
            <a:gdLst/>
            <a:ahLst/>
            <a:cxnLst/>
            <a:rect l="l" t="t" r="r" b="b"/>
            <a:pathLst>
              <a:path w="11301259" h="5749515">
                <a:moveTo>
                  <a:pt x="0" y="0"/>
                </a:moveTo>
                <a:lnTo>
                  <a:pt x="11301259" y="0"/>
                </a:lnTo>
                <a:lnTo>
                  <a:pt x="11301259" y="5749516"/>
                </a:lnTo>
                <a:lnTo>
                  <a:pt x="0" y="5749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387034" y="2008890"/>
            <a:ext cx="6413565" cy="6269220"/>
            <a:chOff x="0" y="0"/>
            <a:chExt cx="8551420" cy="8358960"/>
          </a:xfrm>
        </p:grpSpPr>
        <p:sp>
          <p:nvSpPr>
            <p:cNvPr id="5" name="TextBox 5"/>
            <p:cNvSpPr txBox="1"/>
            <p:nvPr/>
          </p:nvSpPr>
          <p:spPr>
            <a:xfrm>
              <a:off x="0" y="-23121"/>
              <a:ext cx="8551420" cy="2727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42"/>
                </a:lnSpc>
              </a:pPr>
              <a:r>
                <a:rPr lang="en-US" sz="467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INVECCHIAMENTO DELLA FORZA LAVORO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56759"/>
              <a:ext cx="8551420" cy="4902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9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Calo delle nascite</a:t>
              </a:r>
            </a:p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-Allungamento dell’aspettativa di vita</a:t>
              </a:r>
            </a:p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-Slittamento in avanti nell’ingresso nel mondo del lavoro</a:t>
              </a:r>
            </a:p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-Slittamento in avanti dell’uscita dal mondo del lavoro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20557" y="1046367"/>
            <a:ext cx="9922818" cy="785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Età media della popolazione e della forza di lavoro 15-64 anni.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Anni 1993-2022 (anni)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00599" y="8096393"/>
            <a:ext cx="4911612" cy="32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19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Fonte: Istat, Rilevazione sulle forze di lavoro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212">
            <a:off x="3497146" y="8262495"/>
            <a:ext cx="16290358" cy="16454907"/>
          </a:xfrm>
          <a:custGeom>
            <a:avLst/>
            <a:gdLst/>
            <a:ahLst/>
            <a:cxnLst/>
            <a:rect l="l" t="t" r="r" b="b"/>
            <a:pathLst>
              <a:path w="16290358" h="16454907">
                <a:moveTo>
                  <a:pt x="0" y="0"/>
                </a:moveTo>
                <a:lnTo>
                  <a:pt x="16290358" y="0"/>
                </a:lnTo>
                <a:lnTo>
                  <a:pt x="16290358" y="16454907"/>
                </a:lnTo>
                <a:lnTo>
                  <a:pt x="0" y="16454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2062479" y="3707274"/>
            <a:ext cx="5423621" cy="3215504"/>
            <a:chOff x="0" y="0"/>
            <a:chExt cx="1834657" cy="1087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34657" cy="1087714"/>
            </a:xfrm>
            <a:custGeom>
              <a:avLst/>
              <a:gdLst/>
              <a:ahLst/>
              <a:cxnLst/>
              <a:rect l="l" t="t" r="r" b="b"/>
              <a:pathLst>
                <a:path w="1834657" h="1087714">
                  <a:moveTo>
                    <a:pt x="0" y="0"/>
                  </a:moveTo>
                  <a:lnTo>
                    <a:pt x="1834657" y="0"/>
                  </a:lnTo>
                  <a:lnTo>
                    <a:pt x="1834657" y="1087714"/>
                  </a:lnTo>
                  <a:lnTo>
                    <a:pt x="0" y="1087714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54297" y="1497576"/>
            <a:ext cx="5423621" cy="3311644"/>
            <a:chOff x="0" y="0"/>
            <a:chExt cx="1834657" cy="11202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4657" cy="1120235"/>
            </a:xfrm>
            <a:custGeom>
              <a:avLst/>
              <a:gdLst/>
              <a:ahLst/>
              <a:cxnLst/>
              <a:rect l="l" t="t" r="r" b="b"/>
              <a:pathLst>
                <a:path w="1834657" h="1120235">
                  <a:moveTo>
                    <a:pt x="0" y="0"/>
                  </a:moveTo>
                  <a:lnTo>
                    <a:pt x="1834657" y="0"/>
                  </a:lnTo>
                  <a:lnTo>
                    <a:pt x="1834657" y="1120235"/>
                  </a:lnTo>
                  <a:lnTo>
                    <a:pt x="0" y="1120235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918459" y="4239648"/>
            <a:ext cx="3711660" cy="1672782"/>
            <a:chOff x="0" y="-95349"/>
            <a:chExt cx="4948880" cy="2230376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349"/>
              <a:ext cx="494888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SUD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59519"/>
              <a:ext cx="4948880" cy="1075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9"/>
                </a:lnSpc>
                <a:spcBef>
                  <a:spcPct val="0"/>
                </a:spcBef>
              </a:pP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Età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media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popolazione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attiva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è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più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bassa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: 43 anni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88170" y="2099592"/>
            <a:ext cx="3711660" cy="1607682"/>
            <a:chOff x="0" y="0"/>
            <a:chExt cx="4948880" cy="214357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349"/>
              <a:ext cx="494888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NORD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59519"/>
              <a:ext cx="4948880" cy="1084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9"/>
                </a:lnSpc>
                <a:spcBef>
                  <a:spcPct val="0"/>
                </a:spcBef>
              </a:pP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Età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media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della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popolazione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attiva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: 43,2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3954461"/>
            <a:ext cx="4844597" cy="237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5"/>
              </a:lnSpc>
            </a:pPr>
            <a:r>
              <a:rPr lang="en-US" sz="58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Differenze territoriali</a:t>
            </a:r>
          </a:p>
          <a:p>
            <a:pPr marL="0" lvl="0" indent="0" algn="l">
              <a:lnSpc>
                <a:spcPts val="5875"/>
              </a:lnSpc>
            </a:pPr>
            <a:r>
              <a:rPr lang="en-US" sz="587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(2022)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254297" y="6547168"/>
            <a:ext cx="5423621" cy="3215504"/>
            <a:chOff x="0" y="0"/>
            <a:chExt cx="1834657" cy="10877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34657" cy="1087714"/>
            </a:xfrm>
            <a:custGeom>
              <a:avLst/>
              <a:gdLst/>
              <a:ahLst/>
              <a:cxnLst/>
              <a:rect l="l" t="t" r="r" b="b"/>
              <a:pathLst>
                <a:path w="1834657" h="1087714">
                  <a:moveTo>
                    <a:pt x="0" y="0"/>
                  </a:moveTo>
                  <a:lnTo>
                    <a:pt x="1834657" y="0"/>
                  </a:lnTo>
                  <a:lnTo>
                    <a:pt x="1834657" y="1087714"/>
                  </a:lnTo>
                  <a:lnTo>
                    <a:pt x="0" y="1087714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10277" y="7351079"/>
            <a:ext cx="3711660" cy="1607682"/>
            <a:chOff x="0" y="0"/>
            <a:chExt cx="4948880" cy="214357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349"/>
              <a:ext cx="494888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CENTRO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059519"/>
              <a:ext cx="4948880" cy="1084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9"/>
                </a:lnSpc>
                <a:spcBef>
                  <a:spcPct val="0"/>
                </a:spcBef>
              </a:pP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Età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media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popolazione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attiva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è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più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2299" b="1" dirty="0" err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alta</a:t>
              </a:r>
              <a:r>
                <a:rPr lang="en-US" sz="22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: 43,6 anni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AutoShape 3"/>
          <p:cNvSpPr/>
          <p:nvPr/>
        </p:nvSpPr>
        <p:spPr>
          <a:xfrm>
            <a:off x="1028700" y="6452698"/>
            <a:ext cx="17441881" cy="0"/>
          </a:xfrm>
          <a:prstGeom prst="line">
            <a:avLst/>
          </a:prstGeom>
          <a:ln w="9525" cap="rnd">
            <a:solidFill>
              <a:srgbClr val="1634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1028700" y="6295535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17258" y="628601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5817" y="6286010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94375" y="6286010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019175"/>
            <a:ext cx="16230600" cy="425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Se consideriamo il genere....</a:t>
            </a:r>
          </a:p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163459"/>
                </a:solidFill>
                <a:latin typeface="Arial"/>
                <a:ea typeface="Arial"/>
                <a:cs typeface="Arial"/>
                <a:sym typeface="Arial"/>
              </a:rPr>
              <a:t>cosa succede alla componente rosa delle forze di lavoro?</a:t>
            </a:r>
          </a:p>
          <a:p>
            <a:pPr marL="0" lvl="0" indent="0" algn="l">
              <a:lnSpc>
                <a:spcPts val="8000"/>
              </a:lnSpc>
            </a:pPr>
            <a:endParaRPr lang="en-US" sz="8000">
              <a:solidFill>
                <a:srgbClr val="163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02928" y="7324671"/>
            <a:ext cx="3567917" cy="1854592"/>
            <a:chOff x="0" y="0"/>
            <a:chExt cx="4757223" cy="247278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855431"/>
              <a:ext cx="4757223" cy="1617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9"/>
                </a:lnSpc>
                <a:spcBef>
                  <a:spcPct val="0"/>
                </a:spcBef>
              </a:pPr>
              <a:r>
                <a:rPr lang="en-US" sz="2299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L’età media degli uomini era più elevata di quella delle donne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4757223" cy="647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r>
                <a:rPr lang="en-US" sz="2800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FINO AL 2018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91487" y="7324671"/>
            <a:ext cx="3567917" cy="1890152"/>
            <a:chOff x="0" y="0"/>
            <a:chExt cx="4757223" cy="252020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902844"/>
              <a:ext cx="4757223" cy="1617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19"/>
                </a:lnSpc>
              </a:pPr>
              <a:r>
                <a:rPr lang="en-US" sz="2299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Si è raggiunta la parità dell’età media pari a 43,3 anni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4757223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NEL 2019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80045" y="7324671"/>
            <a:ext cx="3567917" cy="2290202"/>
            <a:chOff x="0" y="0"/>
            <a:chExt cx="4757223" cy="305360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902844"/>
              <a:ext cx="4757223" cy="2150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19"/>
                </a:lnSpc>
              </a:pPr>
              <a:r>
                <a:rPr lang="en-US" sz="2299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L’età media delle donne supera quella degli uomini: 43,7 anni vs 43,6 anni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4757223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NEL 2022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868604" y="7324671"/>
            <a:ext cx="3567917" cy="2290202"/>
            <a:chOff x="0" y="0"/>
            <a:chExt cx="4757223" cy="305360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02844"/>
              <a:ext cx="4757223" cy="2150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19"/>
                </a:lnSpc>
              </a:pPr>
              <a:r>
                <a:rPr lang="en-US" sz="2299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L’incremento dell’età media femminile è pari a 7,7 anni vs i 5,3 degli uomini.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0"/>
              <a:ext cx="4757223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16345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DAL 1993 AL 2022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63459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1521</Words>
  <Application>Microsoft Macintosh PowerPoint</Application>
  <PresentationFormat>Personalizzato</PresentationFormat>
  <Paragraphs>294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0" baseType="lpstr">
      <vt:lpstr>Arial Bold</vt:lpstr>
      <vt:lpstr>Arial Italics</vt:lpstr>
      <vt:lpstr>Arial</vt:lpstr>
      <vt:lpstr>Fahkwang Bold</vt:lpstr>
      <vt:lpstr>Open Sans</vt:lpstr>
      <vt:lpstr>Open Sans Bold</vt:lpstr>
      <vt:lpstr>Calibri</vt:lpstr>
      <vt:lpstr>Maharlika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 Gradienti Basilare Presentazione Semplice</dc:title>
  <cp:lastModifiedBy>Microsoft Office User</cp:lastModifiedBy>
  <cp:revision>12</cp:revision>
  <dcterms:created xsi:type="dcterms:W3CDTF">2006-08-16T00:00:00Z</dcterms:created>
  <dcterms:modified xsi:type="dcterms:W3CDTF">2025-11-07T10:24:10Z</dcterms:modified>
  <dc:identifier>DAGfoPfSPUI</dc:identifier>
</cp:coreProperties>
</file>