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93"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94"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0" r:id="rId34"/>
    <p:sldId id="291" r:id="rId35"/>
    <p:sldId id="292" r:id="rId36"/>
    <p:sldId id="256"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1" Type="http://schemas.openxmlformats.org/officeDocument/2006/relationships/hyperlink" Target="https://image.slideserve.com/944728/resource-based-view-nella-definizione-delle-strategie-competitive-l.jpg"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1" Type="http://schemas.openxmlformats.org/officeDocument/2006/relationships/hyperlink" Target="https://image.slideserve.com/944728/resource-based-view-nella-definizione-delle-strategie-competitive-l.jp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54847-E4AB-4A65-BD71-AC8E457705D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8FF1A73-29C1-491C-9179-6E117EB4AEFC}">
      <dgm:prSet/>
      <dgm:spPr/>
      <dgm:t>
        <a:bodyPr/>
        <a:lstStyle/>
        <a:p>
          <a:r>
            <a:rPr lang="it-IT"/>
            <a:t>È rivolto agli attori turistici e al pubblico consumatore</a:t>
          </a:r>
          <a:endParaRPr lang="en-US"/>
        </a:p>
      </dgm:t>
    </dgm:pt>
    <dgm:pt modelId="{CC525B1E-BBD6-4918-8C98-D48CCFB2FB78}" type="parTrans" cxnId="{608FDB59-051F-44FF-8FE7-0FA1F357ABB8}">
      <dgm:prSet/>
      <dgm:spPr/>
      <dgm:t>
        <a:bodyPr/>
        <a:lstStyle/>
        <a:p>
          <a:endParaRPr lang="en-US"/>
        </a:p>
      </dgm:t>
    </dgm:pt>
    <dgm:pt modelId="{9A9F6226-3D86-46D2-AFE8-32D955CD1D51}" type="sibTrans" cxnId="{608FDB59-051F-44FF-8FE7-0FA1F357ABB8}">
      <dgm:prSet/>
      <dgm:spPr/>
      <dgm:t>
        <a:bodyPr/>
        <a:lstStyle/>
        <a:p>
          <a:endParaRPr lang="en-US"/>
        </a:p>
      </dgm:t>
    </dgm:pt>
    <dgm:pt modelId="{F9E52D12-FFF7-475E-B4B5-3EBC716AD41F}">
      <dgm:prSet/>
      <dgm:spPr/>
      <dgm:t>
        <a:bodyPr/>
        <a:lstStyle/>
        <a:p>
          <a:r>
            <a:rPr lang="it-IT"/>
            <a:t>È un’attività di comunicazione di marketing e di managment della destinazione</a:t>
          </a:r>
          <a:endParaRPr lang="en-US"/>
        </a:p>
      </dgm:t>
    </dgm:pt>
    <dgm:pt modelId="{A4060C94-3689-4AF6-AD2D-BB878B77B38C}" type="parTrans" cxnId="{5843B2BA-F63F-4BBC-8551-01E574739ACF}">
      <dgm:prSet/>
      <dgm:spPr/>
      <dgm:t>
        <a:bodyPr/>
        <a:lstStyle/>
        <a:p>
          <a:endParaRPr lang="en-US"/>
        </a:p>
      </dgm:t>
    </dgm:pt>
    <dgm:pt modelId="{55B35329-6A87-4DDA-BF7E-C5F173C9B286}" type="sibTrans" cxnId="{5843B2BA-F63F-4BBC-8551-01E574739ACF}">
      <dgm:prSet/>
      <dgm:spPr/>
      <dgm:t>
        <a:bodyPr/>
        <a:lstStyle/>
        <a:p>
          <a:endParaRPr lang="en-US"/>
        </a:p>
      </dgm:t>
    </dgm:pt>
    <dgm:pt modelId="{D0A5CA50-CC12-4792-A7BD-9A56F9F06C8A}">
      <dgm:prSet/>
      <dgm:spPr/>
      <dgm:t>
        <a:bodyPr/>
        <a:lstStyle/>
        <a:p>
          <a:r>
            <a:rPr lang="it-IT"/>
            <a:t>Applicata ad un’area geografica come fonte di vantaggio competitivo (attrarre turisti, imprese, investimenti) e per trovare nuovi mercati in cui esportare.</a:t>
          </a:r>
          <a:endParaRPr lang="en-US"/>
        </a:p>
      </dgm:t>
    </dgm:pt>
    <dgm:pt modelId="{92649657-9D8F-4E72-985C-7BBD8F893BA7}" type="parTrans" cxnId="{C24B847F-BE88-4DFF-9439-340CD0D41638}">
      <dgm:prSet/>
      <dgm:spPr/>
      <dgm:t>
        <a:bodyPr/>
        <a:lstStyle/>
        <a:p>
          <a:endParaRPr lang="en-US"/>
        </a:p>
      </dgm:t>
    </dgm:pt>
    <dgm:pt modelId="{5F5B4AF8-B9BF-4A49-B6D8-43753C47D8E5}" type="sibTrans" cxnId="{C24B847F-BE88-4DFF-9439-340CD0D41638}">
      <dgm:prSet/>
      <dgm:spPr/>
      <dgm:t>
        <a:bodyPr/>
        <a:lstStyle/>
        <a:p>
          <a:endParaRPr lang="en-US"/>
        </a:p>
      </dgm:t>
    </dgm:pt>
    <dgm:pt modelId="{218D37EB-ECDD-4C0A-A441-D6462BAC67AD}" type="pres">
      <dgm:prSet presAssocID="{AE854847-E4AB-4A65-BD71-AC8E457705DF}" presName="hierChild1" presStyleCnt="0">
        <dgm:presLayoutVars>
          <dgm:chPref val="1"/>
          <dgm:dir/>
          <dgm:animOne val="branch"/>
          <dgm:animLvl val="lvl"/>
          <dgm:resizeHandles/>
        </dgm:presLayoutVars>
      </dgm:prSet>
      <dgm:spPr/>
    </dgm:pt>
    <dgm:pt modelId="{972E23AF-47D3-4236-9C34-201168D149F0}" type="pres">
      <dgm:prSet presAssocID="{28FF1A73-29C1-491C-9179-6E117EB4AEFC}" presName="hierRoot1" presStyleCnt="0"/>
      <dgm:spPr/>
    </dgm:pt>
    <dgm:pt modelId="{51EA9F8E-EC0A-42C3-BB2C-AFDD8E6B7B87}" type="pres">
      <dgm:prSet presAssocID="{28FF1A73-29C1-491C-9179-6E117EB4AEFC}" presName="composite" presStyleCnt="0"/>
      <dgm:spPr/>
    </dgm:pt>
    <dgm:pt modelId="{FF1DE6CF-8EC3-4469-983D-6DB1F2A55FBD}" type="pres">
      <dgm:prSet presAssocID="{28FF1A73-29C1-491C-9179-6E117EB4AEFC}" presName="background" presStyleLbl="node0" presStyleIdx="0" presStyleCnt="3"/>
      <dgm:spPr/>
    </dgm:pt>
    <dgm:pt modelId="{EC2D3C7C-53E6-47A0-A91B-87D4B255C65D}" type="pres">
      <dgm:prSet presAssocID="{28FF1A73-29C1-491C-9179-6E117EB4AEFC}" presName="text" presStyleLbl="fgAcc0" presStyleIdx="0" presStyleCnt="3">
        <dgm:presLayoutVars>
          <dgm:chPref val="3"/>
        </dgm:presLayoutVars>
      </dgm:prSet>
      <dgm:spPr/>
    </dgm:pt>
    <dgm:pt modelId="{3DEC6C43-6981-4183-AA7C-B66AD943260E}" type="pres">
      <dgm:prSet presAssocID="{28FF1A73-29C1-491C-9179-6E117EB4AEFC}" presName="hierChild2" presStyleCnt="0"/>
      <dgm:spPr/>
    </dgm:pt>
    <dgm:pt modelId="{8EE8D6CE-6722-4F65-9449-A061BAF9D541}" type="pres">
      <dgm:prSet presAssocID="{F9E52D12-FFF7-475E-B4B5-3EBC716AD41F}" presName="hierRoot1" presStyleCnt="0"/>
      <dgm:spPr/>
    </dgm:pt>
    <dgm:pt modelId="{2AAA5E7F-8821-45F7-8DF6-9BE53C23284C}" type="pres">
      <dgm:prSet presAssocID="{F9E52D12-FFF7-475E-B4B5-3EBC716AD41F}" presName="composite" presStyleCnt="0"/>
      <dgm:spPr/>
    </dgm:pt>
    <dgm:pt modelId="{481B0DE0-4A2B-41E3-AB9A-75322D1B732D}" type="pres">
      <dgm:prSet presAssocID="{F9E52D12-FFF7-475E-B4B5-3EBC716AD41F}" presName="background" presStyleLbl="node0" presStyleIdx="1" presStyleCnt="3"/>
      <dgm:spPr/>
    </dgm:pt>
    <dgm:pt modelId="{720BDC0E-D178-4A33-8E8F-1A789230681F}" type="pres">
      <dgm:prSet presAssocID="{F9E52D12-FFF7-475E-B4B5-3EBC716AD41F}" presName="text" presStyleLbl="fgAcc0" presStyleIdx="1" presStyleCnt="3">
        <dgm:presLayoutVars>
          <dgm:chPref val="3"/>
        </dgm:presLayoutVars>
      </dgm:prSet>
      <dgm:spPr/>
    </dgm:pt>
    <dgm:pt modelId="{B0B9FAE0-BCB9-4EF1-BA86-77A04E9C076F}" type="pres">
      <dgm:prSet presAssocID="{F9E52D12-FFF7-475E-B4B5-3EBC716AD41F}" presName="hierChild2" presStyleCnt="0"/>
      <dgm:spPr/>
    </dgm:pt>
    <dgm:pt modelId="{622E37A1-97AD-4AF3-8222-1205153A8158}" type="pres">
      <dgm:prSet presAssocID="{D0A5CA50-CC12-4792-A7BD-9A56F9F06C8A}" presName="hierRoot1" presStyleCnt="0"/>
      <dgm:spPr/>
    </dgm:pt>
    <dgm:pt modelId="{2E8A9204-018F-42B6-B97A-D7D45A83EAB4}" type="pres">
      <dgm:prSet presAssocID="{D0A5CA50-CC12-4792-A7BD-9A56F9F06C8A}" presName="composite" presStyleCnt="0"/>
      <dgm:spPr/>
    </dgm:pt>
    <dgm:pt modelId="{AFE9C310-B099-42B9-AD90-230B4C539F13}" type="pres">
      <dgm:prSet presAssocID="{D0A5CA50-CC12-4792-A7BD-9A56F9F06C8A}" presName="background" presStyleLbl="node0" presStyleIdx="2" presStyleCnt="3"/>
      <dgm:spPr/>
    </dgm:pt>
    <dgm:pt modelId="{61D04CB0-1F45-4F4D-9D47-343D454E9395}" type="pres">
      <dgm:prSet presAssocID="{D0A5CA50-CC12-4792-A7BD-9A56F9F06C8A}" presName="text" presStyleLbl="fgAcc0" presStyleIdx="2" presStyleCnt="3">
        <dgm:presLayoutVars>
          <dgm:chPref val="3"/>
        </dgm:presLayoutVars>
      </dgm:prSet>
      <dgm:spPr/>
    </dgm:pt>
    <dgm:pt modelId="{9CCE8795-8638-44A1-928C-98E8F48E87DE}" type="pres">
      <dgm:prSet presAssocID="{D0A5CA50-CC12-4792-A7BD-9A56F9F06C8A}" presName="hierChild2" presStyleCnt="0"/>
      <dgm:spPr/>
    </dgm:pt>
  </dgm:ptLst>
  <dgm:cxnLst>
    <dgm:cxn modelId="{DC04BF01-E353-44E4-9A61-F8ADFCFEAA79}" type="presOf" srcId="{AE854847-E4AB-4A65-BD71-AC8E457705DF}" destId="{218D37EB-ECDD-4C0A-A441-D6462BAC67AD}" srcOrd="0" destOrd="0" presId="urn:microsoft.com/office/officeart/2005/8/layout/hierarchy1"/>
    <dgm:cxn modelId="{1632A318-D048-48E7-B097-3154477B6E11}" type="presOf" srcId="{D0A5CA50-CC12-4792-A7BD-9A56F9F06C8A}" destId="{61D04CB0-1F45-4F4D-9D47-343D454E9395}" srcOrd="0" destOrd="0" presId="urn:microsoft.com/office/officeart/2005/8/layout/hierarchy1"/>
    <dgm:cxn modelId="{608FDB59-051F-44FF-8FE7-0FA1F357ABB8}" srcId="{AE854847-E4AB-4A65-BD71-AC8E457705DF}" destId="{28FF1A73-29C1-491C-9179-6E117EB4AEFC}" srcOrd="0" destOrd="0" parTransId="{CC525B1E-BBD6-4918-8C98-D48CCFB2FB78}" sibTransId="{9A9F6226-3D86-46D2-AFE8-32D955CD1D51}"/>
    <dgm:cxn modelId="{C24B847F-BE88-4DFF-9439-340CD0D41638}" srcId="{AE854847-E4AB-4A65-BD71-AC8E457705DF}" destId="{D0A5CA50-CC12-4792-A7BD-9A56F9F06C8A}" srcOrd="2" destOrd="0" parTransId="{92649657-9D8F-4E72-985C-7BBD8F893BA7}" sibTransId="{5F5B4AF8-B9BF-4A49-B6D8-43753C47D8E5}"/>
    <dgm:cxn modelId="{C8801596-A2D3-4EA6-A10A-015C89D5B7C6}" type="presOf" srcId="{F9E52D12-FFF7-475E-B4B5-3EBC716AD41F}" destId="{720BDC0E-D178-4A33-8E8F-1A789230681F}" srcOrd="0" destOrd="0" presId="urn:microsoft.com/office/officeart/2005/8/layout/hierarchy1"/>
    <dgm:cxn modelId="{5843B2BA-F63F-4BBC-8551-01E574739ACF}" srcId="{AE854847-E4AB-4A65-BD71-AC8E457705DF}" destId="{F9E52D12-FFF7-475E-B4B5-3EBC716AD41F}" srcOrd="1" destOrd="0" parTransId="{A4060C94-3689-4AF6-AD2D-BB878B77B38C}" sibTransId="{55B35329-6A87-4DDA-BF7E-C5F173C9B286}"/>
    <dgm:cxn modelId="{337197FD-5448-4EE1-86A3-FEED85641514}" type="presOf" srcId="{28FF1A73-29C1-491C-9179-6E117EB4AEFC}" destId="{EC2D3C7C-53E6-47A0-A91B-87D4B255C65D}" srcOrd="0" destOrd="0" presId="urn:microsoft.com/office/officeart/2005/8/layout/hierarchy1"/>
    <dgm:cxn modelId="{88657F25-0F14-48CD-9D71-1C93D0F962CE}" type="presParOf" srcId="{218D37EB-ECDD-4C0A-A441-D6462BAC67AD}" destId="{972E23AF-47D3-4236-9C34-201168D149F0}" srcOrd="0" destOrd="0" presId="urn:microsoft.com/office/officeart/2005/8/layout/hierarchy1"/>
    <dgm:cxn modelId="{B496F355-01E2-4D49-837D-EA0551C4796D}" type="presParOf" srcId="{972E23AF-47D3-4236-9C34-201168D149F0}" destId="{51EA9F8E-EC0A-42C3-BB2C-AFDD8E6B7B87}" srcOrd="0" destOrd="0" presId="urn:microsoft.com/office/officeart/2005/8/layout/hierarchy1"/>
    <dgm:cxn modelId="{9460F5B4-21A4-4077-8D9E-B7A40BE2F342}" type="presParOf" srcId="{51EA9F8E-EC0A-42C3-BB2C-AFDD8E6B7B87}" destId="{FF1DE6CF-8EC3-4469-983D-6DB1F2A55FBD}" srcOrd="0" destOrd="0" presId="urn:microsoft.com/office/officeart/2005/8/layout/hierarchy1"/>
    <dgm:cxn modelId="{4079DE62-86AD-4035-8D2A-9E6B499A78B0}" type="presParOf" srcId="{51EA9F8E-EC0A-42C3-BB2C-AFDD8E6B7B87}" destId="{EC2D3C7C-53E6-47A0-A91B-87D4B255C65D}" srcOrd="1" destOrd="0" presId="urn:microsoft.com/office/officeart/2005/8/layout/hierarchy1"/>
    <dgm:cxn modelId="{52C78F2B-13C4-49A0-9101-5CD7E9CEB594}" type="presParOf" srcId="{972E23AF-47D3-4236-9C34-201168D149F0}" destId="{3DEC6C43-6981-4183-AA7C-B66AD943260E}" srcOrd="1" destOrd="0" presId="urn:microsoft.com/office/officeart/2005/8/layout/hierarchy1"/>
    <dgm:cxn modelId="{0546AC96-89A1-489C-B2F6-D92FA299AA1F}" type="presParOf" srcId="{218D37EB-ECDD-4C0A-A441-D6462BAC67AD}" destId="{8EE8D6CE-6722-4F65-9449-A061BAF9D541}" srcOrd="1" destOrd="0" presId="urn:microsoft.com/office/officeart/2005/8/layout/hierarchy1"/>
    <dgm:cxn modelId="{D8C57F77-13A3-48FA-A03A-DE3478976592}" type="presParOf" srcId="{8EE8D6CE-6722-4F65-9449-A061BAF9D541}" destId="{2AAA5E7F-8821-45F7-8DF6-9BE53C23284C}" srcOrd="0" destOrd="0" presId="urn:microsoft.com/office/officeart/2005/8/layout/hierarchy1"/>
    <dgm:cxn modelId="{86244D47-383A-4B1F-88CA-94020590940E}" type="presParOf" srcId="{2AAA5E7F-8821-45F7-8DF6-9BE53C23284C}" destId="{481B0DE0-4A2B-41E3-AB9A-75322D1B732D}" srcOrd="0" destOrd="0" presId="urn:microsoft.com/office/officeart/2005/8/layout/hierarchy1"/>
    <dgm:cxn modelId="{935597FC-5B88-4584-95B4-EDFBBFBE6A07}" type="presParOf" srcId="{2AAA5E7F-8821-45F7-8DF6-9BE53C23284C}" destId="{720BDC0E-D178-4A33-8E8F-1A789230681F}" srcOrd="1" destOrd="0" presId="urn:microsoft.com/office/officeart/2005/8/layout/hierarchy1"/>
    <dgm:cxn modelId="{B15DDE15-7729-4DDA-B89C-214D972CC914}" type="presParOf" srcId="{8EE8D6CE-6722-4F65-9449-A061BAF9D541}" destId="{B0B9FAE0-BCB9-4EF1-BA86-77A04E9C076F}" srcOrd="1" destOrd="0" presId="urn:microsoft.com/office/officeart/2005/8/layout/hierarchy1"/>
    <dgm:cxn modelId="{BF16A66D-1C2C-4093-B4C5-6C09A12A57DC}" type="presParOf" srcId="{218D37EB-ECDD-4C0A-A441-D6462BAC67AD}" destId="{622E37A1-97AD-4AF3-8222-1205153A8158}" srcOrd="2" destOrd="0" presId="urn:microsoft.com/office/officeart/2005/8/layout/hierarchy1"/>
    <dgm:cxn modelId="{2B296C2E-A086-4916-9FEB-F5308781FC7F}" type="presParOf" srcId="{622E37A1-97AD-4AF3-8222-1205153A8158}" destId="{2E8A9204-018F-42B6-B97A-D7D45A83EAB4}" srcOrd="0" destOrd="0" presId="urn:microsoft.com/office/officeart/2005/8/layout/hierarchy1"/>
    <dgm:cxn modelId="{F3B00843-4AFF-4A70-A3A5-BC84C6C5BB82}" type="presParOf" srcId="{2E8A9204-018F-42B6-B97A-D7D45A83EAB4}" destId="{AFE9C310-B099-42B9-AD90-230B4C539F13}" srcOrd="0" destOrd="0" presId="urn:microsoft.com/office/officeart/2005/8/layout/hierarchy1"/>
    <dgm:cxn modelId="{68648EC1-5401-4D37-BC7F-03FAF7E94145}" type="presParOf" srcId="{2E8A9204-018F-42B6-B97A-D7D45A83EAB4}" destId="{61D04CB0-1F45-4F4D-9D47-343D454E9395}" srcOrd="1" destOrd="0" presId="urn:microsoft.com/office/officeart/2005/8/layout/hierarchy1"/>
    <dgm:cxn modelId="{F2318486-E066-46E6-91B3-EEAB598B98F2}" type="presParOf" srcId="{622E37A1-97AD-4AF3-8222-1205153A8158}" destId="{9CCE8795-8638-44A1-928C-98E8F48E87D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12B9E8-128C-4D7B-9F14-36C0D4BF1F25}"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3D4547BE-10D2-46DA-844C-7C47E5E398D8}">
      <dgm:prSet/>
      <dgm:spPr/>
      <dgm:t>
        <a:bodyPr/>
        <a:lstStyle/>
        <a:p>
          <a:r>
            <a:rPr lang="it-IT" dirty="0"/>
            <a:t>individuazione degli elementi caratteristici della località turistica </a:t>
          </a:r>
          <a:endParaRPr lang="en-US" dirty="0"/>
        </a:p>
      </dgm:t>
    </dgm:pt>
    <dgm:pt modelId="{7B74F820-7671-4422-BFE5-797A12D47F11}" type="parTrans" cxnId="{18C96BA4-F9E2-45C4-87B9-BD9AC392F565}">
      <dgm:prSet/>
      <dgm:spPr/>
      <dgm:t>
        <a:bodyPr/>
        <a:lstStyle/>
        <a:p>
          <a:endParaRPr lang="en-US"/>
        </a:p>
      </dgm:t>
    </dgm:pt>
    <dgm:pt modelId="{1201C4FD-9975-4CFE-9F49-49D2BDD33328}" type="sibTrans" cxnId="{18C96BA4-F9E2-45C4-87B9-BD9AC392F565}">
      <dgm:prSet/>
      <dgm:spPr/>
      <dgm:t>
        <a:bodyPr/>
        <a:lstStyle/>
        <a:p>
          <a:endParaRPr lang="en-US"/>
        </a:p>
      </dgm:t>
    </dgm:pt>
    <dgm:pt modelId="{AF3FC292-A541-43C5-A4F0-48BD49EB54B0}">
      <dgm:prSet/>
      <dgm:spPr/>
      <dgm:t>
        <a:bodyPr/>
        <a:lstStyle/>
        <a:p>
          <a:r>
            <a:rPr lang="it-IT"/>
            <a:t>definizione di una strategia di comunicazione della proposta di valore della destinazione scelta </a:t>
          </a:r>
          <a:endParaRPr lang="en-US"/>
        </a:p>
      </dgm:t>
    </dgm:pt>
    <dgm:pt modelId="{78F5C405-5E21-4F97-9D27-F99E65F1E5B2}" type="parTrans" cxnId="{BFC8EF19-E551-4AA5-B3F1-FCEB47C23F75}">
      <dgm:prSet/>
      <dgm:spPr/>
      <dgm:t>
        <a:bodyPr/>
        <a:lstStyle/>
        <a:p>
          <a:endParaRPr lang="en-US"/>
        </a:p>
      </dgm:t>
    </dgm:pt>
    <dgm:pt modelId="{60078311-CC32-49DA-881F-A4677B1A43BF}" type="sibTrans" cxnId="{BFC8EF19-E551-4AA5-B3F1-FCEB47C23F75}">
      <dgm:prSet/>
      <dgm:spPr/>
      <dgm:t>
        <a:bodyPr/>
        <a:lstStyle/>
        <a:p>
          <a:endParaRPr lang="en-US"/>
        </a:p>
      </dgm:t>
    </dgm:pt>
    <dgm:pt modelId="{BB16113D-421F-460E-A458-8FFEE9E311A1}">
      <dgm:prSet/>
      <dgm:spPr/>
      <dgm:t>
        <a:bodyPr/>
        <a:lstStyle/>
        <a:p>
          <a:r>
            <a:rPr lang="it-IT"/>
            <a:t>creazione e gestione del valore della marca della destinazione nella percezione dei turisti </a:t>
          </a:r>
          <a:endParaRPr lang="en-US"/>
        </a:p>
      </dgm:t>
    </dgm:pt>
    <dgm:pt modelId="{59285348-7BB7-4FA3-AFD5-5373DB0C05FA}" type="parTrans" cxnId="{CAA4E0C1-D2BC-4E45-9926-1D22AFC86CD8}">
      <dgm:prSet/>
      <dgm:spPr/>
      <dgm:t>
        <a:bodyPr/>
        <a:lstStyle/>
        <a:p>
          <a:endParaRPr lang="en-US"/>
        </a:p>
      </dgm:t>
    </dgm:pt>
    <dgm:pt modelId="{19A0E71E-8CD3-4D19-B227-2AB3B25F4B0E}" type="sibTrans" cxnId="{CAA4E0C1-D2BC-4E45-9926-1D22AFC86CD8}">
      <dgm:prSet/>
      <dgm:spPr/>
      <dgm:t>
        <a:bodyPr/>
        <a:lstStyle/>
        <a:p>
          <a:endParaRPr lang="en-US"/>
        </a:p>
      </dgm:t>
    </dgm:pt>
    <dgm:pt modelId="{11DCD337-C32A-4C42-9117-506EB1508954}">
      <dgm:prSet/>
      <dgm:spPr/>
      <dgm:t>
        <a:bodyPr/>
        <a:lstStyle/>
        <a:p>
          <a:r>
            <a:rPr lang="it-IT"/>
            <a:t>monitoraggio</a:t>
          </a:r>
          <a:endParaRPr lang="en-US"/>
        </a:p>
      </dgm:t>
    </dgm:pt>
    <dgm:pt modelId="{941A9152-E01B-4B84-95BA-DEA4A9E2E3E4}" type="parTrans" cxnId="{EF622F76-1D76-469C-89B0-47E33F15316E}">
      <dgm:prSet/>
      <dgm:spPr/>
      <dgm:t>
        <a:bodyPr/>
        <a:lstStyle/>
        <a:p>
          <a:endParaRPr lang="en-US"/>
        </a:p>
      </dgm:t>
    </dgm:pt>
    <dgm:pt modelId="{A602C2DE-752F-4DBB-8177-FAC0E849AFAF}" type="sibTrans" cxnId="{EF622F76-1D76-469C-89B0-47E33F15316E}">
      <dgm:prSet/>
      <dgm:spPr/>
      <dgm:t>
        <a:bodyPr/>
        <a:lstStyle/>
        <a:p>
          <a:endParaRPr lang="en-US"/>
        </a:p>
      </dgm:t>
    </dgm:pt>
    <dgm:pt modelId="{EF831E82-1E41-41F9-AFD9-2C4E4A6D962B}" type="pres">
      <dgm:prSet presAssocID="{CA12B9E8-128C-4D7B-9F14-36C0D4BF1F25}" presName="linear" presStyleCnt="0">
        <dgm:presLayoutVars>
          <dgm:animLvl val="lvl"/>
          <dgm:resizeHandles val="exact"/>
        </dgm:presLayoutVars>
      </dgm:prSet>
      <dgm:spPr/>
    </dgm:pt>
    <dgm:pt modelId="{A2F96673-EAB7-471A-ADBF-B15F5FFB7E2F}" type="pres">
      <dgm:prSet presAssocID="{3D4547BE-10D2-46DA-844C-7C47E5E398D8}" presName="parentText" presStyleLbl="node1" presStyleIdx="0" presStyleCnt="4">
        <dgm:presLayoutVars>
          <dgm:chMax val="0"/>
          <dgm:bulletEnabled val="1"/>
        </dgm:presLayoutVars>
      </dgm:prSet>
      <dgm:spPr/>
    </dgm:pt>
    <dgm:pt modelId="{2530B56D-CB8A-419F-BE3D-00FB0F88E7A2}" type="pres">
      <dgm:prSet presAssocID="{1201C4FD-9975-4CFE-9F49-49D2BDD33328}" presName="spacer" presStyleCnt="0"/>
      <dgm:spPr/>
    </dgm:pt>
    <dgm:pt modelId="{4A9188D8-5936-4C65-A243-8BE9AE216B54}" type="pres">
      <dgm:prSet presAssocID="{AF3FC292-A541-43C5-A4F0-48BD49EB54B0}" presName="parentText" presStyleLbl="node1" presStyleIdx="1" presStyleCnt="4">
        <dgm:presLayoutVars>
          <dgm:chMax val="0"/>
          <dgm:bulletEnabled val="1"/>
        </dgm:presLayoutVars>
      </dgm:prSet>
      <dgm:spPr/>
    </dgm:pt>
    <dgm:pt modelId="{D2002530-7DEC-42E1-88BE-9C9B5DD12F95}" type="pres">
      <dgm:prSet presAssocID="{60078311-CC32-49DA-881F-A4677B1A43BF}" presName="spacer" presStyleCnt="0"/>
      <dgm:spPr/>
    </dgm:pt>
    <dgm:pt modelId="{222547D0-2D82-4E10-9ECD-472F7A7C70C9}" type="pres">
      <dgm:prSet presAssocID="{BB16113D-421F-460E-A458-8FFEE9E311A1}" presName="parentText" presStyleLbl="node1" presStyleIdx="2" presStyleCnt="4">
        <dgm:presLayoutVars>
          <dgm:chMax val="0"/>
          <dgm:bulletEnabled val="1"/>
        </dgm:presLayoutVars>
      </dgm:prSet>
      <dgm:spPr/>
    </dgm:pt>
    <dgm:pt modelId="{CF5DF49E-4CB3-4D96-8128-D68E2F1BBFED}" type="pres">
      <dgm:prSet presAssocID="{19A0E71E-8CD3-4D19-B227-2AB3B25F4B0E}" presName="spacer" presStyleCnt="0"/>
      <dgm:spPr/>
    </dgm:pt>
    <dgm:pt modelId="{7D4DF156-EBCA-4D4E-A195-4A7644416400}" type="pres">
      <dgm:prSet presAssocID="{11DCD337-C32A-4C42-9117-506EB1508954}" presName="parentText" presStyleLbl="node1" presStyleIdx="3" presStyleCnt="4">
        <dgm:presLayoutVars>
          <dgm:chMax val="0"/>
          <dgm:bulletEnabled val="1"/>
        </dgm:presLayoutVars>
      </dgm:prSet>
      <dgm:spPr/>
    </dgm:pt>
  </dgm:ptLst>
  <dgm:cxnLst>
    <dgm:cxn modelId="{2F24670B-B522-4664-BE99-D62C4C501290}" type="presOf" srcId="{11DCD337-C32A-4C42-9117-506EB1508954}" destId="{7D4DF156-EBCA-4D4E-A195-4A7644416400}" srcOrd="0" destOrd="0" presId="urn:microsoft.com/office/officeart/2005/8/layout/vList2"/>
    <dgm:cxn modelId="{BFC8EF19-E551-4AA5-B3F1-FCEB47C23F75}" srcId="{CA12B9E8-128C-4D7B-9F14-36C0D4BF1F25}" destId="{AF3FC292-A541-43C5-A4F0-48BD49EB54B0}" srcOrd="1" destOrd="0" parTransId="{78F5C405-5E21-4F97-9D27-F99E65F1E5B2}" sibTransId="{60078311-CC32-49DA-881F-A4677B1A43BF}"/>
    <dgm:cxn modelId="{E67F9F21-2EF5-432D-925F-D2568563714E}" type="presOf" srcId="{CA12B9E8-128C-4D7B-9F14-36C0D4BF1F25}" destId="{EF831E82-1E41-41F9-AFD9-2C4E4A6D962B}" srcOrd="0" destOrd="0" presId="urn:microsoft.com/office/officeart/2005/8/layout/vList2"/>
    <dgm:cxn modelId="{EF622F76-1D76-469C-89B0-47E33F15316E}" srcId="{CA12B9E8-128C-4D7B-9F14-36C0D4BF1F25}" destId="{11DCD337-C32A-4C42-9117-506EB1508954}" srcOrd="3" destOrd="0" parTransId="{941A9152-E01B-4B84-95BA-DEA4A9E2E3E4}" sibTransId="{A602C2DE-752F-4DBB-8177-FAC0E849AFAF}"/>
    <dgm:cxn modelId="{2EE20F57-0160-4A88-9DB3-EF418EFA6477}" type="presOf" srcId="{AF3FC292-A541-43C5-A4F0-48BD49EB54B0}" destId="{4A9188D8-5936-4C65-A243-8BE9AE216B54}" srcOrd="0" destOrd="0" presId="urn:microsoft.com/office/officeart/2005/8/layout/vList2"/>
    <dgm:cxn modelId="{D9C8EF58-F1DC-4E4F-A5BE-99C17262DBE5}" type="presOf" srcId="{BB16113D-421F-460E-A458-8FFEE9E311A1}" destId="{222547D0-2D82-4E10-9ECD-472F7A7C70C9}" srcOrd="0" destOrd="0" presId="urn:microsoft.com/office/officeart/2005/8/layout/vList2"/>
    <dgm:cxn modelId="{95636482-8EC1-4012-8C9E-D47AE92C14A5}" type="presOf" srcId="{3D4547BE-10D2-46DA-844C-7C47E5E398D8}" destId="{A2F96673-EAB7-471A-ADBF-B15F5FFB7E2F}" srcOrd="0" destOrd="0" presId="urn:microsoft.com/office/officeart/2005/8/layout/vList2"/>
    <dgm:cxn modelId="{18C96BA4-F9E2-45C4-87B9-BD9AC392F565}" srcId="{CA12B9E8-128C-4D7B-9F14-36C0D4BF1F25}" destId="{3D4547BE-10D2-46DA-844C-7C47E5E398D8}" srcOrd="0" destOrd="0" parTransId="{7B74F820-7671-4422-BFE5-797A12D47F11}" sibTransId="{1201C4FD-9975-4CFE-9F49-49D2BDD33328}"/>
    <dgm:cxn modelId="{CAA4E0C1-D2BC-4E45-9926-1D22AFC86CD8}" srcId="{CA12B9E8-128C-4D7B-9F14-36C0D4BF1F25}" destId="{BB16113D-421F-460E-A458-8FFEE9E311A1}" srcOrd="2" destOrd="0" parTransId="{59285348-7BB7-4FA3-AFD5-5373DB0C05FA}" sibTransId="{19A0E71E-8CD3-4D19-B227-2AB3B25F4B0E}"/>
    <dgm:cxn modelId="{EC7CE8C4-4C2C-4A0F-A249-8DCEABBA1306}" type="presParOf" srcId="{EF831E82-1E41-41F9-AFD9-2C4E4A6D962B}" destId="{A2F96673-EAB7-471A-ADBF-B15F5FFB7E2F}" srcOrd="0" destOrd="0" presId="urn:microsoft.com/office/officeart/2005/8/layout/vList2"/>
    <dgm:cxn modelId="{B745AB4E-96C7-4B32-BAD9-0E77FA76F956}" type="presParOf" srcId="{EF831E82-1E41-41F9-AFD9-2C4E4A6D962B}" destId="{2530B56D-CB8A-419F-BE3D-00FB0F88E7A2}" srcOrd="1" destOrd="0" presId="urn:microsoft.com/office/officeart/2005/8/layout/vList2"/>
    <dgm:cxn modelId="{C8B24B52-226D-477F-83BE-6683A7DF981A}" type="presParOf" srcId="{EF831E82-1E41-41F9-AFD9-2C4E4A6D962B}" destId="{4A9188D8-5936-4C65-A243-8BE9AE216B54}" srcOrd="2" destOrd="0" presId="urn:microsoft.com/office/officeart/2005/8/layout/vList2"/>
    <dgm:cxn modelId="{FD0A40F8-ED75-454D-9F05-14696BF4E848}" type="presParOf" srcId="{EF831E82-1E41-41F9-AFD9-2C4E4A6D962B}" destId="{D2002530-7DEC-42E1-88BE-9C9B5DD12F95}" srcOrd="3" destOrd="0" presId="urn:microsoft.com/office/officeart/2005/8/layout/vList2"/>
    <dgm:cxn modelId="{5B4EF916-DE7A-4DB2-8E04-7017CA4C402A}" type="presParOf" srcId="{EF831E82-1E41-41F9-AFD9-2C4E4A6D962B}" destId="{222547D0-2D82-4E10-9ECD-472F7A7C70C9}" srcOrd="4" destOrd="0" presId="urn:microsoft.com/office/officeart/2005/8/layout/vList2"/>
    <dgm:cxn modelId="{4223298F-0902-4855-BB52-F8D268005E81}" type="presParOf" srcId="{EF831E82-1E41-41F9-AFD9-2C4E4A6D962B}" destId="{CF5DF49E-4CB3-4D96-8128-D68E2F1BBFED}" srcOrd="5" destOrd="0" presId="urn:microsoft.com/office/officeart/2005/8/layout/vList2"/>
    <dgm:cxn modelId="{2E87C7C2-1E3D-4968-8F73-E8DE104C2F3A}" type="presParOf" srcId="{EF831E82-1E41-41F9-AFD9-2C4E4A6D962B}" destId="{7D4DF156-EBCA-4D4E-A195-4A764441640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0A6DBC-DE64-435F-9B20-8F3D02D00B8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DF05A22E-A407-4D52-8BB8-075F84993511}">
      <dgm:prSet/>
      <dgm:spPr/>
      <dgm:t>
        <a:bodyPr/>
        <a:lstStyle/>
        <a:p>
          <a:pPr>
            <a:lnSpc>
              <a:spcPct val="100000"/>
            </a:lnSpc>
            <a:defRPr cap="all"/>
          </a:pPr>
          <a:r>
            <a:rPr lang="it-IT" dirty="0"/>
            <a:t>Turisti fashion consumers </a:t>
          </a:r>
        </a:p>
        <a:p>
          <a:pPr>
            <a:lnSpc>
              <a:spcPct val="100000"/>
            </a:lnSpc>
            <a:defRPr cap="all"/>
          </a:pPr>
          <a:r>
            <a:rPr lang="it-IT" dirty="0">
              <a:solidFill>
                <a:srgbClr val="FF0000"/>
              </a:solidFill>
            </a:rPr>
            <a:t>(New York)</a:t>
          </a:r>
          <a:endParaRPr lang="en-US" dirty="0">
            <a:solidFill>
              <a:srgbClr val="FF0000"/>
            </a:solidFill>
          </a:endParaRPr>
        </a:p>
      </dgm:t>
    </dgm:pt>
    <dgm:pt modelId="{747E1B2D-9EE0-4639-AD02-AB6B3E5496A7}" type="parTrans" cxnId="{064FBCB9-C055-4FE8-8567-4C0C06D85980}">
      <dgm:prSet/>
      <dgm:spPr/>
      <dgm:t>
        <a:bodyPr/>
        <a:lstStyle/>
        <a:p>
          <a:endParaRPr lang="en-US"/>
        </a:p>
      </dgm:t>
    </dgm:pt>
    <dgm:pt modelId="{9B5A3C59-4AEC-46C5-84EA-720E51A1FA85}" type="sibTrans" cxnId="{064FBCB9-C055-4FE8-8567-4C0C06D85980}">
      <dgm:prSet/>
      <dgm:spPr/>
      <dgm:t>
        <a:bodyPr/>
        <a:lstStyle/>
        <a:p>
          <a:endParaRPr lang="en-US"/>
        </a:p>
      </dgm:t>
    </dgm:pt>
    <dgm:pt modelId="{CE15D623-D8A5-4121-BCE0-81D6E098515C}">
      <dgm:prSet/>
      <dgm:spPr/>
      <dgm:t>
        <a:bodyPr/>
        <a:lstStyle/>
        <a:p>
          <a:pPr>
            <a:lnSpc>
              <a:spcPct val="100000"/>
            </a:lnSpc>
            <a:defRPr cap="all"/>
          </a:pPr>
          <a:r>
            <a:rPr lang="it-IT" dirty="0"/>
            <a:t>Sport fans </a:t>
          </a:r>
        </a:p>
        <a:p>
          <a:pPr>
            <a:lnSpc>
              <a:spcPct val="100000"/>
            </a:lnSpc>
            <a:defRPr cap="all"/>
          </a:pPr>
          <a:r>
            <a:rPr lang="it-IT" dirty="0">
              <a:solidFill>
                <a:srgbClr val="FF0000"/>
              </a:solidFill>
            </a:rPr>
            <a:t>(Sydney)</a:t>
          </a:r>
          <a:endParaRPr lang="en-US" dirty="0">
            <a:solidFill>
              <a:srgbClr val="FF0000"/>
            </a:solidFill>
          </a:endParaRPr>
        </a:p>
      </dgm:t>
    </dgm:pt>
    <dgm:pt modelId="{C8CAE343-F87A-4D06-A7CC-36E4C99F0F0A}" type="parTrans" cxnId="{2BA7CE80-0E44-4055-9B4B-2D701074F5AA}">
      <dgm:prSet/>
      <dgm:spPr/>
      <dgm:t>
        <a:bodyPr/>
        <a:lstStyle/>
        <a:p>
          <a:endParaRPr lang="en-US"/>
        </a:p>
      </dgm:t>
    </dgm:pt>
    <dgm:pt modelId="{3AE332A4-4E7C-4E58-8B81-A386D0F5AD22}" type="sibTrans" cxnId="{2BA7CE80-0E44-4055-9B4B-2D701074F5AA}">
      <dgm:prSet/>
      <dgm:spPr/>
      <dgm:t>
        <a:bodyPr/>
        <a:lstStyle/>
        <a:p>
          <a:endParaRPr lang="en-US"/>
        </a:p>
      </dgm:t>
    </dgm:pt>
    <dgm:pt modelId="{0BA21F28-2E1A-4F17-938B-FDEEA2301640}" type="pres">
      <dgm:prSet presAssocID="{120A6DBC-DE64-435F-9B20-8F3D02D00B84}" presName="root" presStyleCnt="0">
        <dgm:presLayoutVars>
          <dgm:dir/>
          <dgm:resizeHandles val="exact"/>
        </dgm:presLayoutVars>
      </dgm:prSet>
      <dgm:spPr/>
    </dgm:pt>
    <dgm:pt modelId="{5DC21458-B8DD-4D47-BDB7-2CA5824D460F}" type="pres">
      <dgm:prSet presAssocID="{DF05A22E-A407-4D52-8BB8-075F84993511}" presName="compNode" presStyleCnt="0"/>
      <dgm:spPr/>
    </dgm:pt>
    <dgm:pt modelId="{B078A048-D386-4264-B013-DBA8E6F3570E}" type="pres">
      <dgm:prSet presAssocID="{DF05A22E-A407-4D52-8BB8-075F84993511}" presName="iconBgRect" presStyleLbl="bgShp" presStyleIdx="0" presStyleCnt="2"/>
      <dgm:spPr/>
    </dgm:pt>
    <dgm:pt modelId="{AB6BEA91-0E93-41FF-BC57-CEF79B046429}" type="pres">
      <dgm:prSet presAssocID="{DF05A22E-A407-4D52-8BB8-075F8499351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untain scene"/>
        </a:ext>
      </dgm:extLst>
    </dgm:pt>
    <dgm:pt modelId="{ED2DEED1-B825-471B-A4D3-EE14AA5F77C6}" type="pres">
      <dgm:prSet presAssocID="{DF05A22E-A407-4D52-8BB8-075F84993511}" presName="spaceRect" presStyleCnt="0"/>
      <dgm:spPr/>
    </dgm:pt>
    <dgm:pt modelId="{4062C9B7-29BB-4EB8-8180-1B0C52B3EE21}" type="pres">
      <dgm:prSet presAssocID="{DF05A22E-A407-4D52-8BB8-075F84993511}" presName="textRect" presStyleLbl="revTx" presStyleIdx="0" presStyleCnt="2">
        <dgm:presLayoutVars>
          <dgm:chMax val="1"/>
          <dgm:chPref val="1"/>
        </dgm:presLayoutVars>
      </dgm:prSet>
      <dgm:spPr/>
    </dgm:pt>
    <dgm:pt modelId="{54B2180F-6604-48FE-94FD-F95A0506DA22}" type="pres">
      <dgm:prSet presAssocID="{9B5A3C59-4AEC-46C5-84EA-720E51A1FA85}" presName="sibTrans" presStyleCnt="0"/>
      <dgm:spPr/>
    </dgm:pt>
    <dgm:pt modelId="{03052DC9-4802-4144-89E3-42708D2B4D5C}" type="pres">
      <dgm:prSet presAssocID="{CE15D623-D8A5-4121-BCE0-81D6E098515C}" presName="compNode" presStyleCnt="0"/>
      <dgm:spPr/>
    </dgm:pt>
    <dgm:pt modelId="{D8F2781A-228B-49AD-9864-D22DAF2F9C6B}" type="pres">
      <dgm:prSet presAssocID="{CE15D623-D8A5-4121-BCE0-81D6E098515C}" presName="iconBgRect" presStyleLbl="bgShp" presStyleIdx="1" presStyleCnt="2"/>
      <dgm:spPr/>
    </dgm:pt>
    <dgm:pt modelId="{A448FFB3-4D67-4F4E-B770-B5819D7CF23D}" type="pres">
      <dgm:prSet presAssocID="{CE15D623-D8A5-4121-BCE0-81D6E09851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ort Balls"/>
        </a:ext>
      </dgm:extLst>
    </dgm:pt>
    <dgm:pt modelId="{E804C050-B003-421E-86B0-FF946841D7EF}" type="pres">
      <dgm:prSet presAssocID="{CE15D623-D8A5-4121-BCE0-81D6E098515C}" presName="spaceRect" presStyleCnt="0"/>
      <dgm:spPr/>
    </dgm:pt>
    <dgm:pt modelId="{7D606F25-1847-40C2-B540-D3592B5078AC}" type="pres">
      <dgm:prSet presAssocID="{CE15D623-D8A5-4121-BCE0-81D6E098515C}" presName="textRect" presStyleLbl="revTx" presStyleIdx="1" presStyleCnt="2">
        <dgm:presLayoutVars>
          <dgm:chMax val="1"/>
          <dgm:chPref val="1"/>
        </dgm:presLayoutVars>
      </dgm:prSet>
      <dgm:spPr/>
    </dgm:pt>
  </dgm:ptLst>
  <dgm:cxnLst>
    <dgm:cxn modelId="{AFE82C2C-7DE0-454B-88D5-0516DF72D573}" type="presOf" srcId="{DF05A22E-A407-4D52-8BB8-075F84993511}" destId="{4062C9B7-29BB-4EB8-8180-1B0C52B3EE21}" srcOrd="0" destOrd="0" presId="urn:microsoft.com/office/officeart/2018/5/layout/IconCircleLabelList"/>
    <dgm:cxn modelId="{2BA7CE80-0E44-4055-9B4B-2D701074F5AA}" srcId="{120A6DBC-DE64-435F-9B20-8F3D02D00B84}" destId="{CE15D623-D8A5-4121-BCE0-81D6E098515C}" srcOrd="1" destOrd="0" parTransId="{C8CAE343-F87A-4D06-A7CC-36E4C99F0F0A}" sibTransId="{3AE332A4-4E7C-4E58-8B81-A386D0F5AD22}"/>
    <dgm:cxn modelId="{D1A013A7-DE20-44F4-8CCC-67ACB630141F}" type="presOf" srcId="{120A6DBC-DE64-435F-9B20-8F3D02D00B84}" destId="{0BA21F28-2E1A-4F17-938B-FDEEA2301640}" srcOrd="0" destOrd="0" presId="urn:microsoft.com/office/officeart/2018/5/layout/IconCircleLabelList"/>
    <dgm:cxn modelId="{D15667B8-0B96-4103-8D7D-67EE1110FDA3}" type="presOf" srcId="{CE15D623-D8A5-4121-BCE0-81D6E098515C}" destId="{7D606F25-1847-40C2-B540-D3592B5078AC}" srcOrd="0" destOrd="0" presId="urn:microsoft.com/office/officeart/2018/5/layout/IconCircleLabelList"/>
    <dgm:cxn modelId="{064FBCB9-C055-4FE8-8567-4C0C06D85980}" srcId="{120A6DBC-DE64-435F-9B20-8F3D02D00B84}" destId="{DF05A22E-A407-4D52-8BB8-075F84993511}" srcOrd="0" destOrd="0" parTransId="{747E1B2D-9EE0-4639-AD02-AB6B3E5496A7}" sibTransId="{9B5A3C59-4AEC-46C5-84EA-720E51A1FA85}"/>
    <dgm:cxn modelId="{803E8076-DFC4-47AB-A839-96DB9FAAB0E0}" type="presParOf" srcId="{0BA21F28-2E1A-4F17-938B-FDEEA2301640}" destId="{5DC21458-B8DD-4D47-BDB7-2CA5824D460F}" srcOrd="0" destOrd="0" presId="urn:microsoft.com/office/officeart/2018/5/layout/IconCircleLabelList"/>
    <dgm:cxn modelId="{D02D607B-F39B-4CBD-A76E-EDA3B2F81B27}" type="presParOf" srcId="{5DC21458-B8DD-4D47-BDB7-2CA5824D460F}" destId="{B078A048-D386-4264-B013-DBA8E6F3570E}" srcOrd="0" destOrd="0" presId="urn:microsoft.com/office/officeart/2018/5/layout/IconCircleLabelList"/>
    <dgm:cxn modelId="{6B725994-EFDB-43F4-BCB1-28397B4E6F8E}" type="presParOf" srcId="{5DC21458-B8DD-4D47-BDB7-2CA5824D460F}" destId="{AB6BEA91-0E93-41FF-BC57-CEF79B046429}" srcOrd="1" destOrd="0" presId="urn:microsoft.com/office/officeart/2018/5/layout/IconCircleLabelList"/>
    <dgm:cxn modelId="{6AEE8E90-C064-4447-8A49-6F900BFB4952}" type="presParOf" srcId="{5DC21458-B8DD-4D47-BDB7-2CA5824D460F}" destId="{ED2DEED1-B825-471B-A4D3-EE14AA5F77C6}" srcOrd="2" destOrd="0" presId="urn:microsoft.com/office/officeart/2018/5/layout/IconCircleLabelList"/>
    <dgm:cxn modelId="{E2F3A31E-B161-4266-B6CA-362F9710195D}" type="presParOf" srcId="{5DC21458-B8DD-4D47-BDB7-2CA5824D460F}" destId="{4062C9B7-29BB-4EB8-8180-1B0C52B3EE21}" srcOrd="3" destOrd="0" presId="urn:microsoft.com/office/officeart/2018/5/layout/IconCircleLabelList"/>
    <dgm:cxn modelId="{C19E33E2-8735-4138-8F2F-8088699CF2E3}" type="presParOf" srcId="{0BA21F28-2E1A-4F17-938B-FDEEA2301640}" destId="{54B2180F-6604-48FE-94FD-F95A0506DA22}" srcOrd="1" destOrd="0" presId="urn:microsoft.com/office/officeart/2018/5/layout/IconCircleLabelList"/>
    <dgm:cxn modelId="{2C0BF51D-6D44-48C6-9D96-584477ABA062}" type="presParOf" srcId="{0BA21F28-2E1A-4F17-938B-FDEEA2301640}" destId="{03052DC9-4802-4144-89E3-42708D2B4D5C}" srcOrd="2" destOrd="0" presId="urn:microsoft.com/office/officeart/2018/5/layout/IconCircleLabelList"/>
    <dgm:cxn modelId="{23A7CD31-F0C4-4F18-94B0-E7169296C065}" type="presParOf" srcId="{03052DC9-4802-4144-89E3-42708D2B4D5C}" destId="{D8F2781A-228B-49AD-9864-D22DAF2F9C6B}" srcOrd="0" destOrd="0" presId="urn:microsoft.com/office/officeart/2018/5/layout/IconCircleLabelList"/>
    <dgm:cxn modelId="{5E45B525-1E12-4076-882B-A322F65B495E}" type="presParOf" srcId="{03052DC9-4802-4144-89E3-42708D2B4D5C}" destId="{A448FFB3-4D67-4F4E-B770-B5819D7CF23D}" srcOrd="1" destOrd="0" presId="urn:microsoft.com/office/officeart/2018/5/layout/IconCircleLabelList"/>
    <dgm:cxn modelId="{7BF90213-734B-432D-BCC8-0E670644B57D}" type="presParOf" srcId="{03052DC9-4802-4144-89E3-42708D2B4D5C}" destId="{E804C050-B003-421E-86B0-FF946841D7EF}" srcOrd="2" destOrd="0" presId="urn:microsoft.com/office/officeart/2018/5/layout/IconCircleLabelList"/>
    <dgm:cxn modelId="{AAD23B99-D3DF-4181-A5A0-D8B1000C0F1B}" type="presParOf" srcId="{03052DC9-4802-4144-89E3-42708D2B4D5C}" destId="{7D606F25-1847-40C2-B540-D3592B5078A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D64CCC-82CE-4D3E-A87F-9A0DDE864FB0}"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B95B1E72-0C62-43D2-A44F-BDF3A452AAF5}">
      <dgm:prSet/>
      <dgm:spPr/>
      <dgm:t>
        <a:bodyPr/>
        <a:lstStyle/>
        <a:p>
          <a:r>
            <a:rPr lang="it-IT"/>
            <a:t>Destination brand identity;</a:t>
          </a:r>
          <a:endParaRPr lang="en-US"/>
        </a:p>
      </dgm:t>
    </dgm:pt>
    <dgm:pt modelId="{94B3ECD0-2384-4DBC-950F-EFC7706C815A}" type="parTrans" cxnId="{94FF59D1-2B28-4E4E-9B05-257CDDEA2FBA}">
      <dgm:prSet/>
      <dgm:spPr/>
      <dgm:t>
        <a:bodyPr/>
        <a:lstStyle/>
        <a:p>
          <a:endParaRPr lang="en-US"/>
        </a:p>
      </dgm:t>
    </dgm:pt>
    <dgm:pt modelId="{BC04F05E-18C7-4A2C-ADF9-5C81CBFF2015}" type="sibTrans" cxnId="{94FF59D1-2B28-4E4E-9B05-257CDDEA2FBA}">
      <dgm:prSet/>
      <dgm:spPr/>
      <dgm:t>
        <a:bodyPr/>
        <a:lstStyle/>
        <a:p>
          <a:endParaRPr lang="en-US"/>
        </a:p>
      </dgm:t>
    </dgm:pt>
    <dgm:pt modelId="{23FFF020-BAE2-4DA1-82DC-2A91FB1475BC}">
      <dgm:prSet/>
      <dgm:spPr/>
      <dgm:t>
        <a:bodyPr/>
        <a:lstStyle/>
        <a:p>
          <a:r>
            <a:rPr lang="it-IT"/>
            <a:t>Destination Brand personality; </a:t>
          </a:r>
          <a:endParaRPr lang="en-US"/>
        </a:p>
      </dgm:t>
    </dgm:pt>
    <dgm:pt modelId="{476D88EB-7402-40EA-855B-14DF7BB49A31}" type="parTrans" cxnId="{15DD1591-6091-440B-AF65-DB59487D278A}">
      <dgm:prSet/>
      <dgm:spPr/>
      <dgm:t>
        <a:bodyPr/>
        <a:lstStyle/>
        <a:p>
          <a:endParaRPr lang="en-US"/>
        </a:p>
      </dgm:t>
    </dgm:pt>
    <dgm:pt modelId="{F95DB71D-7245-4B24-9B0C-1FD886386DDE}" type="sibTrans" cxnId="{15DD1591-6091-440B-AF65-DB59487D278A}">
      <dgm:prSet/>
      <dgm:spPr/>
      <dgm:t>
        <a:bodyPr/>
        <a:lstStyle/>
        <a:p>
          <a:endParaRPr lang="en-US"/>
        </a:p>
      </dgm:t>
    </dgm:pt>
    <dgm:pt modelId="{AB790307-8620-422A-9720-BEC4C9D5F7E5}">
      <dgm:prSet/>
      <dgm:spPr/>
      <dgm:t>
        <a:bodyPr/>
        <a:lstStyle/>
        <a:p>
          <a:r>
            <a:rPr lang="it-IT"/>
            <a:t>Destination brand image;</a:t>
          </a:r>
          <a:endParaRPr lang="en-US"/>
        </a:p>
      </dgm:t>
    </dgm:pt>
    <dgm:pt modelId="{6A765050-BA41-4CC1-A5B7-713572422DDD}" type="parTrans" cxnId="{DC73AF6D-1314-4AA2-BE94-E290EDE596A3}">
      <dgm:prSet/>
      <dgm:spPr/>
      <dgm:t>
        <a:bodyPr/>
        <a:lstStyle/>
        <a:p>
          <a:endParaRPr lang="en-US"/>
        </a:p>
      </dgm:t>
    </dgm:pt>
    <dgm:pt modelId="{FBBD9A3E-5996-4BDB-9ED0-4462540F6A13}" type="sibTrans" cxnId="{DC73AF6D-1314-4AA2-BE94-E290EDE596A3}">
      <dgm:prSet/>
      <dgm:spPr/>
      <dgm:t>
        <a:bodyPr/>
        <a:lstStyle/>
        <a:p>
          <a:endParaRPr lang="en-US"/>
        </a:p>
      </dgm:t>
    </dgm:pt>
    <dgm:pt modelId="{D5436ADA-54F1-495B-B417-67B7126C9577}">
      <dgm:prSet/>
      <dgm:spPr/>
      <dgm:t>
        <a:bodyPr/>
        <a:lstStyle/>
        <a:p>
          <a:r>
            <a:rPr lang="it-IT"/>
            <a:t>Destination experience;</a:t>
          </a:r>
          <a:endParaRPr lang="en-US"/>
        </a:p>
      </dgm:t>
    </dgm:pt>
    <dgm:pt modelId="{8BB745AC-BB4A-403E-89C9-C74FF4749BF4}" type="parTrans" cxnId="{E3308778-4166-40A4-82B0-5596CB02DF08}">
      <dgm:prSet/>
      <dgm:spPr/>
      <dgm:t>
        <a:bodyPr/>
        <a:lstStyle/>
        <a:p>
          <a:endParaRPr lang="en-US"/>
        </a:p>
      </dgm:t>
    </dgm:pt>
    <dgm:pt modelId="{3E487D65-E1EB-4FFE-99B4-3EA8AB17346D}" type="sibTrans" cxnId="{E3308778-4166-40A4-82B0-5596CB02DF08}">
      <dgm:prSet/>
      <dgm:spPr/>
      <dgm:t>
        <a:bodyPr/>
        <a:lstStyle/>
        <a:p>
          <a:endParaRPr lang="en-US"/>
        </a:p>
      </dgm:t>
    </dgm:pt>
    <dgm:pt modelId="{16A2C30D-0CF6-4F0C-AF21-485B11DE2765}">
      <dgm:prSet/>
      <dgm:spPr/>
      <dgm:t>
        <a:bodyPr/>
        <a:lstStyle/>
        <a:p>
          <a:r>
            <a:rPr lang="it-IT"/>
            <a:t>Strategic branding; </a:t>
          </a:r>
          <a:endParaRPr lang="en-US"/>
        </a:p>
      </dgm:t>
    </dgm:pt>
    <dgm:pt modelId="{56874E34-14FF-40E3-8FD9-FC2839C07D7A}" type="parTrans" cxnId="{65EC8426-6898-437B-957A-35564EE89322}">
      <dgm:prSet/>
      <dgm:spPr/>
      <dgm:t>
        <a:bodyPr/>
        <a:lstStyle/>
        <a:p>
          <a:endParaRPr lang="en-US"/>
        </a:p>
      </dgm:t>
    </dgm:pt>
    <dgm:pt modelId="{D83D17C1-8790-403F-A80F-65D4CBAAFDE5}" type="sibTrans" cxnId="{65EC8426-6898-437B-957A-35564EE89322}">
      <dgm:prSet/>
      <dgm:spPr/>
      <dgm:t>
        <a:bodyPr/>
        <a:lstStyle/>
        <a:p>
          <a:endParaRPr lang="en-US"/>
        </a:p>
      </dgm:t>
    </dgm:pt>
    <dgm:pt modelId="{D07D77D5-9B55-4571-A54E-F43A7FEBA38A}">
      <dgm:prSet/>
      <dgm:spPr/>
      <dgm:t>
        <a:bodyPr/>
        <a:lstStyle/>
        <a:p>
          <a:r>
            <a:rPr lang="it-IT"/>
            <a:t>Public diplomacy.</a:t>
          </a:r>
          <a:endParaRPr lang="en-US"/>
        </a:p>
      </dgm:t>
    </dgm:pt>
    <dgm:pt modelId="{FCD5DDDA-21B5-43B6-8C2E-7E593B6CBB7C}" type="parTrans" cxnId="{81B79241-711B-480C-84EC-8AB81A2DB1D5}">
      <dgm:prSet/>
      <dgm:spPr/>
      <dgm:t>
        <a:bodyPr/>
        <a:lstStyle/>
        <a:p>
          <a:endParaRPr lang="en-US"/>
        </a:p>
      </dgm:t>
    </dgm:pt>
    <dgm:pt modelId="{D8C07DE4-BD3E-4EC9-BEF0-EE3073C3F6F6}" type="sibTrans" cxnId="{81B79241-711B-480C-84EC-8AB81A2DB1D5}">
      <dgm:prSet/>
      <dgm:spPr/>
      <dgm:t>
        <a:bodyPr/>
        <a:lstStyle/>
        <a:p>
          <a:endParaRPr lang="en-US"/>
        </a:p>
      </dgm:t>
    </dgm:pt>
    <dgm:pt modelId="{96F9A48F-2A31-42FD-9035-653DCE744BA9}" type="pres">
      <dgm:prSet presAssocID="{3FD64CCC-82CE-4D3E-A87F-9A0DDE864FB0}" presName="linear" presStyleCnt="0">
        <dgm:presLayoutVars>
          <dgm:dir/>
          <dgm:animLvl val="lvl"/>
          <dgm:resizeHandles val="exact"/>
        </dgm:presLayoutVars>
      </dgm:prSet>
      <dgm:spPr/>
    </dgm:pt>
    <dgm:pt modelId="{A44391CA-EBCF-46BF-8FA8-85991A37293D}" type="pres">
      <dgm:prSet presAssocID="{B95B1E72-0C62-43D2-A44F-BDF3A452AAF5}" presName="parentLin" presStyleCnt="0"/>
      <dgm:spPr/>
    </dgm:pt>
    <dgm:pt modelId="{E2485243-72B3-4CCA-A877-A4A03EC46530}" type="pres">
      <dgm:prSet presAssocID="{B95B1E72-0C62-43D2-A44F-BDF3A452AAF5}" presName="parentLeftMargin" presStyleLbl="node1" presStyleIdx="0" presStyleCnt="6"/>
      <dgm:spPr/>
    </dgm:pt>
    <dgm:pt modelId="{2D3A5490-3116-42E1-8210-1B47AB71CE7B}" type="pres">
      <dgm:prSet presAssocID="{B95B1E72-0C62-43D2-A44F-BDF3A452AAF5}" presName="parentText" presStyleLbl="node1" presStyleIdx="0" presStyleCnt="6">
        <dgm:presLayoutVars>
          <dgm:chMax val="0"/>
          <dgm:bulletEnabled val="1"/>
        </dgm:presLayoutVars>
      </dgm:prSet>
      <dgm:spPr/>
    </dgm:pt>
    <dgm:pt modelId="{69DC4635-B197-4264-9609-0B3E44016E87}" type="pres">
      <dgm:prSet presAssocID="{B95B1E72-0C62-43D2-A44F-BDF3A452AAF5}" presName="negativeSpace" presStyleCnt="0"/>
      <dgm:spPr/>
    </dgm:pt>
    <dgm:pt modelId="{EE2E6ED8-B093-4E60-ADF5-4DB04EE0BB1F}" type="pres">
      <dgm:prSet presAssocID="{B95B1E72-0C62-43D2-A44F-BDF3A452AAF5}" presName="childText" presStyleLbl="conFgAcc1" presStyleIdx="0" presStyleCnt="6">
        <dgm:presLayoutVars>
          <dgm:bulletEnabled val="1"/>
        </dgm:presLayoutVars>
      </dgm:prSet>
      <dgm:spPr/>
    </dgm:pt>
    <dgm:pt modelId="{ACB1C678-73D9-4B4B-869B-80B923D64B85}" type="pres">
      <dgm:prSet presAssocID="{BC04F05E-18C7-4A2C-ADF9-5C81CBFF2015}" presName="spaceBetweenRectangles" presStyleCnt="0"/>
      <dgm:spPr/>
    </dgm:pt>
    <dgm:pt modelId="{DEFCE5E8-F45F-43B4-A84A-F72C9684F607}" type="pres">
      <dgm:prSet presAssocID="{23FFF020-BAE2-4DA1-82DC-2A91FB1475BC}" presName="parentLin" presStyleCnt="0"/>
      <dgm:spPr/>
    </dgm:pt>
    <dgm:pt modelId="{448C1ED4-80B2-405E-B30F-F3CCC4C69C35}" type="pres">
      <dgm:prSet presAssocID="{23FFF020-BAE2-4DA1-82DC-2A91FB1475BC}" presName="parentLeftMargin" presStyleLbl="node1" presStyleIdx="0" presStyleCnt="6"/>
      <dgm:spPr/>
    </dgm:pt>
    <dgm:pt modelId="{BA64E4EC-AE2B-4F60-948C-9B1D79A954B4}" type="pres">
      <dgm:prSet presAssocID="{23FFF020-BAE2-4DA1-82DC-2A91FB1475BC}" presName="parentText" presStyleLbl="node1" presStyleIdx="1" presStyleCnt="6">
        <dgm:presLayoutVars>
          <dgm:chMax val="0"/>
          <dgm:bulletEnabled val="1"/>
        </dgm:presLayoutVars>
      </dgm:prSet>
      <dgm:spPr/>
    </dgm:pt>
    <dgm:pt modelId="{21C05DC5-C40B-4881-9BD3-7A1E0967B133}" type="pres">
      <dgm:prSet presAssocID="{23FFF020-BAE2-4DA1-82DC-2A91FB1475BC}" presName="negativeSpace" presStyleCnt="0"/>
      <dgm:spPr/>
    </dgm:pt>
    <dgm:pt modelId="{CC50EA47-2C8C-4A70-8B8D-4549B7961371}" type="pres">
      <dgm:prSet presAssocID="{23FFF020-BAE2-4DA1-82DC-2A91FB1475BC}" presName="childText" presStyleLbl="conFgAcc1" presStyleIdx="1" presStyleCnt="6">
        <dgm:presLayoutVars>
          <dgm:bulletEnabled val="1"/>
        </dgm:presLayoutVars>
      </dgm:prSet>
      <dgm:spPr/>
    </dgm:pt>
    <dgm:pt modelId="{C62D75BC-306A-4471-B43A-70AF49DFC634}" type="pres">
      <dgm:prSet presAssocID="{F95DB71D-7245-4B24-9B0C-1FD886386DDE}" presName="spaceBetweenRectangles" presStyleCnt="0"/>
      <dgm:spPr/>
    </dgm:pt>
    <dgm:pt modelId="{57CCEBBC-3449-4745-A81B-F5B959435CE3}" type="pres">
      <dgm:prSet presAssocID="{AB790307-8620-422A-9720-BEC4C9D5F7E5}" presName="parentLin" presStyleCnt="0"/>
      <dgm:spPr/>
    </dgm:pt>
    <dgm:pt modelId="{39AA5F5D-9CA8-4E22-80FF-5E6069F4E9CF}" type="pres">
      <dgm:prSet presAssocID="{AB790307-8620-422A-9720-BEC4C9D5F7E5}" presName="parentLeftMargin" presStyleLbl="node1" presStyleIdx="1" presStyleCnt="6"/>
      <dgm:spPr/>
    </dgm:pt>
    <dgm:pt modelId="{313153BB-F631-4474-B318-64EF5F63FE4F}" type="pres">
      <dgm:prSet presAssocID="{AB790307-8620-422A-9720-BEC4C9D5F7E5}" presName="parentText" presStyleLbl="node1" presStyleIdx="2" presStyleCnt="6">
        <dgm:presLayoutVars>
          <dgm:chMax val="0"/>
          <dgm:bulletEnabled val="1"/>
        </dgm:presLayoutVars>
      </dgm:prSet>
      <dgm:spPr/>
    </dgm:pt>
    <dgm:pt modelId="{AD67E6AB-1F9A-4848-91D8-1A8B8B830908}" type="pres">
      <dgm:prSet presAssocID="{AB790307-8620-422A-9720-BEC4C9D5F7E5}" presName="negativeSpace" presStyleCnt="0"/>
      <dgm:spPr/>
    </dgm:pt>
    <dgm:pt modelId="{184D8158-04AD-42FA-BE83-449D274023E3}" type="pres">
      <dgm:prSet presAssocID="{AB790307-8620-422A-9720-BEC4C9D5F7E5}" presName="childText" presStyleLbl="conFgAcc1" presStyleIdx="2" presStyleCnt="6">
        <dgm:presLayoutVars>
          <dgm:bulletEnabled val="1"/>
        </dgm:presLayoutVars>
      </dgm:prSet>
      <dgm:spPr/>
    </dgm:pt>
    <dgm:pt modelId="{D73FDB73-EE9F-4831-AEFB-04A73F4D43B0}" type="pres">
      <dgm:prSet presAssocID="{FBBD9A3E-5996-4BDB-9ED0-4462540F6A13}" presName="spaceBetweenRectangles" presStyleCnt="0"/>
      <dgm:spPr/>
    </dgm:pt>
    <dgm:pt modelId="{EEA347C0-CBAD-438C-8FF7-01EB96F49879}" type="pres">
      <dgm:prSet presAssocID="{D5436ADA-54F1-495B-B417-67B7126C9577}" presName="parentLin" presStyleCnt="0"/>
      <dgm:spPr/>
    </dgm:pt>
    <dgm:pt modelId="{7E965711-3875-473A-91D9-DBBC76812925}" type="pres">
      <dgm:prSet presAssocID="{D5436ADA-54F1-495B-B417-67B7126C9577}" presName="parentLeftMargin" presStyleLbl="node1" presStyleIdx="2" presStyleCnt="6"/>
      <dgm:spPr/>
    </dgm:pt>
    <dgm:pt modelId="{A7082ED0-D1CE-4B43-B5B6-9D4DCEB6C9B9}" type="pres">
      <dgm:prSet presAssocID="{D5436ADA-54F1-495B-B417-67B7126C9577}" presName="parentText" presStyleLbl="node1" presStyleIdx="3" presStyleCnt="6">
        <dgm:presLayoutVars>
          <dgm:chMax val="0"/>
          <dgm:bulletEnabled val="1"/>
        </dgm:presLayoutVars>
      </dgm:prSet>
      <dgm:spPr/>
    </dgm:pt>
    <dgm:pt modelId="{E65AC460-5EF3-4ED4-895D-163775F3BE5D}" type="pres">
      <dgm:prSet presAssocID="{D5436ADA-54F1-495B-B417-67B7126C9577}" presName="negativeSpace" presStyleCnt="0"/>
      <dgm:spPr/>
    </dgm:pt>
    <dgm:pt modelId="{5E0BD61B-BE28-4255-A978-796700925F11}" type="pres">
      <dgm:prSet presAssocID="{D5436ADA-54F1-495B-B417-67B7126C9577}" presName="childText" presStyleLbl="conFgAcc1" presStyleIdx="3" presStyleCnt="6">
        <dgm:presLayoutVars>
          <dgm:bulletEnabled val="1"/>
        </dgm:presLayoutVars>
      </dgm:prSet>
      <dgm:spPr/>
    </dgm:pt>
    <dgm:pt modelId="{F3768BCD-1385-4FBD-B358-5429451690D1}" type="pres">
      <dgm:prSet presAssocID="{3E487D65-E1EB-4FFE-99B4-3EA8AB17346D}" presName="spaceBetweenRectangles" presStyleCnt="0"/>
      <dgm:spPr/>
    </dgm:pt>
    <dgm:pt modelId="{F4EED7FF-F194-4353-A595-C3E2ED9E0607}" type="pres">
      <dgm:prSet presAssocID="{16A2C30D-0CF6-4F0C-AF21-485B11DE2765}" presName="parentLin" presStyleCnt="0"/>
      <dgm:spPr/>
    </dgm:pt>
    <dgm:pt modelId="{40556975-C938-4405-9811-BA0B0387D9EF}" type="pres">
      <dgm:prSet presAssocID="{16A2C30D-0CF6-4F0C-AF21-485B11DE2765}" presName="parentLeftMargin" presStyleLbl="node1" presStyleIdx="3" presStyleCnt="6"/>
      <dgm:spPr/>
    </dgm:pt>
    <dgm:pt modelId="{ACC9BD8E-D632-4B93-9284-3F14B08F923B}" type="pres">
      <dgm:prSet presAssocID="{16A2C30D-0CF6-4F0C-AF21-485B11DE2765}" presName="parentText" presStyleLbl="node1" presStyleIdx="4" presStyleCnt="6">
        <dgm:presLayoutVars>
          <dgm:chMax val="0"/>
          <dgm:bulletEnabled val="1"/>
        </dgm:presLayoutVars>
      </dgm:prSet>
      <dgm:spPr/>
    </dgm:pt>
    <dgm:pt modelId="{9B44AD99-F844-4BA3-BF4F-FD2823B656A4}" type="pres">
      <dgm:prSet presAssocID="{16A2C30D-0CF6-4F0C-AF21-485B11DE2765}" presName="negativeSpace" presStyleCnt="0"/>
      <dgm:spPr/>
    </dgm:pt>
    <dgm:pt modelId="{2D31A3B0-2CB2-4C87-BF79-D1230C0BB46A}" type="pres">
      <dgm:prSet presAssocID="{16A2C30D-0CF6-4F0C-AF21-485B11DE2765}" presName="childText" presStyleLbl="conFgAcc1" presStyleIdx="4" presStyleCnt="6">
        <dgm:presLayoutVars>
          <dgm:bulletEnabled val="1"/>
        </dgm:presLayoutVars>
      </dgm:prSet>
      <dgm:spPr/>
    </dgm:pt>
    <dgm:pt modelId="{54C2A195-1736-40E2-9A93-4F560104312A}" type="pres">
      <dgm:prSet presAssocID="{D83D17C1-8790-403F-A80F-65D4CBAAFDE5}" presName="spaceBetweenRectangles" presStyleCnt="0"/>
      <dgm:spPr/>
    </dgm:pt>
    <dgm:pt modelId="{8FB689B9-D2B4-40E0-9A28-56D3020F67A2}" type="pres">
      <dgm:prSet presAssocID="{D07D77D5-9B55-4571-A54E-F43A7FEBA38A}" presName="parentLin" presStyleCnt="0"/>
      <dgm:spPr/>
    </dgm:pt>
    <dgm:pt modelId="{4CED4B4C-3270-45E1-894C-ABBEB14D0146}" type="pres">
      <dgm:prSet presAssocID="{D07D77D5-9B55-4571-A54E-F43A7FEBA38A}" presName="parentLeftMargin" presStyleLbl="node1" presStyleIdx="4" presStyleCnt="6"/>
      <dgm:spPr/>
    </dgm:pt>
    <dgm:pt modelId="{839E23FA-4F8E-4844-AE3F-3213935EC537}" type="pres">
      <dgm:prSet presAssocID="{D07D77D5-9B55-4571-A54E-F43A7FEBA38A}" presName="parentText" presStyleLbl="node1" presStyleIdx="5" presStyleCnt="6">
        <dgm:presLayoutVars>
          <dgm:chMax val="0"/>
          <dgm:bulletEnabled val="1"/>
        </dgm:presLayoutVars>
      </dgm:prSet>
      <dgm:spPr/>
    </dgm:pt>
    <dgm:pt modelId="{114587A5-738C-4CBC-B3A0-AAB2A5B8206F}" type="pres">
      <dgm:prSet presAssocID="{D07D77D5-9B55-4571-A54E-F43A7FEBA38A}" presName="negativeSpace" presStyleCnt="0"/>
      <dgm:spPr/>
    </dgm:pt>
    <dgm:pt modelId="{343922B1-D0D3-4FA9-BADB-C2CD296D36B6}" type="pres">
      <dgm:prSet presAssocID="{D07D77D5-9B55-4571-A54E-F43A7FEBA38A}" presName="childText" presStyleLbl="conFgAcc1" presStyleIdx="5" presStyleCnt="6">
        <dgm:presLayoutVars>
          <dgm:bulletEnabled val="1"/>
        </dgm:presLayoutVars>
      </dgm:prSet>
      <dgm:spPr/>
    </dgm:pt>
  </dgm:ptLst>
  <dgm:cxnLst>
    <dgm:cxn modelId="{2683B203-A787-49C1-9A11-E943953D91DF}" type="presOf" srcId="{3FD64CCC-82CE-4D3E-A87F-9A0DDE864FB0}" destId="{96F9A48F-2A31-42FD-9035-653DCE744BA9}" srcOrd="0" destOrd="0" presId="urn:microsoft.com/office/officeart/2005/8/layout/list1"/>
    <dgm:cxn modelId="{498CA807-7C8F-484E-B45B-FF840E97896F}" type="presOf" srcId="{D07D77D5-9B55-4571-A54E-F43A7FEBA38A}" destId="{839E23FA-4F8E-4844-AE3F-3213935EC537}" srcOrd="1" destOrd="0" presId="urn:microsoft.com/office/officeart/2005/8/layout/list1"/>
    <dgm:cxn modelId="{91DC1616-629E-4CCE-BD1C-F05777E56561}" type="presOf" srcId="{B95B1E72-0C62-43D2-A44F-BDF3A452AAF5}" destId="{E2485243-72B3-4CCA-A877-A4A03EC46530}" srcOrd="0" destOrd="0" presId="urn:microsoft.com/office/officeart/2005/8/layout/list1"/>
    <dgm:cxn modelId="{65EC8426-6898-437B-957A-35564EE89322}" srcId="{3FD64CCC-82CE-4D3E-A87F-9A0DDE864FB0}" destId="{16A2C30D-0CF6-4F0C-AF21-485B11DE2765}" srcOrd="4" destOrd="0" parTransId="{56874E34-14FF-40E3-8FD9-FC2839C07D7A}" sibTransId="{D83D17C1-8790-403F-A80F-65D4CBAAFDE5}"/>
    <dgm:cxn modelId="{4D58272D-CB37-4405-9A4E-FED304089B4A}" type="presOf" srcId="{B95B1E72-0C62-43D2-A44F-BDF3A452AAF5}" destId="{2D3A5490-3116-42E1-8210-1B47AB71CE7B}" srcOrd="1" destOrd="0" presId="urn:microsoft.com/office/officeart/2005/8/layout/list1"/>
    <dgm:cxn modelId="{7105FD60-DC78-4A66-B625-D271A5A2EC67}" type="presOf" srcId="{AB790307-8620-422A-9720-BEC4C9D5F7E5}" destId="{39AA5F5D-9CA8-4E22-80FF-5E6069F4E9CF}" srcOrd="0" destOrd="0" presId="urn:microsoft.com/office/officeart/2005/8/layout/list1"/>
    <dgm:cxn modelId="{81B79241-711B-480C-84EC-8AB81A2DB1D5}" srcId="{3FD64CCC-82CE-4D3E-A87F-9A0DDE864FB0}" destId="{D07D77D5-9B55-4571-A54E-F43A7FEBA38A}" srcOrd="5" destOrd="0" parTransId="{FCD5DDDA-21B5-43B6-8C2E-7E593B6CBB7C}" sibTransId="{D8C07DE4-BD3E-4EC9-BEF0-EE3073C3F6F6}"/>
    <dgm:cxn modelId="{DC73AF6D-1314-4AA2-BE94-E290EDE596A3}" srcId="{3FD64CCC-82CE-4D3E-A87F-9A0DDE864FB0}" destId="{AB790307-8620-422A-9720-BEC4C9D5F7E5}" srcOrd="2" destOrd="0" parTransId="{6A765050-BA41-4CC1-A5B7-713572422DDD}" sibTransId="{FBBD9A3E-5996-4BDB-9ED0-4462540F6A13}"/>
    <dgm:cxn modelId="{0B35AF71-0EE8-4F97-B0A0-0BE0369CC35F}" type="presOf" srcId="{AB790307-8620-422A-9720-BEC4C9D5F7E5}" destId="{313153BB-F631-4474-B318-64EF5F63FE4F}" srcOrd="1" destOrd="0" presId="urn:microsoft.com/office/officeart/2005/8/layout/list1"/>
    <dgm:cxn modelId="{E3308778-4166-40A4-82B0-5596CB02DF08}" srcId="{3FD64CCC-82CE-4D3E-A87F-9A0DDE864FB0}" destId="{D5436ADA-54F1-495B-B417-67B7126C9577}" srcOrd="3" destOrd="0" parTransId="{8BB745AC-BB4A-403E-89C9-C74FF4749BF4}" sibTransId="{3E487D65-E1EB-4FFE-99B4-3EA8AB17346D}"/>
    <dgm:cxn modelId="{BB7D9C86-9620-4525-A5A7-B93782C4E19B}" type="presOf" srcId="{23FFF020-BAE2-4DA1-82DC-2A91FB1475BC}" destId="{BA64E4EC-AE2B-4F60-948C-9B1D79A954B4}" srcOrd="1" destOrd="0" presId="urn:microsoft.com/office/officeart/2005/8/layout/list1"/>
    <dgm:cxn modelId="{15DD1591-6091-440B-AF65-DB59487D278A}" srcId="{3FD64CCC-82CE-4D3E-A87F-9A0DDE864FB0}" destId="{23FFF020-BAE2-4DA1-82DC-2A91FB1475BC}" srcOrd="1" destOrd="0" parTransId="{476D88EB-7402-40EA-855B-14DF7BB49A31}" sibTransId="{F95DB71D-7245-4B24-9B0C-1FD886386DDE}"/>
    <dgm:cxn modelId="{9E98B99D-ACD1-4715-B8E6-A883DDCF67C9}" type="presOf" srcId="{D5436ADA-54F1-495B-B417-67B7126C9577}" destId="{7E965711-3875-473A-91D9-DBBC76812925}" srcOrd="0" destOrd="0" presId="urn:microsoft.com/office/officeart/2005/8/layout/list1"/>
    <dgm:cxn modelId="{0E6B3AB5-872A-46C1-969B-6529E14CD2EF}" type="presOf" srcId="{D07D77D5-9B55-4571-A54E-F43A7FEBA38A}" destId="{4CED4B4C-3270-45E1-894C-ABBEB14D0146}" srcOrd="0" destOrd="0" presId="urn:microsoft.com/office/officeart/2005/8/layout/list1"/>
    <dgm:cxn modelId="{273F54C5-550B-4C38-BEEE-FD933DC7DB26}" type="presOf" srcId="{D5436ADA-54F1-495B-B417-67B7126C9577}" destId="{A7082ED0-D1CE-4B43-B5B6-9D4DCEB6C9B9}" srcOrd="1" destOrd="0" presId="urn:microsoft.com/office/officeart/2005/8/layout/list1"/>
    <dgm:cxn modelId="{7AE333CB-6521-42D6-9099-73910D317742}" type="presOf" srcId="{23FFF020-BAE2-4DA1-82DC-2A91FB1475BC}" destId="{448C1ED4-80B2-405E-B30F-F3CCC4C69C35}" srcOrd="0" destOrd="0" presId="urn:microsoft.com/office/officeart/2005/8/layout/list1"/>
    <dgm:cxn modelId="{94FF59D1-2B28-4E4E-9B05-257CDDEA2FBA}" srcId="{3FD64CCC-82CE-4D3E-A87F-9A0DDE864FB0}" destId="{B95B1E72-0C62-43D2-A44F-BDF3A452AAF5}" srcOrd="0" destOrd="0" parTransId="{94B3ECD0-2384-4DBC-950F-EFC7706C815A}" sibTransId="{BC04F05E-18C7-4A2C-ADF9-5C81CBFF2015}"/>
    <dgm:cxn modelId="{CF0328DC-AF01-4DB3-8BCE-AE6ECB0FF692}" type="presOf" srcId="{16A2C30D-0CF6-4F0C-AF21-485B11DE2765}" destId="{ACC9BD8E-D632-4B93-9284-3F14B08F923B}" srcOrd="1" destOrd="0" presId="urn:microsoft.com/office/officeart/2005/8/layout/list1"/>
    <dgm:cxn modelId="{02AC32FD-5E40-4E6C-87E5-3657922CA6B6}" type="presOf" srcId="{16A2C30D-0CF6-4F0C-AF21-485B11DE2765}" destId="{40556975-C938-4405-9811-BA0B0387D9EF}" srcOrd="0" destOrd="0" presId="urn:microsoft.com/office/officeart/2005/8/layout/list1"/>
    <dgm:cxn modelId="{E99EF286-4AAD-4455-A9EC-AD86147619C6}" type="presParOf" srcId="{96F9A48F-2A31-42FD-9035-653DCE744BA9}" destId="{A44391CA-EBCF-46BF-8FA8-85991A37293D}" srcOrd="0" destOrd="0" presId="urn:microsoft.com/office/officeart/2005/8/layout/list1"/>
    <dgm:cxn modelId="{51C1C1E1-DD62-4151-9893-2E5201BD8780}" type="presParOf" srcId="{A44391CA-EBCF-46BF-8FA8-85991A37293D}" destId="{E2485243-72B3-4CCA-A877-A4A03EC46530}" srcOrd="0" destOrd="0" presId="urn:microsoft.com/office/officeart/2005/8/layout/list1"/>
    <dgm:cxn modelId="{7040DC31-B31D-4894-9C81-13B72DE5E423}" type="presParOf" srcId="{A44391CA-EBCF-46BF-8FA8-85991A37293D}" destId="{2D3A5490-3116-42E1-8210-1B47AB71CE7B}" srcOrd="1" destOrd="0" presId="urn:microsoft.com/office/officeart/2005/8/layout/list1"/>
    <dgm:cxn modelId="{D1960408-7663-4DB1-9406-90F88A680F31}" type="presParOf" srcId="{96F9A48F-2A31-42FD-9035-653DCE744BA9}" destId="{69DC4635-B197-4264-9609-0B3E44016E87}" srcOrd="1" destOrd="0" presId="urn:microsoft.com/office/officeart/2005/8/layout/list1"/>
    <dgm:cxn modelId="{0E5DA15C-8460-484E-98AF-BC28060BB22B}" type="presParOf" srcId="{96F9A48F-2A31-42FD-9035-653DCE744BA9}" destId="{EE2E6ED8-B093-4E60-ADF5-4DB04EE0BB1F}" srcOrd="2" destOrd="0" presId="urn:microsoft.com/office/officeart/2005/8/layout/list1"/>
    <dgm:cxn modelId="{799EC799-23E1-4C48-A735-08CA1C8C4B44}" type="presParOf" srcId="{96F9A48F-2A31-42FD-9035-653DCE744BA9}" destId="{ACB1C678-73D9-4B4B-869B-80B923D64B85}" srcOrd="3" destOrd="0" presId="urn:microsoft.com/office/officeart/2005/8/layout/list1"/>
    <dgm:cxn modelId="{E78EEC44-9E51-413D-B5D8-4A2C8909BD2C}" type="presParOf" srcId="{96F9A48F-2A31-42FD-9035-653DCE744BA9}" destId="{DEFCE5E8-F45F-43B4-A84A-F72C9684F607}" srcOrd="4" destOrd="0" presId="urn:microsoft.com/office/officeart/2005/8/layout/list1"/>
    <dgm:cxn modelId="{1B19D6E6-6C7D-45A0-A5F6-B9C20E047772}" type="presParOf" srcId="{DEFCE5E8-F45F-43B4-A84A-F72C9684F607}" destId="{448C1ED4-80B2-405E-B30F-F3CCC4C69C35}" srcOrd="0" destOrd="0" presId="urn:microsoft.com/office/officeart/2005/8/layout/list1"/>
    <dgm:cxn modelId="{D85FEC32-DF8A-42A7-AE3A-1D76564BBC2C}" type="presParOf" srcId="{DEFCE5E8-F45F-43B4-A84A-F72C9684F607}" destId="{BA64E4EC-AE2B-4F60-948C-9B1D79A954B4}" srcOrd="1" destOrd="0" presId="urn:microsoft.com/office/officeart/2005/8/layout/list1"/>
    <dgm:cxn modelId="{10C1C140-B851-40F1-BD60-62B9EF1F55AF}" type="presParOf" srcId="{96F9A48F-2A31-42FD-9035-653DCE744BA9}" destId="{21C05DC5-C40B-4881-9BD3-7A1E0967B133}" srcOrd="5" destOrd="0" presId="urn:microsoft.com/office/officeart/2005/8/layout/list1"/>
    <dgm:cxn modelId="{B0EEA5EB-C02C-4CDD-B1F2-799F9C8837C2}" type="presParOf" srcId="{96F9A48F-2A31-42FD-9035-653DCE744BA9}" destId="{CC50EA47-2C8C-4A70-8B8D-4549B7961371}" srcOrd="6" destOrd="0" presId="urn:microsoft.com/office/officeart/2005/8/layout/list1"/>
    <dgm:cxn modelId="{F72EC2AB-1003-42C9-8488-FD9926F2E582}" type="presParOf" srcId="{96F9A48F-2A31-42FD-9035-653DCE744BA9}" destId="{C62D75BC-306A-4471-B43A-70AF49DFC634}" srcOrd="7" destOrd="0" presId="urn:microsoft.com/office/officeart/2005/8/layout/list1"/>
    <dgm:cxn modelId="{2D3BD390-267E-4DF8-8D98-38F21A60F795}" type="presParOf" srcId="{96F9A48F-2A31-42FD-9035-653DCE744BA9}" destId="{57CCEBBC-3449-4745-A81B-F5B959435CE3}" srcOrd="8" destOrd="0" presId="urn:microsoft.com/office/officeart/2005/8/layout/list1"/>
    <dgm:cxn modelId="{B8FF59D6-EFEF-4557-978A-699B46FAF4D5}" type="presParOf" srcId="{57CCEBBC-3449-4745-A81B-F5B959435CE3}" destId="{39AA5F5D-9CA8-4E22-80FF-5E6069F4E9CF}" srcOrd="0" destOrd="0" presId="urn:microsoft.com/office/officeart/2005/8/layout/list1"/>
    <dgm:cxn modelId="{CC6324F6-1288-439B-924B-0728F83108E7}" type="presParOf" srcId="{57CCEBBC-3449-4745-A81B-F5B959435CE3}" destId="{313153BB-F631-4474-B318-64EF5F63FE4F}" srcOrd="1" destOrd="0" presId="urn:microsoft.com/office/officeart/2005/8/layout/list1"/>
    <dgm:cxn modelId="{CEE23D5B-AA67-44F5-A7C1-95D8B37F5ACE}" type="presParOf" srcId="{96F9A48F-2A31-42FD-9035-653DCE744BA9}" destId="{AD67E6AB-1F9A-4848-91D8-1A8B8B830908}" srcOrd="9" destOrd="0" presId="urn:microsoft.com/office/officeart/2005/8/layout/list1"/>
    <dgm:cxn modelId="{B138A092-1840-41D9-B493-F7F75E82F852}" type="presParOf" srcId="{96F9A48F-2A31-42FD-9035-653DCE744BA9}" destId="{184D8158-04AD-42FA-BE83-449D274023E3}" srcOrd="10" destOrd="0" presId="urn:microsoft.com/office/officeart/2005/8/layout/list1"/>
    <dgm:cxn modelId="{D5987D21-CD35-4780-8982-1082BD422F8F}" type="presParOf" srcId="{96F9A48F-2A31-42FD-9035-653DCE744BA9}" destId="{D73FDB73-EE9F-4831-AEFB-04A73F4D43B0}" srcOrd="11" destOrd="0" presId="urn:microsoft.com/office/officeart/2005/8/layout/list1"/>
    <dgm:cxn modelId="{9F0337D0-FDF3-49AA-B9F8-8303412CFBAB}" type="presParOf" srcId="{96F9A48F-2A31-42FD-9035-653DCE744BA9}" destId="{EEA347C0-CBAD-438C-8FF7-01EB96F49879}" srcOrd="12" destOrd="0" presId="urn:microsoft.com/office/officeart/2005/8/layout/list1"/>
    <dgm:cxn modelId="{3092890C-292D-4D68-9222-9DAD21DB9896}" type="presParOf" srcId="{EEA347C0-CBAD-438C-8FF7-01EB96F49879}" destId="{7E965711-3875-473A-91D9-DBBC76812925}" srcOrd="0" destOrd="0" presId="urn:microsoft.com/office/officeart/2005/8/layout/list1"/>
    <dgm:cxn modelId="{F9880A56-2AE5-487E-91CE-053429A6E6F9}" type="presParOf" srcId="{EEA347C0-CBAD-438C-8FF7-01EB96F49879}" destId="{A7082ED0-D1CE-4B43-B5B6-9D4DCEB6C9B9}" srcOrd="1" destOrd="0" presId="urn:microsoft.com/office/officeart/2005/8/layout/list1"/>
    <dgm:cxn modelId="{4C1EAD12-28B7-4C7F-9B07-AAFC51D9710E}" type="presParOf" srcId="{96F9A48F-2A31-42FD-9035-653DCE744BA9}" destId="{E65AC460-5EF3-4ED4-895D-163775F3BE5D}" srcOrd="13" destOrd="0" presId="urn:microsoft.com/office/officeart/2005/8/layout/list1"/>
    <dgm:cxn modelId="{BE06AD4F-A28F-47B2-B02A-A487EB8AB449}" type="presParOf" srcId="{96F9A48F-2A31-42FD-9035-653DCE744BA9}" destId="{5E0BD61B-BE28-4255-A978-796700925F11}" srcOrd="14" destOrd="0" presId="urn:microsoft.com/office/officeart/2005/8/layout/list1"/>
    <dgm:cxn modelId="{46ACFDD3-1AA4-4D74-AEE5-D31A6D4229F3}" type="presParOf" srcId="{96F9A48F-2A31-42FD-9035-653DCE744BA9}" destId="{F3768BCD-1385-4FBD-B358-5429451690D1}" srcOrd="15" destOrd="0" presId="urn:microsoft.com/office/officeart/2005/8/layout/list1"/>
    <dgm:cxn modelId="{3A4C08BB-0FDA-4299-A0BD-1676ABA5403C}" type="presParOf" srcId="{96F9A48F-2A31-42FD-9035-653DCE744BA9}" destId="{F4EED7FF-F194-4353-A595-C3E2ED9E0607}" srcOrd="16" destOrd="0" presId="urn:microsoft.com/office/officeart/2005/8/layout/list1"/>
    <dgm:cxn modelId="{0E5644E3-255A-414E-A5C1-269D63924B68}" type="presParOf" srcId="{F4EED7FF-F194-4353-A595-C3E2ED9E0607}" destId="{40556975-C938-4405-9811-BA0B0387D9EF}" srcOrd="0" destOrd="0" presId="urn:microsoft.com/office/officeart/2005/8/layout/list1"/>
    <dgm:cxn modelId="{0064D25C-B789-4F7E-AF2B-960BD7C81CED}" type="presParOf" srcId="{F4EED7FF-F194-4353-A595-C3E2ED9E0607}" destId="{ACC9BD8E-D632-4B93-9284-3F14B08F923B}" srcOrd="1" destOrd="0" presId="urn:microsoft.com/office/officeart/2005/8/layout/list1"/>
    <dgm:cxn modelId="{363DBBA6-CFC5-4EBB-BB9A-443C8F693644}" type="presParOf" srcId="{96F9A48F-2A31-42FD-9035-653DCE744BA9}" destId="{9B44AD99-F844-4BA3-BF4F-FD2823B656A4}" srcOrd="17" destOrd="0" presId="urn:microsoft.com/office/officeart/2005/8/layout/list1"/>
    <dgm:cxn modelId="{A28586BD-599E-4926-AAE1-2B1C6D8B3BFB}" type="presParOf" srcId="{96F9A48F-2A31-42FD-9035-653DCE744BA9}" destId="{2D31A3B0-2CB2-4C87-BF79-D1230C0BB46A}" srcOrd="18" destOrd="0" presId="urn:microsoft.com/office/officeart/2005/8/layout/list1"/>
    <dgm:cxn modelId="{F4A78FE1-AC22-4B91-BE2C-E26AA8806302}" type="presParOf" srcId="{96F9A48F-2A31-42FD-9035-653DCE744BA9}" destId="{54C2A195-1736-40E2-9A93-4F560104312A}" srcOrd="19" destOrd="0" presId="urn:microsoft.com/office/officeart/2005/8/layout/list1"/>
    <dgm:cxn modelId="{610E73CA-E74C-467C-96A9-DEE015DA0CCA}" type="presParOf" srcId="{96F9A48F-2A31-42FD-9035-653DCE744BA9}" destId="{8FB689B9-D2B4-40E0-9A28-56D3020F67A2}" srcOrd="20" destOrd="0" presId="urn:microsoft.com/office/officeart/2005/8/layout/list1"/>
    <dgm:cxn modelId="{05EFFCA0-9191-46C1-9802-4F5C22A0548A}" type="presParOf" srcId="{8FB689B9-D2B4-40E0-9A28-56D3020F67A2}" destId="{4CED4B4C-3270-45E1-894C-ABBEB14D0146}" srcOrd="0" destOrd="0" presId="urn:microsoft.com/office/officeart/2005/8/layout/list1"/>
    <dgm:cxn modelId="{B65BCE8E-C144-4DAE-AF84-44181230E0B1}" type="presParOf" srcId="{8FB689B9-D2B4-40E0-9A28-56D3020F67A2}" destId="{839E23FA-4F8E-4844-AE3F-3213935EC537}" srcOrd="1" destOrd="0" presId="urn:microsoft.com/office/officeart/2005/8/layout/list1"/>
    <dgm:cxn modelId="{E9F6368B-0CE6-4828-AAC5-BE619F1DC021}" type="presParOf" srcId="{96F9A48F-2A31-42FD-9035-653DCE744BA9}" destId="{114587A5-738C-4CBC-B3A0-AAB2A5B8206F}" srcOrd="21" destOrd="0" presId="urn:microsoft.com/office/officeart/2005/8/layout/list1"/>
    <dgm:cxn modelId="{64C72B62-DCC7-4AF6-B6DE-E74D0E5BD3D4}" type="presParOf" srcId="{96F9A48F-2A31-42FD-9035-653DCE744BA9}" destId="{343922B1-D0D3-4FA9-BADB-C2CD296D36B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4ADFF6-DDAD-4068-A473-971288F8036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E055838-7DEC-4ABA-808E-F72E9B508098}">
      <dgm:prSet/>
      <dgm:spPr/>
      <dgm:t>
        <a:bodyPr/>
        <a:lstStyle/>
        <a:p>
          <a:r>
            <a:rPr lang="it-IT"/>
            <a:t>Teoria che integra una prospettiva di gestione con una prospettiva economica</a:t>
          </a:r>
          <a:endParaRPr lang="en-US"/>
        </a:p>
      </dgm:t>
    </dgm:pt>
    <dgm:pt modelId="{4A4DAEC1-C0A2-4697-8DCA-3D44B147A78F}" type="parTrans" cxnId="{8FBB287D-965F-4216-846C-E34A15650DAF}">
      <dgm:prSet/>
      <dgm:spPr/>
      <dgm:t>
        <a:bodyPr/>
        <a:lstStyle/>
        <a:p>
          <a:endParaRPr lang="en-US"/>
        </a:p>
      </dgm:t>
    </dgm:pt>
    <dgm:pt modelId="{94382C72-3EF7-4D23-88A0-631BD7DA82D7}" type="sibTrans" cxnId="{8FBB287D-965F-4216-846C-E34A15650DAF}">
      <dgm:prSet/>
      <dgm:spPr/>
      <dgm:t>
        <a:bodyPr/>
        <a:lstStyle/>
        <a:p>
          <a:endParaRPr lang="en-US"/>
        </a:p>
      </dgm:t>
    </dgm:pt>
    <dgm:pt modelId="{70C9E8ED-4B8D-419F-B670-D97482358ED4}">
      <dgm:prSet/>
      <dgm:spPr/>
      <dgm:t>
        <a:bodyPr/>
        <a:lstStyle/>
        <a:p>
          <a:r>
            <a:rPr lang="it-IT">
              <a:hlinkClick xmlns:r="http://schemas.openxmlformats.org/officeDocument/2006/relationships" r:id="rId1"/>
            </a:rPr>
            <a:t>le</a:t>
          </a:r>
          <a:r>
            <a:rPr lang="it-IT" i="0">
              <a:hlinkClick xmlns:r="http://schemas.openxmlformats.org/officeDocument/2006/relationships" r:id="rId1"/>
            </a:rPr>
            <a:t> imprese dovrebbero porre meno attenzione </a:t>
          </a:r>
          <a:r>
            <a:rPr lang="it-IT" i="0"/>
            <a:t>ai </a:t>
          </a:r>
          <a:r>
            <a:rPr lang="it-IT" b="0" i="0"/>
            <a:t>fattori esogeni, all’ambiente competitivo </a:t>
          </a:r>
          <a:endParaRPr lang="en-US"/>
        </a:p>
      </dgm:t>
    </dgm:pt>
    <dgm:pt modelId="{59B5EE83-ABB8-47A7-89E8-F66C1D5E615F}" type="parTrans" cxnId="{F1770BF5-EF70-49C0-A0EC-E1DF152061D0}">
      <dgm:prSet/>
      <dgm:spPr/>
      <dgm:t>
        <a:bodyPr/>
        <a:lstStyle/>
        <a:p>
          <a:endParaRPr lang="en-US"/>
        </a:p>
      </dgm:t>
    </dgm:pt>
    <dgm:pt modelId="{07BFED5A-C2ED-4643-86CC-8A7B520FF6C8}" type="sibTrans" cxnId="{F1770BF5-EF70-49C0-A0EC-E1DF152061D0}">
      <dgm:prSet/>
      <dgm:spPr/>
      <dgm:t>
        <a:bodyPr/>
        <a:lstStyle/>
        <a:p>
          <a:endParaRPr lang="en-US"/>
        </a:p>
      </dgm:t>
    </dgm:pt>
    <dgm:pt modelId="{F3B8431F-6E71-476D-88F4-1CE213415B5A}">
      <dgm:prSet/>
      <dgm:spPr/>
      <dgm:t>
        <a:bodyPr/>
        <a:lstStyle/>
        <a:p>
          <a:r>
            <a:rPr lang="it-IT" b="0" i="0"/>
            <a:t>dovrebbero porre più attenzione sui fattori endogeni: risorse interne e competenze distintive.</a:t>
          </a:r>
          <a:endParaRPr lang="en-US"/>
        </a:p>
      </dgm:t>
    </dgm:pt>
    <dgm:pt modelId="{38D3B00B-416D-4F88-9FF3-E948408140BF}" type="parTrans" cxnId="{B889E57A-5E44-4BE8-A01E-EBD1471379C6}">
      <dgm:prSet/>
      <dgm:spPr/>
      <dgm:t>
        <a:bodyPr/>
        <a:lstStyle/>
        <a:p>
          <a:endParaRPr lang="en-US"/>
        </a:p>
      </dgm:t>
    </dgm:pt>
    <dgm:pt modelId="{18106919-45BB-4BE1-A5B5-1D5314151B60}" type="sibTrans" cxnId="{B889E57A-5E44-4BE8-A01E-EBD1471379C6}">
      <dgm:prSet/>
      <dgm:spPr/>
      <dgm:t>
        <a:bodyPr/>
        <a:lstStyle/>
        <a:p>
          <a:endParaRPr lang="en-US"/>
        </a:p>
      </dgm:t>
    </dgm:pt>
    <dgm:pt modelId="{BACE4AAD-44AD-4207-A53C-6A1353F49796}" type="pres">
      <dgm:prSet presAssocID="{AD4ADFF6-DDAD-4068-A473-971288F80360}" presName="linear" presStyleCnt="0">
        <dgm:presLayoutVars>
          <dgm:animLvl val="lvl"/>
          <dgm:resizeHandles val="exact"/>
        </dgm:presLayoutVars>
      </dgm:prSet>
      <dgm:spPr/>
    </dgm:pt>
    <dgm:pt modelId="{1C9B7A4D-D32C-465C-9895-ACE2A0681B37}" type="pres">
      <dgm:prSet presAssocID="{AE055838-7DEC-4ABA-808E-F72E9B508098}" presName="parentText" presStyleLbl="node1" presStyleIdx="0" presStyleCnt="3">
        <dgm:presLayoutVars>
          <dgm:chMax val="0"/>
          <dgm:bulletEnabled val="1"/>
        </dgm:presLayoutVars>
      </dgm:prSet>
      <dgm:spPr/>
    </dgm:pt>
    <dgm:pt modelId="{E7342DB1-EFDA-4B43-B2F2-3EFB9E463E93}" type="pres">
      <dgm:prSet presAssocID="{94382C72-3EF7-4D23-88A0-631BD7DA82D7}" presName="spacer" presStyleCnt="0"/>
      <dgm:spPr/>
    </dgm:pt>
    <dgm:pt modelId="{75A1E6E1-3D1D-4611-A70E-0E2B15F48A7A}" type="pres">
      <dgm:prSet presAssocID="{70C9E8ED-4B8D-419F-B670-D97482358ED4}" presName="parentText" presStyleLbl="node1" presStyleIdx="1" presStyleCnt="3">
        <dgm:presLayoutVars>
          <dgm:chMax val="0"/>
          <dgm:bulletEnabled val="1"/>
        </dgm:presLayoutVars>
      </dgm:prSet>
      <dgm:spPr/>
    </dgm:pt>
    <dgm:pt modelId="{10E51D76-ADC9-492B-8D54-E64F4CA651C0}" type="pres">
      <dgm:prSet presAssocID="{07BFED5A-C2ED-4643-86CC-8A7B520FF6C8}" presName="spacer" presStyleCnt="0"/>
      <dgm:spPr/>
    </dgm:pt>
    <dgm:pt modelId="{833A4865-04B0-4086-ABDB-EE462132823A}" type="pres">
      <dgm:prSet presAssocID="{F3B8431F-6E71-476D-88F4-1CE213415B5A}" presName="parentText" presStyleLbl="node1" presStyleIdx="2" presStyleCnt="3">
        <dgm:presLayoutVars>
          <dgm:chMax val="0"/>
          <dgm:bulletEnabled val="1"/>
        </dgm:presLayoutVars>
      </dgm:prSet>
      <dgm:spPr/>
    </dgm:pt>
  </dgm:ptLst>
  <dgm:cxnLst>
    <dgm:cxn modelId="{FE7EC563-54D9-4EEF-A96B-DE756A75C6D5}" type="presOf" srcId="{70C9E8ED-4B8D-419F-B670-D97482358ED4}" destId="{75A1E6E1-3D1D-4611-A70E-0E2B15F48A7A}" srcOrd="0" destOrd="0" presId="urn:microsoft.com/office/officeart/2005/8/layout/vList2"/>
    <dgm:cxn modelId="{3680D857-EF2D-4CBD-97F8-863ED75DA23D}" type="presOf" srcId="{AE055838-7DEC-4ABA-808E-F72E9B508098}" destId="{1C9B7A4D-D32C-465C-9895-ACE2A0681B37}" srcOrd="0" destOrd="0" presId="urn:microsoft.com/office/officeart/2005/8/layout/vList2"/>
    <dgm:cxn modelId="{B889E57A-5E44-4BE8-A01E-EBD1471379C6}" srcId="{AD4ADFF6-DDAD-4068-A473-971288F80360}" destId="{F3B8431F-6E71-476D-88F4-1CE213415B5A}" srcOrd="2" destOrd="0" parTransId="{38D3B00B-416D-4F88-9FF3-E948408140BF}" sibTransId="{18106919-45BB-4BE1-A5B5-1D5314151B60}"/>
    <dgm:cxn modelId="{8FBB287D-965F-4216-846C-E34A15650DAF}" srcId="{AD4ADFF6-DDAD-4068-A473-971288F80360}" destId="{AE055838-7DEC-4ABA-808E-F72E9B508098}" srcOrd="0" destOrd="0" parTransId="{4A4DAEC1-C0A2-4697-8DCA-3D44B147A78F}" sibTransId="{94382C72-3EF7-4D23-88A0-631BD7DA82D7}"/>
    <dgm:cxn modelId="{DEE3868B-7903-4323-AA82-62083373A880}" type="presOf" srcId="{F3B8431F-6E71-476D-88F4-1CE213415B5A}" destId="{833A4865-04B0-4086-ABDB-EE462132823A}" srcOrd="0" destOrd="0" presId="urn:microsoft.com/office/officeart/2005/8/layout/vList2"/>
    <dgm:cxn modelId="{2080C5C8-CE37-4527-85C1-E3A4A111173E}" type="presOf" srcId="{AD4ADFF6-DDAD-4068-A473-971288F80360}" destId="{BACE4AAD-44AD-4207-A53C-6A1353F49796}" srcOrd="0" destOrd="0" presId="urn:microsoft.com/office/officeart/2005/8/layout/vList2"/>
    <dgm:cxn modelId="{F1770BF5-EF70-49C0-A0EC-E1DF152061D0}" srcId="{AD4ADFF6-DDAD-4068-A473-971288F80360}" destId="{70C9E8ED-4B8D-419F-B670-D97482358ED4}" srcOrd="1" destOrd="0" parTransId="{59B5EE83-ABB8-47A7-89E8-F66C1D5E615F}" sibTransId="{07BFED5A-C2ED-4643-86CC-8A7B520FF6C8}"/>
    <dgm:cxn modelId="{91759334-5083-4F01-B137-0E57C11E1D87}" type="presParOf" srcId="{BACE4AAD-44AD-4207-A53C-6A1353F49796}" destId="{1C9B7A4D-D32C-465C-9895-ACE2A0681B37}" srcOrd="0" destOrd="0" presId="urn:microsoft.com/office/officeart/2005/8/layout/vList2"/>
    <dgm:cxn modelId="{B49C30EA-FE88-4008-840F-FECB20FE6DEA}" type="presParOf" srcId="{BACE4AAD-44AD-4207-A53C-6A1353F49796}" destId="{E7342DB1-EFDA-4B43-B2F2-3EFB9E463E93}" srcOrd="1" destOrd="0" presId="urn:microsoft.com/office/officeart/2005/8/layout/vList2"/>
    <dgm:cxn modelId="{1702701F-9FEB-4D3D-B644-4FD12FF591C3}" type="presParOf" srcId="{BACE4AAD-44AD-4207-A53C-6A1353F49796}" destId="{75A1E6E1-3D1D-4611-A70E-0E2B15F48A7A}" srcOrd="2" destOrd="0" presId="urn:microsoft.com/office/officeart/2005/8/layout/vList2"/>
    <dgm:cxn modelId="{172B4924-C650-4D36-B08E-192DC76BEBA3}" type="presParOf" srcId="{BACE4AAD-44AD-4207-A53C-6A1353F49796}" destId="{10E51D76-ADC9-492B-8D54-E64F4CA651C0}" srcOrd="3" destOrd="0" presId="urn:microsoft.com/office/officeart/2005/8/layout/vList2"/>
    <dgm:cxn modelId="{40E91B69-8978-4A0E-9F82-665E940431F5}" type="presParOf" srcId="{BACE4AAD-44AD-4207-A53C-6A1353F49796}" destId="{833A4865-04B0-4086-ABDB-EE46213282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10E6A5-5C02-4E07-9A84-A383B96CC9A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A9533F3-5DA0-4FAE-8EC4-4061D194708E}">
      <dgm:prSet/>
      <dgm:spPr/>
      <dgm:t>
        <a:bodyPr/>
        <a:lstStyle/>
        <a:p>
          <a:r>
            <a:rPr lang="it-IT" b="0" i="0"/>
            <a:t>• Non tutte le risorse hanno lo stesso valore. </a:t>
          </a:r>
          <a:endParaRPr lang="en-US"/>
        </a:p>
      </dgm:t>
    </dgm:pt>
    <dgm:pt modelId="{5BBCE473-73E7-49EA-A95F-2B96D61B4EC6}" type="parTrans" cxnId="{997C8955-B1AE-4285-AC4B-048FCA527ED5}">
      <dgm:prSet/>
      <dgm:spPr/>
      <dgm:t>
        <a:bodyPr/>
        <a:lstStyle/>
        <a:p>
          <a:endParaRPr lang="en-US"/>
        </a:p>
      </dgm:t>
    </dgm:pt>
    <dgm:pt modelId="{4DD25B51-75EF-413B-99C5-B5213FC269C4}" type="sibTrans" cxnId="{997C8955-B1AE-4285-AC4B-048FCA527ED5}">
      <dgm:prSet/>
      <dgm:spPr/>
      <dgm:t>
        <a:bodyPr/>
        <a:lstStyle/>
        <a:p>
          <a:endParaRPr lang="en-US"/>
        </a:p>
      </dgm:t>
    </dgm:pt>
    <dgm:pt modelId="{E25F1E41-8F7A-4311-B5DC-485E129A6E0E}">
      <dgm:prSet/>
      <dgm:spPr/>
      <dgm:t>
        <a:bodyPr/>
        <a:lstStyle/>
        <a:p>
          <a:r>
            <a:rPr lang="it-IT" b="0" i="0"/>
            <a:t>• E’ difficile identificare le risorse più preziose, quelle su cui fondare la strategia e il vantaggio competitivo.</a:t>
          </a:r>
          <a:endParaRPr lang="en-US"/>
        </a:p>
      </dgm:t>
    </dgm:pt>
    <dgm:pt modelId="{54B0FBD0-39CF-4A64-97B3-926CDE5FA19C}" type="parTrans" cxnId="{380DAC88-B066-4197-9718-35524FACEB0A}">
      <dgm:prSet/>
      <dgm:spPr/>
      <dgm:t>
        <a:bodyPr/>
        <a:lstStyle/>
        <a:p>
          <a:endParaRPr lang="en-US"/>
        </a:p>
      </dgm:t>
    </dgm:pt>
    <dgm:pt modelId="{F57DC7D4-A9D6-4252-B756-9D97540E5B7F}" type="sibTrans" cxnId="{380DAC88-B066-4197-9718-35524FACEB0A}">
      <dgm:prSet/>
      <dgm:spPr/>
      <dgm:t>
        <a:bodyPr/>
        <a:lstStyle/>
        <a:p>
          <a:endParaRPr lang="en-US"/>
        </a:p>
      </dgm:t>
    </dgm:pt>
    <dgm:pt modelId="{8D8506DF-A4D0-4504-8CE6-797FA30DFFC5}">
      <dgm:prSet/>
      <dgm:spPr/>
      <dgm:t>
        <a:bodyPr/>
        <a:lstStyle/>
        <a:p>
          <a:r>
            <a:rPr lang="it-IT" b="0" i="0"/>
            <a:t>• I manager devono riuscire ad identificare le risorse preziose ed identificare una strategia e un vantaggio competitivo duraturo.</a:t>
          </a:r>
          <a:endParaRPr lang="en-US"/>
        </a:p>
      </dgm:t>
    </dgm:pt>
    <dgm:pt modelId="{497678CB-14D2-4884-B919-B5BBD75F218E}" type="parTrans" cxnId="{7646862A-64A9-435D-BA66-49C69A12AB64}">
      <dgm:prSet/>
      <dgm:spPr/>
      <dgm:t>
        <a:bodyPr/>
        <a:lstStyle/>
        <a:p>
          <a:endParaRPr lang="en-US"/>
        </a:p>
      </dgm:t>
    </dgm:pt>
    <dgm:pt modelId="{4F12A484-852E-465A-AA28-3E389513483E}" type="sibTrans" cxnId="{7646862A-64A9-435D-BA66-49C69A12AB64}">
      <dgm:prSet/>
      <dgm:spPr/>
      <dgm:t>
        <a:bodyPr/>
        <a:lstStyle/>
        <a:p>
          <a:endParaRPr lang="en-US"/>
        </a:p>
      </dgm:t>
    </dgm:pt>
    <dgm:pt modelId="{D147AE17-1E41-4DF1-A7F4-A0EC8B072BA8}" type="pres">
      <dgm:prSet presAssocID="{6410E6A5-5C02-4E07-9A84-A383B96CC9A8}" presName="linear" presStyleCnt="0">
        <dgm:presLayoutVars>
          <dgm:animLvl val="lvl"/>
          <dgm:resizeHandles val="exact"/>
        </dgm:presLayoutVars>
      </dgm:prSet>
      <dgm:spPr/>
    </dgm:pt>
    <dgm:pt modelId="{E0E4ED01-0043-42CE-B517-1757349C5426}" type="pres">
      <dgm:prSet presAssocID="{CA9533F3-5DA0-4FAE-8EC4-4061D194708E}" presName="parentText" presStyleLbl="node1" presStyleIdx="0" presStyleCnt="3">
        <dgm:presLayoutVars>
          <dgm:chMax val="0"/>
          <dgm:bulletEnabled val="1"/>
        </dgm:presLayoutVars>
      </dgm:prSet>
      <dgm:spPr/>
    </dgm:pt>
    <dgm:pt modelId="{CC85605E-2C19-4094-89B5-B64B1C2DB17D}" type="pres">
      <dgm:prSet presAssocID="{4DD25B51-75EF-413B-99C5-B5213FC269C4}" presName="spacer" presStyleCnt="0"/>
      <dgm:spPr/>
    </dgm:pt>
    <dgm:pt modelId="{B02FD70C-E4CB-4628-A371-427F6A51ACCD}" type="pres">
      <dgm:prSet presAssocID="{E25F1E41-8F7A-4311-B5DC-485E129A6E0E}" presName="parentText" presStyleLbl="node1" presStyleIdx="1" presStyleCnt="3">
        <dgm:presLayoutVars>
          <dgm:chMax val="0"/>
          <dgm:bulletEnabled val="1"/>
        </dgm:presLayoutVars>
      </dgm:prSet>
      <dgm:spPr/>
    </dgm:pt>
    <dgm:pt modelId="{930B9F8F-138F-439E-901F-D336A80AFE02}" type="pres">
      <dgm:prSet presAssocID="{F57DC7D4-A9D6-4252-B756-9D97540E5B7F}" presName="spacer" presStyleCnt="0"/>
      <dgm:spPr/>
    </dgm:pt>
    <dgm:pt modelId="{AE8C170F-221F-45EA-A788-0AFDC37A00E5}" type="pres">
      <dgm:prSet presAssocID="{8D8506DF-A4D0-4504-8CE6-797FA30DFFC5}" presName="parentText" presStyleLbl="node1" presStyleIdx="2" presStyleCnt="3">
        <dgm:presLayoutVars>
          <dgm:chMax val="0"/>
          <dgm:bulletEnabled val="1"/>
        </dgm:presLayoutVars>
      </dgm:prSet>
      <dgm:spPr/>
    </dgm:pt>
  </dgm:ptLst>
  <dgm:cxnLst>
    <dgm:cxn modelId="{B8C8F614-34BA-47A0-8925-2F35378DA8F6}" type="presOf" srcId="{E25F1E41-8F7A-4311-B5DC-485E129A6E0E}" destId="{B02FD70C-E4CB-4628-A371-427F6A51ACCD}" srcOrd="0" destOrd="0" presId="urn:microsoft.com/office/officeart/2005/8/layout/vList2"/>
    <dgm:cxn modelId="{7646862A-64A9-435D-BA66-49C69A12AB64}" srcId="{6410E6A5-5C02-4E07-9A84-A383B96CC9A8}" destId="{8D8506DF-A4D0-4504-8CE6-797FA30DFFC5}" srcOrd="2" destOrd="0" parTransId="{497678CB-14D2-4884-B919-B5BBD75F218E}" sibTransId="{4F12A484-852E-465A-AA28-3E389513483E}"/>
    <dgm:cxn modelId="{997C8955-B1AE-4285-AC4B-048FCA527ED5}" srcId="{6410E6A5-5C02-4E07-9A84-A383B96CC9A8}" destId="{CA9533F3-5DA0-4FAE-8EC4-4061D194708E}" srcOrd="0" destOrd="0" parTransId="{5BBCE473-73E7-49EA-A95F-2B96D61B4EC6}" sibTransId="{4DD25B51-75EF-413B-99C5-B5213FC269C4}"/>
    <dgm:cxn modelId="{39CEF776-8F38-415D-882F-C4E4A5689A78}" type="presOf" srcId="{CA9533F3-5DA0-4FAE-8EC4-4061D194708E}" destId="{E0E4ED01-0043-42CE-B517-1757349C5426}" srcOrd="0" destOrd="0" presId="urn:microsoft.com/office/officeart/2005/8/layout/vList2"/>
    <dgm:cxn modelId="{380DAC88-B066-4197-9718-35524FACEB0A}" srcId="{6410E6A5-5C02-4E07-9A84-A383B96CC9A8}" destId="{E25F1E41-8F7A-4311-B5DC-485E129A6E0E}" srcOrd="1" destOrd="0" parTransId="{54B0FBD0-39CF-4A64-97B3-926CDE5FA19C}" sibTransId="{F57DC7D4-A9D6-4252-B756-9D97540E5B7F}"/>
    <dgm:cxn modelId="{7DB9B4C1-8384-44C8-8319-71B265D6CC3C}" type="presOf" srcId="{6410E6A5-5C02-4E07-9A84-A383B96CC9A8}" destId="{D147AE17-1E41-4DF1-A7F4-A0EC8B072BA8}" srcOrd="0" destOrd="0" presId="urn:microsoft.com/office/officeart/2005/8/layout/vList2"/>
    <dgm:cxn modelId="{55519BEB-F427-40FC-8B00-53ED88C4E20E}" type="presOf" srcId="{8D8506DF-A4D0-4504-8CE6-797FA30DFFC5}" destId="{AE8C170F-221F-45EA-A788-0AFDC37A00E5}" srcOrd="0" destOrd="0" presId="urn:microsoft.com/office/officeart/2005/8/layout/vList2"/>
    <dgm:cxn modelId="{D96C8F1E-0DC6-4166-9882-B6A675358655}" type="presParOf" srcId="{D147AE17-1E41-4DF1-A7F4-A0EC8B072BA8}" destId="{E0E4ED01-0043-42CE-B517-1757349C5426}" srcOrd="0" destOrd="0" presId="urn:microsoft.com/office/officeart/2005/8/layout/vList2"/>
    <dgm:cxn modelId="{75982AA4-2AB9-4169-9093-754FAF6AFE43}" type="presParOf" srcId="{D147AE17-1E41-4DF1-A7F4-A0EC8B072BA8}" destId="{CC85605E-2C19-4094-89B5-B64B1C2DB17D}" srcOrd="1" destOrd="0" presId="urn:microsoft.com/office/officeart/2005/8/layout/vList2"/>
    <dgm:cxn modelId="{CB462F8B-4BB0-47C4-9EE7-8850422C9244}" type="presParOf" srcId="{D147AE17-1E41-4DF1-A7F4-A0EC8B072BA8}" destId="{B02FD70C-E4CB-4628-A371-427F6A51ACCD}" srcOrd="2" destOrd="0" presId="urn:microsoft.com/office/officeart/2005/8/layout/vList2"/>
    <dgm:cxn modelId="{96E00D3F-0CDE-4E6A-A123-A7E7F7A1784A}" type="presParOf" srcId="{D147AE17-1E41-4DF1-A7F4-A0EC8B072BA8}" destId="{930B9F8F-138F-439E-901F-D336A80AFE02}" srcOrd="3" destOrd="0" presId="urn:microsoft.com/office/officeart/2005/8/layout/vList2"/>
    <dgm:cxn modelId="{DDC2361B-F589-450B-9D01-0D9FB38E57B6}" type="presParOf" srcId="{D147AE17-1E41-4DF1-A7F4-A0EC8B072BA8}" destId="{AE8C170F-221F-45EA-A788-0AFDC37A00E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0C40A8-1AAA-4BBD-BABE-C1D2F6C63FA4}"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7868D868-2115-42D9-9528-8D059AA490CB}">
      <dgm:prSet/>
      <dgm:spPr/>
      <dgm:t>
        <a:bodyPr/>
        <a:lstStyle/>
        <a:p>
          <a:r>
            <a:rPr lang="it-IT"/>
            <a:t>Affinché una destinazione abbia successo nel settore del turismo, deve far riferimento a una combinazione di alcuni fattori:</a:t>
          </a:r>
          <a:endParaRPr lang="en-US"/>
        </a:p>
      </dgm:t>
    </dgm:pt>
    <dgm:pt modelId="{2A7ECC25-B85E-4F9C-AB24-7E6CADAFBC75}" type="parTrans" cxnId="{EF38C113-D502-492E-94E0-71DFA4FA8F78}">
      <dgm:prSet/>
      <dgm:spPr/>
      <dgm:t>
        <a:bodyPr/>
        <a:lstStyle/>
        <a:p>
          <a:endParaRPr lang="en-US" sz="1600"/>
        </a:p>
      </dgm:t>
    </dgm:pt>
    <dgm:pt modelId="{F95963FD-514C-453B-BAC2-BC108C5BE9CD}" type="sibTrans" cxnId="{EF38C113-D502-492E-94E0-71DFA4FA8F78}">
      <dgm:prSet/>
      <dgm:spPr/>
      <dgm:t>
        <a:bodyPr/>
        <a:lstStyle/>
        <a:p>
          <a:endParaRPr lang="en-US"/>
        </a:p>
      </dgm:t>
    </dgm:pt>
    <dgm:pt modelId="{C303DB7C-3C5B-4E10-9523-1483556472B6}">
      <dgm:prSet/>
      <dgm:spPr/>
      <dgm:t>
        <a:bodyPr/>
        <a:lstStyle/>
        <a:p>
          <a:r>
            <a:rPr lang="it-IT"/>
            <a:t>Access</a:t>
          </a:r>
          <a:endParaRPr lang="en-US"/>
        </a:p>
      </dgm:t>
    </dgm:pt>
    <dgm:pt modelId="{E3BB9BE4-16FB-4793-8139-DB12A05852FD}" type="parTrans" cxnId="{ACF6CB43-A508-4DB4-8F10-F5735FCB6F3C}">
      <dgm:prSet/>
      <dgm:spPr/>
      <dgm:t>
        <a:bodyPr/>
        <a:lstStyle/>
        <a:p>
          <a:endParaRPr lang="en-US" sz="1600"/>
        </a:p>
      </dgm:t>
    </dgm:pt>
    <dgm:pt modelId="{D72ED4E9-1005-406E-839B-3787C84A0EC7}" type="sibTrans" cxnId="{ACF6CB43-A508-4DB4-8F10-F5735FCB6F3C}">
      <dgm:prSet/>
      <dgm:spPr/>
      <dgm:t>
        <a:bodyPr/>
        <a:lstStyle/>
        <a:p>
          <a:endParaRPr lang="en-US"/>
        </a:p>
      </dgm:t>
    </dgm:pt>
    <dgm:pt modelId="{81B6B1AC-035B-4645-911F-545A648F9CFD}">
      <dgm:prSet/>
      <dgm:spPr/>
      <dgm:t>
        <a:bodyPr/>
        <a:lstStyle/>
        <a:p>
          <a:r>
            <a:rPr lang="it-IT"/>
            <a:t>Attractions</a:t>
          </a:r>
          <a:endParaRPr lang="en-US"/>
        </a:p>
      </dgm:t>
    </dgm:pt>
    <dgm:pt modelId="{FBE4311A-C485-4142-AE98-0D0864B2C784}" type="parTrans" cxnId="{9291F9D4-70AC-44AC-9B4E-086B5D3DB0E8}">
      <dgm:prSet/>
      <dgm:spPr/>
      <dgm:t>
        <a:bodyPr/>
        <a:lstStyle/>
        <a:p>
          <a:endParaRPr lang="en-US" sz="1600"/>
        </a:p>
      </dgm:t>
    </dgm:pt>
    <dgm:pt modelId="{8560726F-99D3-4249-9274-306835AF5179}" type="sibTrans" cxnId="{9291F9D4-70AC-44AC-9B4E-086B5D3DB0E8}">
      <dgm:prSet/>
      <dgm:spPr/>
      <dgm:t>
        <a:bodyPr/>
        <a:lstStyle/>
        <a:p>
          <a:endParaRPr lang="en-US"/>
        </a:p>
      </dgm:t>
    </dgm:pt>
    <dgm:pt modelId="{B22B2F9A-B0CA-453E-99DC-2FF83D487862}">
      <dgm:prSet/>
      <dgm:spPr/>
      <dgm:t>
        <a:bodyPr/>
        <a:lstStyle/>
        <a:p>
          <a:r>
            <a:rPr lang="it-IT"/>
            <a:t>Accommodation</a:t>
          </a:r>
          <a:endParaRPr lang="en-US"/>
        </a:p>
      </dgm:t>
    </dgm:pt>
    <dgm:pt modelId="{BDF4EE52-43C3-4BBB-AB72-716CF987B8FA}" type="parTrans" cxnId="{9A8986D4-0937-43D4-99A3-B18C73F7E781}">
      <dgm:prSet/>
      <dgm:spPr/>
      <dgm:t>
        <a:bodyPr/>
        <a:lstStyle/>
        <a:p>
          <a:endParaRPr lang="en-US" sz="1600"/>
        </a:p>
      </dgm:t>
    </dgm:pt>
    <dgm:pt modelId="{90B0023D-7BC9-4860-A907-BF217E026F12}" type="sibTrans" cxnId="{9A8986D4-0937-43D4-99A3-B18C73F7E781}">
      <dgm:prSet/>
      <dgm:spPr/>
      <dgm:t>
        <a:bodyPr/>
        <a:lstStyle/>
        <a:p>
          <a:endParaRPr lang="en-US"/>
        </a:p>
      </dgm:t>
    </dgm:pt>
    <dgm:pt modelId="{1B93CE6A-1035-43BC-BF17-C73DB736D8E1}">
      <dgm:prSet/>
      <dgm:spPr/>
      <dgm:t>
        <a:bodyPr/>
        <a:lstStyle/>
        <a:p>
          <a:r>
            <a:rPr lang="it-IT" dirty="0" err="1"/>
            <a:t>Amenities</a:t>
          </a:r>
          <a:endParaRPr lang="en-US" dirty="0"/>
        </a:p>
      </dgm:t>
    </dgm:pt>
    <dgm:pt modelId="{C9C5EC36-BA1F-4C85-934E-6914605E73DC}" type="parTrans" cxnId="{0D597C5C-E71E-4CD3-8BEC-A760579952A8}">
      <dgm:prSet/>
      <dgm:spPr/>
      <dgm:t>
        <a:bodyPr/>
        <a:lstStyle/>
        <a:p>
          <a:endParaRPr lang="en-US" sz="1600"/>
        </a:p>
      </dgm:t>
    </dgm:pt>
    <dgm:pt modelId="{CCBF8C7D-904E-4099-9C32-D238FEAB732A}" type="sibTrans" cxnId="{0D597C5C-E71E-4CD3-8BEC-A760579952A8}">
      <dgm:prSet/>
      <dgm:spPr/>
      <dgm:t>
        <a:bodyPr/>
        <a:lstStyle/>
        <a:p>
          <a:endParaRPr lang="en-US"/>
        </a:p>
      </dgm:t>
    </dgm:pt>
    <dgm:pt modelId="{348FBEE0-93A3-470E-9F82-14760E7F0CE1}">
      <dgm:prSet/>
      <dgm:spPr/>
      <dgm:t>
        <a:bodyPr/>
        <a:lstStyle/>
        <a:p>
          <a:r>
            <a:rPr lang="it-IT"/>
            <a:t>Ancillary services </a:t>
          </a:r>
          <a:endParaRPr lang="en-US"/>
        </a:p>
      </dgm:t>
    </dgm:pt>
    <dgm:pt modelId="{3D6A0672-8FB6-4AD8-81F4-48F85B79FAC8}" type="parTrans" cxnId="{0F6CF0B6-EFDA-4FC7-9BAE-1FCEF65A6897}">
      <dgm:prSet/>
      <dgm:spPr/>
      <dgm:t>
        <a:bodyPr/>
        <a:lstStyle/>
        <a:p>
          <a:endParaRPr lang="en-US" sz="1600"/>
        </a:p>
      </dgm:t>
    </dgm:pt>
    <dgm:pt modelId="{FC0469BE-7AB2-4724-8A33-A8BA5CE33A17}" type="sibTrans" cxnId="{0F6CF0B6-EFDA-4FC7-9BAE-1FCEF65A6897}">
      <dgm:prSet/>
      <dgm:spPr/>
      <dgm:t>
        <a:bodyPr/>
        <a:lstStyle/>
        <a:p>
          <a:endParaRPr lang="en-US"/>
        </a:p>
      </dgm:t>
    </dgm:pt>
    <dgm:pt modelId="{BC21AAE3-41BE-4D65-B117-2DC0A4A65B45}">
      <dgm:prSet/>
      <dgm:spPr/>
      <dgm:t>
        <a:bodyPr/>
        <a:lstStyle/>
        <a:p>
          <a:r>
            <a:rPr lang="it-IT"/>
            <a:t>Assemblage </a:t>
          </a:r>
          <a:endParaRPr lang="en-US"/>
        </a:p>
      </dgm:t>
    </dgm:pt>
    <dgm:pt modelId="{91F169E1-B6BB-4CF4-89D0-A4FD4B7B79DE}" type="parTrans" cxnId="{65787FFA-64E6-40A2-83BF-AD6C83A2524B}">
      <dgm:prSet/>
      <dgm:spPr/>
      <dgm:t>
        <a:bodyPr/>
        <a:lstStyle/>
        <a:p>
          <a:endParaRPr lang="en-US" sz="1600"/>
        </a:p>
      </dgm:t>
    </dgm:pt>
    <dgm:pt modelId="{0E219024-B833-43C2-AC0A-42EF8081A44D}" type="sibTrans" cxnId="{65787FFA-64E6-40A2-83BF-AD6C83A2524B}">
      <dgm:prSet/>
      <dgm:spPr/>
      <dgm:t>
        <a:bodyPr/>
        <a:lstStyle/>
        <a:p>
          <a:endParaRPr lang="en-US"/>
        </a:p>
      </dgm:t>
    </dgm:pt>
    <dgm:pt modelId="{E45CE14A-1B2A-4C4F-9FC4-D1EFB4B325DB}" type="pres">
      <dgm:prSet presAssocID="{0A0C40A8-1AAA-4BBD-BABE-C1D2F6C63FA4}" presName="linear" presStyleCnt="0">
        <dgm:presLayoutVars>
          <dgm:animLvl val="lvl"/>
          <dgm:resizeHandles val="exact"/>
        </dgm:presLayoutVars>
      </dgm:prSet>
      <dgm:spPr/>
    </dgm:pt>
    <dgm:pt modelId="{582268D6-AA2A-44DE-9D43-87641FD27974}" type="pres">
      <dgm:prSet presAssocID="{7868D868-2115-42D9-9528-8D059AA490CB}" presName="parentText" presStyleLbl="node1" presStyleIdx="0" presStyleCnt="1">
        <dgm:presLayoutVars>
          <dgm:chMax val="0"/>
          <dgm:bulletEnabled val="1"/>
        </dgm:presLayoutVars>
      </dgm:prSet>
      <dgm:spPr/>
    </dgm:pt>
    <dgm:pt modelId="{A7B0D428-6D3A-4BBB-AC1E-71A87400AA41}" type="pres">
      <dgm:prSet presAssocID="{7868D868-2115-42D9-9528-8D059AA490CB}" presName="childText" presStyleLbl="revTx" presStyleIdx="0" presStyleCnt="1">
        <dgm:presLayoutVars>
          <dgm:bulletEnabled val="1"/>
        </dgm:presLayoutVars>
      </dgm:prSet>
      <dgm:spPr/>
    </dgm:pt>
  </dgm:ptLst>
  <dgm:cxnLst>
    <dgm:cxn modelId="{AF7DE806-2DED-4FE7-81B2-85B023266666}" type="presOf" srcId="{7868D868-2115-42D9-9528-8D059AA490CB}" destId="{582268D6-AA2A-44DE-9D43-87641FD27974}" srcOrd="0" destOrd="0" presId="urn:microsoft.com/office/officeart/2005/8/layout/vList2"/>
    <dgm:cxn modelId="{361C2A13-36EF-403C-82C2-DAE29EA0A628}" type="presOf" srcId="{0A0C40A8-1AAA-4BBD-BABE-C1D2F6C63FA4}" destId="{E45CE14A-1B2A-4C4F-9FC4-D1EFB4B325DB}" srcOrd="0" destOrd="0" presId="urn:microsoft.com/office/officeart/2005/8/layout/vList2"/>
    <dgm:cxn modelId="{EF38C113-D502-492E-94E0-71DFA4FA8F78}" srcId="{0A0C40A8-1AAA-4BBD-BABE-C1D2F6C63FA4}" destId="{7868D868-2115-42D9-9528-8D059AA490CB}" srcOrd="0" destOrd="0" parTransId="{2A7ECC25-B85E-4F9C-AB24-7E6CADAFBC75}" sibTransId="{F95963FD-514C-453B-BAC2-BC108C5BE9CD}"/>
    <dgm:cxn modelId="{0D597C5C-E71E-4CD3-8BEC-A760579952A8}" srcId="{7868D868-2115-42D9-9528-8D059AA490CB}" destId="{1B93CE6A-1035-43BC-BF17-C73DB736D8E1}" srcOrd="3" destOrd="0" parTransId="{C9C5EC36-BA1F-4C85-934E-6914605E73DC}" sibTransId="{CCBF8C7D-904E-4099-9C32-D238FEAB732A}"/>
    <dgm:cxn modelId="{ACF6CB43-A508-4DB4-8F10-F5735FCB6F3C}" srcId="{7868D868-2115-42D9-9528-8D059AA490CB}" destId="{C303DB7C-3C5B-4E10-9523-1483556472B6}" srcOrd="0" destOrd="0" parTransId="{E3BB9BE4-16FB-4793-8139-DB12A05852FD}" sibTransId="{D72ED4E9-1005-406E-839B-3787C84A0EC7}"/>
    <dgm:cxn modelId="{CCC26666-483C-4954-88A3-EC212A022EDC}" type="presOf" srcId="{81B6B1AC-035B-4645-911F-545A648F9CFD}" destId="{A7B0D428-6D3A-4BBB-AC1E-71A87400AA41}" srcOrd="0" destOrd="1" presId="urn:microsoft.com/office/officeart/2005/8/layout/vList2"/>
    <dgm:cxn modelId="{486DE34D-FB0D-41F8-86A2-07975295E585}" type="presOf" srcId="{348FBEE0-93A3-470E-9F82-14760E7F0CE1}" destId="{A7B0D428-6D3A-4BBB-AC1E-71A87400AA41}" srcOrd="0" destOrd="4" presId="urn:microsoft.com/office/officeart/2005/8/layout/vList2"/>
    <dgm:cxn modelId="{F3A9109C-9987-4644-9993-64965036A87D}" type="presOf" srcId="{1B93CE6A-1035-43BC-BF17-C73DB736D8E1}" destId="{A7B0D428-6D3A-4BBB-AC1E-71A87400AA41}" srcOrd="0" destOrd="3" presId="urn:microsoft.com/office/officeart/2005/8/layout/vList2"/>
    <dgm:cxn modelId="{0F6CF0B6-EFDA-4FC7-9BAE-1FCEF65A6897}" srcId="{7868D868-2115-42D9-9528-8D059AA490CB}" destId="{348FBEE0-93A3-470E-9F82-14760E7F0CE1}" srcOrd="4" destOrd="0" parTransId="{3D6A0672-8FB6-4AD8-81F4-48F85B79FAC8}" sibTransId="{FC0469BE-7AB2-4724-8A33-A8BA5CE33A17}"/>
    <dgm:cxn modelId="{CA9C5ECF-C043-4E6E-8AFF-AB9BC7F96AE4}" type="presOf" srcId="{C303DB7C-3C5B-4E10-9523-1483556472B6}" destId="{A7B0D428-6D3A-4BBB-AC1E-71A87400AA41}" srcOrd="0" destOrd="0" presId="urn:microsoft.com/office/officeart/2005/8/layout/vList2"/>
    <dgm:cxn modelId="{9A8986D4-0937-43D4-99A3-B18C73F7E781}" srcId="{7868D868-2115-42D9-9528-8D059AA490CB}" destId="{B22B2F9A-B0CA-453E-99DC-2FF83D487862}" srcOrd="2" destOrd="0" parTransId="{BDF4EE52-43C3-4BBB-AB72-716CF987B8FA}" sibTransId="{90B0023D-7BC9-4860-A907-BF217E026F12}"/>
    <dgm:cxn modelId="{9291F9D4-70AC-44AC-9B4E-086B5D3DB0E8}" srcId="{7868D868-2115-42D9-9528-8D059AA490CB}" destId="{81B6B1AC-035B-4645-911F-545A648F9CFD}" srcOrd="1" destOrd="0" parTransId="{FBE4311A-C485-4142-AE98-0D0864B2C784}" sibTransId="{8560726F-99D3-4249-9274-306835AF5179}"/>
    <dgm:cxn modelId="{AD43A6F0-8588-46E2-9A47-384654F7CFE3}" type="presOf" srcId="{B22B2F9A-B0CA-453E-99DC-2FF83D487862}" destId="{A7B0D428-6D3A-4BBB-AC1E-71A87400AA41}" srcOrd="0" destOrd="2" presId="urn:microsoft.com/office/officeart/2005/8/layout/vList2"/>
    <dgm:cxn modelId="{F8A66AF5-D460-40B5-A536-B2E9ED958987}" type="presOf" srcId="{BC21AAE3-41BE-4D65-B117-2DC0A4A65B45}" destId="{A7B0D428-6D3A-4BBB-AC1E-71A87400AA41}" srcOrd="0" destOrd="5" presId="urn:microsoft.com/office/officeart/2005/8/layout/vList2"/>
    <dgm:cxn modelId="{65787FFA-64E6-40A2-83BF-AD6C83A2524B}" srcId="{7868D868-2115-42D9-9528-8D059AA490CB}" destId="{BC21AAE3-41BE-4D65-B117-2DC0A4A65B45}" srcOrd="5" destOrd="0" parTransId="{91F169E1-B6BB-4CF4-89D0-A4FD4B7B79DE}" sibTransId="{0E219024-B833-43C2-AC0A-42EF8081A44D}"/>
    <dgm:cxn modelId="{D1BF646E-FAC8-40C4-ACBC-82A235E88844}" type="presParOf" srcId="{E45CE14A-1B2A-4C4F-9FC4-D1EFB4B325DB}" destId="{582268D6-AA2A-44DE-9D43-87641FD27974}" srcOrd="0" destOrd="0" presId="urn:microsoft.com/office/officeart/2005/8/layout/vList2"/>
    <dgm:cxn modelId="{9BD51C58-1F74-4879-B308-38331DF3CFC7}" type="presParOf" srcId="{E45CE14A-1B2A-4C4F-9FC4-D1EFB4B325DB}" destId="{A7B0D428-6D3A-4BBB-AC1E-71A87400AA4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4A6D0D-198B-41E5-8BF9-4FD96C2E13E3}"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42BC064C-8A7F-4A6F-A81E-AE890A6798FF}">
      <dgm:prSet/>
      <dgm:spPr/>
      <dgm:t>
        <a:bodyPr/>
        <a:lstStyle/>
        <a:p>
          <a:r>
            <a:rPr lang="it-IT"/>
            <a:t>il programma prevede:</a:t>
          </a:r>
          <a:endParaRPr lang="en-US"/>
        </a:p>
      </dgm:t>
    </dgm:pt>
    <dgm:pt modelId="{28C41BBE-CCA3-48F5-A19D-0F5D5BD49B61}" type="parTrans" cxnId="{D518E877-0002-44F2-AB4F-DCE3384640E0}">
      <dgm:prSet/>
      <dgm:spPr/>
      <dgm:t>
        <a:bodyPr/>
        <a:lstStyle/>
        <a:p>
          <a:endParaRPr lang="en-US"/>
        </a:p>
      </dgm:t>
    </dgm:pt>
    <dgm:pt modelId="{9D21C56A-20C7-4CBB-96E0-138C5F2FFA60}" type="sibTrans" cxnId="{D518E877-0002-44F2-AB4F-DCE3384640E0}">
      <dgm:prSet/>
      <dgm:spPr/>
      <dgm:t>
        <a:bodyPr/>
        <a:lstStyle/>
        <a:p>
          <a:endParaRPr lang="en-US"/>
        </a:p>
      </dgm:t>
    </dgm:pt>
    <dgm:pt modelId="{538F2426-0B47-45AF-A283-0E6533FD3B47}">
      <dgm:prSet/>
      <dgm:spPr/>
      <dgm:t>
        <a:bodyPr/>
        <a:lstStyle/>
        <a:p>
          <a:r>
            <a:rPr lang="it-IT"/>
            <a:t>-promozione di eventi di respiro internazionale;</a:t>
          </a:r>
          <a:endParaRPr lang="en-US"/>
        </a:p>
      </dgm:t>
    </dgm:pt>
    <dgm:pt modelId="{31209AFF-1AD5-4ABC-A928-46E4BBABBEE2}" type="parTrans" cxnId="{EDA0C6F3-A142-41B1-A50B-F63D3AEB1CFF}">
      <dgm:prSet/>
      <dgm:spPr/>
      <dgm:t>
        <a:bodyPr/>
        <a:lstStyle/>
        <a:p>
          <a:endParaRPr lang="en-US"/>
        </a:p>
      </dgm:t>
    </dgm:pt>
    <dgm:pt modelId="{CC68E4BD-2B68-44A3-A6C0-A8A7BC3C69A9}" type="sibTrans" cxnId="{EDA0C6F3-A142-41B1-A50B-F63D3AEB1CFF}">
      <dgm:prSet/>
      <dgm:spPr/>
      <dgm:t>
        <a:bodyPr/>
        <a:lstStyle/>
        <a:p>
          <a:endParaRPr lang="en-US"/>
        </a:p>
      </dgm:t>
    </dgm:pt>
    <dgm:pt modelId="{402B3870-A37C-483A-AE8B-17B8A24DDFE7}">
      <dgm:prSet/>
      <dgm:spPr/>
      <dgm:t>
        <a:bodyPr/>
        <a:lstStyle/>
        <a:p>
          <a:r>
            <a:rPr lang="it-IT"/>
            <a:t>-sostegno agli operatori turistici locali;</a:t>
          </a:r>
          <a:endParaRPr lang="en-US"/>
        </a:p>
      </dgm:t>
    </dgm:pt>
    <dgm:pt modelId="{A70ACD47-A430-4F9D-948C-45CD2C985725}" type="parTrans" cxnId="{AC16A2E6-11D3-41C9-B3D2-B4BB8938CB84}">
      <dgm:prSet/>
      <dgm:spPr/>
      <dgm:t>
        <a:bodyPr/>
        <a:lstStyle/>
        <a:p>
          <a:endParaRPr lang="en-US"/>
        </a:p>
      </dgm:t>
    </dgm:pt>
    <dgm:pt modelId="{E5B490CB-5203-4D42-B6FE-E99ABABA22DB}" type="sibTrans" cxnId="{AC16A2E6-11D3-41C9-B3D2-B4BB8938CB84}">
      <dgm:prSet/>
      <dgm:spPr/>
      <dgm:t>
        <a:bodyPr/>
        <a:lstStyle/>
        <a:p>
          <a:endParaRPr lang="en-US"/>
        </a:p>
      </dgm:t>
    </dgm:pt>
    <dgm:pt modelId="{053D6408-4C06-45B5-BE98-FEAC28223BB9}">
      <dgm:prSet/>
      <dgm:spPr/>
      <dgm:t>
        <a:bodyPr/>
        <a:lstStyle/>
        <a:p>
          <a:r>
            <a:rPr lang="it-IT"/>
            <a:t>-finanziamento di iniziative di marketing integrato.</a:t>
          </a:r>
          <a:endParaRPr lang="en-US"/>
        </a:p>
      </dgm:t>
    </dgm:pt>
    <dgm:pt modelId="{0E7D48AE-FFF9-4E3A-A965-ECB4003D3EFB}" type="parTrans" cxnId="{AEBA2017-66C2-4F3E-BF72-10187B4E4017}">
      <dgm:prSet/>
      <dgm:spPr/>
      <dgm:t>
        <a:bodyPr/>
        <a:lstStyle/>
        <a:p>
          <a:endParaRPr lang="en-US"/>
        </a:p>
      </dgm:t>
    </dgm:pt>
    <dgm:pt modelId="{874D5DE4-57AF-4BFE-947C-5A402DD94234}" type="sibTrans" cxnId="{AEBA2017-66C2-4F3E-BF72-10187B4E4017}">
      <dgm:prSet/>
      <dgm:spPr/>
      <dgm:t>
        <a:bodyPr/>
        <a:lstStyle/>
        <a:p>
          <a:endParaRPr lang="en-US"/>
        </a:p>
      </dgm:t>
    </dgm:pt>
    <dgm:pt modelId="{0821A9EA-6E7E-436B-BA80-1EC206F3BFE7}" type="pres">
      <dgm:prSet presAssocID="{564A6D0D-198B-41E5-8BF9-4FD96C2E13E3}" presName="linear" presStyleCnt="0">
        <dgm:presLayoutVars>
          <dgm:animLvl val="lvl"/>
          <dgm:resizeHandles val="exact"/>
        </dgm:presLayoutVars>
      </dgm:prSet>
      <dgm:spPr/>
    </dgm:pt>
    <dgm:pt modelId="{13E2E0A8-2550-4E8C-8ADC-5CEAD7F59DDF}" type="pres">
      <dgm:prSet presAssocID="{42BC064C-8A7F-4A6F-A81E-AE890A6798FF}" presName="parentText" presStyleLbl="node1" presStyleIdx="0" presStyleCnt="4">
        <dgm:presLayoutVars>
          <dgm:chMax val="0"/>
          <dgm:bulletEnabled val="1"/>
        </dgm:presLayoutVars>
      </dgm:prSet>
      <dgm:spPr/>
    </dgm:pt>
    <dgm:pt modelId="{A87726CC-CB5E-48A1-A306-147DE7C29D62}" type="pres">
      <dgm:prSet presAssocID="{9D21C56A-20C7-4CBB-96E0-138C5F2FFA60}" presName="spacer" presStyleCnt="0"/>
      <dgm:spPr/>
    </dgm:pt>
    <dgm:pt modelId="{7664C127-F04D-4F0E-9490-054E5E4DCCF4}" type="pres">
      <dgm:prSet presAssocID="{538F2426-0B47-45AF-A283-0E6533FD3B47}" presName="parentText" presStyleLbl="node1" presStyleIdx="1" presStyleCnt="4">
        <dgm:presLayoutVars>
          <dgm:chMax val="0"/>
          <dgm:bulletEnabled val="1"/>
        </dgm:presLayoutVars>
      </dgm:prSet>
      <dgm:spPr/>
    </dgm:pt>
    <dgm:pt modelId="{4C394270-D600-417A-8552-11CB7BE5D4BA}" type="pres">
      <dgm:prSet presAssocID="{CC68E4BD-2B68-44A3-A6C0-A8A7BC3C69A9}" presName="spacer" presStyleCnt="0"/>
      <dgm:spPr/>
    </dgm:pt>
    <dgm:pt modelId="{8E825CCA-FF05-439E-9476-2515FEB435BB}" type="pres">
      <dgm:prSet presAssocID="{402B3870-A37C-483A-AE8B-17B8A24DDFE7}" presName="parentText" presStyleLbl="node1" presStyleIdx="2" presStyleCnt="4">
        <dgm:presLayoutVars>
          <dgm:chMax val="0"/>
          <dgm:bulletEnabled val="1"/>
        </dgm:presLayoutVars>
      </dgm:prSet>
      <dgm:spPr/>
    </dgm:pt>
    <dgm:pt modelId="{2A118DF5-442C-4ADC-8626-BFAE75DDC68E}" type="pres">
      <dgm:prSet presAssocID="{E5B490CB-5203-4D42-B6FE-E99ABABA22DB}" presName="spacer" presStyleCnt="0"/>
      <dgm:spPr/>
    </dgm:pt>
    <dgm:pt modelId="{7FF294FF-1ABC-4278-85A9-182493C9C210}" type="pres">
      <dgm:prSet presAssocID="{053D6408-4C06-45B5-BE98-FEAC28223BB9}" presName="parentText" presStyleLbl="node1" presStyleIdx="3" presStyleCnt="4">
        <dgm:presLayoutVars>
          <dgm:chMax val="0"/>
          <dgm:bulletEnabled val="1"/>
        </dgm:presLayoutVars>
      </dgm:prSet>
      <dgm:spPr/>
    </dgm:pt>
  </dgm:ptLst>
  <dgm:cxnLst>
    <dgm:cxn modelId="{AEBA2017-66C2-4F3E-BF72-10187B4E4017}" srcId="{564A6D0D-198B-41E5-8BF9-4FD96C2E13E3}" destId="{053D6408-4C06-45B5-BE98-FEAC28223BB9}" srcOrd="3" destOrd="0" parTransId="{0E7D48AE-FFF9-4E3A-A965-ECB4003D3EFB}" sibTransId="{874D5DE4-57AF-4BFE-947C-5A402DD94234}"/>
    <dgm:cxn modelId="{0153CE1D-FBB8-4A6F-9556-40BD11D41748}" type="presOf" srcId="{053D6408-4C06-45B5-BE98-FEAC28223BB9}" destId="{7FF294FF-1ABC-4278-85A9-182493C9C210}" srcOrd="0" destOrd="0" presId="urn:microsoft.com/office/officeart/2005/8/layout/vList2"/>
    <dgm:cxn modelId="{08BE3F38-2AF9-4C06-869B-26D7500322D3}" type="presOf" srcId="{42BC064C-8A7F-4A6F-A81E-AE890A6798FF}" destId="{13E2E0A8-2550-4E8C-8ADC-5CEAD7F59DDF}" srcOrd="0" destOrd="0" presId="urn:microsoft.com/office/officeart/2005/8/layout/vList2"/>
    <dgm:cxn modelId="{4E23AA49-6F09-4F4B-AD56-E463C269055A}" type="presOf" srcId="{538F2426-0B47-45AF-A283-0E6533FD3B47}" destId="{7664C127-F04D-4F0E-9490-054E5E4DCCF4}" srcOrd="0" destOrd="0" presId="urn:microsoft.com/office/officeart/2005/8/layout/vList2"/>
    <dgm:cxn modelId="{D518E877-0002-44F2-AB4F-DCE3384640E0}" srcId="{564A6D0D-198B-41E5-8BF9-4FD96C2E13E3}" destId="{42BC064C-8A7F-4A6F-A81E-AE890A6798FF}" srcOrd="0" destOrd="0" parTransId="{28C41BBE-CCA3-48F5-A19D-0F5D5BD49B61}" sibTransId="{9D21C56A-20C7-4CBB-96E0-138C5F2FFA60}"/>
    <dgm:cxn modelId="{D2C47478-3797-460D-8808-E38231147BAC}" type="presOf" srcId="{564A6D0D-198B-41E5-8BF9-4FD96C2E13E3}" destId="{0821A9EA-6E7E-436B-BA80-1EC206F3BFE7}" srcOrd="0" destOrd="0" presId="urn:microsoft.com/office/officeart/2005/8/layout/vList2"/>
    <dgm:cxn modelId="{3930F59F-16C5-4F93-B5BA-E9DD9973D36F}" type="presOf" srcId="{402B3870-A37C-483A-AE8B-17B8A24DDFE7}" destId="{8E825CCA-FF05-439E-9476-2515FEB435BB}" srcOrd="0" destOrd="0" presId="urn:microsoft.com/office/officeart/2005/8/layout/vList2"/>
    <dgm:cxn modelId="{AC16A2E6-11D3-41C9-B3D2-B4BB8938CB84}" srcId="{564A6D0D-198B-41E5-8BF9-4FD96C2E13E3}" destId="{402B3870-A37C-483A-AE8B-17B8A24DDFE7}" srcOrd="2" destOrd="0" parTransId="{A70ACD47-A430-4F9D-948C-45CD2C985725}" sibTransId="{E5B490CB-5203-4D42-B6FE-E99ABABA22DB}"/>
    <dgm:cxn modelId="{EDA0C6F3-A142-41B1-A50B-F63D3AEB1CFF}" srcId="{564A6D0D-198B-41E5-8BF9-4FD96C2E13E3}" destId="{538F2426-0B47-45AF-A283-0E6533FD3B47}" srcOrd="1" destOrd="0" parTransId="{31209AFF-1AD5-4ABC-A928-46E4BBABBEE2}" sibTransId="{CC68E4BD-2B68-44A3-A6C0-A8A7BC3C69A9}"/>
    <dgm:cxn modelId="{FACE8E74-76F5-4495-AD6E-EDDDA7DC114F}" type="presParOf" srcId="{0821A9EA-6E7E-436B-BA80-1EC206F3BFE7}" destId="{13E2E0A8-2550-4E8C-8ADC-5CEAD7F59DDF}" srcOrd="0" destOrd="0" presId="urn:microsoft.com/office/officeart/2005/8/layout/vList2"/>
    <dgm:cxn modelId="{EEAFFD3B-BAA8-49BA-890B-4E56FDBA0DCD}" type="presParOf" srcId="{0821A9EA-6E7E-436B-BA80-1EC206F3BFE7}" destId="{A87726CC-CB5E-48A1-A306-147DE7C29D62}" srcOrd="1" destOrd="0" presId="urn:microsoft.com/office/officeart/2005/8/layout/vList2"/>
    <dgm:cxn modelId="{029A18BA-34F8-4C4A-A39A-86FD8CFC47CE}" type="presParOf" srcId="{0821A9EA-6E7E-436B-BA80-1EC206F3BFE7}" destId="{7664C127-F04D-4F0E-9490-054E5E4DCCF4}" srcOrd="2" destOrd="0" presId="urn:microsoft.com/office/officeart/2005/8/layout/vList2"/>
    <dgm:cxn modelId="{319CC432-C8EF-4DC4-BB61-7C0601DA46C6}" type="presParOf" srcId="{0821A9EA-6E7E-436B-BA80-1EC206F3BFE7}" destId="{4C394270-D600-417A-8552-11CB7BE5D4BA}" srcOrd="3" destOrd="0" presId="urn:microsoft.com/office/officeart/2005/8/layout/vList2"/>
    <dgm:cxn modelId="{EAD8E549-8117-4E54-9129-304B6CF86F8A}" type="presParOf" srcId="{0821A9EA-6E7E-436B-BA80-1EC206F3BFE7}" destId="{8E825CCA-FF05-439E-9476-2515FEB435BB}" srcOrd="4" destOrd="0" presId="urn:microsoft.com/office/officeart/2005/8/layout/vList2"/>
    <dgm:cxn modelId="{08AA2857-1281-46B6-B6C4-F4157C9D682A}" type="presParOf" srcId="{0821A9EA-6E7E-436B-BA80-1EC206F3BFE7}" destId="{2A118DF5-442C-4ADC-8626-BFAE75DDC68E}" srcOrd="5" destOrd="0" presId="urn:microsoft.com/office/officeart/2005/8/layout/vList2"/>
    <dgm:cxn modelId="{5953C809-FA17-43C8-A901-832A60E65821}" type="presParOf" srcId="{0821A9EA-6E7E-436B-BA80-1EC206F3BFE7}" destId="{7FF294FF-1ABC-4278-85A9-182493C9C21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DCF35B-990F-4296-A196-ECBA648850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363E9FB-7727-4316-91B8-4259F5BF7D1A}">
      <dgm:prSet/>
      <dgm:spPr/>
      <dgm:t>
        <a:bodyPr/>
        <a:lstStyle/>
        <a:p>
          <a:r>
            <a:rPr lang="it-IT"/>
            <a:t>Fattori di attrattiva del territorio che contraddistinguono l’offerta turistica della destinazione</a:t>
          </a:r>
          <a:endParaRPr lang="en-US"/>
        </a:p>
      </dgm:t>
    </dgm:pt>
    <dgm:pt modelId="{8ABE04FA-368C-422A-A223-9715A1E67114}" type="parTrans" cxnId="{4E2D5F90-0B47-4503-95F6-EBAA286BAC9A}">
      <dgm:prSet/>
      <dgm:spPr/>
      <dgm:t>
        <a:bodyPr/>
        <a:lstStyle/>
        <a:p>
          <a:endParaRPr lang="en-US"/>
        </a:p>
      </dgm:t>
    </dgm:pt>
    <dgm:pt modelId="{4E3826C3-73AD-437B-A995-0E7D4B89885B}" type="sibTrans" cxnId="{4E2D5F90-0B47-4503-95F6-EBAA286BAC9A}">
      <dgm:prSet/>
      <dgm:spPr/>
      <dgm:t>
        <a:bodyPr/>
        <a:lstStyle/>
        <a:p>
          <a:endParaRPr lang="en-US"/>
        </a:p>
      </dgm:t>
    </dgm:pt>
    <dgm:pt modelId="{2FF71D0E-55FD-4B4D-B7CC-543DD5D42E26}">
      <dgm:prSet/>
      <dgm:spPr/>
      <dgm:t>
        <a:bodyPr/>
        <a:lstStyle/>
        <a:p>
          <a:r>
            <a:rPr lang="it-IT"/>
            <a:t>La capacità dell’organo di governace di promuovere le risorse strategiche del territorio secondo un’ottica sistemica</a:t>
          </a:r>
          <a:endParaRPr lang="en-US"/>
        </a:p>
      </dgm:t>
    </dgm:pt>
    <dgm:pt modelId="{B5BEC0B0-AFB5-4C8E-A99C-0CBFBFAD8C89}" type="parTrans" cxnId="{3D36D80C-8FB3-4B2E-84F7-9FA7840C1F86}">
      <dgm:prSet/>
      <dgm:spPr/>
      <dgm:t>
        <a:bodyPr/>
        <a:lstStyle/>
        <a:p>
          <a:endParaRPr lang="en-US"/>
        </a:p>
      </dgm:t>
    </dgm:pt>
    <dgm:pt modelId="{BABFF929-FA08-4161-B5EF-B13812291061}" type="sibTrans" cxnId="{3D36D80C-8FB3-4B2E-84F7-9FA7840C1F86}">
      <dgm:prSet/>
      <dgm:spPr/>
      <dgm:t>
        <a:bodyPr/>
        <a:lstStyle/>
        <a:p>
          <a:endParaRPr lang="en-US"/>
        </a:p>
      </dgm:t>
    </dgm:pt>
    <dgm:pt modelId="{086B213B-F1A4-436C-B2C6-FA26B98EC92B}" type="pres">
      <dgm:prSet presAssocID="{68DCF35B-990F-4296-A196-ECBA64885058}" presName="linear" presStyleCnt="0">
        <dgm:presLayoutVars>
          <dgm:animLvl val="lvl"/>
          <dgm:resizeHandles val="exact"/>
        </dgm:presLayoutVars>
      </dgm:prSet>
      <dgm:spPr/>
    </dgm:pt>
    <dgm:pt modelId="{5D86EAB2-B2D6-43D7-9204-D75A335F5B9C}" type="pres">
      <dgm:prSet presAssocID="{5363E9FB-7727-4316-91B8-4259F5BF7D1A}" presName="parentText" presStyleLbl="node1" presStyleIdx="0" presStyleCnt="2">
        <dgm:presLayoutVars>
          <dgm:chMax val="0"/>
          <dgm:bulletEnabled val="1"/>
        </dgm:presLayoutVars>
      </dgm:prSet>
      <dgm:spPr/>
    </dgm:pt>
    <dgm:pt modelId="{9D512323-A0F2-4226-A84B-0F4CD68C7AD8}" type="pres">
      <dgm:prSet presAssocID="{4E3826C3-73AD-437B-A995-0E7D4B89885B}" presName="spacer" presStyleCnt="0"/>
      <dgm:spPr/>
    </dgm:pt>
    <dgm:pt modelId="{FE9F1719-327B-4158-87AC-6A9747EE1BB4}" type="pres">
      <dgm:prSet presAssocID="{2FF71D0E-55FD-4B4D-B7CC-543DD5D42E26}" presName="parentText" presStyleLbl="node1" presStyleIdx="1" presStyleCnt="2">
        <dgm:presLayoutVars>
          <dgm:chMax val="0"/>
          <dgm:bulletEnabled val="1"/>
        </dgm:presLayoutVars>
      </dgm:prSet>
      <dgm:spPr/>
    </dgm:pt>
  </dgm:ptLst>
  <dgm:cxnLst>
    <dgm:cxn modelId="{3D36D80C-8FB3-4B2E-84F7-9FA7840C1F86}" srcId="{68DCF35B-990F-4296-A196-ECBA64885058}" destId="{2FF71D0E-55FD-4B4D-B7CC-543DD5D42E26}" srcOrd="1" destOrd="0" parTransId="{B5BEC0B0-AFB5-4C8E-A99C-0CBFBFAD8C89}" sibTransId="{BABFF929-FA08-4161-B5EF-B13812291061}"/>
    <dgm:cxn modelId="{9DE35F6F-7A7B-4942-B4D0-D70D8354F7A5}" type="presOf" srcId="{5363E9FB-7727-4316-91B8-4259F5BF7D1A}" destId="{5D86EAB2-B2D6-43D7-9204-D75A335F5B9C}" srcOrd="0" destOrd="0" presId="urn:microsoft.com/office/officeart/2005/8/layout/vList2"/>
    <dgm:cxn modelId="{4E2D5F90-0B47-4503-95F6-EBAA286BAC9A}" srcId="{68DCF35B-990F-4296-A196-ECBA64885058}" destId="{5363E9FB-7727-4316-91B8-4259F5BF7D1A}" srcOrd="0" destOrd="0" parTransId="{8ABE04FA-368C-422A-A223-9715A1E67114}" sibTransId="{4E3826C3-73AD-437B-A995-0E7D4B89885B}"/>
    <dgm:cxn modelId="{BAAE9FDD-3F39-4AF1-B050-18E1A8A97DB4}" type="presOf" srcId="{68DCF35B-990F-4296-A196-ECBA64885058}" destId="{086B213B-F1A4-436C-B2C6-FA26B98EC92B}" srcOrd="0" destOrd="0" presId="urn:microsoft.com/office/officeart/2005/8/layout/vList2"/>
    <dgm:cxn modelId="{7D58B6F2-9D50-435E-B77C-7747306A703C}" type="presOf" srcId="{2FF71D0E-55FD-4B4D-B7CC-543DD5D42E26}" destId="{FE9F1719-327B-4158-87AC-6A9747EE1BB4}" srcOrd="0" destOrd="0" presId="urn:microsoft.com/office/officeart/2005/8/layout/vList2"/>
    <dgm:cxn modelId="{7AB14FA1-9B76-4560-B5BF-F899FE2BF48E}" type="presParOf" srcId="{086B213B-F1A4-436C-B2C6-FA26B98EC92B}" destId="{5D86EAB2-B2D6-43D7-9204-D75A335F5B9C}" srcOrd="0" destOrd="0" presId="urn:microsoft.com/office/officeart/2005/8/layout/vList2"/>
    <dgm:cxn modelId="{154476F6-E8F9-4E07-858C-28647663DAF8}" type="presParOf" srcId="{086B213B-F1A4-436C-B2C6-FA26B98EC92B}" destId="{9D512323-A0F2-4226-A84B-0F4CD68C7AD8}" srcOrd="1" destOrd="0" presId="urn:microsoft.com/office/officeart/2005/8/layout/vList2"/>
    <dgm:cxn modelId="{D47D263B-D3BE-4FFD-8571-910AF21D3C1F}" type="presParOf" srcId="{086B213B-F1A4-436C-B2C6-FA26B98EC92B}" destId="{FE9F1719-327B-4158-87AC-6A9747EE1BB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DE6CF-8EC3-4469-983D-6DB1F2A55FBD}">
      <dsp:nvSpPr>
        <dsp:cNvPr id="0" name=""/>
        <dsp:cNvSpPr/>
      </dsp:nvSpPr>
      <dsp:spPr>
        <a:xfrm>
          <a:off x="0" y="253823"/>
          <a:ext cx="2431521" cy="1544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D3C7C-53E6-47A0-A91B-87D4B255C65D}">
      <dsp:nvSpPr>
        <dsp:cNvPr id="0" name=""/>
        <dsp:cNvSpPr/>
      </dsp:nvSpPr>
      <dsp:spPr>
        <a:xfrm>
          <a:off x="270169" y="510484"/>
          <a:ext cx="2431521" cy="15440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a:t>È rivolto agli attori turistici e al pubblico consumatore</a:t>
          </a:r>
          <a:endParaRPr lang="en-US" sz="1400" kern="1200"/>
        </a:p>
      </dsp:txBody>
      <dsp:txXfrm>
        <a:off x="315392" y="555707"/>
        <a:ext cx="2341075" cy="1453570"/>
      </dsp:txXfrm>
    </dsp:sp>
    <dsp:sp modelId="{481B0DE0-4A2B-41E3-AB9A-75322D1B732D}">
      <dsp:nvSpPr>
        <dsp:cNvPr id="0" name=""/>
        <dsp:cNvSpPr/>
      </dsp:nvSpPr>
      <dsp:spPr>
        <a:xfrm>
          <a:off x="2971859" y="253823"/>
          <a:ext cx="2431521" cy="1544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BDC0E-D178-4A33-8E8F-1A789230681F}">
      <dsp:nvSpPr>
        <dsp:cNvPr id="0" name=""/>
        <dsp:cNvSpPr/>
      </dsp:nvSpPr>
      <dsp:spPr>
        <a:xfrm>
          <a:off x="3242028" y="510484"/>
          <a:ext cx="2431521" cy="15440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a:t>È un’attività di comunicazione di marketing e di managment della destinazione</a:t>
          </a:r>
          <a:endParaRPr lang="en-US" sz="1400" kern="1200"/>
        </a:p>
      </dsp:txBody>
      <dsp:txXfrm>
        <a:off x="3287251" y="555707"/>
        <a:ext cx="2341075" cy="1453570"/>
      </dsp:txXfrm>
    </dsp:sp>
    <dsp:sp modelId="{AFE9C310-B099-42B9-AD90-230B4C539F13}">
      <dsp:nvSpPr>
        <dsp:cNvPr id="0" name=""/>
        <dsp:cNvSpPr/>
      </dsp:nvSpPr>
      <dsp:spPr>
        <a:xfrm>
          <a:off x="5943719" y="253823"/>
          <a:ext cx="2431521" cy="1544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D04CB0-1F45-4F4D-9D47-343D454E9395}">
      <dsp:nvSpPr>
        <dsp:cNvPr id="0" name=""/>
        <dsp:cNvSpPr/>
      </dsp:nvSpPr>
      <dsp:spPr>
        <a:xfrm>
          <a:off x="6213888" y="510484"/>
          <a:ext cx="2431521" cy="15440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a:t>Applicata ad un’area geografica come fonte di vantaggio competitivo (attrarre turisti, imprese, investimenti) e per trovare nuovi mercati in cui esportare.</a:t>
          </a:r>
          <a:endParaRPr lang="en-US" sz="1400" kern="1200"/>
        </a:p>
      </dsp:txBody>
      <dsp:txXfrm>
        <a:off x="6259111" y="555707"/>
        <a:ext cx="2341075" cy="1453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96673-EAB7-471A-ADBF-B15F5FFB7E2F}">
      <dsp:nvSpPr>
        <dsp:cNvPr id="0" name=""/>
        <dsp:cNvSpPr/>
      </dsp:nvSpPr>
      <dsp:spPr>
        <a:xfrm>
          <a:off x="0" y="10360"/>
          <a:ext cx="5259714" cy="7956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individuazione degli elementi caratteristici della località turistica </a:t>
          </a:r>
          <a:endParaRPr lang="en-US" sz="2000" kern="1200" dirty="0"/>
        </a:p>
      </dsp:txBody>
      <dsp:txXfrm>
        <a:off x="38838" y="49198"/>
        <a:ext cx="5182038" cy="717924"/>
      </dsp:txXfrm>
    </dsp:sp>
    <dsp:sp modelId="{4A9188D8-5936-4C65-A243-8BE9AE216B54}">
      <dsp:nvSpPr>
        <dsp:cNvPr id="0" name=""/>
        <dsp:cNvSpPr/>
      </dsp:nvSpPr>
      <dsp:spPr>
        <a:xfrm>
          <a:off x="0" y="863560"/>
          <a:ext cx="5259714" cy="7956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a:t>definizione di una strategia di comunicazione della proposta di valore della destinazione scelta </a:t>
          </a:r>
          <a:endParaRPr lang="en-US" sz="2000" kern="1200"/>
        </a:p>
      </dsp:txBody>
      <dsp:txXfrm>
        <a:off x="38838" y="902398"/>
        <a:ext cx="5182038" cy="717924"/>
      </dsp:txXfrm>
    </dsp:sp>
    <dsp:sp modelId="{222547D0-2D82-4E10-9ECD-472F7A7C70C9}">
      <dsp:nvSpPr>
        <dsp:cNvPr id="0" name=""/>
        <dsp:cNvSpPr/>
      </dsp:nvSpPr>
      <dsp:spPr>
        <a:xfrm>
          <a:off x="0" y="1716760"/>
          <a:ext cx="5259714" cy="7956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a:t>creazione e gestione del valore della marca della destinazione nella percezione dei turisti </a:t>
          </a:r>
          <a:endParaRPr lang="en-US" sz="2000" kern="1200"/>
        </a:p>
      </dsp:txBody>
      <dsp:txXfrm>
        <a:off x="38838" y="1755598"/>
        <a:ext cx="5182038" cy="717924"/>
      </dsp:txXfrm>
    </dsp:sp>
    <dsp:sp modelId="{7D4DF156-EBCA-4D4E-A195-4A7644416400}">
      <dsp:nvSpPr>
        <dsp:cNvPr id="0" name=""/>
        <dsp:cNvSpPr/>
      </dsp:nvSpPr>
      <dsp:spPr>
        <a:xfrm>
          <a:off x="0" y="2569960"/>
          <a:ext cx="5259714" cy="7956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a:t>monitoraggio</a:t>
          </a:r>
          <a:endParaRPr lang="en-US" sz="2000" kern="1200"/>
        </a:p>
      </dsp:txBody>
      <dsp:txXfrm>
        <a:off x="38838" y="2608798"/>
        <a:ext cx="5182038" cy="717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8A048-D386-4264-B013-DBA8E6F3570E}">
      <dsp:nvSpPr>
        <dsp:cNvPr id="0" name=""/>
        <dsp:cNvSpPr/>
      </dsp:nvSpPr>
      <dsp:spPr>
        <a:xfrm>
          <a:off x="2044800" y="375668"/>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BEA91-0E93-41FF-BC57-CEF79B046429}">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2C9B7-29BB-4EB8-8180-1B0C52B3EE21}">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it-IT" sz="1900" kern="1200" dirty="0"/>
            <a:t>Turisti fashion consumers </a:t>
          </a:r>
        </a:p>
        <a:p>
          <a:pPr marL="0" lvl="0" indent="0" algn="ctr" defTabSz="844550">
            <a:lnSpc>
              <a:spcPct val="100000"/>
            </a:lnSpc>
            <a:spcBef>
              <a:spcPct val="0"/>
            </a:spcBef>
            <a:spcAft>
              <a:spcPct val="35000"/>
            </a:spcAft>
            <a:buNone/>
            <a:defRPr cap="all"/>
          </a:pPr>
          <a:r>
            <a:rPr lang="it-IT" sz="1900" kern="1200" dirty="0">
              <a:solidFill>
                <a:srgbClr val="FF0000"/>
              </a:solidFill>
            </a:rPr>
            <a:t>(New York)</a:t>
          </a:r>
          <a:endParaRPr lang="en-US" sz="1900" kern="1200" dirty="0">
            <a:solidFill>
              <a:srgbClr val="FF0000"/>
            </a:solidFill>
          </a:endParaRPr>
        </a:p>
      </dsp:txBody>
      <dsp:txXfrm>
        <a:off x="1342800" y="3255669"/>
        <a:ext cx="3600000" cy="720000"/>
      </dsp:txXfrm>
    </dsp:sp>
    <dsp:sp modelId="{D8F2781A-228B-49AD-9864-D22DAF2F9C6B}">
      <dsp:nvSpPr>
        <dsp:cNvPr id="0" name=""/>
        <dsp:cNvSpPr/>
      </dsp:nvSpPr>
      <dsp:spPr>
        <a:xfrm>
          <a:off x="6274800" y="375668"/>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8FFB3-4D67-4F4E-B770-B5819D7CF23D}">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606F25-1847-40C2-B540-D3592B5078AC}">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it-IT" sz="1900" kern="1200" dirty="0"/>
            <a:t>Sport fans </a:t>
          </a:r>
        </a:p>
        <a:p>
          <a:pPr marL="0" lvl="0" indent="0" algn="ctr" defTabSz="844550">
            <a:lnSpc>
              <a:spcPct val="100000"/>
            </a:lnSpc>
            <a:spcBef>
              <a:spcPct val="0"/>
            </a:spcBef>
            <a:spcAft>
              <a:spcPct val="35000"/>
            </a:spcAft>
            <a:buNone/>
            <a:defRPr cap="all"/>
          </a:pPr>
          <a:r>
            <a:rPr lang="it-IT" sz="1900" kern="1200" dirty="0">
              <a:solidFill>
                <a:srgbClr val="FF0000"/>
              </a:solidFill>
            </a:rPr>
            <a:t>(Sydney)</a:t>
          </a:r>
          <a:endParaRPr lang="en-US" sz="1900" kern="1200" dirty="0">
            <a:solidFill>
              <a:srgbClr val="FF0000"/>
            </a:solidFill>
          </a:endParaRPr>
        </a:p>
      </dsp:txBody>
      <dsp:txXfrm>
        <a:off x="5572800" y="3255669"/>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E6ED8-B093-4E60-ADF5-4DB04EE0BB1F}">
      <dsp:nvSpPr>
        <dsp:cNvPr id="0" name=""/>
        <dsp:cNvSpPr/>
      </dsp:nvSpPr>
      <dsp:spPr>
        <a:xfrm>
          <a:off x="0" y="346597"/>
          <a:ext cx="5744684" cy="428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D3A5490-3116-42E1-8210-1B47AB71CE7B}">
      <dsp:nvSpPr>
        <dsp:cNvPr id="0" name=""/>
        <dsp:cNvSpPr/>
      </dsp:nvSpPr>
      <dsp:spPr>
        <a:xfrm>
          <a:off x="287234" y="95677"/>
          <a:ext cx="4021279" cy="501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55650">
            <a:lnSpc>
              <a:spcPct val="90000"/>
            </a:lnSpc>
            <a:spcBef>
              <a:spcPct val="0"/>
            </a:spcBef>
            <a:spcAft>
              <a:spcPct val="35000"/>
            </a:spcAft>
            <a:buNone/>
          </a:pPr>
          <a:r>
            <a:rPr lang="it-IT" sz="1700" kern="1200"/>
            <a:t>Destination brand identity;</a:t>
          </a:r>
          <a:endParaRPr lang="en-US" sz="1700" kern="1200"/>
        </a:p>
      </dsp:txBody>
      <dsp:txXfrm>
        <a:off x="311732" y="120175"/>
        <a:ext cx="3972283" cy="452844"/>
      </dsp:txXfrm>
    </dsp:sp>
    <dsp:sp modelId="{CC50EA47-2C8C-4A70-8B8D-4549B7961371}">
      <dsp:nvSpPr>
        <dsp:cNvPr id="0" name=""/>
        <dsp:cNvSpPr/>
      </dsp:nvSpPr>
      <dsp:spPr>
        <a:xfrm>
          <a:off x="0" y="1117717"/>
          <a:ext cx="5744684" cy="428400"/>
        </a:xfrm>
        <a:prstGeom prst="rect">
          <a:avLst/>
        </a:prstGeom>
        <a:solidFill>
          <a:schemeClr val="lt1">
            <a:alpha val="90000"/>
            <a:hueOff val="0"/>
            <a:satOff val="0"/>
            <a:lumOff val="0"/>
            <a:alphaOff val="0"/>
          </a:schemeClr>
        </a:solidFill>
        <a:ln w="6350" cap="flat" cmpd="sng" algn="ctr">
          <a:solidFill>
            <a:schemeClr val="accent5">
              <a:hueOff val="-1351709"/>
              <a:satOff val="-3484"/>
              <a:lumOff val="-2353"/>
              <a:alphaOff val="0"/>
            </a:schemeClr>
          </a:solidFill>
          <a:prstDash val="solid"/>
          <a:miter lim="800000"/>
        </a:ln>
        <a:effectLst/>
      </dsp:spPr>
      <dsp:style>
        <a:lnRef idx="1">
          <a:scrgbClr r="0" g="0" b="0"/>
        </a:lnRef>
        <a:fillRef idx="1">
          <a:scrgbClr r="0" g="0" b="0"/>
        </a:fillRef>
        <a:effectRef idx="0">
          <a:scrgbClr r="0" g="0" b="0"/>
        </a:effectRef>
        <a:fontRef idx="minor"/>
      </dsp:style>
    </dsp:sp>
    <dsp:sp modelId="{BA64E4EC-AE2B-4F60-948C-9B1D79A954B4}">
      <dsp:nvSpPr>
        <dsp:cNvPr id="0" name=""/>
        <dsp:cNvSpPr/>
      </dsp:nvSpPr>
      <dsp:spPr>
        <a:xfrm>
          <a:off x="287234" y="866797"/>
          <a:ext cx="4021279" cy="501840"/>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55650">
            <a:lnSpc>
              <a:spcPct val="90000"/>
            </a:lnSpc>
            <a:spcBef>
              <a:spcPct val="0"/>
            </a:spcBef>
            <a:spcAft>
              <a:spcPct val="35000"/>
            </a:spcAft>
            <a:buNone/>
          </a:pPr>
          <a:r>
            <a:rPr lang="it-IT" sz="1700" kern="1200"/>
            <a:t>Destination Brand personality; </a:t>
          </a:r>
          <a:endParaRPr lang="en-US" sz="1700" kern="1200"/>
        </a:p>
      </dsp:txBody>
      <dsp:txXfrm>
        <a:off x="311732" y="891295"/>
        <a:ext cx="3972283" cy="452844"/>
      </dsp:txXfrm>
    </dsp:sp>
    <dsp:sp modelId="{184D8158-04AD-42FA-BE83-449D274023E3}">
      <dsp:nvSpPr>
        <dsp:cNvPr id="0" name=""/>
        <dsp:cNvSpPr/>
      </dsp:nvSpPr>
      <dsp:spPr>
        <a:xfrm>
          <a:off x="0" y="1888837"/>
          <a:ext cx="5744684" cy="428400"/>
        </a:xfrm>
        <a:prstGeom prst="rect">
          <a:avLst/>
        </a:prstGeom>
        <a:solidFill>
          <a:schemeClr val="lt1">
            <a:alpha val="90000"/>
            <a:hueOff val="0"/>
            <a:satOff val="0"/>
            <a:lumOff val="0"/>
            <a:alphaOff val="0"/>
          </a:schemeClr>
        </a:solidFill>
        <a:ln w="6350" cap="flat" cmpd="sng" algn="ctr">
          <a:solidFill>
            <a:schemeClr val="accent5">
              <a:hueOff val="-2703417"/>
              <a:satOff val="-6968"/>
              <a:lumOff val="-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313153BB-F631-4474-B318-64EF5F63FE4F}">
      <dsp:nvSpPr>
        <dsp:cNvPr id="0" name=""/>
        <dsp:cNvSpPr/>
      </dsp:nvSpPr>
      <dsp:spPr>
        <a:xfrm>
          <a:off x="287234" y="1637917"/>
          <a:ext cx="4021279" cy="501840"/>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55650">
            <a:lnSpc>
              <a:spcPct val="90000"/>
            </a:lnSpc>
            <a:spcBef>
              <a:spcPct val="0"/>
            </a:spcBef>
            <a:spcAft>
              <a:spcPct val="35000"/>
            </a:spcAft>
            <a:buNone/>
          </a:pPr>
          <a:r>
            <a:rPr lang="it-IT" sz="1700" kern="1200"/>
            <a:t>Destination brand image;</a:t>
          </a:r>
          <a:endParaRPr lang="en-US" sz="1700" kern="1200"/>
        </a:p>
      </dsp:txBody>
      <dsp:txXfrm>
        <a:off x="311732" y="1662415"/>
        <a:ext cx="3972283" cy="452844"/>
      </dsp:txXfrm>
    </dsp:sp>
    <dsp:sp modelId="{5E0BD61B-BE28-4255-A978-796700925F11}">
      <dsp:nvSpPr>
        <dsp:cNvPr id="0" name=""/>
        <dsp:cNvSpPr/>
      </dsp:nvSpPr>
      <dsp:spPr>
        <a:xfrm>
          <a:off x="0" y="2659957"/>
          <a:ext cx="5744684" cy="428400"/>
        </a:xfrm>
        <a:prstGeom prst="rect">
          <a:avLst/>
        </a:prstGeom>
        <a:solidFill>
          <a:schemeClr val="lt1">
            <a:alpha val="90000"/>
            <a:hueOff val="0"/>
            <a:satOff val="0"/>
            <a:lumOff val="0"/>
            <a:alphaOff val="0"/>
          </a:schemeClr>
        </a:solidFill>
        <a:ln w="6350" cap="flat" cmpd="sng" algn="ctr">
          <a:solidFill>
            <a:schemeClr val="accent5">
              <a:hueOff val="-4055126"/>
              <a:satOff val="-10451"/>
              <a:lumOff val="-7059"/>
              <a:alphaOff val="0"/>
            </a:schemeClr>
          </a:solidFill>
          <a:prstDash val="solid"/>
          <a:miter lim="800000"/>
        </a:ln>
        <a:effectLst/>
      </dsp:spPr>
      <dsp:style>
        <a:lnRef idx="1">
          <a:scrgbClr r="0" g="0" b="0"/>
        </a:lnRef>
        <a:fillRef idx="1">
          <a:scrgbClr r="0" g="0" b="0"/>
        </a:fillRef>
        <a:effectRef idx="0">
          <a:scrgbClr r="0" g="0" b="0"/>
        </a:effectRef>
        <a:fontRef idx="minor"/>
      </dsp:style>
    </dsp:sp>
    <dsp:sp modelId="{A7082ED0-D1CE-4B43-B5B6-9D4DCEB6C9B9}">
      <dsp:nvSpPr>
        <dsp:cNvPr id="0" name=""/>
        <dsp:cNvSpPr/>
      </dsp:nvSpPr>
      <dsp:spPr>
        <a:xfrm>
          <a:off x="287234" y="2409037"/>
          <a:ext cx="4021279" cy="501840"/>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55650">
            <a:lnSpc>
              <a:spcPct val="90000"/>
            </a:lnSpc>
            <a:spcBef>
              <a:spcPct val="0"/>
            </a:spcBef>
            <a:spcAft>
              <a:spcPct val="35000"/>
            </a:spcAft>
            <a:buNone/>
          </a:pPr>
          <a:r>
            <a:rPr lang="it-IT" sz="1700" kern="1200"/>
            <a:t>Destination experience;</a:t>
          </a:r>
          <a:endParaRPr lang="en-US" sz="1700" kern="1200"/>
        </a:p>
      </dsp:txBody>
      <dsp:txXfrm>
        <a:off x="311732" y="2433535"/>
        <a:ext cx="3972283" cy="452844"/>
      </dsp:txXfrm>
    </dsp:sp>
    <dsp:sp modelId="{2D31A3B0-2CB2-4C87-BF79-D1230C0BB46A}">
      <dsp:nvSpPr>
        <dsp:cNvPr id="0" name=""/>
        <dsp:cNvSpPr/>
      </dsp:nvSpPr>
      <dsp:spPr>
        <a:xfrm>
          <a:off x="0" y="3431078"/>
          <a:ext cx="5744684" cy="428400"/>
        </a:xfrm>
        <a:prstGeom prst="rect">
          <a:avLst/>
        </a:prstGeom>
        <a:solidFill>
          <a:schemeClr val="lt1">
            <a:alpha val="90000"/>
            <a:hueOff val="0"/>
            <a:satOff val="0"/>
            <a:lumOff val="0"/>
            <a:alphaOff val="0"/>
          </a:schemeClr>
        </a:solidFill>
        <a:ln w="6350" cap="flat" cmpd="sng" algn="ctr">
          <a:solidFill>
            <a:schemeClr val="accent5">
              <a:hueOff val="-5406834"/>
              <a:satOff val="-13935"/>
              <a:lumOff val="-9412"/>
              <a:alphaOff val="0"/>
            </a:schemeClr>
          </a:solidFill>
          <a:prstDash val="solid"/>
          <a:miter lim="800000"/>
        </a:ln>
        <a:effectLst/>
      </dsp:spPr>
      <dsp:style>
        <a:lnRef idx="1">
          <a:scrgbClr r="0" g="0" b="0"/>
        </a:lnRef>
        <a:fillRef idx="1">
          <a:scrgbClr r="0" g="0" b="0"/>
        </a:fillRef>
        <a:effectRef idx="0">
          <a:scrgbClr r="0" g="0" b="0"/>
        </a:effectRef>
        <a:fontRef idx="minor"/>
      </dsp:style>
    </dsp:sp>
    <dsp:sp modelId="{ACC9BD8E-D632-4B93-9284-3F14B08F923B}">
      <dsp:nvSpPr>
        <dsp:cNvPr id="0" name=""/>
        <dsp:cNvSpPr/>
      </dsp:nvSpPr>
      <dsp:spPr>
        <a:xfrm>
          <a:off x="287234" y="3180158"/>
          <a:ext cx="4021279" cy="501840"/>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55650">
            <a:lnSpc>
              <a:spcPct val="90000"/>
            </a:lnSpc>
            <a:spcBef>
              <a:spcPct val="0"/>
            </a:spcBef>
            <a:spcAft>
              <a:spcPct val="35000"/>
            </a:spcAft>
            <a:buNone/>
          </a:pPr>
          <a:r>
            <a:rPr lang="it-IT" sz="1700" kern="1200"/>
            <a:t>Strategic branding; </a:t>
          </a:r>
          <a:endParaRPr lang="en-US" sz="1700" kern="1200"/>
        </a:p>
      </dsp:txBody>
      <dsp:txXfrm>
        <a:off x="311732" y="3204656"/>
        <a:ext cx="3972283" cy="452844"/>
      </dsp:txXfrm>
    </dsp:sp>
    <dsp:sp modelId="{343922B1-D0D3-4FA9-BADB-C2CD296D36B6}">
      <dsp:nvSpPr>
        <dsp:cNvPr id="0" name=""/>
        <dsp:cNvSpPr/>
      </dsp:nvSpPr>
      <dsp:spPr>
        <a:xfrm>
          <a:off x="0" y="4202198"/>
          <a:ext cx="5744684" cy="4284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839E23FA-4F8E-4844-AE3F-3213935EC537}">
      <dsp:nvSpPr>
        <dsp:cNvPr id="0" name=""/>
        <dsp:cNvSpPr/>
      </dsp:nvSpPr>
      <dsp:spPr>
        <a:xfrm>
          <a:off x="287234" y="3951278"/>
          <a:ext cx="4021279" cy="5018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55650">
            <a:lnSpc>
              <a:spcPct val="90000"/>
            </a:lnSpc>
            <a:spcBef>
              <a:spcPct val="0"/>
            </a:spcBef>
            <a:spcAft>
              <a:spcPct val="35000"/>
            </a:spcAft>
            <a:buNone/>
          </a:pPr>
          <a:r>
            <a:rPr lang="it-IT" sz="1700" kern="1200"/>
            <a:t>Public diplomacy.</a:t>
          </a:r>
          <a:endParaRPr lang="en-US" sz="1700" kern="1200"/>
        </a:p>
      </dsp:txBody>
      <dsp:txXfrm>
        <a:off x="311732" y="3975776"/>
        <a:ext cx="3972283"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B7A4D-D32C-465C-9895-ACE2A0681B37}">
      <dsp:nvSpPr>
        <dsp:cNvPr id="0" name=""/>
        <dsp:cNvSpPr/>
      </dsp:nvSpPr>
      <dsp:spPr>
        <a:xfrm>
          <a:off x="0" y="20663"/>
          <a:ext cx="6263640" cy="1759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a:t>Teoria che integra una prospettiva di gestione con una prospettiva economica</a:t>
          </a:r>
          <a:endParaRPr lang="en-US" sz="3200" kern="1200"/>
        </a:p>
      </dsp:txBody>
      <dsp:txXfrm>
        <a:off x="85900" y="106563"/>
        <a:ext cx="6091840" cy="1587880"/>
      </dsp:txXfrm>
    </dsp:sp>
    <dsp:sp modelId="{75A1E6E1-3D1D-4611-A70E-0E2B15F48A7A}">
      <dsp:nvSpPr>
        <dsp:cNvPr id="0" name=""/>
        <dsp:cNvSpPr/>
      </dsp:nvSpPr>
      <dsp:spPr>
        <a:xfrm>
          <a:off x="0" y="1872503"/>
          <a:ext cx="6263640" cy="17596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a:hlinkClick xmlns:r="http://schemas.openxmlformats.org/officeDocument/2006/relationships" r:id="rId1"/>
            </a:rPr>
            <a:t>le</a:t>
          </a:r>
          <a:r>
            <a:rPr lang="it-IT" sz="3200" i="0" kern="1200">
              <a:hlinkClick xmlns:r="http://schemas.openxmlformats.org/officeDocument/2006/relationships" r:id="rId1"/>
            </a:rPr>
            <a:t> imprese dovrebbero porre meno attenzione </a:t>
          </a:r>
          <a:r>
            <a:rPr lang="it-IT" sz="3200" i="0" kern="1200"/>
            <a:t>ai </a:t>
          </a:r>
          <a:r>
            <a:rPr lang="it-IT" sz="3200" b="0" i="0" kern="1200"/>
            <a:t>fattori esogeni, all’ambiente competitivo </a:t>
          </a:r>
          <a:endParaRPr lang="en-US" sz="3200" kern="1200"/>
        </a:p>
      </dsp:txBody>
      <dsp:txXfrm>
        <a:off x="85900" y="1958403"/>
        <a:ext cx="6091840" cy="1587880"/>
      </dsp:txXfrm>
    </dsp:sp>
    <dsp:sp modelId="{833A4865-04B0-4086-ABDB-EE462132823A}">
      <dsp:nvSpPr>
        <dsp:cNvPr id="0" name=""/>
        <dsp:cNvSpPr/>
      </dsp:nvSpPr>
      <dsp:spPr>
        <a:xfrm>
          <a:off x="0" y="3724344"/>
          <a:ext cx="6263640" cy="17596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b="0" i="0" kern="1200"/>
            <a:t>dovrebbero porre più attenzione sui fattori endogeni: risorse interne e competenze distintive.</a:t>
          </a:r>
          <a:endParaRPr lang="en-US" sz="3200" kern="1200"/>
        </a:p>
      </dsp:txBody>
      <dsp:txXfrm>
        <a:off x="85900" y="3810244"/>
        <a:ext cx="6091840" cy="1587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4ED01-0043-42CE-B517-1757349C5426}">
      <dsp:nvSpPr>
        <dsp:cNvPr id="0" name=""/>
        <dsp:cNvSpPr/>
      </dsp:nvSpPr>
      <dsp:spPr>
        <a:xfrm>
          <a:off x="0" y="96797"/>
          <a:ext cx="4828172" cy="17714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b="0" i="0" kern="1200"/>
            <a:t>• Non tutte le risorse hanno lo stesso valore. </a:t>
          </a:r>
          <a:endParaRPr lang="en-US" sz="2500" kern="1200"/>
        </a:p>
      </dsp:txBody>
      <dsp:txXfrm>
        <a:off x="86475" y="183272"/>
        <a:ext cx="4655222" cy="1598503"/>
      </dsp:txXfrm>
    </dsp:sp>
    <dsp:sp modelId="{B02FD70C-E4CB-4628-A371-427F6A51ACCD}">
      <dsp:nvSpPr>
        <dsp:cNvPr id="0" name=""/>
        <dsp:cNvSpPr/>
      </dsp:nvSpPr>
      <dsp:spPr>
        <a:xfrm>
          <a:off x="0" y="1940250"/>
          <a:ext cx="4828172" cy="177145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b="0" i="0" kern="1200"/>
            <a:t>• E’ difficile identificare le risorse più preziose, quelle su cui fondare la strategia e il vantaggio competitivo.</a:t>
          </a:r>
          <a:endParaRPr lang="en-US" sz="2500" kern="1200"/>
        </a:p>
      </dsp:txBody>
      <dsp:txXfrm>
        <a:off x="86475" y="2026725"/>
        <a:ext cx="4655222" cy="1598503"/>
      </dsp:txXfrm>
    </dsp:sp>
    <dsp:sp modelId="{AE8C170F-221F-45EA-A788-0AFDC37A00E5}">
      <dsp:nvSpPr>
        <dsp:cNvPr id="0" name=""/>
        <dsp:cNvSpPr/>
      </dsp:nvSpPr>
      <dsp:spPr>
        <a:xfrm>
          <a:off x="0" y="3783704"/>
          <a:ext cx="4828172" cy="177145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b="0" i="0" kern="1200"/>
            <a:t>• I manager devono riuscire ad identificare le risorse preziose ed identificare una strategia e un vantaggio competitivo duraturo.</a:t>
          </a:r>
          <a:endParaRPr lang="en-US" sz="2500" kern="1200"/>
        </a:p>
      </dsp:txBody>
      <dsp:txXfrm>
        <a:off x="86475" y="3870179"/>
        <a:ext cx="4655222" cy="15985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268D6-AA2A-44DE-9D43-87641FD27974}">
      <dsp:nvSpPr>
        <dsp:cNvPr id="0" name=""/>
        <dsp:cNvSpPr/>
      </dsp:nvSpPr>
      <dsp:spPr>
        <a:xfrm>
          <a:off x="0" y="5587"/>
          <a:ext cx="5744684" cy="221247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t-IT" sz="3100" kern="1200"/>
            <a:t>Affinché una destinazione abbia successo nel settore del turismo, deve far riferimento a una combinazione di alcuni fattori:</a:t>
          </a:r>
          <a:endParaRPr lang="en-US" sz="3100" kern="1200"/>
        </a:p>
      </dsp:txBody>
      <dsp:txXfrm>
        <a:off x="108004" y="113591"/>
        <a:ext cx="5528676" cy="1996462"/>
      </dsp:txXfrm>
    </dsp:sp>
    <dsp:sp modelId="{A7B0D428-6D3A-4BBB-AC1E-71A87400AA41}">
      <dsp:nvSpPr>
        <dsp:cNvPr id="0" name=""/>
        <dsp:cNvSpPr/>
      </dsp:nvSpPr>
      <dsp:spPr>
        <a:xfrm>
          <a:off x="0" y="2218058"/>
          <a:ext cx="5744684" cy="2502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it-IT" sz="2400" kern="1200"/>
            <a:t>Access</a:t>
          </a:r>
          <a:endParaRPr lang="en-US" sz="2400" kern="1200"/>
        </a:p>
        <a:p>
          <a:pPr marL="228600" lvl="1" indent="-228600" algn="l" defTabSz="1066800">
            <a:lnSpc>
              <a:spcPct val="90000"/>
            </a:lnSpc>
            <a:spcBef>
              <a:spcPct val="0"/>
            </a:spcBef>
            <a:spcAft>
              <a:spcPct val="20000"/>
            </a:spcAft>
            <a:buChar char="•"/>
          </a:pPr>
          <a:r>
            <a:rPr lang="it-IT" sz="2400" kern="1200"/>
            <a:t>Attractions</a:t>
          </a:r>
          <a:endParaRPr lang="en-US" sz="2400" kern="1200"/>
        </a:p>
        <a:p>
          <a:pPr marL="228600" lvl="1" indent="-228600" algn="l" defTabSz="1066800">
            <a:lnSpc>
              <a:spcPct val="90000"/>
            </a:lnSpc>
            <a:spcBef>
              <a:spcPct val="0"/>
            </a:spcBef>
            <a:spcAft>
              <a:spcPct val="20000"/>
            </a:spcAft>
            <a:buChar char="•"/>
          </a:pPr>
          <a:r>
            <a:rPr lang="it-IT" sz="2400" kern="1200"/>
            <a:t>Accommodation</a:t>
          </a:r>
          <a:endParaRPr lang="en-US" sz="2400" kern="1200"/>
        </a:p>
        <a:p>
          <a:pPr marL="228600" lvl="1" indent="-228600" algn="l" defTabSz="1066800">
            <a:lnSpc>
              <a:spcPct val="90000"/>
            </a:lnSpc>
            <a:spcBef>
              <a:spcPct val="0"/>
            </a:spcBef>
            <a:spcAft>
              <a:spcPct val="20000"/>
            </a:spcAft>
            <a:buChar char="•"/>
          </a:pPr>
          <a:r>
            <a:rPr lang="it-IT" sz="2400" kern="1200" dirty="0" err="1"/>
            <a:t>Amenities</a:t>
          </a:r>
          <a:endParaRPr lang="en-US" sz="2400" kern="1200" dirty="0"/>
        </a:p>
        <a:p>
          <a:pPr marL="228600" lvl="1" indent="-228600" algn="l" defTabSz="1066800">
            <a:lnSpc>
              <a:spcPct val="90000"/>
            </a:lnSpc>
            <a:spcBef>
              <a:spcPct val="0"/>
            </a:spcBef>
            <a:spcAft>
              <a:spcPct val="20000"/>
            </a:spcAft>
            <a:buChar char="•"/>
          </a:pPr>
          <a:r>
            <a:rPr lang="it-IT" sz="2400" kern="1200"/>
            <a:t>Ancillary services </a:t>
          </a:r>
          <a:endParaRPr lang="en-US" sz="2400" kern="1200"/>
        </a:p>
        <a:p>
          <a:pPr marL="228600" lvl="1" indent="-228600" algn="l" defTabSz="1066800">
            <a:lnSpc>
              <a:spcPct val="90000"/>
            </a:lnSpc>
            <a:spcBef>
              <a:spcPct val="0"/>
            </a:spcBef>
            <a:spcAft>
              <a:spcPct val="20000"/>
            </a:spcAft>
            <a:buChar char="•"/>
          </a:pPr>
          <a:r>
            <a:rPr lang="it-IT" sz="2400" kern="1200"/>
            <a:t>Assemblage </a:t>
          </a:r>
          <a:endParaRPr lang="en-US" sz="2400" kern="1200"/>
        </a:p>
      </dsp:txBody>
      <dsp:txXfrm>
        <a:off x="0" y="2218058"/>
        <a:ext cx="5744684" cy="25026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2E0A8-2550-4E8C-8ADC-5CEAD7F59DDF}">
      <dsp:nvSpPr>
        <dsp:cNvPr id="0" name=""/>
        <dsp:cNvSpPr/>
      </dsp:nvSpPr>
      <dsp:spPr>
        <a:xfrm>
          <a:off x="0" y="46309"/>
          <a:ext cx="6666833" cy="127120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a:t>il programma prevede:</a:t>
          </a:r>
          <a:endParaRPr lang="en-US" sz="3200" kern="1200"/>
        </a:p>
      </dsp:txBody>
      <dsp:txXfrm>
        <a:off x="62055" y="108364"/>
        <a:ext cx="6542723" cy="1147095"/>
      </dsp:txXfrm>
    </dsp:sp>
    <dsp:sp modelId="{7664C127-F04D-4F0E-9490-054E5E4DCCF4}">
      <dsp:nvSpPr>
        <dsp:cNvPr id="0" name=""/>
        <dsp:cNvSpPr/>
      </dsp:nvSpPr>
      <dsp:spPr>
        <a:xfrm>
          <a:off x="0" y="1409674"/>
          <a:ext cx="6666833" cy="127120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a:t>-promozione di eventi di respiro internazionale;</a:t>
          </a:r>
          <a:endParaRPr lang="en-US" sz="3200" kern="1200"/>
        </a:p>
      </dsp:txBody>
      <dsp:txXfrm>
        <a:off x="62055" y="1471729"/>
        <a:ext cx="6542723" cy="1147095"/>
      </dsp:txXfrm>
    </dsp:sp>
    <dsp:sp modelId="{8E825CCA-FF05-439E-9476-2515FEB435BB}">
      <dsp:nvSpPr>
        <dsp:cNvPr id="0" name=""/>
        <dsp:cNvSpPr/>
      </dsp:nvSpPr>
      <dsp:spPr>
        <a:xfrm>
          <a:off x="0" y="2773040"/>
          <a:ext cx="6666833" cy="127120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a:t>-sostegno agli operatori turistici locali;</a:t>
          </a:r>
          <a:endParaRPr lang="en-US" sz="3200" kern="1200"/>
        </a:p>
      </dsp:txBody>
      <dsp:txXfrm>
        <a:off x="62055" y="2835095"/>
        <a:ext cx="6542723" cy="1147095"/>
      </dsp:txXfrm>
    </dsp:sp>
    <dsp:sp modelId="{7FF294FF-1ABC-4278-85A9-182493C9C210}">
      <dsp:nvSpPr>
        <dsp:cNvPr id="0" name=""/>
        <dsp:cNvSpPr/>
      </dsp:nvSpPr>
      <dsp:spPr>
        <a:xfrm>
          <a:off x="0" y="4136405"/>
          <a:ext cx="6666833" cy="127120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a:t>-finanziamento di iniziative di marketing integrato.</a:t>
          </a:r>
          <a:endParaRPr lang="en-US" sz="3200" kern="1200"/>
        </a:p>
      </dsp:txBody>
      <dsp:txXfrm>
        <a:off x="62055" y="4198460"/>
        <a:ext cx="6542723" cy="11470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6EAB2-B2D6-43D7-9204-D75A335F5B9C}">
      <dsp:nvSpPr>
        <dsp:cNvPr id="0" name=""/>
        <dsp:cNvSpPr/>
      </dsp:nvSpPr>
      <dsp:spPr>
        <a:xfrm>
          <a:off x="0" y="31329"/>
          <a:ext cx="10515600" cy="2089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it-IT" sz="3800" kern="1200"/>
            <a:t>Fattori di attrattiva del territorio che contraddistinguono l’offerta turistica della destinazione</a:t>
          </a:r>
          <a:endParaRPr lang="en-US" sz="3800" kern="1200"/>
        </a:p>
      </dsp:txBody>
      <dsp:txXfrm>
        <a:off x="102007" y="133336"/>
        <a:ext cx="10311586" cy="1885605"/>
      </dsp:txXfrm>
    </dsp:sp>
    <dsp:sp modelId="{FE9F1719-327B-4158-87AC-6A9747EE1BB4}">
      <dsp:nvSpPr>
        <dsp:cNvPr id="0" name=""/>
        <dsp:cNvSpPr/>
      </dsp:nvSpPr>
      <dsp:spPr>
        <a:xfrm>
          <a:off x="0" y="2230389"/>
          <a:ext cx="10515600" cy="2089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it-IT" sz="3800" kern="1200"/>
            <a:t>La capacità dell’organo di governace di promuovere le risorse strategiche del territorio secondo un’ottica sistemica</a:t>
          </a:r>
          <a:endParaRPr lang="en-US" sz="3800" kern="1200"/>
        </a:p>
      </dsp:txBody>
      <dsp:txXfrm>
        <a:off x="102007" y="2332396"/>
        <a:ext cx="10311586" cy="18856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8599FC-4D07-47B8-AA68-26983C49B22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DEFC616-93A2-41B9-BB23-59EF62623D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617370F-68DE-4AF9-9E09-A8ABDA3CCFF7}"/>
              </a:ext>
            </a:extLst>
          </p:cNvPr>
          <p:cNvSpPr>
            <a:spLocks noGrp="1"/>
          </p:cNvSpPr>
          <p:nvPr>
            <p:ph type="dt" sz="half" idx="10"/>
          </p:nvPr>
        </p:nvSpPr>
        <p:spPr/>
        <p:txBody>
          <a:bodyPr/>
          <a:lstStyle/>
          <a:p>
            <a:fld id="{CA6F42F8-1585-4184-9FC1-77D68FD2FAE3}" type="datetimeFigureOut">
              <a:rPr lang="it-IT" smtClean="0"/>
              <a:t>09/12/2021</a:t>
            </a:fld>
            <a:endParaRPr lang="it-IT"/>
          </a:p>
        </p:txBody>
      </p:sp>
      <p:sp>
        <p:nvSpPr>
          <p:cNvPr id="5" name="Segnaposto piè di pagina 4">
            <a:extLst>
              <a:ext uri="{FF2B5EF4-FFF2-40B4-BE49-F238E27FC236}">
                <a16:creationId xmlns:a16="http://schemas.microsoft.com/office/drawing/2014/main" id="{9C421BC9-06DF-4E94-85C1-8FB0AB82A15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41510FE-6BD4-4175-BDB3-CD96CFD6B61A}"/>
              </a:ext>
            </a:extLst>
          </p:cNvPr>
          <p:cNvSpPr>
            <a:spLocks noGrp="1"/>
          </p:cNvSpPr>
          <p:nvPr>
            <p:ph type="sldNum" sz="quarter" idx="12"/>
          </p:nvPr>
        </p:nvSpPr>
        <p:spPr/>
        <p:txBody>
          <a:bodyPr/>
          <a:lstStyle/>
          <a:p>
            <a:fld id="{907D5C90-50A6-4C61-AB7C-AF73A5414A7E}" type="slidenum">
              <a:rPr lang="it-IT" smtClean="0"/>
              <a:t>‹N›</a:t>
            </a:fld>
            <a:endParaRPr lang="it-IT"/>
          </a:p>
        </p:txBody>
      </p:sp>
    </p:spTree>
    <p:extLst>
      <p:ext uri="{BB962C8B-B14F-4D97-AF65-F5344CB8AC3E}">
        <p14:creationId xmlns:p14="http://schemas.microsoft.com/office/powerpoint/2010/main" val="108917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81C5B5-3E13-4407-8CD8-E838D17DA20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DD7A8E9-E867-4309-83C1-5ADDDC315FA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26D6C63-FFDD-4210-A079-F0B692B09F6B}"/>
              </a:ext>
            </a:extLst>
          </p:cNvPr>
          <p:cNvSpPr>
            <a:spLocks noGrp="1"/>
          </p:cNvSpPr>
          <p:nvPr>
            <p:ph type="dt" sz="half" idx="10"/>
          </p:nvPr>
        </p:nvSpPr>
        <p:spPr/>
        <p:txBody>
          <a:bodyPr/>
          <a:lstStyle/>
          <a:p>
            <a:fld id="{CA6F42F8-1585-4184-9FC1-77D68FD2FAE3}" type="datetimeFigureOut">
              <a:rPr lang="it-IT" smtClean="0"/>
              <a:t>09/12/2021</a:t>
            </a:fld>
            <a:endParaRPr lang="it-IT"/>
          </a:p>
        </p:txBody>
      </p:sp>
      <p:sp>
        <p:nvSpPr>
          <p:cNvPr id="5" name="Segnaposto piè di pagina 4">
            <a:extLst>
              <a:ext uri="{FF2B5EF4-FFF2-40B4-BE49-F238E27FC236}">
                <a16:creationId xmlns:a16="http://schemas.microsoft.com/office/drawing/2014/main" id="{944C29E9-0007-40AE-BBC7-2A4F43291CB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E0BDBC-A706-4D8F-A3EB-FDA5388D3EB2}"/>
              </a:ext>
            </a:extLst>
          </p:cNvPr>
          <p:cNvSpPr>
            <a:spLocks noGrp="1"/>
          </p:cNvSpPr>
          <p:nvPr>
            <p:ph type="sldNum" sz="quarter" idx="12"/>
          </p:nvPr>
        </p:nvSpPr>
        <p:spPr/>
        <p:txBody>
          <a:bodyPr/>
          <a:lstStyle/>
          <a:p>
            <a:fld id="{907D5C90-50A6-4C61-AB7C-AF73A5414A7E}" type="slidenum">
              <a:rPr lang="it-IT" smtClean="0"/>
              <a:t>‹N›</a:t>
            </a:fld>
            <a:endParaRPr lang="it-IT"/>
          </a:p>
        </p:txBody>
      </p:sp>
    </p:spTree>
    <p:extLst>
      <p:ext uri="{BB962C8B-B14F-4D97-AF65-F5344CB8AC3E}">
        <p14:creationId xmlns:p14="http://schemas.microsoft.com/office/powerpoint/2010/main" val="207379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1B9FEA0-16DB-45BB-989B-6EC79F3B0B5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7275021-2FEA-4709-918E-5DF7242AE23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5B4D9F2-1CED-4915-9376-A70DF42AC541}"/>
              </a:ext>
            </a:extLst>
          </p:cNvPr>
          <p:cNvSpPr>
            <a:spLocks noGrp="1"/>
          </p:cNvSpPr>
          <p:nvPr>
            <p:ph type="dt" sz="half" idx="10"/>
          </p:nvPr>
        </p:nvSpPr>
        <p:spPr/>
        <p:txBody>
          <a:bodyPr/>
          <a:lstStyle/>
          <a:p>
            <a:fld id="{CA6F42F8-1585-4184-9FC1-77D68FD2FAE3}" type="datetimeFigureOut">
              <a:rPr lang="it-IT" smtClean="0"/>
              <a:t>09/12/2021</a:t>
            </a:fld>
            <a:endParaRPr lang="it-IT"/>
          </a:p>
        </p:txBody>
      </p:sp>
      <p:sp>
        <p:nvSpPr>
          <p:cNvPr id="5" name="Segnaposto piè di pagina 4">
            <a:extLst>
              <a:ext uri="{FF2B5EF4-FFF2-40B4-BE49-F238E27FC236}">
                <a16:creationId xmlns:a16="http://schemas.microsoft.com/office/drawing/2014/main" id="{CD2DBD2A-C720-4E01-9A7E-01E95591E60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05A44B-7E2F-4816-B09B-3429F21D395E}"/>
              </a:ext>
            </a:extLst>
          </p:cNvPr>
          <p:cNvSpPr>
            <a:spLocks noGrp="1"/>
          </p:cNvSpPr>
          <p:nvPr>
            <p:ph type="sldNum" sz="quarter" idx="12"/>
          </p:nvPr>
        </p:nvSpPr>
        <p:spPr/>
        <p:txBody>
          <a:bodyPr/>
          <a:lstStyle/>
          <a:p>
            <a:fld id="{907D5C90-50A6-4C61-AB7C-AF73A5414A7E}" type="slidenum">
              <a:rPr lang="it-IT" smtClean="0"/>
              <a:t>‹N›</a:t>
            </a:fld>
            <a:endParaRPr lang="it-IT"/>
          </a:p>
        </p:txBody>
      </p:sp>
    </p:spTree>
    <p:extLst>
      <p:ext uri="{BB962C8B-B14F-4D97-AF65-F5344CB8AC3E}">
        <p14:creationId xmlns:p14="http://schemas.microsoft.com/office/powerpoint/2010/main" val="187344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EBF07B-C0D7-425C-BB92-AFE835BCDE7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0EBD0E-0E6D-4776-828C-B1DD0CADA55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243258-5986-464B-ACF9-EF8EEA3DE68C}"/>
              </a:ext>
            </a:extLst>
          </p:cNvPr>
          <p:cNvSpPr>
            <a:spLocks noGrp="1"/>
          </p:cNvSpPr>
          <p:nvPr>
            <p:ph type="dt" sz="half" idx="10"/>
          </p:nvPr>
        </p:nvSpPr>
        <p:spPr/>
        <p:txBody>
          <a:bodyPr/>
          <a:lstStyle/>
          <a:p>
            <a:fld id="{CA6F42F8-1585-4184-9FC1-77D68FD2FAE3}" type="datetimeFigureOut">
              <a:rPr lang="it-IT" smtClean="0"/>
              <a:t>09/12/2021</a:t>
            </a:fld>
            <a:endParaRPr lang="it-IT"/>
          </a:p>
        </p:txBody>
      </p:sp>
      <p:sp>
        <p:nvSpPr>
          <p:cNvPr id="5" name="Segnaposto piè di pagina 4">
            <a:extLst>
              <a:ext uri="{FF2B5EF4-FFF2-40B4-BE49-F238E27FC236}">
                <a16:creationId xmlns:a16="http://schemas.microsoft.com/office/drawing/2014/main" id="{13ABADD4-DF75-43D6-82FB-50307F8B42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544AF3F-511D-45E8-B66D-E1FA4E6BE7E4}"/>
              </a:ext>
            </a:extLst>
          </p:cNvPr>
          <p:cNvSpPr>
            <a:spLocks noGrp="1"/>
          </p:cNvSpPr>
          <p:nvPr>
            <p:ph type="sldNum" sz="quarter" idx="12"/>
          </p:nvPr>
        </p:nvSpPr>
        <p:spPr/>
        <p:txBody>
          <a:bodyPr/>
          <a:lstStyle/>
          <a:p>
            <a:fld id="{907D5C90-50A6-4C61-AB7C-AF73A5414A7E}" type="slidenum">
              <a:rPr lang="it-IT" smtClean="0"/>
              <a:t>‹N›</a:t>
            </a:fld>
            <a:endParaRPr lang="it-IT"/>
          </a:p>
        </p:txBody>
      </p:sp>
    </p:spTree>
    <p:extLst>
      <p:ext uri="{BB962C8B-B14F-4D97-AF65-F5344CB8AC3E}">
        <p14:creationId xmlns:p14="http://schemas.microsoft.com/office/powerpoint/2010/main" val="79864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080041-66B8-4779-A834-C934DD4AAC5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310E485-4652-4E4C-8D3B-27BA9D7EC1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506DAD9-9F29-43E4-9D1C-61A536EF2789}"/>
              </a:ext>
            </a:extLst>
          </p:cNvPr>
          <p:cNvSpPr>
            <a:spLocks noGrp="1"/>
          </p:cNvSpPr>
          <p:nvPr>
            <p:ph type="dt" sz="half" idx="10"/>
          </p:nvPr>
        </p:nvSpPr>
        <p:spPr/>
        <p:txBody>
          <a:bodyPr/>
          <a:lstStyle/>
          <a:p>
            <a:fld id="{CA6F42F8-1585-4184-9FC1-77D68FD2FAE3}" type="datetimeFigureOut">
              <a:rPr lang="it-IT" smtClean="0"/>
              <a:t>09/12/2021</a:t>
            </a:fld>
            <a:endParaRPr lang="it-IT"/>
          </a:p>
        </p:txBody>
      </p:sp>
      <p:sp>
        <p:nvSpPr>
          <p:cNvPr id="5" name="Segnaposto piè di pagina 4">
            <a:extLst>
              <a:ext uri="{FF2B5EF4-FFF2-40B4-BE49-F238E27FC236}">
                <a16:creationId xmlns:a16="http://schemas.microsoft.com/office/drawing/2014/main" id="{9E13CB57-FB18-458B-9E3D-16BBFEAF5C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C5CB04C-70A1-438E-8404-CD7BED71214F}"/>
              </a:ext>
            </a:extLst>
          </p:cNvPr>
          <p:cNvSpPr>
            <a:spLocks noGrp="1"/>
          </p:cNvSpPr>
          <p:nvPr>
            <p:ph type="sldNum" sz="quarter" idx="12"/>
          </p:nvPr>
        </p:nvSpPr>
        <p:spPr/>
        <p:txBody>
          <a:bodyPr/>
          <a:lstStyle/>
          <a:p>
            <a:fld id="{907D5C90-50A6-4C61-AB7C-AF73A5414A7E}" type="slidenum">
              <a:rPr lang="it-IT" smtClean="0"/>
              <a:t>‹N›</a:t>
            </a:fld>
            <a:endParaRPr lang="it-IT"/>
          </a:p>
        </p:txBody>
      </p:sp>
    </p:spTree>
    <p:extLst>
      <p:ext uri="{BB962C8B-B14F-4D97-AF65-F5344CB8AC3E}">
        <p14:creationId xmlns:p14="http://schemas.microsoft.com/office/powerpoint/2010/main" val="386466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A3B1E9-1D92-4241-9581-E83B69D6E6B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B82373F-7428-4DEA-A02B-00482E87BDD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439FC92-B973-4726-A882-668803DDF29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BE2DD04-C853-4883-B699-71D5B242654D}"/>
              </a:ext>
            </a:extLst>
          </p:cNvPr>
          <p:cNvSpPr>
            <a:spLocks noGrp="1"/>
          </p:cNvSpPr>
          <p:nvPr>
            <p:ph type="dt" sz="half" idx="10"/>
          </p:nvPr>
        </p:nvSpPr>
        <p:spPr/>
        <p:txBody>
          <a:bodyPr/>
          <a:lstStyle/>
          <a:p>
            <a:fld id="{CA6F42F8-1585-4184-9FC1-77D68FD2FAE3}" type="datetimeFigureOut">
              <a:rPr lang="it-IT" smtClean="0"/>
              <a:t>09/12/2021</a:t>
            </a:fld>
            <a:endParaRPr lang="it-IT"/>
          </a:p>
        </p:txBody>
      </p:sp>
      <p:sp>
        <p:nvSpPr>
          <p:cNvPr id="6" name="Segnaposto piè di pagina 5">
            <a:extLst>
              <a:ext uri="{FF2B5EF4-FFF2-40B4-BE49-F238E27FC236}">
                <a16:creationId xmlns:a16="http://schemas.microsoft.com/office/drawing/2014/main" id="{85F7B6E3-88B2-4F91-BEE7-277F200971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343D91F-FC10-4395-BF45-D4FAF62A5CC2}"/>
              </a:ext>
            </a:extLst>
          </p:cNvPr>
          <p:cNvSpPr>
            <a:spLocks noGrp="1"/>
          </p:cNvSpPr>
          <p:nvPr>
            <p:ph type="sldNum" sz="quarter" idx="12"/>
          </p:nvPr>
        </p:nvSpPr>
        <p:spPr/>
        <p:txBody>
          <a:bodyPr/>
          <a:lstStyle/>
          <a:p>
            <a:fld id="{907D5C90-50A6-4C61-AB7C-AF73A5414A7E}" type="slidenum">
              <a:rPr lang="it-IT" smtClean="0"/>
              <a:t>‹N›</a:t>
            </a:fld>
            <a:endParaRPr lang="it-IT"/>
          </a:p>
        </p:txBody>
      </p:sp>
    </p:spTree>
    <p:extLst>
      <p:ext uri="{BB962C8B-B14F-4D97-AF65-F5344CB8AC3E}">
        <p14:creationId xmlns:p14="http://schemas.microsoft.com/office/powerpoint/2010/main" val="12622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F358BC-C054-4CA3-98D7-508B639EB4F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830B660-F402-45D5-BED7-0A2F5F9E10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E67A567-7751-4D57-B259-12D1D428610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F6200DD-F49A-4173-9D13-306F98D212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A34076E-F248-4ADF-BE59-FDE7B82E805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4A26DDE-A4B2-4B58-9D45-C9DB30683307}"/>
              </a:ext>
            </a:extLst>
          </p:cNvPr>
          <p:cNvSpPr>
            <a:spLocks noGrp="1"/>
          </p:cNvSpPr>
          <p:nvPr>
            <p:ph type="dt" sz="half" idx="10"/>
          </p:nvPr>
        </p:nvSpPr>
        <p:spPr/>
        <p:txBody>
          <a:bodyPr/>
          <a:lstStyle/>
          <a:p>
            <a:fld id="{CA6F42F8-1585-4184-9FC1-77D68FD2FAE3}" type="datetimeFigureOut">
              <a:rPr lang="it-IT" smtClean="0"/>
              <a:t>09/12/2021</a:t>
            </a:fld>
            <a:endParaRPr lang="it-IT"/>
          </a:p>
        </p:txBody>
      </p:sp>
      <p:sp>
        <p:nvSpPr>
          <p:cNvPr id="8" name="Segnaposto piè di pagina 7">
            <a:extLst>
              <a:ext uri="{FF2B5EF4-FFF2-40B4-BE49-F238E27FC236}">
                <a16:creationId xmlns:a16="http://schemas.microsoft.com/office/drawing/2014/main" id="{7A139416-E45E-4399-B0C4-F180B08098E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D64F66F-B28F-4E20-A9BD-D097744389C5}"/>
              </a:ext>
            </a:extLst>
          </p:cNvPr>
          <p:cNvSpPr>
            <a:spLocks noGrp="1"/>
          </p:cNvSpPr>
          <p:nvPr>
            <p:ph type="sldNum" sz="quarter" idx="12"/>
          </p:nvPr>
        </p:nvSpPr>
        <p:spPr/>
        <p:txBody>
          <a:bodyPr/>
          <a:lstStyle/>
          <a:p>
            <a:fld id="{907D5C90-50A6-4C61-AB7C-AF73A5414A7E}" type="slidenum">
              <a:rPr lang="it-IT" smtClean="0"/>
              <a:t>‹N›</a:t>
            </a:fld>
            <a:endParaRPr lang="it-IT"/>
          </a:p>
        </p:txBody>
      </p:sp>
    </p:spTree>
    <p:extLst>
      <p:ext uri="{BB962C8B-B14F-4D97-AF65-F5344CB8AC3E}">
        <p14:creationId xmlns:p14="http://schemas.microsoft.com/office/powerpoint/2010/main" val="288271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6DAF02-B191-4941-A5DF-45CD668F7EA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49D6432-59AA-49E8-B47E-BC28BD615869}"/>
              </a:ext>
            </a:extLst>
          </p:cNvPr>
          <p:cNvSpPr>
            <a:spLocks noGrp="1"/>
          </p:cNvSpPr>
          <p:nvPr>
            <p:ph type="dt" sz="half" idx="10"/>
          </p:nvPr>
        </p:nvSpPr>
        <p:spPr/>
        <p:txBody>
          <a:bodyPr/>
          <a:lstStyle/>
          <a:p>
            <a:fld id="{CA6F42F8-1585-4184-9FC1-77D68FD2FAE3}" type="datetimeFigureOut">
              <a:rPr lang="it-IT" smtClean="0"/>
              <a:t>09/12/2021</a:t>
            </a:fld>
            <a:endParaRPr lang="it-IT"/>
          </a:p>
        </p:txBody>
      </p:sp>
      <p:sp>
        <p:nvSpPr>
          <p:cNvPr id="4" name="Segnaposto piè di pagina 3">
            <a:extLst>
              <a:ext uri="{FF2B5EF4-FFF2-40B4-BE49-F238E27FC236}">
                <a16:creationId xmlns:a16="http://schemas.microsoft.com/office/drawing/2014/main" id="{F38C1CC0-3DF0-41BE-ABD0-DDD6963EF20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EFA7D63-D857-402B-BEB7-4B8CFA62C274}"/>
              </a:ext>
            </a:extLst>
          </p:cNvPr>
          <p:cNvSpPr>
            <a:spLocks noGrp="1"/>
          </p:cNvSpPr>
          <p:nvPr>
            <p:ph type="sldNum" sz="quarter" idx="12"/>
          </p:nvPr>
        </p:nvSpPr>
        <p:spPr/>
        <p:txBody>
          <a:bodyPr/>
          <a:lstStyle/>
          <a:p>
            <a:fld id="{907D5C90-50A6-4C61-AB7C-AF73A5414A7E}" type="slidenum">
              <a:rPr lang="it-IT" smtClean="0"/>
              <a:t>‹N›</a:t>
            </a:fld>
            <a:endParaRPr lang="it-IT"/>
          </a:p>
        </p:txBody>
      </p:sp>
    </p:spTree>
    <p:extLst>
      <p:ext uri="{BB962C8B-B14F-4D97-AF65-F5344CB8AC3E}">
        <p14:creationId xmlns:p14="http://schemas.microsoft.com/office/powerpoint/2010/main" val="152136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7460892-2832-4324-AE3E-56763444BB2F}"/>
              </a:ext>
            </a:extLst>
          </p:cNvPr>
          <p:cNvSpPr>
            <a:spLocks noGrp="1"/>
          </p:cNvSpPr>
          <p:nvPr>
            <p:ph type="dt" sz="half" idx="10"/>
          </p:nvPr>
        </p:nvSpPr>
        <p:spPr/>
        <p:txBody>
          <a:bodyPr/>
          <a:lstStyle/>
          <a:p>
            <a:fld id="{CA6F42F8-1585-4184-9FC1-77D68FD2FAE3}" type="datetimeFigureOut">
              <a:rPr lang="it-IT" smtClean="0"/>
              <a:t>09/12/2021</a:t>
            </a:fld>
            <a:endParaRPr lang="it-IT"/>
          </a:p>
        </p:txBody>
      </p:sp>
      <p:sp>
        <p:nvSpPr>
          <p:cNvPr id="3" name="Segnaposto piè di pagina 2">
            <a:extLst>
              <a:ext uri="{FF2B5EF4-FFF2-40B4-BE49-F238E27FC236}">
                <a16:creationId xmlns:a16="http://schemas.microsoft.com/office/drawing/2014/main" id="{1B5DE732-8D93-44E9-90B7-B37FB35185A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353E390-0A4C-4117-957F-7BB4AFB725DD}"/>
              </a:ext>
            </a:extLst>
          </p:cNvPr>
          <p:cNvSpPr>
            <a:spLocks noGrp="1"/>
          </p:cNvSpPr>
          <p:nvPr>
            <p:ph type="sldNum" sz="quarter" idx="12"/>
          </p:nvPr>
        </p:nvSpPr>
        <p:spPr/>
        <p:txBody>
          <a:bodyPr/>
          <a:lstStyle/>
          <a:p>
            <a:fld id="{907D5C90-50A6-4C61-AB7C-AF73A5414A7E}" type="slidenum">
              <a:rPr lang="it-IT" smtClean="0"/>
              <a:t>‹N›</a:t>
            </a:fld>
            <a:endParaRPr lang="it-IT"/>
          </a:p>
        </p:txBody>
      </p:sp>
    </p:spTree>
    <p:extLst>
      <p:ext uri="{BB962C8B-B14F-4D97-AF65-F5344CB8AC3E}">
        <p14:creationId xmlns:p14="http://schemas.microsoft.com/office/powerpoint/2010/main" val="134579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87E25B-1846-4D67-B506-07398E4A41B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98B8AE-3F4B-497C-A950-67534B0DBE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309A26B-F79C-4D3B-B8EE-049E0DB73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A558EFF-6395-420D-A891-CE1C8EAA0EBE}"/>
              </a:ext>
            </a:extLst>
          </p:cNvPr>
          <p:cNvSpPr>
            <a:spLocks noGrp="1"/>
          </p:cNvSpPr>
          <p:nvPr>
            <p:ph type="dt" sz="half" idx="10"/>
          </p:nvPr>
        </p:nvSpPr>
        <p:spPr/>
        <p:txBody>
          <a:bodyPr/>
          <a:lstStyle/>
          <a:p>
            <a:fld id="{CA6F42F8-1585-4184-9FC1-77D68FD2FAE3}" type="datetimeFigureOut">
              <a:rPr lang="it-IT" smtClean="0"/>
              <a:t>09/12/2021</a:t>
            </a:fld>
            <a:endParaRPr lang="it-IT"/>
          </a:p>
        </p:txBody>
      </p:sp>
      <p:sp>
        <p:nvSpPr>
          <p:cNvPr id="6" name="Segnaposto piè di pagina 5">
            <a:extLst>
              <a:ext uri="{FF2B5EF4-FFF2-40B4-BE49-F238E27FC236}">
                <a16:creationId xmlns:a16="http://schemas.microsoft.com/office/drawing/2014/main" id="{AF979BA5-0AB9-462F-8B38-15CB432C33A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41A8B3E-418D-4E3C-A122-ED58A5F94BED}"/>
              </a:ext>
            </a:extLst>
          </p:cNvPr>
          <p:cNvSpPr>
            <a:spLocks noGrp="1"/>
          </p:cNvSpPr>
          <p:nvPr>
            <p:ph type="sldNum" sz="quarter" idx="12"/>
          </p:nvPr>
        </p:nvSpPr>
        <p:spPr/>
        <p:txBody>
          <a:bodyPr/>
          <a:lstStyle/>
          <a:p>
            <a:fld id="{907D5C90-50A6-4C61-AB7C-AF73A5414A7E}" type="slidenum">
              <a:rPr lang="it-IT" smtClean="0"/>
              <a:t>‹N›</a:t>
            </a:fld>
            <a:endParaRPr lang="it-IT"/>
          </a:p>
        </p:txBody>
      </p:sp>
    </p:spTree>
    <p:extLst>
      <p:ext uri="{BB962C8B-B14F-4D97-AF65-F5344CB8AC3E}">
        <p14:creationId xmlns:p14="http://schemas.microsoft.com/office/powerpoint/2010/main" val="149624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61023F-A975-492B-A352-6FAAA604B04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864C434-D9E0-4640-876A-56511BC2C8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64DF442-7DB1-4E4D-A8C2-DA29548A5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5C58B68-3D08-4E54-AD4C-5DDFF82921EA}"/>
              </a:ext>
            </a:extLst>
          </p:cNvPr>
          <p:cNvSpPr>
            <a:spLocks noGrp="1"/>
          </p:cNvSpPr>
          <p:nvPr>
            <p:ph type="dt" sz="half" idx="10"/>
          </p:nvPr>
        </p:nvSpPr>
        <p:spPr/>
        <p:txBody>
          <a:bodyPr/>
          <a:lstStyle/>
          <a:p>
            <a:fld id="{CA6F42F8-1585-4184-9FC1-77D68FD2FAE3}" type="datetimeFigureOut">
              <a:rPr lang="it-IT" smtClean="0"/>
              <a:t>09/12/2021</a:t>
            </a:fld>
            <a:endParaRPr lang="it-IT"/>
          </a:p>
        </p:txBody>
      </p:sp>
      <p:sp>
        <p:nvSpPr>
          <p:cNvPr id="6" name="Segnaposto piè di pagina 5">
            <a:extLst>
              <a:ext uri="{FF2B5EF4-FFF2-40B4-BE49-F238E27FC236}">
                <a16:creationId xmlns:a16="http://schemas.microsoft.com/office/drawing/2014/main" id="{FE86B287-889D-4343-8A04-959D7C5FF55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6BB002C-4F96-4C04-96FC-6AB938381FAA}"/>
              </a:ext>
            </a:extLst>
          </p:cNvPr>
          <p:cNvSpPr>
            <a:spLocks noGrp="1"/>
          </p:cNvSpPr>
          <p:nvPr>
            <p:ph type="sldNum" sz="quarter" idx="12"/>
          </p:nvPr>
        </p:nvSpPr>
        <p:spPr/>
        <p:txBody>
          <a:bodyPr/>
          <a:lstStyle/>
          <a:p>
            <a:fld id="{907D5C90-50A6-4C61-AB7C-AF73A5414A7E}" type="slidenum">
              <a:rPr lang="it-IT" smtClean="0"/>
              <a:t>‹N›</a:t>
            </a:fld>
            <a:endParaRPr lang="it-IT"/>
          </a:p>
        </p:txBody>
      </p:sp>
    </p:spTree>
    <p:extLst>
      <p:ext uri="{BB962C8B-B14F-4D97-AF65-F5344CB8AC3E}">
        <p14:creationId xmlns:p14="http://schemas.microsoft.com/office/powerpoint/2010/main" val="317331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88B365D-867A-4A52-B905-3167B19C7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C5A70A8-C81D-4A33-B53C-11032E1AE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192E75-218B-403B-A4D9-AC18C6B6AA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F42F8-1585-4184-9FC1-77D68FD2FAE3}" type="datetimeFigureOut">
              <a:rPr lang="it-IT" smtClean="0"/>
              <a:t>09/12/2021</a:t>
            </a:fld>
            <a:endParaRPr lang="it-IT"/>
          </a:p>
        </p:txBody>
      </p:sp>
      <p:sp>
        <p:nvSpPr>
          <p:cNvPr id="5" name="Segnaposto piè di pagina 4">
            <a:extLst>
              <a:ext uri="{FF2B5EF4-FFF2-40B4-BE49-F238E27FC236}">
                <a16:creationId xmlns:a16="http://schemas.microsoft.com/office/drawing/2014/main" id="{9C3ED6C3-D0C0-475C-8E78-AC894449C7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6EC7723-5983-43E6-9B6F-BA0AD078ED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D5C90-50A6-4C61-AB7C-AF73A5414A7E}" type="slidenum">
              <a:rPr lang="it-IT" smtClean="0"/>
              <a:t>‹N›</a:t>
            </a:fld>
            <a:endParaRPr lang="it-IT"/>
          </a:p>
        </p:txBody>
      </p:sp>
    </p:spTree>
    <p:extLst>
      <p:ext uri="{BB962C8B-B14F-4D97-AF65-F5344CB8AC3E}">
        <p14:creationId xmlns:p14="http://schemas.microsoft.com/office/powerpoint/2010/main" val="1296590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hyperlink" Target="https://image.slideserve.com/944728/fasi-di-pianificazione-della-strategia-resource-based-theory-l.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www.researchgate.net/publication/280010555_The_importance_of_branding_in_the_development_of_marketing_strategy_of_Croatia_as_tourist_destination" TargetMode="External"/><Relationship Id="rId3" Type="http://schemas.openxmlformats.org/officeDocument/2006/relationships/hyperlink" Target="http://www.thinktag.it/it/resources/destination-branding" TargetMode="External"/><Relationship Id="rId7" Type="http://schemas.openxmlformats.org/officeDocument/2006/relationships/hyperlink" Target="https://www.rundesign.it/branding/brand-identity/" TargetMode="External"/><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hyperlink" Target="https://www.jstor.org/stable/23234041" TargetMode="External"/><Relationship Id="rId11" Type="http://schemas.openxmlformats.org/officeDocument/2006/relationships/hyperlink" Target="http://www.brand-identikit.it/articoli/new-york-quando-il-brand-entra-nel-linguaggio-comune" TargetMode="External"/><Relationship Id="rId5" Type="http://schemas.openxmlformats.org/officeDocument/2006/relationships/hyperlink" Target="https://www.vr.camcom.it/it/DMO" TargetMode="External"/><Relationship Id="rId10" Type="http://schemas.openxmlformats.org/officeDocument/2006/relationships/hyperlink" Target="https://pianosocial.com/social-pop/i-love-ny-storia-del-logo-piu-famoso-damerica/" TargetMode="External"/><Relationship Id="rId4" Type="http://schemas.openxmlformats.org/officeDocument/2006/relationships/hyperlink" Target="https://www.bemyguest.it/glossario/dmo-che-cosa-%C3%A8-il-dmo.html" TargetMode="External"/><Relationship Id="rId9" Type="http://schemas.openxmlformats.org/officeDocument/2006/relationships/hyperlink" Target="https://www.researchgate.net/publication/23736305_Unraveling_the_Resource-Based_Tangle"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872AB065-86F0-4BEC-A7A2-8A6B679776BF}"/>
              </a:ext>
            </a:extLst>
          </p:cNvPr>
          <p:cNvPicPr>
            <a:picLocks noChangeAspect="1"/>
          </p:cNvPicPr>
          <p:nvPr/>
        </p:nvPicPr>
        <p:blipFill rotWithShape="1">
          <a:blip r:embed="rId2"/>
          <a:srcRect l="4571" t="4553" r="32083"/>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A4A8377-24D8-4943-A94C-4A04E6532CD6}"/>
              </a:ext>
            </a:extLst>
          </p:cNvPr>
          <p:cNvSpPr>
            <a:spLocks noGrp="1"/>
          </p:cNvSpPr>
          <p:nvPr>
            <p:ph type="title"/>
          </p:nvPr>
        </p:nvSpPr>
        <p:spPr>
          <a:xfrm>
            <a:off x="424815" y="2841035"/>
            <a:ext cx="6925633" cy="1124712"/>
          </a:xfrm>
        </p:spPr>
        <p:txBody>
          <a:bodyPr anchor="b">
            <a:normAutofit/>
          </a:bodyPr>
          <a:lstStyle/>
          <a:p>
            <a:r>
              <a:rPr lang="it-IT" sz="2800" dirty="0">
                <a:latin typeface="Walbaum Display Heavy" panose="020B0604020202020204" pitchFamily="18" charset="0"/>
                <a:ea typeface="STXingkai" panose="020B0503020204020204" pitchFamily="2" charset="-122"/>
              </a:rPr>
              <a:t>DESTINATION BRANDING </a:t>
            </a:r>
            <a:br>
              <a:rPr lang="it-IT" sz="2800" dirty="0">
                <a:latin typeface="Walbaum Display Heavy" panose="020B0604020202020204" pitchFamily="18" charset="0"/>
                <a:ea typeface="STXingkai" panose="020B0503020204020204" pitchFamily="2" charset="-122"/>
              </a:rPr>
            </a:br>
            <a:endParaRPr lang="it-IT" sz="2800" dirty="0">
              <a:latin typeface="Walbaum Display Heavy" panose="020B0604020202020204" pitchFamily="18" charset="0"/>
              <a:ea typeface="STXingkai" panose="020B0503020204020204" pitchFamily="2" charset="-122"/>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E68A0A8C-A3DB-4FB1-87F2-495CD0010AF9}"/>
              </a:ext>
            </a:extLst>
          </p:cNvPr>
          <p:cNvSpPr>
            <a:spLocks noGrp="1"/>
          </p:cNvSpPr>
          <p:nvPr>
            <p:ph idx="1"/>
          </p:nvPr>
        </p:nvSpPr>
        <p:spPr>
          <a:xfrm>
            <a:off x="1940190" y="3768170"/>
            <a:ext cx="3438906" cy="440782"/>
          </a:xfrm>
        </p:spPr>
        <p:txBody>
          <a:bodyPr anchor="t">
            <a:normAutofit/>
          </a:bodyPr>
          <a:lstStyle/>
          <a:p>
            <a:pPr marL="0" indent="0">
              <a:buNone/>
            </a:pPr>
            <a:r>
              <a:rPr lang="it-IT" sz="1700" dirty="0">
                <a:latin typeface="Bradley Hand ITC" panose="03070402050302030203" pitchFamily="66" charset="0"/>
                <a:ea typeface="STXingkai" panose="02010800040101010101" pitchFamily="2" charset="-122"/>
              </a:rPr>
              <a:t>Esperienze a confronto </a:t>
            </a:r>
          </a:p>
        </p:txBody>
      </p:sp>
    </p:spTree>
    <p:extLst>
      <p:ext uri="{BB962C8B-B14F-4D97-AF65-F5344CB8AC3E}">
        <p14:creationId xmlns:p14="http://schemas.microsoft.com/office/powerpoint/2010/main" val="41382294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contenuto 2">
            <a:extLst>
              <a:ext uri="{FF2B5EF4-FFF2-40B4-BE49-F238E27FC236}">
                <a16:creationId xmlns:a16="http://schemas.microsoft.com/office/drawing/2014/main" id="{E14948BF-7070-4262-BD6E-DDA2F6D40AA0}"/>
              </a:ext>
            </a:extLst>
          </p:cNvPr>
          <p:cNvSpPr>
            <a:spLocks noGrp="1"/>
          </p:cNvSpPr>
          <p:nvPr>
            <p:ph idx="1"/>
          </p:nvPr>
        </p:nvSpPr>
        <p:spPr>
          <a:xfrm>
            <a:off x="587532" y="1248290"/>
            <a:ext cx="5393361" cy="4351338"/>
          </a:xfrm>
        </p:spPr>
        <p:txBody>
          <a:bodyPr>
            <a:normAutofit/>
          </a:bodyPr>
          <a:lstStyle/>
          <a:p>
            <a:r>
              <a:rPr lang="it-IT" dirty="0"/>
              <a:t>Permette la </a:t>
            </a:r>
            <a:r>
              <a:rPr lang="it-IT" dirty="0">
                <a:solidFill>
                  <a:schemeClr val="accent6"/>
                </a:solidFill>
              </a:rPr>
              <a:t>creazione</a:t>
            </a:r>
            <a:r>
              <a:rPr lang="it-IT" dirty="0"/>
              <a:t> dell'immagine della destinazione che si desidera fare arrivare al mercato.</a:t>
            </a:r>
          </a:p>
          <a:p>
            <a:endParaRPr lang="it-IT" dirty="0"/>
          </a:p>
          <a:p>
            <a:r>
              <a:rPr lang="it-IT" dirty="0"/>
              <a:t>Deve trovare le </a:t>
            </a:r>
            <a:r>
              <a:rPr lang="it-IT" dirty="0">
                <a:solidFill>
                  <a:schemeClr val="accent6"/>
                </a:solidFill>
              </a:rPr>
              <a:t>risorse strategiche </a:t>
            </a:r>
            <a:r>
              <a:rPr lang="it-IT" dirty="0"/>
              <a:t>dell'area e definire politiche di branding da adottare. </a:t>
            </a:r>
          </a:p>
        </p:txBody>
      </p:sp>
      <p:sp>
        <p:nvSpPr>
          <p:cNvPr id="64" name="Oval 5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27999B00-3836-4C8B-BCAB-7B3EC0099005}"/>
              </a:ext>
            </a:extLst>
          </p:cNvPr>
          <p:cNvPicPr>
            <a:picLocks noChangeAspect="1"/>
          </p:cNvPicPr>
          <p:nvPr/>
        </p:nvPicPr>
        <p:blipFill>
          <a:blip r:embed="rId2"/>
          <a:stretch>
            <a:fillRect/>
          </a:stretch>
        </p:blipFill>
        <p:spPr>
          <a:xfrm>
            <a:off x="7717122" y="1432572"/>
            <a:ext cx="3945776" cy="36802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7" name="Freeform: Shape 5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9" name="Straight Connector 5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6" name="Freeform: Shape 6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Shape 6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cxnSp>
        <p:nvCxnSpPr>
          <p:cNvPr id="9" name="Connettore 2 8">
            <a:extLst>
              <a:ext uri="{FF2B5EF4-FFF2-40B4-BE49-F238E27FC236}">
                <a16:creationId xmlns:a16="http://schemas.microsoft.com/office/drawing/2014/main" id="{821277D2-A69A-47A7-85F2-01B64446DD4E}"/>
              </a:ext>
            </a:extLst>
          </p:cNvPr>
          <p:cNvCxnSpPr/>
          <p:nvPr/>
        </p:nvCxnSpPr>
        <p:spPr>
          <a:xfrm>
            <a:off x="2964873" y="4775200"/>
            <a:ext cx="0" cy="48029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1" name="CasellaDiTesto 10">
            <a:extLst>
              <a:ext uri="{FF2B5EF4-FFF2-40B4-BE49-F238E27FC236}">
                <a16:creationId xmlns:a16="http://schemas.microsoft.com/office/drawing/2014/main" id="{B1861AD4-06E9-43AD-94A0-B6C0020804E6}"/>
              </a:ext>
            </a:extLst>
          </p:cNvPr>
          <p:cNvSpPr txBox="1"/>
          <p:nvPr/>
        </p:nvSpPr>
        <p:spPr>
          <a:xfrm>
            <a:off x="628463" y="5255491"/>
            <a:ext cx="4932212" cy="523220"/>
          </a:xfrm>
          <a:prstGeom prst="rect">
            <a:avLst/>
          </a:prstGeom>
          <a:noFill/>
        </p:spPr>
        <p:txBody>
          <a:bodyPr wrap="square" rtlCol="0">
            <a:spAutoFit/>
          </a:bodyPr>
          <a:lstStyle/>
          <a:p>
            <a:pPr algn="ctr"/>
            <a:r>
              <a:rPr lang="it-IT" sz="2800" b="1" dirty="0">
                <a:solidFill>
                  <a:schemeClr val="accent6"/>
                </a:solidFill>
              </a:rPr>
              <a:t>RISOURCE BUDGET THEORY </a:t>
            </a:r>
          </a:p>
        </p:txBody>
      </p:sp>
    </p:spTree>
    <p:extLst>
      <p:ext uri="{BB962C8B-B14F-4D97-AF65-F5344CB8AC3E}">
        <p14:creationId xmlns:p14="http://schemas.microsoft.com/office/powerpoint/2010/main" val="135653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1">
            <a:extLst>
              <a:ext uri="{FF2B5EF4-FFF2-40B4-BE49-F238E27FC236}">
                <a16:creationId xmlns:a16="http://schemas.microsoft.com/office/drawing/2014/main" id="{64DF5041-E9E0-4102-B178-619141FED9D3}"/>
              </a:ext>
            </a:extLst>
          </p:cNvPr>
          <p:cNvSpPr>
            <a:spLocks noGrp="1" noChangeArrowheads="1"/>
          </p:cNvSpPr>
          <p:nvPr>
            <p:ph type="title"/>
          </p:nvPr>
        </p:nvSpPr>
        <p:spPr bwMode="auto">
          <a:xfrm>
            <a:off x="524741" y="620392"/>
            <a:ext cx="3808268" cy="550468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spcBef>
                <a:spcPct val="0"/>
              </a:spcBef>
              <a:spcAft>
                <a:spcPct val="0"/>
              </a:spcAft>
              <a:buClrTx/>
              <a:buSzTx/>
              <a:buFontTx/>
              <a:buNone/>
              <a:tabLst/>
            </a:pPr>
            <a:r>
              <a:rPr kumimoji="0" lang="it-IT" altLang="it-IT" sz="6000" b="1" i="0" u="none" strike="noStrike" cap="none" normalizeH="0" baseline="0" dirty="0">
                <a:ln>
                  <a:noFill/>
                </a:ln>
                <a:solidFill>
                  <a:schemeClr val="bg1"/>
                </a:solidFill>
                <a:effectLst/>
                <a:latin typeface="MS Reference Sans Serif" panose="020B0604030504040204" pitchFamily="34" charset="0"/>
                <a:cs typeface="Open Sans" panose="020B0606030504020204" pitchFamily="34" charset="0"/>
              </a:rPr>
              <a:t>LA TEORIA DELLE RISORSE</a:t>
            </a:r>
            <a:endParaRPr kumimoji="0" lang="it-IT" altLang="it-IT" sz="6000" b="1" i="0" u="none" strike="noStrike" cap="none" normalizeH="0" baseline="0" dirty="0">
              <a:ln>
                <a:noFill/>
              </a:ln>
              <a:solidFill>
                <a:schemeClr val="bg1"/>
              </a:solidFill>
              <a:effectLst/>
              <a:latin typeface="MS Reference Sans Serif" panose="020B0604030504040204" pitchFamily="34" charset="0"/>
            </a:endParaRPr>
          </a:p>
        </p:txBody>
      </p:sp>
      <p:graphicFrame>
        <p:nvGraphicFramePr>
          <p:cNvPr id="6" name="Segnaposto contenuto 2">
            <a:extLst>
              <a:ext uri="{FF2B5EF4-FFF2-40B4-BE49-F238E27FC236}">
                <a16:creationId xmlns:a16="http://schemas.microsoft.com/office/drawing/2014/main" id="{C7386D81-F54F-4DB9-9917-BF51C81AD892}"/>
              </a:ext>
            </a:extLst>
          </p:cNvPr>
          <p:cNvGraphicFramePr>
            <a:graphicFrameLocks noGrp="1"/>
          </p:cNvGraphicFramePr>
          <p:nvPr>
            <p:ph idx="1"/>
            <p:extLst>
              <p:ext uri="{D42A27DB-BD31-4B8C-83A1-F6EECF244321}">
                <p14:modId xmlns:p14="http://schemas.microsoft.com/office/powerpoint/2010/main" val="23723472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678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DDB889-5EB8-4099-A132-B1F34F43A43D}"/>
              </a:ext>
            </a:extLst>
          </p:cNvPr>
          <p:cNvSpPr>
            <a:spLocks noGrp="1"/>
          </p:cNvSpPr>
          <p:nvPr>
            <p:ph type="title"/>
          </p:nvPr>
        </p:nvSpPr>
        <p:spPr>
          <a:xfrm>
            <a:off x="1588708" y="854124"/>
            <a:ext cx="9367203" cy="1188720"/>
          </a:xfrm>
        </p:spPr>
        <p:txBody>
          <a:bodyPr>
            <a:normAutofit fontScale="90000"/>
          </a:bodyPr>
          <a:lstStyle/>
          <a:p>
            <a:pPr algn="ctr"/>
            <a:r>
              <a:rPr lang="it-IT" dirty="0">
                <a:solidFill>
                  <a:schemeClr val="accent2"/>
                </a:solidFill>
              </a:rPr>
              <a:t>LE RISORSE</a:t>
            </a:r>
            <a:br>
              <a:rPr lang="it-IT" dirty="0">
                <a:solidFill>
                  <a:schemeClr val="accent2"/>
                </a:solidFill>
              </a:rPr>
            </a:br>
            <a:endParaRPr lang="it-IT" dirty="0">
              <a:solidFill>
                <a:schemeClr val="accent2"/>
              </a:solidFill>
            </a:endParaRP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contenuto 2">
            <a:extLst>
              <a:ext uri="{FF2B5EF4-FFF2-40B4-BE49-F238E27FC236}">
                <a16:creationId xmlns:a16="http://schemas.microsoft.com/office/drawing/2014/main" id="{0280D155-4382-4F26-AA38-4A8CFDC02B56}"/>
              </a:ext>
            </a:extLst>
          </p:cNvPr>
          <p:cNvSpPr>
            <a:spLocks noGrp="1"/>
          </p:cNvSpPr>
          <p:nvPr>
            <p:ph idx="1"/>
          </p:nvPr>
        </p:nvSpPr>
        <p:spPr>
          <a:xfrm>
            <a:off x="1653363" y="2176272"/>
            <a:ext cx="9367204" cy="4041648"/>
          </a:xfrm>
        </p:spPr>
        <p:txBody>
          <a:bodyPr anchor="t">
            <a:normAutofit/>
          </a:bodyPr>
          <a:lstStyle/>
          <a:p>
            <a:pPr marL="0" indent="0" algn="ctr">
              <a:buNone/>
            </a:pPr>
            <a:r>
              <a:rPr lang="it-IT" sz="2000" b="0" i="0" dirty="0">
                <a:effectLst/>
                <a:latin typeface="Open Sans" panose="020B0606030504020204" pitchFamily="34" charset="0"/>
              </a:rPr>
              <a:t>Le risorse sono di TRE TIPI FONDAMENTALI </a:t>
            </a:r>
          </a:p>
          <a:p>
            <a:pPr marL="0" indent="0" algn="ctr">
              <a:buNone/>
            </a:pPr>
            <a:endParaRPr lang="it-IT" sz="2000" b="0" i="0" dirty="0">
              <a:effectLst/>
              <a:latin typeface="Open Sans" panose="020B0606030504020204" pitchFamily="34" charset="0"/>
            </a:endParaRPr>
          </a:p>
          <a:p>
            <a:r>
              <a:rPr lang="it-IT" sz="2000" b="0" i="0" dirty="0">
                <a:effectLst/>
                <a:latin typeface="Open Sans" panose="020B0606030504020204" pitchFamily="34" charset="0"/>
              </a:rPr>
              <a:t>ATTIVITA’ MATERIALI: figurano nel bilancio, immobili, impianti, materie prime (ma di solito non contribuiscono al vantaggio competitivo); </a:t>
            </a:r>
          </a:p>
          <a:p>
            <a:endParaRPr lang="it-IT" sz="2000" b="0" i="0" dirty="0">
              <a:effectLst/>
              <a:latin typeface="Open Sans" panose="020B0606030504020204" pitchFamily="34" charset="0"/>
            </a:endParaRPr>
          </a:p>
          <a:p>
            <a:pPr marL="0" indent="0">
              <a:buNone/>
            </a:pPr>
            <a:r>
              <a:rPr lang="it-IT" sz="2000" b="0" i="0" dirty="0">
                <a:effectLst/>
                <a:latin typeface="Open Sans" panose="020B0606030504020204" pitchFamily="34" charset="0"/>
              </a:rPr>
              <a:t>• ATTIVITA’ IMMATERIALI: la reputazione, notorietà del marchio, brevetti, esperienza conoscenza, cultura aziendale… </a:t>
            </a:r>
          </a:p>
          <a:p>
            <a:endParaRPr lang="it-IT" sz="2000" b="0" i="0" dirty="0">
              <a:effectLst/>
              <a:latin typeface="Open Sans" panose="020B0606030504020204" pitchFamily="34" charset="0"/>
            </a:endParaRPr>
          </a:p>
          <a:p>
            <a:pPr marL="0" indent="0">
              <a:buNone/>
            </a:pPr>
            <a:r>
              <a:rPr lang="it-IT" sz="2000" b="0" i="0" dirty="0">
                <a:effectLst/>
                <a:latin typeface="Open Sans" panose="020B0606030504020204" pitchFamily="34" charset="0"/>
              </a:rPr>
              <a:t>• CAPACITA’ ORGANIZZATIVE: complesse combinazioni di attività, persone e processi. Routine organizzative che determinano l’efficienza delle attività.</a:t>
            </a:r>
            <a:endParaRPr lang="it-IT" sz="2000" dirty="0"/>
          </a:p>
        </p:txBody>
      </p:sp>
    </p:spTree>
    <p:extLst>
      <p:ext uri="{BB962C8B-B14F-4D97-AF65-F5344CB8AC3E}">
        <p14:creationId xmlns:p14="http://schemas.microsoft.com/office/powerpoint/2010/main" val="273367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C6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7AEF749-A992-4F7D-B3CA-BF5BBB0830B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it-IT" sz="1800" b="0" i="0" dirty="0">
                <a:solidFill>
                  <a:schemeClr val="bg1"/>
                </a:solidFill>
                <a:effectLst/>
              </a:rPr>
              <a:t>Una risorsa crea valore nei casi in cui viene richiesta dai consumatori, </a:t>
            </a:r>
            <a:br>
              <a:rPr lang="it-IT" sz="1800" b="0" i="0" dirty="0">
                <a:solidFill>
                  <a:schemeClr val="bg1"/>
                </a:solidFill>
                <a:effectLst/>
              </a:rPr>
            </a:br>
            <a:r>
              <a:rPr lang="it-IT" sz="1800" b="0" i="0" dirty="0">
                <a:solidFill>
                  <a:schemeClr val="bg1"/>
                </a:solidFill>
                <a:effectLst/>
              </a:rPr>
              <a:t>è scarsa e non facilmente appropriabile dai concorrenti.</a:t>
            </a:r>
            <a:endParaRPr lang="en-US" sz="4000" kern="1200" dirty="0">
              <a:solidFill>
                <a:schemeClr val="bg1"/>
              </a:solidFill>
              <a:ea typeface="+mj-ea"/>
              <a:cs typeface="+mj-cs"/>
            </a:endParaRPr>
          </a:p>
        </p:txBody>
      </p:sp>
      <p:pic>
        <p:nvPicPr>
          <p:cNvPr id="5" name="Segnaposto contenuto 4">
            <a:extLst>
              <a:ext uri="{FF2B5EF4-FFF2-40B4-BE49-F238E27FC236}">
                <a16:creationId xmlns:a16="http://schemas.microsoft.com/office/drawing/2014/main" id="{A78E05F0-1154-40DA-8854-88B9CF7CCDA2}"/>
              </a:ext>
            </a:extLst>
          </p:cNvPr>
          <p:cNvPicPr>
            <a:picLocks noGrp="1" noChangeAspect="1"/>
          </p:cNvPicPr>
          <p:nvPr>
            <p:ph idx="1"/>
          </p:nvPr>
        </p:nvPicPr>
        <p:blipFill>
          <a:blip r:embed="rId2"/>
          <a:stretch>
            <a:fillRect/>
          </a:stretch>
        </p:blipFill>
        <p:spPr>
          <a:xfrm>
            <a:off x="4038600" y="1612285"/>
            <a:ext cx="7188199" cy="3630041"/>
          </a:xfrm>
          <a:prstGeom prst="rect">
            <a:avLst/>
          </a:prstGeom>
        </p:spPr>
      </p:pic>
    </p:spTree>
    <p:extLst>
      <p:ext uri="{BB962C8B-B14F-4D97-AF65-F5344CB8AC3E}">
        <p14:creationId xmlns:p14="http://schemas.microsoft.com/office/powerpoint/2010/main" val="255424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olo 1">
            <a:extLst>
              <a:ext uri="{FF2B5EF4-FFF2-40B4-BE49-F238E27FC236}">
                <a16:creationId xmlns:a16="http://schemas.microsoft.com/office/drawing/2014/main" id="{51667DB7-2878-4A57-B17E-E6C6301B9DF2}"/>
              </a:ext>
            </a:extLst>
          </p:cNvPr>
          <p:cNvSpPr>
            <a:spLocks noGrp="1"/>
          </p:cNvSpPr>
          <p:nvPr>
            <p:ph type="title"/>
          </p:nvPr>
        </p:nvSpPr>
        <p:spPr>
          <a:xfrm>
            <a:off x="786385" y="841248"/>
            <a:ext cx="5129600" cy="5340097"/>
          </a:xfrm>
        </p:spPr>
        <p:txBody>
          <a:bodyPr anchor="ctr">
            <a:normAutofit/>
          </a:bodyPr>
          <a:lstStyle/>
          <a:p>
            <a:r>
              <a:rPr lang="it-IT" sz="4800" dirty="0">
                <a:solidFill>
                  <a:schemeClr val="bg1"/>
                </a:solidFill>
              </a:rPr>
              <a:t>Le risorse </a:t>
            </a:r>
          </a:p>
        </p:txBody>
      </p:sp>
      <p:graphicFrame>
        <p:nvGraphicFramePr>
          <p:cNvPr id="5" name="Segnaposto contenuto 2">
            <a:extLst>
              <a:ext uri="{FF2B5EF4-FFF2-40B4-BE49-F238E27FC236}">
                <a16:creationId xmlns:a16="http://schemas.microsoft.com/office/drawing/2014/main" id="{3A3CA208-2E02-4223-A3BA-E8D00DAFEBAE}"/>
              </a:ext>
            </a:extLst>
          </p:cNvPr>
          <p:cNvGraphicFramePr>
            <a:graphicFrameLocks noGrp="1"/>
          </p:cNvGraphicFramePr>
          <p:nvPr>
            <p:ph idx="1"/>
            <p:extLst>
              <p:ext uri="{D42A27DB-BD31-4B8C-83A1-F6EECF244321}">
                <p14:modId xmlns:p14="http://schemas.microsoft.com/office/powerpoint/2010/main" val="1175533812"/>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7425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D56AFC-1F61-46FC-A9DC-971CA4D18883}"/>
              </a:ext>
            </a:extLst>
          </p:cNvPr>
          <p:cNvSpPr>
            <a:spLocks noGrp="1"/>
          </p:cNvSpPr>
          <p:nvPr>
            <p:ph type="title"/>
          </p:nvPr>
        </p:nvSpPr>
        <p:spPr/>
        <p:txBody>
          <a:bodyPr>
            <a:normAutofit/>
          </a:bodyPr>
          <a:lstStyle/>
          <a:p>
            <a:pPr algn="ctr"/>
            <a:r>
              <a:rPr lang="it-IT" sz="3600" b="1" i="0" u="none" strike="noStrike" dirty="0">
                <a:solidFill>
                  <a:srgbClr val="2B2A2A"/>
                </a:solidFill>
                <a:effectLst/>
                <a:latin typeface="Open Sans" panose="020B0606030504020204" pitchFamily="34" charset="0"/>
                <a:hlinkClick r:id="rId2" tooltip="fasi di pianificazione della strategia resource based theory"/>
              </a:rPr>
              <a:t>Fasi di pianificazione della strategia </a:t>
            </a:r>
            <a:r>
              <a:rPr lang="it-IT" sz="3600" b="1" i="0" u="none" strike="noStrike" dirty="0" err="1">
                <a:solidFill>
                  <a:srgbClr val="2B2A2A"/>
                </a:solidFill>
                <a:effectLst/>
                <a:latin typeface="Open Sans" panose="020B0606030504020204" pitchFamily="34" charset="0"/>
                <a:hlinkClick r:id="rId2" tooltip="fasi di pianificazione della strategia resource based theory"/>
              </a:rPr>
              <a:t>resource</a:t>
            </a:r>
            <a:r>
              <a:rPr lang="it-IT" sz="3600" b="1" i="0" u="none" strike="noStrike" dirty="0">
                <a:solidFill>
                  <a:srgbClr val="2B2A2A"/>
                </a:solidFill>
                <a:effectLst/>
                <a:latin typeface="Open Sans" panose="020B0606030504020204" pitchFamily="34" charset="0"/>
                <a:hlinkClick r:id="rId2" tooltip="fasi di pianificazione della strategia resource based theory"/>
              </a:rPr>
              <a:t> </a:t>
            </a:r>
            <a:r>
              <a:rPr lang="it-IT" sz="3600" b="1" i="0" u="none" strike="noStrike" dirty="0" err="1">
                <a:solidFill>
                  <a:srgbClr val="2B2A2A"/>
                </a:solidFill>
                <a:effectLst/>
                <a:latin typeface="Open Sans" panose="020B0606030504020204" pitchFamily="34" charset="0"/>
                <a:hlinkClick r:id="rId2" tooltip="fasi di pianificazione della strategia resource based theory"/>
              </a:rPr>
              <a:t>based</a:t>
            </a:r>
            <a:r>
              <a:rPr lang="it-IT" sz="3600" b="1" i="0" u="none" strike="noStrike" dirty="0">
                <a:solidFill>
                  <a:srgbClr val="2B2A2A"/>
                </a:solidFill>
                <a:effectLst/>
                <a:latin typeface="Open Sans" panose="020B0606030504020204" pitchFamily="34" charset="0"/>
                <a:hlinkClick r:id="rId2" tooltip="fasi di pianificazione della strategia resource based theory"/>
              </a:rPr>
              <a:t> theory</a:t>
            </a:r>
            <a:r>
              <a:rPr lang="it-IT" sz="3600" b="0" i="0" dirty="0">
                <a:solidFill>
                  <a:srgbClr val="2B2A2A"/>
                </a:solidFill>
                <a:effectLst/>
                <a:latin typeface="Open Sans" panose="020B0606030504020204" pitchFamily="34" charset="0"/>
              </a:rPr>
              <a:t> </a:t>
            </a:r>
            <a:endParaRPr lang="it-IT" sz="3600" dirty="0"/>
          </a:p>
        </p:txBody>
      </p:sp>
      <p:sp>
        <p:nvSpPr>
          <p:cNvPr id="3" name="Segnaposto contenuto 2">
            <a:extLst>
              <a:ext uri="{FF2B5EF4-FFF2-40B4-BE49-F238E27FC236}">
                <a16:creationId xmlns:a16="http://schemas.microsoft.com/office/drawing/2014/main" id="{6CD1EF41-4EDB-4992-941A-3DAB669D3F2F}"/>
              </a:ext>
            </a:extLst>
          </p:cNvPr>
          <p:cNvSpPr>
            <a:spLocks noGrp="1"/>
          </p:cNvSpPr>
          <p:nvPr>
            <p:ph idx="1"/>
          </p:nvPr>
        </p:nvSpPr>
        <p:spPr/>
        <p:txBody>
          <a:bodyPr>
            <a:normAutofit fontScale="92500"/>
          </a:bodyPr>
          <a:lstStyle/>
          <a:p>
            <a:pPr marL="0" indent="0" algn="l">
              <a:buNone/>
            </a:pPr>
            <a:r>
              <a:rPr lang="it-IT" b="0" i="0" dirty="0">
                <a:solidFill>
                  <a:srgbClr val="2B2A2A"/>
                </a:solidFill>
                <a:effectLst/>
                <a:latin typeface="Open Sans" panose="020B0606030504020204" pitchFamily="34" charset="0"/>
              </a:rPr>
              <a:t>• Identificazione e classificazione delle risorse, confronto con quelle dei concorrenti, studio delle modalità per utilizzare nel modo più proficuo le risorse disponibili.</a:t>
            </a:r>
          </a:p>
          <a:p>
            <a:pPr marL="0" indent="0" algn="l">
              <a:buNone/>
            </a:pPr>
            <a:r>
              <a:rPr lang="it-IT" b="0" i="0" dirty="0">
                <a:solidFill>
                  <a:srgbClr val="2B2A2A"/>
                </a:solidFill>
                <a:effectLst/>
                <a:latin typeface="Open Sans" panose="020B0606030504020204" pitchFamily="34" charset="0"/>
              </a:rPr>
              <a:t>• Identificazione delle competenze e delle risorse che ne stanno alla base.</a:t>
            </a:r>
          </a:p>
          <a:p>
            <a:pPr marL="0" indent="0" algn="l">
              <a:buNone/>
            </a:pPr>
            <a:r>
              <a:rPr lang="it-IT" b="0" i="0" dirty="0">
                <a:solidFill>
                  <a:srgbClr val="2B2A2A"/>
                </a:solidFill>
                <a:effectLst/>
                <a:latin typeface="Open Sans" panose="020B0606030504020204" pitchFamily="34" charset="0"/>
              </a:rPr>
              <a:t> • Valutazione del potenziale di redditività di risorse e competenze.</a:t>
            </a:r>
          </a:p>
          <a:p>
            <a:pPr marL="0" indent="0" algn="l">
              <a:buNone/>
            </a:pPr>
            <a:endParaRPr lang="it-IT" b="0" i="0" dirty="0">
              <a:solidFill>
                <a:srgbClr val="2B2A2A"/>
              </a:solidFill>
              <a:effectLst/>
              <a:latin typeface="Open Sans" panose="020B0606030504020204" pitchFamily="34" charset="0"/>
            </a:endParaRPr>
          </a:p>
          <a:p>
            <a:pPr marL="0" indent="0" algn="l">
              <a:buNone/>
            </a:pPr>
            <a:endParaRPr lang="it-IT" b="0" i="0" dirty="0">
              <a:solidFill>
                <a:srgbClr val="2B2A2A"/>
              </a:solidFill>
              <a:effectLst/>
              <a:latin typeface="Open Sans" panose="020B0606030504020204" pitchFamily="34" charset="0"/>
            </a:endParaRPr>
          </a:p>
          <a:p>
            <a:pPr marL="0" indent="0" algn="ctr">
              <a:buNone/>
            </a:pPr>
            <a:r>
              <a:rPr lang="it-IT" sz="1800" b="0" i="0" dirty="0">
                <a:solidFill>
                  <a:srgbClr val="2B2A2A"/>
                </a:solidFill>
                <a:effectLst/>
                <a:latin typeface="Open Sans" panose="020B0606030504020204" pitchFamily="34" charset="0"/>
              </a:rPr>
              <a:t>Selezione </a:t>
            </a:r>
            <a:r>
              <a:rPr lang="it-IT" sz="1800" i="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rPr>
              <a:t>della strategia che meglio sia in grado di utilizzare le risorse e le competenze </a:t>
            </a:r>
            <a:r>
              <a:rPr lang="it-IT" sz="1800" b="0" i="0" dirty="0">
                <a:solidFill>
                  <a:srgbClr val="2B2A2A"/>
                </a:solidFill>
                <a:effectLst/>
                <a:latin typeface="Open Sans" panose="020B0606030504020204" pitchFamily="34" charset="0"/>
              </a:rPr>
              <a:t>in relazione al contesto esterno. Individuazione delle carenze di risorse e competenze che devono essere colmate.</a:t>
            </a:r>
          </a:p>
          <a:p>
            <a:endParaRPr lang="it-IT" dirty="0"/>
          </a:p>
        </p:txBody>
      </p:sp>
      <p:cxnSp>
        <p:nvCxnSpPr>
          <p:cNvPr id="5" name="Connettore 2 4">
            <a:extLst>
              <a:ext uri="{FF2B5EF4-FFF2-40B4-BE49-F238E27FC236}">
                <a16:creationId xmlns:a16="http://schemas.microsoft.com/office/drawing/2014/main" id="{1606B7CD-1FAE-4CE9-B62C-78FEAC2CA603}"/>
              </a:ext>
            </a:extLst>
          </p:cNvPr>
          <p:cNvCxnSpPr/>
          <p:nvPr/>
        </p:nvCxnSpPr>
        <p:spPr>
          <a:xfrm>
            <a:off x="6031345" y="4378036"/>
            <a:ext cx="0" cy="7943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941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2C702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47CBD308-7909-4788-A7F6-5378B93D4B1D}"/>
              </a:ext>
            </a:extLst>
          </p:cNvPr>
          <p:cNvSpPr>
            <a:spLocks noGrp="1"/>
          </p:cNvSpPr>
          <p:nvPr>
            <p:ph type="title"/>
          </p:nvPr>
        </p:nvSpPr>
        <p:spPr>
          <a:xfrm>
            <a:off x="524256" y="491260"/>
            <a:ext cx="6594189" cy="1625210"/>
          </a:xfrm>
        </p:spPr>
        <p:txBody>
          <a:bodyPr>
            <a:normAutofit fontScale="90000"/>
          </a:bodyPr>
          <a:lstStyle/>
          <a:p>
            <a:pPr algn="ctr"/>
            <a:r>
              <a:rPr lang="it-IT" b="1" i="1" dirty="0">
                <a:solidFill>
                  <a:srgbClr val="FFFFFF"/>
                </a:solidFill>
                <a:latin typeface="Aharoni" panose="02010803020104030203" pitchFamily="2" charset="-79"/>
                <a:cs typeface="Aharoni" panose="02010803020104030203" pitchFamily="2" charset="-79"/>
              </a:rPr>
              <a:t>Brand </a:t>
            </a:r>
            <a:r>
              <a:rPr lang="it-IT" b="1" i="1" dirty="0" err="1">
                <a:solidFill>
                  <a:srgbClr val="FFFFFF"/>
                </a:solidFill>
                <a:latin typeface="Aharoni" panose="02010803020104030203" pitchFamily="2" charset="-79"/>
                <a:cs typeface="Aharoni" panose="02010803020104030203" pitchFamily="2" charset="-79"/>
              </a:rPr>
              <a:t>identity</a:t>
            </a:r>
            <a:r>
              <a:rPr lang="it-IT" b="1" i="1" dirty="0">
                <a:solidFill>
                  <a:srgbClr val="FFFFFF"/>
                </a:solidFill>
                <a:latin typeface="Aharoni" panose="02010803020104030203" pitchFamily="2" charset="-79"/>
                <a:cs typeface="Aharoni" panose="02010803020104030203" pitchFamily="2" charset="-79"/>
              </a:rPr>
              <a:t> </a:t>
            </a:r>
            <a:br>
              <a:rPr lang="it-IT" b="1" i="1" dirty="0">
                <a:solidFill>
                  <a:srgbClr val="FFFFFF"/>
                </a:solidFill>
                <a:latin typeface="Aharoni" panose="02010803020104030203" pitchFamily="2" charset="-79"/>
                <a:cs typeface="Aharoni" panose="02010803020104030203" pitchFamily="2" charset="-79"/>
              </a:rPr>
            </a:br>
            <a:r>
              <a:rPr lang="it-IT" b="1" i="1" dirty="0">
                <a:solidFill>
                  <a:srgbClr val="FFFFFF"/>
                </a:solidFill>
                <a:latin typeface="Aharoni" panose="02010803020104030203" pitchFamily="2" charset="-79"/>
                <a:cs typeface="Aharoni" panose="02010803020104030203" pitchFamily="2" charset="-79"/>
              </a:rPr>
              <a:t>VS</a:t>
            </a:r>
            <a:br>
              <a:rPr lang="it-IT" b="1" i="1" dirty="0">
                <a:solidFill>
                  <a:srgbClr val="FFFFFF"/>
                </a:solidFill>
                <a:latin typeface="Aharoni" panose="02010803020104030203" pitchFamily="2" charset="-79"/>
                <a:cs typeface="Aharoni" panose="02010803020104030203" pitchFamily="2" charset="-79"/>
              </a:rPr>
            </a:br>
            <a:r>
              <a:rPr lang="it-IT" b="1" i="1" dirty="0">
                <a:solidFill>
                  <a:srgbClr val="FFFFFF"/>
                </a:solidFill>
                <a:latin typeface="Aharoni" panose="02010803020104030203" pitchFamily="2" charset="-79"/>
                <a:cs typeface="Aharoni" panose="02010803020104030203" pitchFamily="2" charset="-79"/>
              </a:rPr>
              <a:t>Brand image </a:t>
            </a:r>
          </a:p>
        </p:txBody>
      </p:sp>
      <p:pic>
        <p:nvPicPr>
          <p:cNvPr id="5" name="Immagine 4">
            <a:extLst>
              <a:ext uri="{FF2B5EF4-FFF2-40B4-BE49-F238E27FC236}">
                <a16:creationId xmlns:a16="http://schemas.microsoft.com/office/drawing/2014/main" id="{3357C611-433B-4CA8-9636-E34A9514DFD4}"/>
              </a:ext>
            </a:extLst>
          </p:cNvPr>
          <p:cNvPicPr>
            <a:picLocks noChangeAspect="1"/>
          </p:cNvPicPr>
          <p:nvPr/>
        </p:nvPicPr>
        <p:blipFill rotWithShape="1">
          <a:blip r:embed="rId2"/>
          <a:srcRect t="5653" r="1" b="1"/>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5097D58C-CED0-4148-8ECF-91CDEB49297B}"/>
              </a:ext>
            </a:extLst>
          </p:cNvPr>
          <p:cNvSpPr>
            <a:spLocks noGrp="1"/>
          </p:cNvSpPr>
          <p:nvPr>
            <p:ph idx="1"/>
          </p:nvPr>
        </p:nvSpPr>
        <p:spPr>
          <a:xfrm>
            <a:off x="8029319" y="917725"/>
            <a:ext cx="3424739" cy="4852362"/>
          </a:xfrm>
        </p:spPr>
        <p:txBody>
          <a:bodyPr anchor="ctr">
            <a:normAutofit lnSpcReduction="10000"/>
          </a:bodyPr>
          <a:lstStyle/>
          <a:p>
            <a:r>
              <a:rPr lang="it-IT" sz="2400" dirty="0">
                <a:solidFill>
                  <a:srgbClr val="FFFFFF"/>
                </a:solidFill>
              </a:rPr>
              <a:t>Brand </a:t>
            </a:r>
            <a:r>
              <a:rPr lang="it-IT" dirty="0" err="1">
                <a:solidFill>
                  <a:srgbClr val="FFFFFF"/>
                </a:solidFill>
              </a:rPr>
              <a:t>identity</a:t>
            </a:r>
            <a:r>
              <a:rPr lang="it-IT" sz="1700" dirty="0">
                <a:solidFill>
                  <a:srgbClr val="FFFFFF"/>
                </a:solidFill>
              </a:rPr>
              <a:t>: </a:t>
            </a:r>
            <a:r>
              <a:rPr lang="it-IT" sz="1700" dirty="0">
                <a:solidFill>
                  <a:srgbClr val="FFFFFF"/>
                </a:solidFill>
                <a:latin typeface="+mj-lt"/>
              </a:rPr>
              <a:t>come </a:t>
            </a:r>
            <a:r>
              <a:rPr lang="it-IT" sz="1700" u="sng" dirty="0">
                <a:solidFill>
                  <a:srgbClr val="FFFFFF"/>
                </a:solidFill>
                <a:latin typeface="+mj-lt"/>
              </a:rPr>
              <a:t>l'azienda</a:t>
            </a:r>
            <a:r>
              <a:rPr lang="it-IT" sz="1700" dirty="0">
                <a:solidFill>
                  <a:srgbClr val="FFFFFF"/>
                </a:solidFill>
                <a:latin typeface="+mj-lt"/>
              </a:rPr>
              <a:t> vuole che il brand sia percepito dal proprio consumatore. Definisce la personalità del prodotto, del servizio dell'azienda stessa. È la voce che l'azienda dà al suo prodotto o servizio. </a:t>
            </a:r>
            <a:r>
              <a:rPr lang="it-IT" sz="1700" b="0" i="0" dirty="0">
                <a:solidFill>
                  <a:srgbClr val="FFFFFF"/>
                </a:solidFill>
                <a:effectLst/>
                <a:latin typeface="+mj-lt"/>
              </a:rPr>
              <a:t>Come l'azienda si presenta ai consumatori attraverso elementi come nome, logo, mission, prodotti, prezzi, pubblicità e rapporto con gli stakeholder.</a:t>
            </a:r>
          </a:p>
          <a:p>
            <a:endParaRPr lang="it-IT" sz="1700" b="0" i="0" dirty="0">
              <a:solidFill>
                <a:srgbClr val="FFFFFF"/>
              </a:solidFill>
              <a:effectLst/>
              <a:latin typeface="+mj-lt"/>
            </a:endParaRPr>
          </a:p>
          <a:p>
            <a:r>
              <a:rPr lang="it-IT" sz="2400" b="0" i="0" dirty="0">
                <a:solidFill>
                  <a:srgbClr val="FFFFFF"/>
                </a:solidFill>
                <a:effectLst/>
                <a:latin typeface="Merriweather Sans" panose="020B0604020202020204" pitchFamily="2" charset="0"/>
              </a:rPr>
              <a:t> </a:t>
            </a:r>
            <a:r>
              <a:rPr lang="it-IT" sz="2400" dirty="0">
                <a:solidFill>
                  <a:srgbClr val="FFFFFF"/>
                </a:solidFill>
              </a:rPr>
              <a:t>Brand </a:t>
            </a:r>
            <a:r>
              <a:rPr lang="it-IT" dirty="0">
                <a:solidFill>
                  <a:srgbClr val="FFFFFF"/>
                </a:solidFill>
              </a:rPr>
              <a:t>image</a:t>
            </a:r>
            <a:r>
              <a:rPr lang="it-IT" sz="1700" dirty="0">
                <a:solidFill>
                  <a:srgbClr val="FFFFFF"/>
                </a:solidFill>
              </a:rPr>
              <a:t>: </a:t>
            </a:r>
            <a:r>
              <a:rPr lang="it-IT" sz="1700" dirty="0">
                <a:solidFill>
                  <a:srgbClr val="FFFFFF"/>
                </a:solidFill>
                <a:latin typeface="+mj-lt"/>
              </a:rPr>
              <a:t>come il brand è visto e percepito </a:t>
            </a:r>
            <a:r>
              <a:rPr lang="it-IT" sz="1700" u="sng" dirty="0">
                <a:solidFill>
                  <a:srgbClr val="FFFFFF"/>
                </a:solidFill>
                <a:latin typeface="+mj-lt"/>
              </a:rPr>
              <a:t>dal consumatore</a:t>
            </a:r>
            <a:r>
              <a:rPr lang="it-IT" sz="1700" dirty="0">
                <a:solidFill>
                  <a:srgbClr val="FFFFFF"/>
                </a:solidFill>
                <a:latin typeface="+mj-lt"/>
              </a:rPr>
              <a:t>. In altre parole, quello che i consumatori sentono del brand</a:t>
            </a:r>
            <a:r>
              <a:rPr lang="it-IT" sz="1700" dirty="0">
                <a:solidFill>
                  <a:srgbClr val="FFFFFF"/>
                </a:solidFill>
              </a:rPr>
              <a:t>.</a:t>
            </a:r>
          </a:p>
        </p:txBody>
      </p:sp>
    </p:spTree>
    <p:extLst>
      <p:ext uri="{BB962C8B-B14F-4D97-AF65-F5344CB8AC3E}">
        <p14:creationId xmlns:p14="http://schemas.microsoft.com/office/powerpoint/2010/main" val="340320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E412D0B-F4A9-4C84-888B-EC6040C36E92}"/>
              </a:ext>
            </a:extLst>
          </p:cNvPr>
          <p:cNvSpPr>
            <a:spLocks noGrp="1"/>
          </p:cNvSpPr>
          <p:nvPr>
            <p:ph type="title"/>
          </p:nvPr>
        </p:nvSpPr>
        <p:spPr>
          <a:xfrm>
            <a:off x="6513788" y="365125"/>
            <a:ext cx="4840010" cy="1807305"/>
          </a:xfrm>
        </p:spPr>
        <p:txBody>
          <a:bodyPr>
            <a:normAutofit/>
          </a:bodyPr>
          <a:lstStyle/>
          <a:p>
            <a:pPr algn="ctr"/>
            <a:r>
              <a:rPr lang="it-IT" sz="4100" i="1" dirty="0">
                <a:latin typeface="Abadi Extra Light" panose="020B0204020104020204" pitchFamily="34" charset="0"/>
              </a:rPr>
              <a:t>BRAND IDENTITY </a:t>
            </a:r>
            <a:br>
              <a:rPr lang="it-IT" sz="4100" dirty="0"/>
            </a:br>
            <a:r>
              <a:rPr lang="it-IT" sz="2400" dirty="0"/>
              <a:t>(identità di marca)</a:t>
            </a:r>
            <a:br>
              <a:rPr lang="it-IT" sz="2400" dirty="0"/>
            </a:br>
            <a:endParaRPr lang="it-IT" sz="4100" dirty="0"/>
          </a:p>
        </p:txBody>
      </p:sp>
      <p:pic>
        <p:nvPicPr>
          <p:cNvPr id="19" name="Picture 4" descr="Uno solo in una folla">
            <a:extLst>
              <a:ext uri="{FF2B5EF4-FFF2-40B4-BE49-F238E27FC236}">
                <a16:creationId xmlns:a16="http://schemas.microsoft.com/office/drawing/2014/main" id="{B599C68B-D6EC-4B57-8F06-8E9A8E2407D5}"/>
              </a:ext>
            </a:extLst>
          </p:cNvPr>
          <p:cNvPicPr>
            <a:picLocks noChangeAspect="1"/>
          </p:cNvPicPr>
          <p:nvPr/>
        </p:nvPicPr>
        <p:blipFill rotWithShape="1">
          <a:blip r:embed="rId2"/>
          <a:srcRect l="20649" r="1245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0" name="Segnaposto contenuto 2">
            <a:extLst>
              <a:ext uri="{FF2B5EF4-FFF2-40B4-BE49-F238E27FC236}">
                <a16:creationId xmlns:a16="http://schemas.microsoft.com/office/drawing/2014/main" id="{33770D15-8C0A-4E2D-852F-243C805157A1}"/>
              </a:ext>
            </a:extLst>
          </p:cNvPr>
          <p:cNvSpPr>
            <a:spLocks noGrp="1"/>
          </p:cNvSpPr>
          <p:nvPr>
            <p:ph idx="1"/>
          </p:nvPr>
        </p:nvSpPr>
        <p:spPr>
          <a:xfrm>
            <a:off x="6513788" y="2333297"/>
            <a:ext cx="4840010" cy="3843666"/>
          </a:xfrm>
        </p:spPr>
        <p:txBody>
          <a:bodyPr>
            <a:normAutofit/>
          </a:bodyPr>
          <a:lstStyle/>
          <a:p>
            <a:r>
              <a:rPr lang="it-IT" sz="2000" dirty="0"/>
              <a:t>L'insieme delle caratteristiche fisiche e psicologiche concorrono a creare l'immagine di come la marca viene riconosciuta dalle persone.</a:t>
            </a:r>
          </a:p>
          <a:p>
            <a:endParaRPr lang="it-IT" sz="2000" dirty="0"/>
          </a:p>
          <a:p>
            <a:r>
              <a:rPr lang="it-IT" sz="2000" dirty="0"/>
              <a:t> è la personalità della marca</a:t>
            </a:r>
          </a:p>
          <a:p>
            <a:endParaRPr lang="it-IT" sz="2000" dirty="0"/>
          </a:p>
          <a:p>
            <a:r>
              <a:rPr lang="it-IT" sz="2000" dirty="0"/>
              <a:t>Considerare il target, considerare i contesti, competitors (cosa rende il brand differente rispetto a tutti gli altri).</a:t>
            </a:r>
          </a:p>
        </p:txBody>
      </p:sp>
    </p:spTree>
    <p:extLst>
      <p:ext uri="{BB962C8B-B14F-4D97-AF65-F5344CB8AC3E}">
        <p14:creationId xmlns:p14="http://schemas.microsoft.com/office/powerpoint/2010/main" val="339208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DB5851E-8A8F-40BC-A0D5-F100D1AD07E1}"/>
              </a:ext>
            </a:extLst>
          </p:cNvPr>
          <p:cNvSpPr>
            <a:spLocks noGrp="1"/>
          </p:cNvSpPr>
          <p:nvPr>
            <p:ph type="title"/>
          </p:nvPr>
        </p:nvSpPr>
        <p:spPr>
          <a:xfrm>
            <a:off x="838200" y="963877"/>
            <a:ext cx="3494362" cy="4930246"/>
          </a:xfrm>
        </p:spPr>
        <p:txBody>
          <a:bodyPr>
            <a:normAutofit/>
          </a:bodyPr>
          <a:lstStyle/>
          <a:p>
            <a:pPr algn="ctr"/>
            <a:r>
              <a:rPr lang="it-IT" dirty="0">
                <a:solidFill>
                  <a:schemeClr val="accent1"/>
                </a:solidFill>
              </a:rPr>
              <a:t>Due politiche di </a:t>
            </a:r>
            <a:r>
              <a:rPr lang="it-IT" dirty="0" err="1">
                <a:solidFill>
                  <a:schemeClr val="accent1"/>
                </a:solidFill>
              </a:rPr>
              <a:t>destination</a:t>
            </a:r>
            <a:r>
              <a:rPr lang="it-IT" dirty="0">
                <a:solidFill>
                  <a:schemeClr val="accent1"/>
                </a:solidFill>
              </a:rPr>
              <a:t> branding </a:t>
            </a:r>
          </a:p>
        </p:txBody>
      </p:sp>
      <p:cxnSp>
        <p:nvCxnSpPr>
          <p:cNvPr id="17"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B3F47273-37E2-4298-A45A-FEE65844DFE3}"/>
              </a:ext>
            </a:extLst>
          </p:cNvPr>
          <p:cNvSpPr>
            <a:spLocks noGrp="1"/>
          </p:cNvSpPr>
          <p:nvPr>
            <p:ph idx="1"/>
          </p:nvPr>
        </p:nvSpPr>
        <p:spPr>
          <a:xfrm>
            <a:off x="4976031" y="963877"/>
            <a:ext cx="6377769" cy="4930246"/>
          </a:xfrm>
        </p:spPr>
        <p:txBody>
          <a:bodyPr anchor="ctr">
            <a:normAutofit/>
          </a:bodyPr>
          <a:lstStyle/>
          <a:p>
            <a:r>
              <a:rPr lang="it-IT" sz="1700" dirty="0"/>
              <a:t>Politiche di </a:t>
            </a:r>
            <a:r>
              <a:rPr lang="it-IT" sz="1700" dirty="0">
                <a:highlight>
                  <a:srgbClr val="FFFF00"/>
                </a:highlight>
              </a:rPr>
              <a:t>livello organico</a:t>
            </a:r>
            <a:r>
              <a:rPr lang="it-IT" sz="1700" dirty="0"/>
              <a:t>: </a:t>
            </a:r>
            <a:r>
              <a:rPr lang="it-IT" sz="1700" b="1" u="sng" dirty="0"/>
              <a:t>attuate nella fase di erogazione del servizio </a:t>
            </a:r>
            <a:r>
              <a:rPr lang="it-IT" sz="1700" dirty="0"/>
              <a:t>che favoriscono i processi di customer </a:t>
            </a:r>
            <a:r>
              <a:rPr lang="it-IT" sz="1700" dirty="0" err="1"/>
              <a:t>loyality</a:t>
            </a:r>
            <a:r>
              <a:rPr lang="it-IT" sz="1700" dirty="0"/>
              <a:t>. Si riferiscono </a:t>
            </a:r>
          </a:p>
          <a:p>
            <a:pPr marL="0" indent="0">
              <a:buNone/>
            </a:pPr>
            <a:r>
              <a:rPr lang="it-IT" sz="1700" dirty="0"/>
              <a:t>- promozione dei siti nella fase di fruizione delle risorse;</a:t>
            </a:r>
          </a:p>
          <a:p>
            <a:pPr marL="0" indent="0">
              <a:buNone/>
            </a:pPr>
            <a:r>
              <a:rPr lang="it-IT" sz="1700" dirty="0"/>
              <a:t>- formazione di figure professionali che siano in grado di </a:t>
            </a:r>
            <a:r>
              <a:rPr lang="it-IT" sz="1700" dirty="0" err="1"/>
              <a:t>soddisfarde</a:t>
            </a:r>
            <a:r>
              <a:rPr lang="it-IT" sz="1700" dirty="0"/>
              <a:t> le aspettative dei turisti;</a:t>
            </a:r>
          </a:p>
          <a:p>
            <a:pPr marL="0" indent="0">
              <a:buNone/>
            </a:pPr>
            <a:r>
              <a:rPr lang="it-IT" sz="1700" dirty="0"/>
              <a:t>- attività che mitrano a favorire un World of </a:t>
            </a:r>
            <a:r>
              <a:rPr lang="it-IT" sz="1700" dirty="0" err="1"/>
              <a:t>mouth</a:t>
            </a:r>
            <a:r>
              <a:rPr lang="it-IT" sz="1700" dirty="0"/>
              <a:t> positivo da parte del turista che ha visitato quella località.</a:t>
            </a:r>
          </a:p>
          <a:p>
            <a:pPr marL="0" indent="0">
              <a:buNone/>
            </a:pPr>
            <a:endParaRPr lang="it-IT" sz="1700" dirty="0"/>
          </a:p>
          <a:p>
            <a:r>
              <a:rPr lang="it-IT" sz="1700" dirty="0"/>
              <a:t>Politiche di </a:t>
            </a:r>
            <a:r>
              <a:rPr lang="it-IT" sz="1700" dirty="0">
                <a:highlight>
                  <a:srgbClr val="FFFF00"/>
                </a:highlight>
              </a:rPr>
              <a:t>livello indotto</a:t>
            </a:r>
            <a:r>
              <a:rPr lang="it-IT" sz="1700" dirty="0"/>
              <a:t>: </a:t>
            </a:r>
            <a:r>
              <a:rPr lang="it-IT" sz="1700" b="1" u="sng" dirty="0"/>
              <a:t>volte ad attirare il potenziale turista.</a:t>
            </a:r>
            <a:r>
              <a:rPr lang="it-IT" sz="1700" dirty="0"/>
              <a:t> Esse riguardano:</a:t>
            </a:r>
          </a:p>
          <a:p>
            <a:pPr marL="0" indent="0">
              <a:buNone/>
            </a:pPr>
            <a:r>
              <a:rPr lang="it-IT" sz="1700" dirty="0"/>
              <a:t>-attività di promozione del territorio da parte degli stakeholder locali, degli altri operatori turistici,</a:t>
            </a:r>
          </a:p>
          <a:p>
            <a:pPr marL="0" indent="0">
              <a:buNone/>
            </a:pPr>
            <a:r>
              <a:rPr lang="it-IT" sz="1700" dirty="0"/>
              <a:t>-le modalità con cui la DMO riesce a posizionare il marchio della destinazione sui mercati di riferimento attuali e potenziali.</a:t>
            </a:r>
          </a:p>
        </p:txBody>
      </p:sp>
    </p:spTree>
    <p:extLst>
      <p:ext uri="{BB962C8B-B14F-4D97-AF65-F5344CB8AC3E}">
        <p14:creationId xmlns:p14="http://schemas.microsoft.com/office/powerpoint/2010/main" val="3989228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descr="Immagine che contiene testo, interni, scena, biblioteca&#10;&#10;Descrizione generata automaticamente">
            <a:extLst>
              <a:ext uri="{FF2B5EF4-FFF2-40B4-BE49-F238E27FC236}">
                <a16:creationId xmlns:a16="http://schemas.microsoft.com/office/drawing/2014/main" id="{2DEF1A0A-99FB-4774-8089-0427B7548330}"/>
              </a:ext>
            </a:extLst>
          </p:cNvPr>
          <p:cNvPicPr>
            <a:picLocks noChangeAspect="1"/>
          </p:cNvPicPr>
          <p:nvPr/>
        </p:nvPicPr>
        <p:blipFill rotWithShape="1">
          <a:blip r:embed="rId2">
            <a:alphaModFix amt="35000"/>
          </a:blip>
          <a:srcRect t="902" b="20973"/>
          <a:stretch/>
        </p:blipFill>
        <p:spPr>
          <a:xfrm>
            <a:off x="20" y="1"/>
            <a:ext cx="12191980" cy="6857999"/>
          </a:xfrm>
          <a:prstGeom prst="rect">
            <a:avLst/>
          </a:prstGeom>
        </p:spPr>
      </p:pic>
      <p:sp>
        <p:nvSpPr>
          <p:cNvPr id="2" name="Titolo 1">
            <a:extLst>
              <a:ext uri="{FF2B5EF4-FFF2-40B4-BE49-F238E27FC236}">
                <a16:creationId xmlns:a16="http://schemas.microsoft.com/office/drawing/2014/main" id="{CCD0805F-F7E2-4B31-9EBC-E5EC16BA3C57}"/>
              </a:ext>
            </a:extLst>
          </p:cNvPr>
          <p:cNvSpPr>
            <a:spLocks noGrp="1"/>
          </p:cNvSpPr>
          <p:nvPr>
            <p:ph type="title"/>
          </p:nvPr>
        </p:nvSpPr>
        <p:spPr>
          <a:xfrm>
            <a:off x="838201" y="1065862"/>
            <a:ext cx="3313164" cy="4726276"/>
          </a:xfrm>
        </p:spPr>
        <p:txBody>
          <a:bodyPr>
            <a:normAutofit/>
          </a:bodyPr>
          <a:lstStyle/>
          <a:p>
            <a:pPr algn="r"/>
            <a:r>
              <a:rPr lang="it-IT" sz="4000">
                <a:solidFill>
                  <a:srgbClr val="FFFFFF"/>
                </a:solidFill>
              </a:rPr>
              <a:t>IL MODELLO DELLE 6 A </a:t>
            </a:r>
            <a:br>
              <a:rPr lang="it-IT" sz="4000">
                <a:solidFill>
                  <a:srgbClr val="FFFFFF"/>
                </a:solidFill>
              </a:rPr>
            </a:br>
            <a:r>
              <a:rPr lang="it-IT" sz="4000">
                <a:solidFill>
                  <a:srgbClr val="FFFFFF"/>
                </a:solidFill>
              </a:rPr>
              <a:t>dell’offerta turistica di una destinazione </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3F753ABE-A353-4BE9-9738-A09667DC4714}"/>
              </a:ext>
            </a:extLst>
          </p:cNvPr>
          <p:cNvGraphicFramePr>
            <a:graphicFrameLocks noGrp="1"/>
          </p:cNvGraphicFramePr>
          <p:nvPr>
            <p:ph idx="1"/>
            <p:extLst>
              <p:ext uri="{D42A27DB-BD31-4B8C-83A1-F6EECF244321}">
                <p14:modId xmlns:p14="http://schemas.microsoft.com/office/powerpoint/2010/main" val="4227174322"/>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171590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9" name="Group 9">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20" name="Rectangle 10">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1">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13">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15">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990600"/>
            <a:ext cx="99060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asellaDiTesto 3">
            <a:extLst>
              <a:ext uri="{FF2B5EF4-FFF2-40B4-BE49-F238E27FC236}">
                <a16:creationId xmlns:a16="http://schemas.microsoft.com/office/drawing/2014/main" id="{8FC2D8ED-078A-4F3A-A332-5B55CE398FF3}"/>
              </a:ext>
            </a:extLst>
          </p:cNvPr>
          <p:cNvSpPr txBox="1"/>
          <p:nvPr/>
        </p:nvSpPr>
        <p:spPr>
          <a:xfrm flipH="1">
            <a:off x="1828799" y="2256013"/>
            <a:ext cx="6821806" cy="369332"/>
          </a:xfrm>
          <a:prstGeom prst="rect">
            <a:avLst/>
          </a:prstGeom>
          <a:noFill/>
        </p:spPr>
        <p:txBody>
          <a:bodyPr wrap="square" rtlCol="0">
            <a:spAutoFit/>
          </a:bodyPr>
          <a:lstStyle/>
          <a:p>
            <a:pPr algn="ctr"/>
            <a:r>
              <a:rPr lang="it-IT" dirty="0"/>
              <a:t> un’attività chiave per l’organizzazione turistica </a:t>
            </a:r>
          </a:p>
        </p:txBody>
      </p:sp>
      <p:cxnSp>
        <p:nvCxnSpPr>
          <p:cNvPr id="6" name="Connettore 2 5">
            <a:extLst>
              <a:ext uri="{FF2B5EF4-FFF2-40B4-BE49-F238E27FC236}">
                <a16:creationId xmlns:a16="http://schemas.microsoft.com/office/drawing/2014/main" id="{B2884E16-C9B4-43C1-B5A3-A97E66573D3D}"/>
              </a:ext>
            </a:extLst>
          </p:cNvPr>
          <p:cNvCxnSpPr/>
          <p:nvPr/>
        </p:nvCxnSpPr>
        <p:spPr>
          <a:xfrm>
            <a:off x="5153891" y="1979014"/>
            <a:ext cx="0" cy="2955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Rettangolo 6">
            <a:extLst>
              <a:ext uri="{FF2B5EF4-FFF2-40B4-BE49-F238E27FC236}">
                <a16:creationId xmlns:a16="http://schemas.microsoft.com/office/drawing/2014/main" id="{DA1A7856-0DE4-4254-9249-CB2AEDD4233B}"/>
              </a:ext>
            </a:extLst>
          </p:cNvPr>
          <p:cNvSpPr/>
          <p:nvPr/>
        </p:nvSpPr>
        <p:spPr>
          <a:xfrm>
            <a:off x="2156105" y="1332683"/>
            <a:ext cx="6167193" cy="646331"/>
          </a:xfrm>
          <a:prstGeom prst="rect">
            <a:avLst/>
          </a:prstGeom>
          <a:noFill/>
        </p:spPr>
        <p:txBody>
          <a:bodyPr wrap="square" lIns="91440" tIns="45720" rIns="91440" bIns="45720">
            <a:spAutoFit/>
          </a:bodyPr>
          <a:lstStyle/>
          <a:p>
            <a:pPr algn="ctr"/>
            <a:r>
              <a:rPr lang="it-IT"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DESTINATION BRANDING</a:t>
            </a:r>
            <a:endParaRPr lang="it-IT"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25" name="CasellaDiTesto 8">
            <a:extLst>
              <a:ext uri="{FF2B5EF4-FFF2-40B4-BE49-F238E27FC236}">
                <a16:creationId xmlns:a16="http://schemas.microsoft.com/office/drawing/2014/main" id="{29E440AB-78C2-4FCE-8DD2-92772FBBD4CE}"/>
              </a:ext>
            </a:extLst>
          </p:cNvPr>
          <p:cNvGraphicFramePr/>
          <p:nvPr/>
        </p:nvGraphicFramePr>
        <p:xfrm flipH="1">
          <a:off x="1193915" y="3078233"/>
          <a:ext cx="8645410"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425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Segnaposto contenuto 4" descr="Immagine che contiene acqua, città&#10;&#10;Descrizione generata automaticamente">
            <a:extLst>
              <a:ext uri="{FF2B5EF4-FFF2-40B4-BE49-F238E27FC236}">
                <a16:creationId xmlns:a16="http://schemas.microsoft.com/office/drawing/2014/main" id="{66027DC1-F96C-4BBE-A2B3-15F4177917AA}"/>
              </a:ext>
            </a:extLst>
          </p:cNvPr>
          <p:cNvPicPr>
            <a:picLocks noChangeAspect="1"/>
          </p:cNvPicPr>
          <p:nvPr/>
        </p:nvPicPr>
        <p:blipFill rotWithShape="1">
          <a:blip r:embed="rId2"/>
          <a:srcRect t="19970" r="-1" b="5997"/>
          <a:stretch/>
        </p:blipFill>
        <p:spPr>
          <a:xfrm>
            <a:off x="0" y="0"/>
            <a:ext cx="12188932" cy="6857990"/>
          </a:xfrm>
          <a:prstGeom prst="rect">
            <a:avLst/>
          </a:prstGeom>
        </p:spPr>
      </p:pic>
      <p:sp>
        <p:nvSpPr>
          <p:cNvPr id="45" name="Freeform: Shape 1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EF73FA1C-A5B2-40CE-ABA9-1E4A4AA73993}"/>
              </a:ext>
            </a:extLst>
          </p:cNvPr>
          <p:cNvSpPr>
            <a:spLocks noGrp="1"/>
          </p:cNvSpPr>
          <p:nvPr>
            <p:ph type="title"/>
          </p:nvPr>
        </p:nvSpPr>
        <p:spPr>
          <a:xfrm>
            <a:off x="618063" y="4153411"/>
            <a:ext cx="9265771" cy="622836"/>
          </a:xfrm>
          <a:prstGeom prst="ellipse">
            <a:avLst/>
          </a:prstGeom>
        </p:spPr>
        <p:txBody>
          <a:bodyPr vert="horz" lIns="91440" tIns="45720" rIns="91440" bIns="45720" rtlCol="0">
            <a:noAutofit/>
          </a:bodyPr>
          <a:lstStyle/>
          <a:p>
            <a:pPr algn="ctr"/>
            <a:r>
              <a:rPr lang="en-US" sz="7200" i="1" kern="1200" dirty="0">
                <a:latin typeface="+mj-lt"/>
                <a:ea typeface="+mj-ea"/>
                <a:cs typeface="+mj-cs"/>
              </a:rPr>
              <a:t>New York </a:t>
            </a:r>
          </a:p>
        </p:txBody>
      </p:sp>
      <p:sp>
        <p:nvSpPr>
          <p:cNvPr id="16" name="Content Placeholder 15">
            <a:extLst>
              <a:ext uri="{FF2B5EF4-FFF2-40B4-BE49-F238E27FC236}">
                <a16:creationId xmlns:a16="http://schemas.microsoft.com/office/drawing/2014/main" id="{9118E7FB-C798-404E-A5FA-05090008E7F9}"/>
              </a:ext>
            </a:extLst>
          </p:cNvPr>
          <p:cNvSpPr>
            <a:spLocks noGrp="1"/>
          </p:cNvSpPr>
          <p:nvPr>
            <p:ph idx="1"/>
          </p:nvPr>
        </p:nvSpPr>
        <p:spPr>
          <a:xfrm>
            <a:off x="618063" y="4856921"/>
            <a:ext cx="9565028" cy="1249240"/>
          </a:xfrm>
        </p:spPr>
        <p:txBody>
          <a:bodyPr>
            <a:normAutofit lnSpcReduction="10000"/>
          </a:bodyPr>
          <a:lstStyle/>
          <a:p>
            <a:pPr marL="0" indent="0">
              <a:buNone/>
            </a:pPr>
            <a:r>
              <a:rPr lang="en-US" sz="1800" dirty="0"/>
              <a:t>La </a:t>
            </a:r>
            <a:r>
              <a:rPr lang="it-IT" sz="1800" dirty="0"/>
              <a:t>costruzione dell'immagine di questa città è avvenuta secondo attente politiche di </a:t>
            </a:r>
            <a:r>
              <a:rPr lang="it-IT" sz="1800" dirty="0" err="1"/>
              <a:t>strategic</a:t>
            </a:r>
            <a:r>
              <a:rPr lang="it-IT" sz="1800" dirty="0"/>
              <a:t> image </a:t>
            </a:r>
            <a:r>
              <a:rPr lang="it-IT" sz="1800" dirty="0" err="1"/>
              <a:t>managment</a:t>
            </a:r>
            <a:r>
              <a:rPr lang="it-IT" sz="1800" dirty="0"/>
              <a:t>, dopo una prima </a:t>
            </a:r>
            <a:r>
              <a:rPr lang="it-IT" sz="1800" u="sng" dirty="0"/>
              <a:t>fase di creazione </a:t>
            </a:r>
            <a:r>
              <a:rPr lang="it-IT" sz="1800" dirty="0"/>
              <a:t>dell’immagine , ne è stata eseguita una seconda di </a:t>
            </a:r>
            <a:r>
              <a:rPr lang="it-IT" sz="1800" u="sng" dirty="0"/>
              <a:t>consolidamento</a:t>
            </a:r>
            <a:r>
              <a:rPr lang="it-IT" sz="1800" dirty="0"/>
              <a:t> che ha rafforzato la forte identità di New York, trasmettendo i contenuti dei fattori di attrattività locale e i prodotti turistici complessi presenti sul suo territorio. È  il frutto della cooperazione tra i vari attori della filiera turistica e gli organi di governance.</a:t>
            </a:r>
            <a:endParaRPr lang="en-US" sz="1800" dirty="0"/>
          </a:p>
        </p:txBody>
      </p:sp>
    </p:spTree>
    <p:extLst>
      <p:ext uri="{BB962C8B-B14F-4D97-AF65-F5344CB8AC3E}">
        <p14:creationId xmlns:p14="http://schemas.microsoft.com/office/powerpoint/2010/main" val="313242683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119E61A-1200-443B-B077-C8B9826CA27B}"/>
              </a:ext>
            </a:extLst>
          </p:cNvPr>
          <p:cNvSpPr>
            <a:spLocks noGrp="1"/>
          </p:cNvSpPr>
          <p:nvPr>
            <p:ph type="title"/>
          </p:nvPr>
        </p:nvSpPr>
        <p:spPr>
          <a:xfrm>
            <a:off x="640079" y="2074363"/>
            <a:ext cx="3925221" cy="2709275"/>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it-IT" sz="2000" kern="1200" dirty="0">
                <a:solidFill>
                  <a:srgbClr val="FFFFFF"/>
                </a:solidFill>
                <a:latin typeface="+mj-lt"/>
                <a:ea typeface="+mj-ea"/>
                <a:cs typeface="+mj-cs"/>
              </a:rPr>
              <a:t>Questo noto marchio ha concorso alla creazione dell'immagine turistica poiché ha sottolineato l'unicità delle risorse artistiche culturali </a:t>
            </a:r>
            <a:endParaRPr lang="en-US" sz="2000" kern="1200" dirty="0">
              <a:solidFill>
                <a:srgbClr val="FFFFFF"/>
              </a:solidFill>
              <a:latin typeface="+mj-lt"/>
              <a:ea typeface="+mj-ea"/>
              <a:cs typeface="+mj-cs"/>
            </a:endParaRPr>
          </a:p>
        </p:txBody>
      </p:sp>
      <p:pic>
        <p:nvPicPr>
          <p:cNvPr id="5" name="Segnaposto contenuto 4">
            <a:extLst>
              <a:ext uri="{FF2B5EF4-FFF2-40B4-BE49-F238E27FC236}">
                <a16:creationId xmlns:a16="http://schemas.microsoft.com/office/drawing/2014/main" id="{7AA61CBF-410D-4D71-9778-C9716FB77C07}"/>
              </a:ext>
            </a:extLst>
          </p:cNvPr>
          <p:cNvPicPr>
            <a:picLocks noGrp="1" noChangeAspect="1"/>
          </p:cNvPicPr>
          <p:nvPr>
            <p:ph idx="1"/>
          </p:nvPr>
        </p:nvPicPr>
        <p:blipFill>
          <a:blip r:embed="rId2"/>
          <a:stretch>
            <a:fillRect/>
          </a:stretch>
        </p:blipFill>
        <p:spPr>
          <a:xfrm>
            <a:off x="4946301" y="1047537"/>
            <a:ext cx="6134796" cy="4930987"/>
          </a:xfrm>
          <a:prstGeom prst="rect">
            <a:avLst/>
          </a:prstGeom>
        </p:spPr>
      </p:pic>
    </p:spTree>
    <p:extLst>
      <p:ext uri="{BB962C8B-B14F-4D97-AF65-F5344CB8AC3E}">
        <p14:creationId xmlns:p14="http://schemas.microsoft.com/office/powerpoint/2010/main" val="575846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688BF8A9-897B-47CF-8140-EC26049F3DC5}"/>
              </a:ext>
            </a:extLst>
          </p:cNvPr>
          <p:cNvPicPr>
            <a:picLocks noChangeAspect="1"/>
          </p:cNvPicPr>
          <p:nvPr/>
        </p:nvPicPr>
        <p:blipFill rotWithShape="1">
          <a:blip r:embed="rId2"/>
          <a:srcRect t="14227" r="-1" b="8670"/>
          <a:stretch/>
        </p:blipFill>
        <p:spPr>
          <a:xfrm>
            <a:off x="-371476" y="-211141"/>
            <a:ext cx="12228129" cy="4666928"/>
          </a:xfrm>
          <a:prstGeom prst="rect">
            <a:avLst/>
          </a:prstGeom>
        </p:spPr>
      </p:pic>
      <p:grpSp>
        <p:nvGrpSpPr>
          <p:cNvPr id="12" name="Group 11">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3" name="Freeform: Shape 1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8" name="Freeform: Shape 1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6" name="Freeform: Shape 1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olo 1">
            <a:extLst>
              <a:ext uri="{FF2B5EF4-FFF2-40B4-BE49-F238E27FC236}">
                <a16:creationId xmlns:a16="http://schemas.microsoft.com/office/drawing/2014/main" id="{327CE296-E9C6-41FB-A665-F66841D131C6}"/>
              </a:ext>
            </a:extLst>
          </p:cNvPr>
          <p:cNvSpPr>
            <a:spLocks noGrp="1"/>
          </p:cNvSpPr>
          <p:nvPr>
            <p:ph type="title"/>
          </p:nvPr>
        </p:nvSpPr>
        <p:spPr>
          <a:xfrm>
            <a:off x="804672" y="4551037"/>
            <a:ext cx="5021782" cy="1509931"/>
          </a:xfrm>
        </p:spPr>
        <p:txBody>
          <a:bodyPr>
            <a:normAutofit/>
          </a:bodyPr>
          <a:lstStyle/>
          <a:p>
            <a:r>
              <a:rPr lang="it-IT" sz="3300">
                <a:solidFill>
                  <a:schemeClr val="tx2"/>
                </a:solidFill>
              </a:rPr>
              <a:t>Uno slogan e un trend grafico imitato da molte città </a:t>
            </a:r>
          </a:p>
        </p:txBody>
      </p:sp>
      <p:sp>
        <p:nvSpPr>
          <p:cNvPr id="3" name="Segnaposto contenuto 2">
            <a:extLst>
              <a:ext uri="{FF2B5EF4-FFF2-40B4-BE49-F238E27FC236}">
                <a16:creationId xmlns:a16="http://schemas.microsoft.com/office/drawing/2014/main" id="{DBBA7055-C874-4AD9-B28A-521CFA5131C9}"/>
              </a:ext>
            </a:extLst>
          </p:cNvPr>
          <p:cNvSpPr>
            <a:spLocks noGrp="1"/>
          </p:cNvSpPr>
          <p:nvPr>
            <p:ph idx="1"/>
          </p:nvPr>
        </p:nvSpPr>
        <p:spPr>
          <a:xfrm>
            <a:off x="6470247" y="4551037"/>
            <a:ext cx="4926411" cy="1509935"/>
          </a:xfrm>
        </p:spPr>
        <p:txBody>
          <a:bodyPr anchor="ctr">
            <a:noAutofit/>
          </a:bodyPr>
          <a:lstStyle/>
          <a:p>
            <a:pPr marL="0" indent="0">
              <a:buNone/>
            </a:pPr>
            <a:r>
              <a:rPr lang="it-IT" sz="1800" dirty="0">
                <a:solidFill>
                  <a:schemeClr val="tx2"/>
                </a:solidFill>
              </a:rPr>
              <a:t>È stato progettato dall'artista e designer Milton Glaser nel 1976, commissionato dal Department of commerce di New York per promuovere il turismo della città statunitense.</a:t>
            </a:r>
          </a:p>
          <a:p>
            <a:pPr marL="0" indent="0">
              <a:buNone/>
            </a:pPr>
            <a:endParaRPr lang="it-IT" sz="1800" dirty="0">
              <a:solidFill>
                <a:schemeClr val="tx2"/>
              </a:solidFill>
            </a:endParaRPr>
          </a:p>
          <a:p>
            <a:pPr marL="0" indent="0">
              <a:buNone/>
            </a:pPr>
            <a:r>
              <a:rPr lang="it-IT" sz="1800" dirty="0">
                <a:solidFill>
                  <a:schemeClr val="tx2"/>
                </a:solidFill>
              </a:rPr>
              <a:t>Negli anni 70 la città di New York stava attraversando un periodo particolarmente difficile:</a:t>
            </a:r>
          </a:p>
          <a:p>
            <a:pPr marL="0" indent="0">
              <a:buNone/>
            </a:pPr>
            <a:r>
              <a:rPr lang="it-IT" sz="1800" dirty="0">
                <a:solidFill>
                  <a:schemeClr val="tx2"/>
                </a:solidFill>
              </a:rPr>
              <a:t>-aumento della criminalità </a:t>
            </a:r>
          </a:p>
          <a:p>
            <a:pPr marL="0" indent="0">
              <a:buNone/>
            </a:pPr>
            <a:r>
              <a:rPr lang="it-IT" sz="1800" dirty="0">
                <a:solidFill>
                  <a:schemeClr val="tx2"/>
                </a:solidFill>
              </a:rPr>
              <a:t>-crisi finanziaria  </a:t>
            </a:r>
          </a:p>
        </p:txBody>
      </p:sp>
    </p:spTree>
    <p:extLst>
      <p:ext uri="{BB962C8B-B14F-4D97-AF65-F5344CB8AC3E}">
        <p14:creationId xmlns:p14="http://schemas.microsoft.com/office/powerpoint/2010/main" val="1849458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8">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0BB46F-396E-4381-8215-E7600FCF7361}"/>
              </a:ext>
            </a:extLst>
          </p:cNvPr>
          <p:cNvSpPr>
            <a:spLocks noGrp="1"/>
          </p:cNvSpPr>
          <p:nvPr>
            <p:ph type="title"/>
          </p:nvPr>
        </p:nvSpPr>
        <p:spPr>
          <a:xfrm>
            <a:off x="594360" y="687479"/>
            <a:ext cx="3444240" cy="1574874"/>
          </a:xfrm>
        </p:spPr>
        <p:txBody>
          <a:bodyPr anchor="b">
            <a:normAutofit/>
          </a:bodyPr>
          <a:lstStyle/>
          <a:p>
            <a:pPr algn="ctr"/>
            <a:r>
              <a:rPr lang="it-IT" sz="3400">
                <a:solidFill>
                  <a:srgbClr val="FF0000"/>
                </a:solidFill>
                <a:latin typeface="Rockwell Nova Light" panose="02060303020205020403" pitchFamily="18" charset="0"/>
                <a:ea typeface="Yu Gothic UI" panose="020B0500000000000000" pitchFamily="34" charset="-128"/>
              </a:rPr>
              <a:t>una nuova campagna pubblicitaria </a:t>
            </a:r>
          </a:p>
        </p:txBody>
      </p:sp>
      <p:grpSp>
        <p:nvGrpSpPr>
          <p:cNvPr id="23" name="Group 22">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24"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egnaposto contenuto 2">
            <a:extLst>
              <a:ext uri="{FF2B5EF4-FFF2-40B4-BE49-F238E27FC236}">
                <a16:creationId xmlns:a16="http://schemas.microsoft.com/office/drawing/2014/main" id="{BB39F304-7F5D-446F-B102-70A1BB559DFE}"/>
              </a:ext>
            </a:extLst>
          </p:cNvPr>
          <p:cNvSpPr>
            <a:spLocks noGrp="1"/>
          </p:cNvSpPr>
          <p:nvPr>
            <p:ph idx="1"/>
          </p:nvPr>
        </p:nvSpPr>
        <p:spPr>
          <a:xfrm>
            <a:off x="621544" y="2586357"/>
            <a:ext cx="3444240" cy="2935176"/>
          </a:xfrm>
        </p:spPr>
        <p:txBody>
          <a:bodyPr anchor="ctr">
            <a:normAutofit/>
          </a:bodyPr>
          <a:lstStyle/>
          <a:p>
            <a:pPr marL="0" indent="0">
              <a:buNone/>
            </a:pPr>
            <a:r>
              <a:rPr lang="it-IT" sz="1800" dirty="0"/>
              <a:t>Serviva per arginare il problema e attirare nuovi visitatori, il dipartimento di New York scelse come agenzia pubblicitaria adatta a questo incarico la Wells Rich Greene.</a:t>
            </a:r>
          </a:p>
          <a:p>
            <a:pPr marL="0" indent="0">
              <a:buNone/>
            </a:pPr>
            <a:endParaRPr lang="it-IT" sz="1800" dirty="0"/>
          </a:p>
          <a:p>
            <a:pPr marL="0" indent="0">
              <a:buNone/>
            </a:pPr>
            <a:r>
              <a:rPr lang="it-IT" sz="1800" dirty="0"/>
              <a:t>Un logo semplice che riscosse molto successo diventando pertanto un simbolo della città.</a:t>
            </a:r>
          </a:p>
        </p:txBody>
      </p:sp>
      <p:pic>
        <p:nvPicPr>
          <p:cNvPr id="7" name="Immagine 6" descr="Immagine che contiene persona, folla&#10;&#10;Descrizione generata automaticamente">
            <a:extLst>
              <a:ext uri="{FF2B5EF4-FFF2-40B4-BE49-F238E27FC236}">
                <a16:creationId xmlns:a16="http://schemas.microsoft.com/office/drawing/2014/main" id="{09B58B7D-5D2E-4269-9358-935C4842DDCD}"/>
              </a:ext>
            </a:extLst>
          </p:cNvPr>
          <p:cNvPicPr>
            <a:picLocks noChangeAspect="1"/>
          </p:cNvPicPr>
          <p:nvPr/>
        </p:nvPicPr>
        <p:blipFill rotWithShape="1">
          <a:blip r:embed="rId2"/>
          <a:srcRect r="1248" b="1"/>
          <a:stretch/>
        </p:blipFill>
        <p:spPr>
          <a:xfrm>
            <a:off x="4466900" y="531074"/>
            <a:ext cx="3566160" cy="5577118"/>
          </a:xfrm>
          <a:prstGeom prst="rect">
            <a:avLst/>
          </a:prstGeom>
        </p:spPr>
      </p:pic>
      <p:pic>
        <p:nvPicPr>
          <p:cNvPr id="5" name="Immagine 4" descr="Immagine che contiene persona, esterni, persone, gruppo&#10;&#10;Descrizione generata automaticamente">
            <a:extLst>
              <a:ext uri="{FF2B5EF4-FFF2-40B4-BE49-F238E27FC236}">
                <a16:creationId xmlns:a16="http://schemas.microsoft.com/office/drawing/2014/main" id="{DEE8BF93-2B24-423F-A5B2-8B0CF95E1423}"/>
              </a:ext>
            </a:extLst>
          </p:cNvPr>
          <p:cNvPicPr>
            <a:picLocks noChangeAspect="1"/>
          </p:cNvPicPr>
          <p:nvPr/>
        </p:nvPicPr>
        <p:blipFill rotWithShape="1">
          <a:blip r:embed="rId3"/>
          <a:srcRect l="49224" r="11612" b="1"/>
          <a:stretch/>
        </p:blipFill>
        <p:spPr>
          <a:xfrm>
            <a:off x="8321044" y="531074"/>
            <a:ext cx="3566160" cy="5577118"/>
          </a:xfrm>
          <a:prstGeom prst="rect">
            <a:avLst/>
          </a:prstGeom>
        </p:spPr>
      </p:pic>
      <p:sp>
        <p:nvSpPr>
          <p:cNvPr id="45" name="Rectangle 44">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018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magine 4">
            <a:extLst>
              <a:ext uri="{FF2B5EF4-FFF2-40B4-BE49-F238E27FC236}">
                <a16:creationId xmlns:a16="http://schemas.microsoft.com/office/drawing/2014/main" id="{42EEE5DF-86AE-4D99-92F7-88E3220F9224}"/>
              </a:ext>
            </a:extLst>
          </p:cNvPr>
          <p:cNvPicPr>
            <a:picLocks noChangeAspect="1"/>
          </p:cNvPicPr>
          <p:nvPr/>
        </p:nvPicPr>
        <p:blipFill rotWithShape="1">
          <a:blip r:embed="rId2"/>
          <a:srcRect t="8548" r="-2" b="-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3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47B7CF5F-EA0A-45A6-81BC-93A05DAAB3B2}"/>
              </a:ext>
            </a:extLst>
          </p:cNvPr>
          <p:cNvSpPr>
            <a:spLocks noGrp="1"/>
          </p:cNvSpPr>
          <p:nvPr>
            <p:ph type="title"/>
          </p:nvPr>
        </p:nvSpPr>
        <p:spPr>
          <a:xfrm>
            <a:off x="5827048" y="407987"/>
            <a:ext cx="5721484" cy="1325563"/>
          </a:xfrm>
        </p:spPr>
        <p:txBody>
          <a:bodyPr>
            <a:normAutofit/>
          </a:bodyPr>
          <a:lstStyle/>
          <a:p>
            <a:pPr algn="ctr"/>
            <a:r>
              <a:rPr lang="it-IT" dirty="0"/>
              <a:t>una seconda versione del logo </a:t>
            </a:r>
          </a:p>
        </p:txBody>
      </p:sp>
      <p:sp>
        <p:nvSpPr>
          <p:cNvPr id="3" name="Segnaposto contenuto 2">
            <a:extLst>
              <a:ext uri="{FF2B5EF4-FFF2-40B4-BE49-F238E27FC236}">
                <a16:creationId xmlns:a16="http://schemas.microsoft.com/office/drawing/2014/main" id="{6A08954E-BD5E-4AF0-82DD-5541C8EF3744}"/>
              </a:ext>
            </a:extLst>
          </p:cNvPr>
          <p:cNvSpPr>
            <a:spLocks noGrp="1"/>
          </p:cNvSpPr>
          <p:nvPr>
            <p:ph idx="1"/>
          </p:nvPr>
        </p:nvSpPr>
        <p:spPr>
          <a:xfrm>
            <a:off x="5827048" y="1868487"/>
            <a:ext cx="5721484" cy="4351338"/>
          </a:xfrm>
        </p:spPr>
        <p:txBody>
          <a:bodyPr>
            <a:normAutofit/>
          </a:bodyPr>
          <a:lstStyle/>
          <a:p>
            <a:pPr marL="0" indent="0">
              <a:buNone/>
            </a:pPr>
            <a:r>
              <a:rPr lang="it-IT" dirty="0"/>
              <a:t>Dopo gli attacchi dell' 11 settembre molti cittadini hanno indossato le magliette con la scritta i love New York in segno di Unione e solidarietà. Questo avvenimento ha portato il designer a creare una seconda versione del logo per commemorare la tragedia da «I love New York» a «I love New York more </a:t>
            </a:r>
            <a:r>
              <a:rPr lang="it-IT" dirty="0" err="1"/>
              <a:t>than</a:t>
            </a:r>
            <a:r>
              <a:rPr lang="it-IT" dirty="0"/>
              <a:t> </a:t>
            </a:r>
            <a:r>
              <a:rPr lang="it-IT" dirty="0" err="1"/>
              <a:t>ever</a:t>
            </a:r>
            <a:r>
              <a:rPr lang="it-IT" dirty="0"/>
              <a:t>» con una piccola macchia nera sul cuore.</a:t>
            </a:r>
          </a:p>
        </p:txBody>
      </p:sp>
    </p:spTree>
    <p:extLst>
      <p:ext uri="{BB962C8B-B14F-4D97-AF65-F5344CB8AC3E}">
        <p14:creationId xmlns:p14="http://schemas.microsoft.com/office/powerpoint/2010/main" val="4263347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10AE3FC-003E-470E-B395-8343E855D933}"/>
              </a:ext>
            </a:extLst>
          </p:cNvPr>
          <p:cNvSpPr>
            <a:spLocks noGrp="1"/>
          </p:cNvSpPr>
          <p:nvPr>
            <p:ph type="title"/>
          </p:nvPr>
        </p:nvSpPr>
        <p:spPr>
          <a:xfrm>
            <a:off x="826396" y="586855"/>
            <a:ext cx="4230100" cy="3387497"/>
          </a:xfrm>
        </p:spPr>
        <p:txBody>
          <a:bodyPr anchor="b">
            <a:normAutofit/>
          </a:bodyPr>
          <a:lstStyle/>
          <a:p>
            <a:pPr algn="ctr"/>
            <a:r>
              <a:rPr lang="it-IT" sz="4000" dirty="0">
                <a:solidFill>
                  <a:srgbClr val="FFFFFF"/>
                </a:solidFill>
              </a:rPr>
              <a:t>Politiche strategiche per costruire il brand </a:t>
            </a:r>
            <a:r>
              <a:rPr lang="it-IT" sz="4000" dirty="0" err="1">
                <a:solidFill>
                  <a:srgbClr val="FFFFFF"/>
                </a:solidFill>
              </a:rPr>
              <a:t>identity</a:t>
            </a:r>
            <a:r>
              <a:rPr lang="it-IT" sz="4000" dirty="0">
                <a:solidFill>
                  <a:srgbClr val="FFFFFF"/>
                </a:solidFill>
              </a:rPr>
              <a:t> di New York </a:t>
            </a:r>
          </a:p>
        </p:txBody>
      </p:sp>
      <p:sp>
        <p:nvSpPr>
          <p:cNvPr id="3" name="Segnaposto contenuto 2">
            <a:extLst>
              <a:ext uri="{FF2B5EF4-FFF2-40B4-BE49-F238E27FC236}">
                <a16:creationId xmlns:a16="http://schemas.microsoft.com/office/drawing/2014/main" id="{B383A59E-5745-48D3-8FF5-E77CCFA130AA}"/>
              </a:ext>
            </a:extLst>
          </p:cNvPr>
          <p:cNvSpPr>
            <a:spLocks noGrp="1"/>
          </p:cNvSpPr>
          <p:nvPr>
            <p:ph idx="1"/>
          </p:nvPr>
        </p:nvSpPr>
        <p:spPr>
          <a:xfrm>
            <a:off x="6503158" y="649480"/>
            <a:ext cx="4862447" cy="5546047"/>
          </a:xfrm>
        </p:spPr>
        <p:txBody>
          <a:bodyPr anchor="ctr">
            <a:normAutofit/>
          </a:bodyPr>
          <a:lstStyle/>
          <a:p>
            <a:r>
              <a:rPr lang="it-IT" sz="2400" dirty="0"/>
              <a:t>A livello indotto:</a:t>
            </a:r>
          </a:p>
          <a:p>
            <a:pPr marL="0" indent="0">
              <a:buNone/>
            </a:pPr>
            <a:r>
              <a:rPr lang="it-IT" sz="1400" dirty="0"/>
              <a:t>-gestite relazioni con le 18 rappresentanze degli uffici presenti sui principali mercati di provenienza dei target attuali;</a:t>
            </a:r>
          </a:p>
          <a:p>
            <a:pPr marL="0" indent="0">
              <a:buNone/>
            </a:pPr>
            <a:r>
              <a:rPr lang="it-IT" sz="1400" dirty="0"/>
              <a:t>-partecipa annualmente a fiere commerciali per lo sviluppo di relazioni business to business;</a:t>
            </a:r>
          </a:p>
          <a:p>
            <a:pPr marL="0" indent="0">
              <a:buNone/>
            </a:pPr>
            <a:r>
              <a:rPr lang="it-IT" sz="1400" dirty="0"/>
              <a:t>-utilizzo di viaggi educativi al fine di far conoscere il prodotto NYC ai principali operatori turistici dei paesi di provenienza, attuali e potenziali;</a:t>
            </a:r>
          </a:p>
          <a:p>
            <a:pPr marL="0" indent="0">
              <a:buNone/>
            </a:pPr>
            <a:r>
              <a:rPr lang="it-IT" sz="1400" dirty="0"/>
              <a:t>-pubblica ogni anno la guida NY </a:t>
            </a:r>
            <a:r>
              <a:rPr lang="it-IT" sz="1400" dirty="0" err="1"/>
              <a:t>official</a:t>
            </a:r>
            <a:r>
              <a:rPr lang="it-IT" sz="1400" dirty="0"/>
              <a:t> meeting e event planner che viene distribuita anche nelle fiere di settore;</a:t>
            </a:r>
          </a:p>
          <a:p>
            <a:pPr marL="0" indent="0">
              <a:buNone/>
            </a:pPr>
            <a:r>
              <a:rPr lang="it-IT" sz="1400" dirty="0"/>
              <a:t>-realizza campagne promozionali per promuovere l'offerta turistica della destinazione sottolineandone la varietà in termini di prodotti ed esperienze quali intrattenimento, arte e cultura, gastronomia e shopping.</a:t>
            </a:r>
          </a:p>
          <a:p>
            <a:r>
              <a:rPr lang="it-IT" sz="2400" dirty="0"/>
              <a:t>A livello organico:</a:t>
            </a:r>
          </a:p>
          <a:p>
            <a:pPr marL="0" indent="0">
              <a:buNone/>
            </a:pPr>
            <a:r>
              <a:rPr lang="it-IT" sz="1400" dirty="0"/>
              <a:t> Sono state attuate dalla governance politiche che riguardano:</a:t>
            </a:r>
          </a:p>
          <a:p>
            <a:pPr marL="0" indent="0">
              <a:buNone/>
            </a:pPr>
            <a:r>
              <a:rPr lang="it-IT" sz="1400" dirty="0"/>
              <a:t>-realizzazione di campagne promozionali nella fase di fruizione dell'esperienza turistica </a:t>
            </a:r>
          </a:p>
          <a:p>
            <a:pPr marL="0" indent="0">
              <a:buNone/>
            </a:pPr>
            <a:r>
              <a:rPr lang="it-IT" sz="1400" dirty="0"/>
              <a:t>-Pubblica annualmente </a:t>
            </a:r>
            <a:r>
              <a:rPr lang="it-IT" sz="1400" dirty="0" err="1"/>
              <a:t>official</a:t>
            </a:r>
            <a:r>
              <a:rPr lang="it-IT" sz="1400" dirty="0"/>
              <a:t> Travel planner e </a:t>
            </a:r>
            <a:r>
              <a:rPr lang="it-IT" sz="1400" dirty="0" err="1"/>
              <a:t>official</a:t>
            </a:r>
            <a:r>
              <a:rPr lang="it-IT" sz="1400" dirty="0"/>
              <a:t> </a:t>
            </a:r>
            <a:r>
              <a:rPr lang="it-IT" sz="1400" dirty="0" err="1"/>
              <a:t>visitor</a:t>
            </a:r>
            <a:r>
              <a:rPr lang="it-IT" sz="1400" dirty="0"/>
              <a:t> </a:t>
            </a:r>
            <a:r>
              <a:rPr lang="it-IT" sz="1400" dirty="0" err="1"/>
              <a:t>map</a:t>
            </a:r>
            <a:r>
              <a:rPr lang="it-IT" sz="1400" dirty="0"/>
              <a:t> </a:t>
            </a:r>
          </a:p>
        </p:txBody>
      </p:sp>
    </p:spTree>
    <p:extLst>
      <p:ext uri="{BB962C8B-B14F-4D97-AF65-F5344CB8AC3E}">
        <p14:creationId xmlns:p14="http://schemas.microsoft.com/office/powerpoint/2010/main" val="4174469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Immagine 4" descr="Immagine che contiene acqua, esterni, città, fiume&#10;&#10;Descrizione generata automaticamente">
            <a:extLst>
              <a:ext uri="{FF2B5EF4-FFF2-40B4-BE49-F238E27FC236}">
                <a16:creationId xmlns:a16="http://schemas.microsoft.com/office/drawing/2014/main" id="{3D694D88-5EB9-43D7-A3C6-207C0A5045F5}"/>
              </a:ext>
            </a:extLst>
          </p:cNvPr>
          <p:cNvPicPr>
            <a:picLocks noChangeAspect="1"/>
          </p:cNvPicPr>
          <p:nvPr/>
        </p:nvPicPr>
        <p:blipFill rotWithShape="1">
          <a:blip r:embed="rId2"/>
          <a:srcRect l="5669" r="6798"/>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8B74CAAE-042B-44F5-9835-34D1A6B04912}"/>
              </a:ext>
            </a:extLst>
          </p:cNvPr>
          <p:cNvSpPr>
            <a:spLocks noGrp="1"/>
          </p:cNvSpPr>
          <p:nvPr>
            <p:ph type="title"/>
          </p:nvPr>
        </p:nvSpPr>
        <p:spPr>
          <a:xfrm>
            <a:off x="618062" y="4185749"/>
            <a:ext cx="9265771" cy="622836"/>
          </a:xfrm>
        </p:spPr>
        <p:txBody>
          <a:bodyPr>
            <a:noAutofit/>
          </a:bodyPr>
          <a:lstStyle/>
          <a:p>
            <a:pPr algn="ctr"/>
            <a:r>
              <a:rPr lang="it-IT" sz="6000" i="1" dirty="0"/>
              <a:t>Sydney</a:t>
            </a:r>
          </a:p>
        </p:txBody>
      </p:sp>
      <p:sp>
        <p:nvSpPr>
          <p:cNvPr id="3" name="Segnaposto contenuto 2">
            <a:extLst>
              <a:ext uri="{FF2B5EF4-FFF2-40B4-BE49-F238E27FC236}">
                <a16:creationId xmlns:a16="http://schemas.microsoft.com/office/drawing/2014/main" id="{596FB313-021E-48C8-9639-7C1D142CC395}"/>
              </a:ext>
            </a:extLst>
          </p:cNvPr>
          <p:cNvSpPr>
            <a:spLocks noGrp="1"/>
          </p:cNvSpPr>
          <p:nvPr>
            <p:ph idx="1"/>
          </p:nvPr>
        </p:nvSpPr>
        <p:spPr>
          <a:xfrm>
            <a:off x="618063" y="4856921"/>
            <a:ext cx="9565028" cy="1249240"/>
          </a:xfrm>
        </p:spPr>
        <p:txBody>
          <a:bodyPr>
            <a:normAutofit/>
          </a:bodyPr>
          <a:lstStyle/>
          <a:p>
            <a:r>
              <a:rPr lang="it-IT" sz="1800" dirty="0"/>
              <a:t>Ha emulato il successo di New York istituendo la Greater Sydney Partnership per la gestione del progetto «Brand Sydney».</a:t>
            </a:r>
          </a:p>
          <a:p>
            <a:r>
              <a:rPr lang="it-IT" sz="1800" dirty="0"/>
              <a:t>Nel 2010 il governo ha deciso di istituire un ente no profit per gestire il progetto brand Sydney stanziando 2,7 milioni di dollari per realizzare questo programma.</a:t>
            </a:r>
          </a:p>
        </p:txBody>
      </p:sp>
    </p:spTree>
    <p:extLst>
      <p:ext uri="{BB962C8B-B14F-4D97-AF65-F5344CB8AC3E}">
        <p14:creationId xmlns:p14="http://schemas.microsoft.com/office/powerpoint/2010/main" val="96624905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7A9125F-3EF7-4C79-9A20-399FD7B6B833}"/>
              </a:ext>
            </a:extLst>
          </p:cNvPr>
          <p:cNvSpPr>
            <a:spLocks noGrp="1"/>
          </p:cNvSpPr>
          <p:nvPr>
            <p:ph type="title"/>
          </p:nvPr>
        </p:nvSpPr>
        <p:spPr>
          <a:xfrm>
            <a:off x="586478" y="1683756"/>
            <a:ext cx="3115265" cy="2396359"/>
          </a:xfrm>
        </p:spPr>
        <p:txBody>
          <a:bodyPr anchor="b">
            <a:normAutofit/>
          </a:bodyPr>
          <a:lstStyle/>
          <a:p>
            <a:pPr algn="ctr"/>
            <a:r>
              <a:rPr lang="it-IT" sz="4000" dirty="0">
                <a:solidFill>
                  <a:srgbClr val="FFFFFF"/>
                </a:solidFill>
              </a:rPr>
              <a:t>«Brand Sydney»</a:t>
            </a:r>
          </a:p>
        </p:txBody>
      </p:sp>
      <p:graphicFrame>
        <p:nvGraphicFramePr>
          <p:cNvPr id="5" name="Segnaposto contenuto 2">
            <a:extLst>
              <a:ext uri="{FF2B5EF4-FFF2-40B4-BE49-F238E27FC236}">
                <a16:creationId xmlns:a16="http://schemas.microsoft.com/office/drawing/2014/main" id="{B5EB6E1D-40D9-44D7-B635-FE18E13CAB5E}"/>
              </a:ext>
            </a:extLst>
          </p:cNvPr>
          <p:cNvGraphicFramePr>
            <a:graphicFrameLocks noGrp="1"/>
          </p:cNvGraphicFramePr>
          <p:nvPr>
            <p:ph idx="1"/>
            <p:extLst>
              <p:ext uri="{D42A27DB-BD31-4B8C-83A1-F6EECF244321}">
                <p14:modId xmlns:p14="http://schemas.microsoft.com/office/powerpoint/2010/main" val="137964556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6173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053DB66-275B-401E-9DB8-7A2E3ABDA9A9}"/>
              </a:ext>
            </a:extLst>
          </p:cNvPr>
          <p:cNvSpPr>
            <a:spLocks noGrp="1"/>
          </p:cNvSpPr>
          <p:nvPr>
            <p:ph type="title"/>
          </p:nvPr>
        </p:nvSpPr>
        <p:spPr>
          <a:xfrm>
            <a:off x="191534" y="1198418"/>
            <a:ext cx="3200400" cy="4461163"/>
          </a:xfrm>
        </p:spPr>
        <p:txBody>
          <a:bodyPr>
            <a:normAutofit/>
          </a:bodyPr>
          <a:lstStyle/>
          <a:p>
            <a:r>
              <a:rPr lang="it-IT" sz="4100" u="sng" dirty="0">
                <a:solidFill>
                  <a:srgbClr val="FFFFFF"/>
                </a:solidFill>
              </a:rPr>
              <a:t>Tre grandi eventi </a:t>
            </a:r>
            <a:r>
              <a:rPr lang="it-IT" sz="4100" dirty="0">
                <a:solidFill>
                  <a:srgbClr val="FFFFFF"/>
                </a:solidFill>
              </a:rPr>
              <a:t>hanno concorso a formare l'identità della destinazione</a:t>
            </a:r>
            <a:br>
              <a:rPr lang="it-IT" sz="4100" dirty="0">
                <a:solidFill>
                  <a:srgbClr val="FFFFFF"/>
                </a:solidFill>
              </a:rPr>
            </a:br>
            <a:r>
              <a:rPr lang="it-IT" sz="4100" dirty="0">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F80BBC9E-690F-4DBD-8E2C-A0B21E6702A9}"/>
              </a:ext>
            </a:extLst>
          </p:cNvPr>
          <p:cNvSpPr>
            <a:spLocks noGrp="1"/>
          </p:cNvSpPr>
          <p:nvPr>
            <p:ph idx="1"/>
          </p:nvPr>
        </p:nvSpPr>
        <p:spPr>
          <a:xfrm>
            <a:off x="4447308" y="591344"/>
            <a:ext cx="6906491" cy="5585619"/>
          </a:xfrm>
        </p:spPr>
        <p:txBody>
          <a:bodyPr anchor="ctr">
            <a:normAutofit/>
          </a:bodyPr>
          <a:lstStyle/>
          <a:p>
            <a:r>
              <a:rPr lang="it-IT" dirty="0"/>
              <a:t>Olimpiadi del 2000 </a:t>
            </a:r>
          </a:p>
          <a:p>
            <a:r>
              <a:rPr lang="it-IT" dirty="0"/>
              <a:t>Coppa del mondo di rugby 2003 </a:t>
            </a:r>
          </a:p>
          <a:p>
            <a:r>
              <a:rPr lang="it-IT" dirty="0"/>
              <a:t>Giornata mondiale della gioventù 2008 </a:t>
            </a:r>
          </a:p>
          <a:p>
            <a:endParaRPr lang="it-IT" dirty="0"/>
          </a:p>
          <a:p>
            <a:pPr marL="0" indent="0">
              <a:buNone/>
            </a:pPr>
            <a:r>
              <a:rPr lang="it-IT" dirty="0"/>
              <a:t>Questi eventi hanno rafforzato l'immagine di Sydney presentandola come città culturale poiché nell'ambito degli eventi sportivi hanno avuto luogo numerosi Festival culturali. sono seguiti eventi annuali come </a:t>
            </a:r>
            <a:r>
              <a:rPr lang="it-IT" dirty="0" err="1"/>
              <a:t>vivid</a:t>
            </a:r>
            <a:r>
              <a:rPr lang="it-IT" dirty="0"/>
              <a:t> Festival, </a:t>
            </a:r>
            <a:r>
              <a:rPr lang="it-IT" dirty="0" err="1"/>
              <a:t>crave</a:t>
            </a:r>
            <a:r>
              <a:rPr lang="it-IT" dirty="0"/>
              <a:t>, </a:t>
            </a:r>
            <a:r>
              <a:rPr lang="it-IT" dirty="0" err="1"/>
              <a:t>vivacity</a:t>
            </a:r>
            <a:r>
              <a:rPr lang="it-IT" dirty="0"/>
              <a:t>.</a:t>
            </a:r>
          </a:p>
        </p:txBody>
      </p:sp>
      <p:sp>
        <p:nvSpPr>
          <p:cNvPr id="4" name="Rettangolo 3">
            <a:extLst>
              <a:ext uri="{FF2B5EF4-FFF2-40B4-BE49-F238E27FC236}">
                <a16:creationId xmlns:a16="http://schemas.microsoft.com/office/drawing/2014/main" id="{5AE02252-7405-4AFF-AC6F-A24EAFF608F7}"/>
              </a:ext>
            </a:extLst>
          </p:cNvPr>
          <p:cNvSpPr/>
          <p:nvPr/>
        </p:nvSpPr>
        <p:spPr>
          <a:xfrm>
            <a:off x="4019217" y="963044"/>
            <a:ext cx="535724"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1</a:t>
            </a:r>
          </a:p>
        </p:txBody>
      </p:sp>
    </p:spTree>
    <p:extLst>
      <p:ext uri="{BB962C8B-B14F-4D97-AF65-F5344CB8AC3E}">
        <p14:creationId xmlns:p14="http://schemas.microsoft.com/office/powerpoint/2010/main" val="1248951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2">
            <a:extLst>
              <a:ext uri="{FF2B5EF4-FFF2-40B4-BE49-F238E27FC236}">
                <a16:creationId xmlns:a16="http://schemas.microsoft.com/office/drawing/2014/main" id="{E6F7D42B-AE34-4295-BC15-4AAF4CA3577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olo 3">
            <a:extLst>
              <a:ext uri="{FF2B5EF4-FFF2-40B4-BE49-F238E27FC236}">
                <a16:creationId xmlns:a16="http://schemas.microsoft.com/office/drawing/2014/main" id="{AF797A5D-8EE7-4EDA-B148-320296C07689}"/>
              </a:ext>
            </a:extLst>
          </p:cNvPr>
          <p:cNvSpPr>
            <a:spLocks noGrp="1"/>
          </p:cNvSpPr>
          <p:nvPr>
            <p:ph type="title"/>
          </p:nvPr>
        </p:nvSpPr>
        <p:spPr>
          <a:xfrm>
            <a:off x="308888" y="1825625"/>
            <a:ext cx="529312" cy="840230"/>
          </a:xfrm>
          <a:prstGeom prst="rect">
            <a:avLst/>
          </a:prstGeom>
          <a:noFill/>
        </p:spPr>
        <p:txBody>
          <a:bodyPr wrap="none" lIns="91440" tIns="45720" rIns="91440" bIns="45720">
            <a:spAutoFit/>
          </a:bodyPr>
          <a:lstStyle/>
          <a:p>
            <a:pPr algn="ctr"/>
            <a:r>
              <a:rPr lang="it-IT" sz="5400" b="1" dirty="0">
                <a:ln w="22225">
                  <a:solidFill>
                    <a:schemeClr val="accent2"/>
                  </a:solidFill>
                  <a:prstDash val="solid"/>
                </a:ln>
                <a:solidFill>
                  <a:schemeClr val="accent2">
                    <a:lumMod val="40000"/>
                    <a:lumOff val="60000"/>
                  </a:schemeClr>
                </a:solidFill>
              </a:rPr>
              <a:t>2</a:t>
            </a:r>
            <a:endParaRPr lang="it-IT" sz="5400" b="1" cap="none" spc="0" dirty="0">
              <a:ln w="22225">
                <a:solidFill>
                  <a:schemeClr val="accent2"/>
                </a:solidFill>
                <a:prstDash val="solid"/>
              </a:ln>
              <a:solidFill>
                <a:schemeClr val="accent2">
                  <a:lumMod val="40000"/>
                  <a:lumOff val="60000"/>
                </a:schemeClr>
              </a:solidFill>
              <a:effectLst/>
            </a:endParaRPr>
          </a:p>
        </p:txBody>
      </p:sp>
      <p:sp>
        <p:nvSpPr>
          <p:cNvPr id="5" name="Titolo 3">
            <a:extLst>
              <a:ext uri="{FF2B5EF4-FFF2-40B4-BE49-F238E27FC236}">
                <a16:creationId xmlns:a16="http://schemas.microsoft.com/office/drawing/2014/main" id="{34F884AC-83C2-4439-911C-DF28D7C0C788}"/>
              </a:ext>
            </a:extLst>
          </p:cNvPr>
          <p:cNvSpPr txBox="1">
            <a:spLocks/>
          </p:cNvSpPr>
          <p:nvPr/>
        </p:nvSpPr>
        <p:spPr>
          <a:xfrm>
            <a:off x="308888" y="4075247"/>
            <a:ext cx="529312" cy="840230"/>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5400" b="1" dirty="0">
                <a:ln w="22225">
                  <a:solidFill>
                    <a:schemeClr val="accent2"/>
                  </a:solidFill>
                  <a:prstDash val="solid"/>
                </a:ln>
                <a:solidFill>
                  <a:schemeClr val="accent2">
                    <a:lumMod val="40000"/>
                    <a:lumOff val="60000"/>
                  </a:schemeClr>
                </a:solidFill>
              </a:rPr>
              <a:t>3</a:t>
            </a:r>
          </a:p>
        </p:txBody>
      </p:sp>
    </p:spTree>
    <p:extLst>
      <p:ext uri="{BB962C8B-B14F-4D97-AF65-F5344CB8AC3E}">
        <p14:creationId xmlns:p14="http://schemas.microsoft.com/office/powerpoint/2010/main" val="398897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F171856-4E6C-4B6B-A461-8183BD1A51BA}"/>
              </a:ext>
            </a:extLst>
          </p:cNvPr>
          <p:cNvSpPr>
            <a:spLocks noGrp="1"/>
          </p:cNvSpPr>
          <p:nvPr>
            <p:ph type="title"/>
          </p:nvPr>
        </p:nvSpPr>
        <p:spPr>
          <a:xfrm>
            <a:off x="327348" y="238923"/>
            <a:ext cx="12428069" cy="1135737"/>
          </a:xfrm>
        </p:spPr>
        <p:txBody>
          <a:bodyPr>
            <a:normAutofit/>
          </a:bodyPr>
          <a:lstStyle/>
          <a:p>
            <a:r>
              <a:rPr lang="it-IT" sz="3600" b="1" dirty="0"/>
              <a:t>Costruire un </a:t>
            </a:r>
            <a:r>
              <a:rPr lang="it-IT" sz="3600" b="1" dirty="0" err="1"/>
              <a:t>Destination</a:t>
            </a:r>
            <a:r>
              <a:rPr lang="it-IT" sz="3600" b="1" dirty="0"/>
              <a:t> Branding di successo </a:t>
            </a:r>
            <a:r>
              <a:rPr lang="it-IT" sz="3600" b="1" u="sng" dirty="0">
                <a:solidFill>
                  <a:srgbClr val="FF0000"/>
                </a:solidFill>
              </a:rPr>
              <a:t>non è semplice</a:t>
            </a:r>
          </a:p>
        </p:txBody>
      </p:sp>
      <p:sp>
        <p:nvSpPr>
          <p:cNvPr id="3" name="Segnaposto contenuto 2">
            <a:extLst>
              <a:ext uri="{FF2B5EF4-FFF2-40B4-BE49-F238E27FC236}">
                <a16:creationId xmlns:a16="http://schemas.microsoft.com/office/drawing/2014/main" id="{F952A31F-53F2-4A9F-9B2A-1A8C19648F69}"/>
              </a:ext>
            </a:extLst>
          </p:cNvPr>
          <p:cNvSpPr>
            <a:spLocks noGrp="1"/>
          </p:cNvSpPr>
          <p:nvPr>
            <p:ph idx="1"/>
          </p:nvPr>
        </p:nvSpPr>
        <p:spPr>
          <a:xfrm>
            <a:off x="643469" y="1782981"/>
            <a:ext cx="4008384" cy="4451564"/>
          </a:xfrm>
        </p:spPr>
        <p:txBody>
          <a:bodyPr>
            <a:normAutofit/>
          </a:bodyPr>
          <a:lstStyle/>
          <a:p>
            <a:pPr marL="0" indent="0">
              <a:buNone/>
            </a:pPr>
            <a:r>
              <a:rPr lang="it-IT" sz="2000" dirty="0"/>
              <a:t>Gli studi sul </a:t>
            </a:r>
            <a:r>
              <a:rPr lang="it-IT" sz="2000" dirty="0" err="1"/>
              <a:t>Destination</a:t>
            </a:r>
            <a:r>
              <a:rPr lang="it-IT" sz="2000" dirty="0"/>
              <a:t> Branding risalgono al 1998, quando è stato applicato il </a:t>
            </a:r>
            <a:r>
              <a:rPr lang="it-IT" sz="2000" dirty="0">
                <a:solidFill>
                  <a:schemeClr val="tx2">
                    <a:lumMod val="75000"/>
                  </a:schemeClr>
                </a:solidFill>
              </a:rPr>
              <a:t>concetto di brand </a:t>
            </a:r>
            <a:r>
              <a:rPr lang="it-IT" sz="2000" dirty="0"/>
              <a:t>alle </a:t>
            </a:r>
            <a:r>
              <a:rPr lang="it-IT" sz="2000" dirty="0">
                <a:solidFill>
                  <a:schemeClr val="tx2">
                    <a:lumMod val="75000"/>
                  </a:schemeClr>
                </a:solidFill>
              </a:rPr>
              <a:t>destinazioni turistiche </a:t>
            </a:r>
          </a:p>
          <a:p>
            <a:pPr marL="0" indent="0">
              <a:buNone/>
            </a:pPr>
            <a:endParaRPr lang="it-IT" sz="2000" dirty="0">
              <a:solidFill>
                <a:schemeClr val="tx2">
                  <a:lumMod val="75000"/>
                </a:schemeClr>
              </a:solidFill>
            </a:endParaRPr>
          </a:p>
          <a:p>
            <a:pPr marL="0" indent="0" algn="ctr">
              <a:buNone/>
            </a:pPr>
            <a:endParaRPr lang="it-IT" sz="1600" i="0" dirty="0">
              <a:solidFill>
                <a:srgbClr val="000000"/>
              </a:solidFill>
              <a:effectLst/>
              <a:latin typeface="Abadi Extra Light" panose="020B0604020202020204" pitchFamily="34" charset="0"/>
            </a:endParaRPr>
          </a:p>
          <a:p>
            <a:pPr marL="0" indent="0" algn="ctr">
              <a:buNone/>
            </a:pPr>
            <a:r>
              <a:rPr lang="it-IT" sz="1600" i="0" dirty="0" err="1">
                <a:solidFill>
                  <a:srgbClr val="000000"/>
                </a:solidFill>
                <a:effectLst/>
                <a:latin typeface="Abadi Extra Light" panose="020B0604020202020204" pitchFamily="34" charset="0"/>
              </a:rPr>
              <a:t>Ðurđana</a:t>
            </a:r>
            <a:r>
              <a:rPr lang="it-IT" sz="1600" i="0" dirty="0">
                <a:solidFill>
                  <a:srgbClr val="000000"/>
                </a:solidFill>
                <a:effectLst/>
                <a:latin typeface="Abadi Extra Light" panose="020B0604020202020204" pitchFamily="34" charset="0"/>
              </a:rPr>
              <a:t> </a:t>
            </a:r>
            <a:r>
              <a:rPr lang="it-IT" sz="1600" i="0" dirty="0" err="1">
                <a:solidFill>
                  <a:srgbClr val="000000"/>
                </a:solidFill>
                <a:effectLst/>
                <a:latin typeface="Abadi Extra Light" panose="020B0604020202020204" pitchFamily="34" charset="0"/>
              </a:rPr>
              <a:t>Ozretic</a:t>
            </a:r>
            <a:r>
              <a:rPr lang="it-IT" sz="1600" i="0" dirty="0">
                <a:solidFill>
                  <a:srgbClr val="000000"/>
                </a:solidFill>
                <a:effectLst/>
                <a:latin typeface="Abadi Extra Light" panose="020B0604020202020204" pitchFamily="34" charset="0"/>
              </a:rPr>
              <a:t> </a:t>
            </a:r>
            <a:r>
              <a:rPr lang="it-IT" sz="1600" i="0" dirty="0" err="1">
                <a:solidFill>
                  <a:srgbClr val="000000"/>
                </a:solidFill>
                <a:effectLst/>
                <a:latin typeface="Abadi Extra Light" panose="020B0604020202020204" pitchFamily="34" charset="0"/>
              </a:rPr>
              <a:t>Došen</a:t>
            </a:r>
            <a:r>
              <a:rPr lang="it-IT" sz="1600" i="0" dirty="0">
                <a:solidFill>
                  <a:srgbClr val="000000"/>
                </a:solidFill>
                <a:effectLst/>
                <a:latin typeface="Abadi Extra Light" panose="020B0604020202020204" pitchFamily="34" charset="0"/>
              </a:rPr>
              <a:t>,</a:t>
            </a:r>
          </a:p>
          <a:p>
            <a:pPr marL="0" indent="0" algn="ctr">
              <a:buNone/>
            </a:pPr>
            <a:r>
              <a:rPr lang="it-IT" sz="1600" i="0" dirty="0">
                <a:solidFill>
                  <a:srgbClr val="000000"/>
                </a:solidFill>
                <a:effectLst/>
                <a:latin typeface="Abadi Extra Light" panose="020B0604020202020204" pitchFamily="34" charset="0"/>
              </a:rPr>
              <a:t> </a:t>
            </a:r>
            <a:r>
              <a:rPr lang="it-IT" sz="1600" i="0" dirty="0" err="1">
                <a:solidFill>
                  <a:srgbClr val="000000"/>
                </a:solidFill>
                <a:effectLst/>
                <a:latin typeface="Abadi Extra Light" panose="020B0604020202020204" pitchFamily="34" charset="0"/>
              </a:rPr>
              <a:t>Tihomir</a:t>
            </a:r>
            <a:r>
              <a:rPr lang="it-IT" sz="1600" i="0" dirty="0">
                <a:solidFill>
                  <a:srgbClr val="000000"/>
                </a:solidFill>
                <a:effectLst/>
                <a:latin typeface="Abadi Extra Light" panose="020B0604020202020204" pitchFamily="34" charset="0"/>
              </a:rPr>
              <a:t> </a:t>
            </a:r>
            <a:r>
              <a:rPr lang="it-IT" sz="1600" i="0" dirty="0" err="1">
                <a:solidFill>
                  <a:srgbClr val="000000"/>
                </a:solidFill>
                <a:effectLst/>
                <a:latin typeface="Abadi Extra Light" panose="020B0604020202020204" pitchFamily="34" charset="0"/>
              </a:rPr>
              <a:t>Vranešević</a:t>
            </a:r>
            <a:r>
              <a:rPr lang="it-IT" sz="1600" i="0" dirty="0">
                <a:solidFill>
                  <a:srgbClr val="000000"/>
                </a:solidFill>
                <a:effectLst/>
                <a:latin typeface="Abadi Extra Light" panose="020B0604020202020204" pitchFamily="34" charset="0"/>
              </a:rPr>
              <a:t> </a:t>
            </a:r>
          </a:p>
          <a:p>
            <a:pPr marL="0" indent="0" algn="ctr">
              <a:buNone/>
            </a:pPr>
            <a:r>
              <a:rPr lang="it-IT" sz="1600" i="0" dirty="0">
                <a:solidFill>
                  <a:srgbClr val="000000"/>
                </a:solidFill>
                <a:effectLst/>
                <a:latin typeface="Abadi Extra Light" panose="020B0604020202020204" pitchFamily="34" charset="0"/>
              </a:rPr>
              <a:t> Darko </a:t>
            </a:r>
            <a:r>
              <a:rPr lang="it-IT" sz="1600" i="0" dirty="0" err="1">
                <a:solidFill>
                  <a:srgbClr val="000000"/>
                </a:solidFill>
                <a:effectLst/>
                <a:latin typeface="Abadi Extra Light" panose="020B0604020202020204" pitchFamily="34" charset="0"/>
              </a:rPr>
              <a:t>Prebežac</a:t>
            </a:r>
            <a:endParaRPr lang="it-IT" sz="2400" dirty="0">
              <a:solidFill>
                <a:schemeClr val="tx2">
                  <a:lumMod val="75000"/>
                </a:schemeClr>
              </a:solidFill>
              <a:latin typeface="Abadi Extra Light" panose="020B0604020202020204" pitchFamily="34" charset="0"/>
            </a:endParaRPr>
          </a:p>
          <a:p>
            <a:pPr marL="0" indent="0">
              <a:buNone/>
            </a:pPr>
            <a:endParaRPr lang="it-IT" sz="2000" dirty="0">
              <a:solidFill>
                <a:schemeClr val="tx2">
                  <a:lumMod val="75000"/>
                </a:schemeClr>
              </a:solidFill>
            </a:endParaRPr>
          </a:p>
          <a:p>
            <a:pPr marL="0" indent="0">
              <a:buNone/>
            </a:pPr>
            <a:r>
              <a:rPr lang="it-IT" sz="1400" b="0" i="0" dirty="0">
                <a:solidFill>
                  <a:srgbClr val="000000"/>
                </a:solidFill>
                <a:effectLst/>
                <a:latin typeface="Ivar Headline"/>
              </a:rPr>
              <a:t> L'IMPORTANZA DEL BRANDING NELLO SVILUPPO        DELLA STRATEGIA DI MARKETING DELLA CROAZIA COME DESTINAZIONE TURISTICA</a:t>
            </a:r>
            <a:endParaRPr lang="it-IT" sz="2000" dirty="0">
              <a:solidFill>
                <a:schemeClr val="tx2">
                  <a:lumMod val="75000"/>
                </a:schemeClr>
              </a:solidFill>
            </a:endParaRPr>
          </a:p>
          <a:p>
            <a:pPr marL="0" indent="0">
              <a:buNone/>
            </a:pPr>
            <a:endParaRPr lang="it-IT" sz="2000" dirty="0">
              <a:solidFill>
                <a:schemeClr val="tx2">
                  <a:lumMod val="75000"/>
                </a:schemeClr>
              </a:solidFill>
            </a:endParaRP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magine 4">
            <a:extLst>
              <a:ext uri="{FF2B5EF4-FFF2-40B4-BE49-F238E27FC236}">
                <a16:creationId xmlns:a16="http://schemas.microsoft.com/office/drawing/2014/main" id="{E7534055-C5C8-4847-AE72-027E3BEBE992}"/>
              </a:ext>
            </a:extLst>
          </p:cNvPr>
          <p:cNvPicPr>
            <a:picLocks noChangeAspect="1"/>
          </p:cNvPicPr>
          <p:nvPr/>
        </p:nvPicPr>
        <p:blipFill>
          <a:blip r:embed="rId2"/>
          <a:stretch>
            <a:fillRect/>
          </a:stretch>
        </p:blipFill>
        <p:spPr>
          <a:xfrm>
            <a:off x="5382280" y="1782981"/>
            <a:ext cx="6079291" cy="4361892"/>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 name="Connettore 2 6">
            <a:extLst>
              <a:ext uri="{FF2B5EF4-FFF2-40B4-BE49-F238E27FC236}">
                <a16:creationId xmlns:a16="http://schemas.microsoft.com/office/drawing/2014/main" id="{5A6D58EF-BF1A-4CE1-ABCF-F257B35001E0}"/>
              </a:ext>
            </a:extLst>
          </p:cNvPr>
          <p:cNvCxnSpPr/>
          <p:nvPr/>
        </p:nvCxnSpPr>
        <p:spPr>
          <a:xfrm>
            <a:off x="2604655" y="4765964"/>
            <a:ext cx="0" cy="415636"/>
          </a:xfrm>
          <a:prstGeom prst="straightConnector1">
            <a:avLst/>
          </a:prstGeom>
          <a:ln>
            <a:tailEnd type="triangle"/>
          </a:ln>
          <a:scene3d>
            <a:camera prst="orthographicFront"/>
            <a:lightRig rig="threePt" dir="t"/>
          </a:scene3d>
          <a:sp3d>
            <a:bevelT prst="angle"/>
          </a:sp3d>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410392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9337363-31B2-47B5-86FB-82CB3BF40315}"/>
              </a:ext>
            </a:extLst>
          </p:cNvPr>
          <p:cNvSpPr>
            <a:spLocks noGrp="1"/>
          </p:cNvSpPr>
          <p:nvPr>
            <p:ph type="title"/>
          </p:nvPr>
        </p:nvSpPr>
        <p:spPr>
          <a:xfrm>
            <a:off x="1171074" y="1396686"/>
            <a:ext cx="3240506" cy="4064628"/>
          </a:xfrm>
        </p:spPr>
        <p:txBody>
          <a:bodyPr>
            <a:normAutofit/>
          </a:bodyPr>
          <a:lstStyle/>
          <a:p>
            <a:pPr algn="ctr"/>
            <a:r>
              <a:rPr lang="it-IT" dirty="0">
                <a:solidFill>
                  <a:srgbClr val="FFFFFF"/>
                </a:solidFill>
              </a:rPr>
              <a:t>A livello organico e indotto</a:t>
            </a:r>
          </a:p>
        </p:txBody>
      </p:sp>
      <p:sp>
        <p:nvSpPr>
          <p:cNvPr id="27" name="Arc 2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20EEE2-F7F2-4908-8B91-4148D6D583AB}"/>
              </a:ext>
            </a:extLst>
          </p:cNvPr>
          <p:cNvSpPr>
            <a:spLocks noGrp="1"/>
          </p:cNvSpPr>
          <p:nvPr>
            <p:ph idx="1"/>
          </p:nvPr>
        </p:nvSpPr>
        <p:spPr>
          <a:xfrm>
            <a:off x="5882365" y="2630933"/>
            <a:ext cx="5536397" cy="3935281"/>
          </a:xfrm>
        </p:spPr>
        <p:txBody>
          <a:bodyPr>
            <a:normAutofit/>
          </a:bodyPr>
          <a:lstStyle/>
          <a:p>
            <a:pPr marL="0" indent="0">
              <a:buNone/>
            </a:pPr>
            <a:r>
              <a:rPr lang="it-IT" dirty="0"/>
              <a:t>le politiche strategiche messe in campo sottolineano la cooperazione tra l’organo di </a:t>
            </a:r>
            <a:r>
              <a:rPr lang="it-IT" dirty="0" err="1"/>
              <a:t>governace</a:t>
            </a:r>
            <a:r>
              <a:rPr lang="it-IT" dirty="0"/>
              <a:t> e gli altri attori della filiera turistica</a:t>
            </a:r>
          </a:p>
        </p:txBody>
      </p:sp>
    </p:spTree>
    <p:extLst>
      <p:ext uri="{BB962C8B-B14F-4D97-AF65-F5344CB8AC3E}">
        <p14:creationId xmlns:p14="http://schemas.microsoft.com/office/powerpoint/2010/main" val="1210492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F8AB88B-1DA3-44DA-97AB-9EE1D01D1B37}"/>
              </a:ext>
            </a:extLst>
          </p:cNvPr>
          <p:cNvSpPr>
            <a:spLocks noGrp="1"/>
          </p:cNvSpPr>
          <p:nvPr>
            <p:ph type="title"/>
          </p:nvPr>
        </p:nvSpPr>
        <p:spPr>
          <a:xfrm>
            <a:off x="686834" y="1153572"/>
            <a:ext cx="3200400" cy="4461163"/>
          </a:xfrm>
        </p:spPr>
        <p:txBody>
          <a:bodyPr>
            <a:normAutofit/>
          </a:bodyPr>
          <a:lstStyle/>
          <a:p>
            <a:r>
              <a:rPr lang="it-IT">
                <a:solidFill>
                  <a:srgbClr val="FFFFFF"/>
                </a:solidFill>
              </a:rPr>
              <a:t>Livello indotto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EE7F1FEF-F7CD-4B1A-A776-755F2BDA2287}"/>
              </a:ext>
            </a:extLst>
          </p:cNvPr>
          <p:cNvSpPr>
            <a:spLocks noGrp="1"/>
          </p:cNvSpPr>
          <p:nvPr>
            <p:ph idx="1"/>
          </p:nvPr>
        </p:nvSpPr>
        <p:spPr>
          <a:xfrm>
            <a:off x="4447308" y="591344"/>
            <a:ext cx="6906491" cy="5585619"/>
          </a:xfrm>
        </p:spPr>
        <p:txBody>
          <a:bodyPr anchor="ctr">
            <a:normAutofit/>
          </a:bodyPr>
          <a:lstStyle/>
          <a:p>
            <a:r>
              <a:rPr lang="it-IT" sz="2200" dirty="0">
                <a:highlight>
                  <a:srgbClr val="FFFF00"/>
                </a:highlight>
              </a:rPr>
              <a:t>Le </a:t>
            </a:r>
            <a:r>
              <a:rPr lang="it-IT" sz="2200" dirty="0" err="1">
                <a:highlight>
                  <a:srgbClr val="FFFF00"/>
                </a:highlight>
              </a:rPr>
              <a:t>regional</a:t>
            </a:r>
            <a:r>
              <a:rPr lang="it-IT" sz="2200" dirty="0">
                <a:highlight>
                  <a:srgbClr val="FFFF00"/>
                </a:highlight>
              </a:rPr>
              <a:t> </a:t>
            </a:r>
            <a:r>
              <a:rPr lang="it-IT" sz="2200" dirty="0" err="1">
                <a:highlight>
                  <a:srgbClr val="FFFF00"/>
                </a:highlight>
              </a:rPr>
              <a:t>tourism</a:t>
            </a:r>
            <a:r>
              <a:rPr lang="it-IT" sz="2200" dirty="0">
                <a:highlight>
                  <a:srgbClr val="FFFF00"/>
                </a:highlight>
              </a:rPr>
              <a:t> </a:t>
            </a:r>
            <a:r>
              <a:rPr lang="it-IT" sz="2200" dirty="0" err="1">
                <a:highlight>
                  <a:srgbClr val="FFFF00"/>
                </a:highlight>
              </a:rPr>
              <a:t>compaigns</a:t>
            </a:r>
            <a:r>
              <a:rPr lang="it-IT" sz="2200" dirty="0"/>
              <a:t>: hanno promosso il turismo della regione dei prodotti e delle esperienze turistiche del territorio mostrando i punti di forza come la natura, l'enogastronomia, la cultura, il surfing, le spiagge , gli eventi ai distretti di Sydney. </a:t>
            </a:r>
          </a:p>
          <a:p>
            <a:endParaRPr lang="it-IT" sz="2200" dirty="0"/>
          </a:p>
          <a:p>
            <a:r>
              <a:rPr lang="it-IT" sz="2200">
                <a:highlight>
                  <a:srgbClr val="FFFF00"/>
                </a:highlight>
              </a:rPr>
              <a:t>Uffici esteri</a:t>
            </a:r>
            <a:r>
              <a:rPr lang="it-IT" sz="2200"/>
              <a:t>: </a:t>
            </a:r>
            <a:r>
              <a:rPr lang="it-IT" sz="2200" dirty="0"/>
              <a:t>hanno permesso l'espansione sui mercati internazionali grazie alla presenza degli uffici di </a:t>
            </a:r>
            <a:r>
              <a:rPr lang="it-IT" sz="2200" dirty="0" err="1"/>
              <a:t>tourism</a:t>
            </a:r>
            <a:r>
              <a:rPr lang="it-IT" sz="2200" dirty="0"/>
              <a:t>. Questi network hanno permesso di generare nuove opportunità di business facendo così avvicinare il governo ai principali intermediari turistici dei paesi di provenienza dei turisti attuali e potenziali. </a:t>
            </a:r>
          </a:p>
          <a:p>
            <a:r>
              <a:rPr lang="it-IT" sz="2200" dirty="0">
                <a:highlight>
                  <a:srgbClr val="FFFF00"/>
                </a:highlight>
              </a:rPr>
              <a:t>Le </a:t>
            </a:r>
            <a:r>
              <a:rPr lang="it-IT" sz="2200" dirty="0" err="1">
                <a:highlight>
                  <a:srgbClr val="FFFF00"/>
                </a:highlight>
              </a:rPr>
              <a:t>partership</a:t>
            </a:r>
            <a:r>
              <a:rPr lang="it-IT" sz="2200" dirty="0"/>
              <a:t>: è stata promossa la partnership con la regione del Queensland al fine di aumentare il numero di visitatori internazionali verso la costa orientale dell’Australia.</a:t>
            </a:r>
          </a:p>
        </p:txBody>
      </p:sp>
    </p:spTree>
    <p:extLst>
      <p:ext uri="{BB962C8B-B14F-4D97-AF65-F5344CB8AC3E}">
        <p14:creationId xmlns:p14="http://schemas.microsoft.com/office/powerpoint/2010/main" val="3257059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40556F6-11D3-45AF-8235-6EC5579648DC}"/>
              </a:ext>
            </a:extLst>
          </p:cNvPr>
          <p:cNvSpPr>
            <a:spLocks noGrp="1"/>
          </p:cNvSpPr>
          <p:nvPr>
            <p:ph type="title"/>
          </p:nvPr>
        </p:nvSpPr>
        <p:spPr>
          <a:xfrm>
            <a:off x="686834" y="1153572"/>
            <a:ext cx="3200400" cy="4461163"/>
          </a:xfrm>
        </p:spPr>
        <p:txBody>
          <a:bodyPr>
            <a:normAutofit/>
          </a:bodyPr>
          <a:lstStyle/>
          <a:p>
            <a:r>
              <a:rPr lang="it-IT" dirty="0">
                <a:solidFill>
                  <a:srgbClr val="FFFFFF"/>
                </a:solidFill>
              </a:rPr>
              <a:t>A livello Organico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1D8CB81A-A673-4671-8A07-89009E32F85C}"/>
              </a:ext>
            </a:extLst>
          </p:cNvPr>
          <p:cNvSpPr>
            <a:spLocks noGrp="1"/>
          </p:cNvSpPr>
          <p:nvPr>
            <p:ph idx="1"/>
          </p:nvPr>
        </p:nvSpPr>
        <p:spPr>
          <a:xfrm>
            <a:off x="4447308" y="591344"/>
            <a:ext cx="6906491" cy="5585619"/>
          </a:xfrm>
        </p:spPr>
        <p:txBody>
          <a:bodyPr anchor="ctr">
            <a:normAutofit/>
          </a:bodyPr>
          <a:lstStyle/>
          <a:p>
            <a:r>
              <a:rPr lang="it-IT" sz="2000">
                <a:highlight>
                  <a:srgbClr val="FFFF00"/>
                </a:highlight>
              </a:rPr>
              <a:t>Local Visitor Information Centers</a:t>
            </a:r>
            <a:r>
              <a:rPr lang="it-IT" sz="2000"/>
              <a:t>: nelle vicinanze dei principali siti di attrazione turistica vi sono centri turistici di informazione poiché l'organo di governance ritiene che il contatto face to face sia fondamentale nella fase di ricerca delle informazioni sui prodotti e sulle esperienze turistiche da vivere il loco.</a:t>
            </a:r>
          </a:p>
          <a:p>
            <a:r>
              <a:rPr lang="it-IT" sz="2000">
                <a:highlight>
                  <a:srgbClr val="FFFF00"/>
                </a:highlight>
              </a:rPr>
              <a:t>Formazione delle personalità</a:t>
            </a:r>
            <a:r>
              <a:rPr lang="it-IT" sz="2000"/>
              <a:t>: il governo ha sviluppato il «</a:t>
            </a:r>
            <a:r>
              <a:rPr lang="it-IT" sz="2000" err="1"/>
              <a:t>Tertiary</a:t>
            </a:r>
            <a:r>
              <a:rPr lang="it-IT" sz="2000"/>
              <a:t> </a:t>
            </a:r>
            <a:r>
              <a:rPr lang="it-IT" sz="2000" err="1"/>
              <a:t>Education</a:t>
            </a:r>
            <a:r>
              <a:rPr lang="it-IT" sz="2000"/>
              <a:t> Plan» indirizzato agli studenti delle scuole primarie e secondarie per allineare le priorità sociali ed economiche dello Stato e fornire gli strumenti formativi adeguati per creare competenze e professionalità nel settore turistico.</a:t>
            </a:r>
          </a:p>
          <a:p>
            <a:r>
              <a:rPr lang="it-IT" sz="2000">
                <a:highlight>
                  <a:srgbClr val="FFFF00"/>
                </a:highlight>
              </a:rPr>
              <a:t>Programmi di marketing integrato</a:t>
            </a:r>
            <a:r>
              <a:rPr lang="it-IT" sz="2000"/>
              <a:t>: sono stati sviluppati programmi volti a facilitare il flusso di informazione sul territorio. Ad esempio lo sviluppo di sinergie con il dipartimento dei trasporti ha permesso di migliorare le strategie comunicative riguardanti i trasporti pubblici e tutti i possibili collegamenti </a:t>
            </a:r>
          </a:p>
        </p:txBody>
      </p:sp>
    </p:spTree>
    <p:extLst>
      <p:ext uri="{BB962C8B-B14F-4D97-AF65-F5344CB8AC3E}">
        <p14:creationId xmlns:p14="http://schemas.microsoft.com/office/powerpoint/2010/main" val="750680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932DBB8-8F3F-4412-BE05-F87436548FB4}"/>
              </a:ext>
            </a:extLst>
          </p:cNvPr>
          <p:cNvSpPr>
            <a:spLocks noGrp="1"/>
          </p:cNvSpPr>
          <p:nvPr>
            <p:ph type="title"/>
          </p:nvPr>
        </p:nvSpPr>
        <p:spPr>
          <a:xfrm>
            <a:off x="838201" y="365125"/>
            <a:ext cx="3816095" cy="1938076"/>
          </a:xfrm>
        </p:spPr>
        <p:txBody>
          <a:bodyPr>
            <a:normAutofit/>
          </a:bodyPr>
          <a:lstStyle/>
          <a:p>
            <a:pPr algn="ctr"/>
            <a:r>
              <a:rPr lang="it-IT" dirty="0">
                <a:solidFill>
                  <a:schemeClr val="accent1">
                    <a:lumMod val="50000"/>
                  </a:schemeClr>
                </a:solidFill>
              </a:rPr>
              <a:t>Esperienze a confronto </a:t>
            </a:r>
          </a:p>
        </p:txBody>
      </p:sp>
      <p:sp>
        <p:nvSpPr>
          <p:cNvPr id="13" name="Content Placeholder 12">
            <a:extLst>
              <a:ext uri="{FF2B5EF4-FFF2-40B4-BE49-F238E27FC236}">
                <a16:creationId xmlns:a16="http://schemas.microsoft.com/office/drawing/2014/main" id="{079A1D00-1DA3-4E52-9FD9-881937675532}"/>
              </a:ext>
            </a:extLst>
          </p:cNvPr>
          <p:cNvSpPr>
            <a:spLocks noGrp="1"/>
          </p:cNvSpPr>
          <p:nvPr>
            <p:ph idx="1"/>
          </p:nvPr>
        </p:nvSpPr>
        <p:spPr>
          <a:xfrm>
            <a:off x="838201" y="2482589"/>
            <a:ext cx="3816096" cy="3694373"/>
          </a:xfrm>
        </p:spPr>
        <p:txBody>
          <a:bodyPr>
            <a:normAutofit/>
          </a:bodyPr>
          <a:lstStyle/>
          <a:p>
            <a:r>
              <a:rPr lang="it-IT" sz="2000" dirty="0"/>
              <a:t>Mentre a New York è stato avviato un processo di creazione di logo e simboli attraverso la campagna «I love New York»; </a:t>
            </a:r>
          </a:p>
          <a:p>
            <a:endParaRPr lang="it-IT" sz="2000" dirty="0"/>
          </a:p>
          <a:p>
            <a:r>
              <a:rPr lang="it-IT" sz="2000" dirty="0"/>
              <a:t>La DMO Sydney ha istituito un ente che si occupa della gestione del progetto e dell’ideazione di logo e simboli che comunicano una proposta di valore che rispecchi l'identità e l'offerta turistica del posto </a:t>
            </a:r>
            <a:endParaRPr lang="en-US" sz="2000" dirty="0"/>
          </a:p>
        </p:txBody>
      </p:sp>
      <p:pic>
        <p:nvPicPr>
          <p:cNvPr id="7" name="Immagine 6" descr="Immagine che contiene testo, edificio, esterni, via&#10;&#10;Descrizione generata automaticamente">
            <a:extLst>
              <a:ext uri="{FF2B5EF4-FFF2-40B4-BE49-F238E27FC236}">
                <a16:creationId xmlns:a16="http://schemas.microsoft.com/office/drawing/2014/main" id="{D2F20013-BF8C-4775-87BE-A6667720D3AC}"/>
              </a:ext>
            </a:extLst>
          </p:cNvPr>
          <p:cNvPicPr>
            <a:picLocks noChangeAspect="1"/>
          </p:cNvPicPr>
          <p:nvPr/>
        </p:nvPicPr>
        <p:blipFill rotWithShape="1">
          <a:blip r:embed="rId2"/>
          <a:srcRect t="21360" r="-1" b="21359"/>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9" name="Segnaposto contenuto 8" descr="Immagine che contiene acqua, esterni, fiume, città&#10;&#10;Descrizione generata automaticamente">
            <a:extLst>
              <a:ext uri="{FF2B5EF4-FFF2-40B4-BE49-F238E27FC236}">
                <a16:creationId xmlns:a16="http://schemas.microsoft.com/office/drawing/2014/main" id="{A99C312A-012F-4E47-9071-8BF7BCA3B499}"/>
              </a:ext>
            </a:extLst>
          </p:cNvPr>
          <p:cNvPicPr>
            <a:picLocks noChangeAspect="1"/>
          </p:cNvPicPr>
          <p:nvPr/>
        </p:nvPicPr>
        <p:blipFill rotWithShape="1">
          <a:blip r:embed="rId3"/>
          <a:srcRect b="18638"/>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02011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A9E6CF1-EB55-40D5-B845-8B72EE25555A}"/>
              </a:ext>
            </a:extLst>
          </p:cNvPr>
          <p:cNvSpPr>
            <a:spLocks noGrp="1"/>
          </p:cNvSpPr>
          <p:nvPr>
            <p:ph type="title"/>
          </p:nvPr>
        </p:nvSpPr>
        <p:spPr>
          <a:xfrm>
            <a:off x="838201" y="345810"/>
            <a:ext cx="5120561" cy="1325563"/>
          </a:xfrm>
        </p:spPr>
        <p:txBody>
          <a:bodyPr>
            <a:normAutofit/>
          </a:bodyPr>
          <a:lstStyle/>
          <a:p>
            <a:pPr algn="ctr"/>
            <a:r>
              <a:rPr lang="it-IT" sz="2800" dirty="0">
                <a:solidFill>
                  <a:schemeClr val="accent1">
                    <a:lumMod val="50000"/>
                  </a:schemeClr>
                </a:solidFill>
              </a:rPr>
              <a:t>La visione sistemica degli organi di governance della destinazione</a:t>
            </a:r>
          </a:p>
        </p:txBody>
      </p:sp>
      <p:sp>
        <p:nvSpPr>
          <p:cNvPr id="3" name="Segnaposto contenuto 2">
            <a:extLst>
              <a:ext uri="{FF2B5EF4-FFF2-40B4-BE49-F238E27FC236}">
                <a16:creationId xmlns:a16="http://schemas.microsoft.com/office/drawing/2014/main" id="{5E1F4B38-5F12-4310-B4A3-A3D9662FF992}"/>
              </a:ext>
            </a:extLst>
          </p:cNvPr>
          <p:cNvSpPr>
            <a:spLocks noGrp="1"/>
          </p:cNvSpPr>
          <p:nvPr>
            <p:ph idx="1"/>
          </p:nvPr>
        </p:nvSpPr>
        <p:spPr>
          <a:xfrm>
            <a:off x="838201" y="1825625"/>
            <a:ext cx="5092194" cy="4351338"/>
          </a:xfrm>
        </p:spPr>
        <p:txBody>
          <a:bodyPr>
            <a:normAutofit/>
          </a:bodyPr>
          <a:lstStyle/>
          <a:p>
            <a:r>
              <a:rPr lang="it-IT" sz="2000" dirty="0"/>
              <a:t>Sia la DMO di New York che  quella di Sydney hanno operato secondo una visione sistemica per aumentare il valore dell'offerta turistica della destinazione, e per favorire tutte quelle attività che vanno ad influenzare e a determinare la notorietà del brand e quindi della destinazione stessa nella mente del turista;</a:t>
            </a:r>
          </a:p>
          <a:p>
            <a:r>
              <a:rPr lang="it-IT" sz="2000" dirty="0"/>
              <a:t>le esperienze  di queste due città hanno dimostrato che non solo che i mega eventi rafforzano l'identità di una destinazione, ma la realizzazione di top </a:t>
            </a:r>
            <a:r>
              <a:rPr lang="it-IT" sz="2000" dirty="0" err="1"/>
              <a:t>annual</a:t>
            </a:r>
            <a:r>
              <a:rPr lang="it-IT" sz="2000" dirty="0"/>
              <a:t> events contribuisce a rendere distintiva l'offerta turistica e a consolidare la brand </a:t>
            </a:r>
            <a:r>
              <a:rPr lang="it-IT" sz="2000" dirty="0" err="1"/>
              <a:t>identity</a:t>
            </a:r>
            <a:r>
              <a:rPr lang="it-IT" sz="2000" dirty="0"/>
              <a:t> delle destinazioni </a:t>
            </a: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Immagine 6" descr="Immagine che contiene cielo, esterni&#10;&#10;Descrizione generata automaticamente">
            <a:extLst>
              <a:ext uri="{FF2B5EF4-FFF2-40B4-BE49-F238E27FC236}">
                <a16:creationId xmlns:a16="http://schemas.microsoft.com/office/drawing/2014/main" id="{6E787E34-A511-4825-B084-6E69C1C00988}"/>
              </a:ext>
            </a:extLst>
          </p:cNvPr>
          <p:cNvPicPr>
            <a:picLocks noChangeAspect="1"/>
          </p:cNvPicPr>
          <p:nvPr/>
        </p:nvPicPr>
        <p:blipFill rotWithShape="1">
          <a:blip r:embed="rId2"/>
          <a:srcRect t="1018" r="1"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Immagine 4" descr="Immagine che contiene edificio, esterni, cielo, acqua&#10;&#10;Descrizione generata automaticamente">
            <a:extLst>
              <a:ext uri="{FF2B5EF4-FFF2-40B4-BE49-F238E27FC236}">
                <a16:creationId xmlns:a16="http://schemas.microsoft.com/office/drawing/2014/main" id="{89201BC5-73BD-40C5-8AE9-40C53D0682DD}"/>
              </a:ext>
            </a:extLst>
          </p:cNvPr>
          <p:cNvPicPr>
            <a:picLocks noChangeAspect="1"/>
          </p:cNvPicPr>
          <p:nvPr/>
        </p:nvPicPr>
        <p:blipFill rotWithShape="1">
          <a:blip r:embed="rId3"/>
          <a:srcRect l="29908" r="18319"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26873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36BB3C5-822B-45E1-A81E-5CC3176C6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a:extLst>
              <a:ext uri="{FF2B5EF4-FFF2-40B4-BE49-F238E27FC236}">
                <a16:creationId xmlns:a16="http://schemas.microsoft.com/office/drawing/2014/main" id="{509AD880-79C5-4959-A1CB-F4888E8D2C89}"/>
              </a:ext>
            </a:extLst>
          </p:cNvPr>
          <p:cNvPicPr>
            <a:picLocks noChangeAspect="1"/>
          </p:cNvPicPr>
          <p:nvPr/>
        </p:nvPicPr>
        <p:blipFill rotWithShape="1">
          <a:blip r:embed="rId2"/>
          <a:srcRect t="2504" r="2" b="4691"/>
          <a:stretch/>
        </p:blipFill>
        <p:spPr>
          <a:xfrm>
            <a:off x="579264" y="365141"/>
            <a:ext cx="6288262" cy="3063875"/>
          </a:xfrm>
          <a:prstGeom prst="rect">
            <a:avLst/>
          </a:prstGeom>
        </p:spPr>
      </p:pic>
      <p:sp useBgFill="1">
        <p:nvSpPr>
          <p:cNvPr id="13" name="Rectangle 12">
            <a:extLst>
              <a:ext uri="{FF2B5EF4-FFF2-40B4-BE49-F238E27FC236}">
                <a16:creationId xmlns:a16="http://schemas.microsoft.com/office/drawing/2014/main" id="{FB39ECA9-4CDE-4883-98E8-287E905E9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630934"/>
            <a:ext cx="6288261" cy="254602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49D52905-9027-499E-B553-1BF4261F5F8A}"/>
              </a:ext>
            </a:extLst>
          </p:cNvPr>
          <p:cNvSpPr>
            <a:spLocks noGrp="1"/>
          </p:cNvSpPr>
          <p:nvPr>
            <p:ph type="title"/>
          </p:nvPr>
        </p:nvSpPr>
        <p:spPr>
          <a:xfrm>
            <a:off x="841248" y="3849689"/>
            <a:ext cx="2111122" cy="2105025"/>
          </a:xfrm>
        </p:spPr>
        <p:txBody>
          <a:bodyPr>
            <a:normAutofit/>
          </a:bodyPr>
          <a:lstStyle/>
          <a:p>
            <a:pPr algn="ctr"/>
            <a:r>
              <a:rPr lang="it-IT" sz="2400" dirty="0"/>
              <a:t>Avere una solida </a:t>
            </a:r>
            <a:r>
              <a:rPr lang="it-IT" sz="2400" u="sng" dirty="0"/>
              <a:t>strategia di marketing è fondamentale </a:t>
            </a:r>
            <a:r>
              <a:rPr lang="it-IT" sz="2400" dirty="0"/>
              <a:t>per conquistare il mercato </a:t>
            </a:r>
          </a:p>
        </p:txBody>
      </p:sp>
      <p:sp>
        <p:nvSpPr>
          <p:cNvPr id="19" name="Rectangle 14">
            <a:extLst>
              <a:ext uri="{FF2B5EF4-FFF2-40B4-BE49-F238E27FC236}">
                <a16:creationId xmlns:a16="http://schemas.microsoft.com/office/drawing/2014/main" id="{A67483D0-BAEB-4927-88AD-76F5DA846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4" y="45657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6">
            <a:extLst>
              <a:ext uri="{FF2B5EF4-FFF2-40B4-BE49-F238E27FC236}">
                <a16:creationId xmlns:a16="http://schemas.microsoft.com/office/drawing/2014/main" id="{0DBB7B12-4298-4CFB-B539-44A91C93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489305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C1A872C6-0BCC-477A-8909-18DC082C42F0}"/>
              </a:ext>
            </a:extLst>
          </p:cNvPr>
          <p:cNvSpPr>
            <a:spLocks noGrp="1"/>
          </p:cNvSpPr>
          <p:nvPr>
            <p:ph idx="1"/>
          </p:nvPr>
        </p:nvSpPr>
        <p:spPr>
          <a:xfrm>
            <a:off x="3360563" y="3849688"/>
            <a:ext cx="3315810" cy="2105025"/>
          </a:xfrm>
        </p:spPr>
        <p:txBody>
          <a:bodyPr anchor="ctr">
            <a:normAutofit lnSpcReduction="10000"/>
          </a:bodyPr>
          <a:lstStyle/>
          <a:p>
            <a:r>
              <a:rPr lang="it-IT" sz="1700" dirty="0"/>
              <a:t>Il marchio crea un'immagine positiva e un'identità unica di ogni luogo </a:t>
            </a:r>
          </a:p>
          <a:p>
            <a:r>
              <a:rPr lang="it-IT" sz="1700" dirty="0"/>
              <a:t>è necessario andare oltre la mera comunicazione dei propri servizi o prodotti e porsi come obiettivo quello di creare una propria identità forte e differenziante.</a:t>
            </a:r>
          </a:p>
        </p:txBody>
      </p:sp>
      <p:pic>
        <p:nvPicPr>
          <p:cNvPr id="5" name="Immagine 4">
            <a:extLst>
              <a:ext uri="{FF2B5EF4-FFF2-40B4-BE49-F238E27FC236}">
                <a16:creationId xmlns:a16="http://schemas.microsoft.com/office/drawing/2014/main" id="{27AEEB44-16E7-4A9D-902F-9DA745422C30}"/>
              </a:ext>
            </a:extLst>
          </p:cNvPr>
          <p:cNvPicPr>
            <a:picLocks noChangeAspect="1"/>
          </p:cNvPicPr>
          <p:nvPr/>
        </p:nvPicPr>
        <p:blipFill rotWithShape="1">
          <a:blip r:embed="rId3"/>
          <a:srcRect l="5148" r="22500" b="3"/>
          <a:stretch/>
        </p:blipFill>
        <p:spPr>
          <a:xfrm>
            <a:off x="7048500" y="365109"/>
            <a:ext cx="4621006" cy="5811838"/>
          </a:xfrm>
          <a:prstGeom prst="rect">
            <a:avLst/>
          </a:prstGeom>
        </p:spPr>
      </p:pic>
    </p:spTree>
    <p:extLst>
      <p:ext uri="{BB962C8B-B14F-4D97-AF65-F5344CB8AC3E}">
        <p14:creationId xmlns:p14="http://schemas.microsoft.com/office/powerpoint/2010/main" val="362987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CEA6601-DEC5-4FB3-8E75-72C6837D36FB}"/>
              </a:ext>
            </a:extLst>
          </p:cNvPr>
          <p:cNvPicPr>
            <a:picLocks noChangeAspect="1"/>
          </p:cNvPicPr>
          <p:nvPr/>
        </p:nvPicPr>
        <p:blipFill rotWithShape="1">
          <a:blip r:embed="rId2"/>
          <a:srcRect t="46" b="15685"/>
          <a:stretch/>
        </p:blipFill>
        <p:spPr>
          <a:xfrm>
            <a:off x="20" y="10"/>
            <a:ext cx="12191980" cy="6857990"/>
          </a:xfrm>
          <a:prstGeom prst="rect">
            <a:avLst/>
          </a:prstGeom>
        </p:spPr>
      </p:pic>
      <p:sp>
        <p:nvSpPr>
          <p:cNvPr id="22"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Sottotitolo 2">
            <a:extLst>
              <a:ext uri="{FF2B5EF4-FFF2-40B4-BE49-F238E27FC236}">
                <a16:creationId xmlns:a16="http://schemas.microsoft.com/office/drawing/2014/main" id="{9CC41BAD-AFA7-44F7-861B-AAD4BA936712}"/>
              </a:ext>
            </a:extLst>
          </p:cNvPr>
          <p:cNvSpPr>
            <a:spLocks noGrp="1"/>
          </p:cNvSpPr>
          <p:nvPr>
            <p:ph type="subTitle" idx="1"/>
          </p:nvPr>
        </p:nvSpPr>
        <p:spPr>
          <a:xfrm>
            <a:off x="3988937" y="2001410"/>
            <a:ext cx="4431162" cy="3244845"/>
          </a:xfrm>
        </p:spPr>
        <p:txBody>
          <a:bodyPr>
            <a:normAutofit fontScale="85000" lnSpcReduction="20000"/>
          </a:bodyPr>
          <a:lstStyle/>
          <a:p>
            <a:r>
              <a:rPr lang="it-IT" sz="1300" dirty="0"/>
              <a:t>Bibliografia:</a:t>
            </a:r>
          </a:p>
          <a:p>
            <a:r>
              <a:rPr lang="it-IT" sz="1300" dirty="0">
                <a:hlinkClick r:id="rId3"/>
              </a:rPr>
              <a:t>http://www.thinktag.it/it/resources/destination-branding</a:t>
            </a:r>
            <a:endParaRPr lang="it-IT" sz="1300" dirty="0"/>
          </a:p>
          <a:p>
            <a:r>
              <a:rPr lang="it-IT" sz="1300" dirty="0">
                <a:hlinkClick r:id="rId4"/>
              </a:rPr>
              <a:t>https://www.bemyguest.it/glossario/dmo-che-cosa-%C3%A8-il-dmo.html</a:t>
            </a:r>
            <a:endParaRPr lang="it-IT" sz="1300" dirty="0"/>
          </a:p>
          <a:p>
            <a:r>
              <a:rPr lang="it-IT" sz="1300" dirty="0">
                <a:hlinkClick r:id="rId5"/>
              </a:rPr>
              <a:t>https://www.vr.camcom.it/it/DMO</a:t>
            </a:r>
            <a:endParaRPr lang="it-IT" sz="1300" dirty="0"/>
          </a:p>
          <a:p>
            <a:r>
              <a:rPr lang="it-IT" sz="1300" dirty="0">
                <a:hlinkClick r:id="rId6"/>
              </a:rPr>
              <a:t>https://www.jstor.org/stable/23234041</a:t>
            </a:r>
            <a:endParaRPr lang="it-IT" sz="1300" dirty="0"/>
          </a:p>
          <a:p>
            <a:r>
              <a:rPr lang="it-IT" sz="1300" dirty="0">
                <a:hlinkClick r:id="rId7"/>
              </a:rPr>
              <a:t>https://www.rundesign.it/branding/brand-identity/</a:t>
            </a:r>
            <a:endParaRPr lang="it-IT" sz="1300" dirty="0"/>
          </a:p>
          <a:p>
            <a:r>
              <a:rPr lang="it-IT" sz="1300" dirty="0">
                <a:hlinkClick r:id="rId8"/>
              </a:rPr>
              <a:t>https://www.researchgate.net/publication/280010555_The_importance_of_branding_in_the_development_of_marketing_strategy_of_Croatia_as_tourist_destination</a:t>
            </a:r>
            <a:endParaRPr lang="it-IT" sz="1300" dirty="0"/>
          </a:p>
          <a:p>
            <a:r>
              <a:rPr lang="it-IT" sz="1300" dirty="0">
                <a:hlinkClick r:id="rId9"/>
              </a:rPr>
              <a:t>https://www.researchgate.net/publication/23736305_Unraveling_the_Resource-Based_Tangle</a:t>
            </a:r>
            <a:endParaRPr lang="it-IT" sz="1300" dirty="0"/>
          </a:p>
          <a:p>
            <a:r>
              <a:rPr lang="it-IT" sz="1300" dirty="0">
                <a:hlinkClick r:id="rId10"/>
              </a:rPr>
              <a:t>https://pianosocial.com/social-pop/i-love-ny-storia-del-logo-piu-famoso-damerica/</a:t>
            </a:r>
            <a:endParaRPr lang="it-IT" sz="1300" dirty="0"/>
          </a:p>
          <a:p>
            <a:r>
              <a:rPr lang="it-IT" sz="1300" dirty="0">
                <a:hlinkClick r:id="rId11"/>
              </a:rPr>
              <a:t>http://www.brand-identikit.it/articoli/new-york-quando-il-brand-entra-nel-linguaggio-comune</a:t>
            </a:r>
            <a:endParaRPr lang="it-IT" sz="1300" dirty="0"/>
          </a:p>
          <a:p>
            <a:endParaRPr lang="it-IT" sz="1300" dirty="0"/>
          </a:p>
          <a:p>
            <a:endParaRPr lang="it-IT" sz="1300" dirty="0"/>
          </a:p>
          <a:p>
            <a:endParaRPr lang="it-IT" sz="1300" dirty="0"/>
          </a:p>
          <a:p>
            <a:endParaRPr lang="it-IT" sz="1300" dirty="0"/>
          </a:p>
          <a:p>
            <a:endParaRPr lang="it-IT" sz="1300" dirty="0"/>
          </a:p>
          <a:p>
            <a:endParaRPr lang="it-IT" sz="1300" dirty="0"/>
          </a:p>
        </p:txBody>
      </p:sp>
    </p:spTree>
    <p:extLst>
      <p:ext uri="{BB962C8B-B14F-4D97-AF65-F5344CB8AC3E}">
        <p14:creationId xmlns:p14="http://schemas.microsoft.com/office/powerpoint/2010/main" val="62258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8E74C-BD80-4A3E-9013-0A7E69D5318E}"/>
              </a:ext>
            </a:extLst>
          </p:cNvPr>
          <p:cNvSpPr>
            <a:spLocks noGrp="1"/>
          </p:cNvSpPr>
          <p:nvPr>
            <p:ph type="title"/>
          </p:nvPr>
        </p:nvSpPr>
        <p:spPr>
          <a:xfrm>
            <a:off x="6289158" y="803325"/>
            <a:ext cx="5259707" cy="1325563"/>
          </a:xfrm>
        </p:spPr>
        <p:txBody>
          <a:bodyPr>
            <a:normAutofit/>
          </a:bodyPr>
          <a:lstStyle/>
          <a:p>
            <a:r>
              <a:rPr lang="it-IT" dirty="0"/>
              <a:t>Come formulare una strategia vincente </a:t>
            </a:r>
            <a:endParaRPr lang="it-IT"/>
          </a:p>
        </p:txBody>
      </p:sp>
      <p:sp>
        <p:nvSpPr>
          <p:cNvPr id="17" name="Freeform: Shape 1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Immagine 4">
            <a:extLst>
              <a:ext uri="{FF2B5EF4-FFF2-40B4-BE49-F238E27FC236}">
                <a16:creationId xmlns:a16="http://schemas.microsoft.com/office/drawing/2014/main" id="{48910DC6-E97C-49A9-9E6A-BE4B5987464E}"/>
              </a:ext>
            </a:extLst>
          </p:cNvPr>
          <p:cNvPicPr>
            <a:picLocks noChangeAspect="1"/>
          </p:cNvPicPr>
          <p:nvPr/>
        </p:nvPicPr>
        <p:blipFill rotWithShape="1">
          <a:blip r:embed="rId2"/>
          <a:srcRect l="10714" r="10212" b="2"/>
          <a:stretch/>
        </p:blipFill>
        <p:spPr>
          <a:xfrm>
            <a:off x="0" y="0"/>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graphicFrame>
        <p:nvGraphicFramePr>
          <p:cNvPr id="12" name="Segnaposto contenuto 2">
            <a:extLst>
              <a:ext uri="{FF2B5EF4-FFF2-40B4-BE49-F238E27FC236}">
                <a16:creationId xmlns:a16="http://schemas.microsoft.com/office/drawing/2014/main" id="{F0E2BCEE-AF00-4686-AEE5-C582251C5D3A}"/>
              </a:ext>
            </a:extLst>
          </p:cNvPr>
          <p:cNvGraphicFramePr>
            <a:graphicFrameLocks noGrp="1"/>
          </p:cNvGraphicFramePr>
          <p:nvPr>
            <p:ph idx="1"/>
            <p:extLst>
              <p:ext uri="{D42A27DB-BD31-4B8C-83A1-F6EECF244321}">
                <p14:modId xmlns:p14="http://schemas.microsoft.com/office/powerpoint/2010/main" val="3475543734"/>
              </p:ext>
            </p:extLst>
          </p:nvPr>
        </p:nvGraphicFramePr>
        <p:xfrm>
          <a:off x="6289158" y="2279018"/>
          <a:ext cx="5259714"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083116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C25A8AC7-A642-4850-8571-C0863BA598E4}"/>
              </a:ext>
            </a:extLst>
          </p:cNvPr>
          <p:cNvPicPr>
            <a:picLocks noChangeAspect="1"/>
          </p:cNvPicPr>
          <p:nvPr/>
        </p:nvPicPr>
        <p:blipFill rotWithShape="1">
          <a:blip r:embed="rId2">
            <a:alphaModFix amt="35000"/>
          </a:blip>
          <a:srcRect t="19102" b="27320"/>
          <a:stretch/>
        </p:blipFill>
        <p:spPr>
          <a:xfrm>
            <a:off x="20" y="1"/>
            <a:ext cx="12191980" cy="6857999"/>
          </a:xfrm>
          <a:prstGeom prst="rect">
            <a:avLst/>
          </a:prstGeom>
        </p:spPr>
      </p:pic>
      <p:sp>
        <p:nvSpPr>
          <p:cNvPr id="2" name="Titolo 1">
            <a:extLst>
              <a:ext uri="{FF2B5EF4-FFF2-40B4-BE49-F238E27FC236}">
                <a16:creationId xmlns:a16="http://schemas.microsoft.com/office/drawing/2014/main" id="{C9B46000-3E65-4529-82F4-C176287D33D9}"/>
              </a:ext>
            </a:extLst>
          </p:cNvPr>
          <p:cNvSpPr>
            <a:spLocks noGrp="1"/>
          </p:cNvSpPr>
          <p:nvPr>
            <p:ph type="title"/>
          </p:nvPr>
        </p:nvSpPr>
        <p:spPr>
          <a:xfrm>
            <a:off x="838201" y="1065862"/>
            <a:ext cx="3313164" cy="4726276"/>
          </a:xfrm>
          <a:solidFill>
            <a:schemeClr val="bg2">
              <a:lumMod val="75000"/>
            </a:schemeClr>
          </a:solidFill>
        </p:spPr>
        <p:txBody>
          <a:bodyPr>
            <a:normAutofit/>
          </a:bodyPr>
          <a:lstStyle/>
          <a:p>
            <a:pPr algn="ctr"/>
            <a:r>
              <a:rPr lang="it-IT" sz="6000" dirty="0">
                <a:solidFill>
                  <a:srgbClr val="FFFFFF"/>
                </a:solidFill>
              </a:rPr>
              <a:t>DMO</a:t>
            </a:r>
            <a:br>
              <a:rPr lang="it-IT" sz="4000" dirty="0">
                <a:solidFill>
                  <a:srgbClr val="FFFFFF"/>
                </a:solidFill>
              </a:rPr>
            </a:br>
            <a:r>
              <a:rPr lang="it-IT" sz="3200" dirty="0" err="1">
                <a:solidFill>
                  <a:srgbClr val="FFFFFF"/>
                </a:solidFill>
                <a:latin typeface="Abadi Extra Light" panose="020B0204020104020204" pitchFamily="34" charset="0"/>
              </a:rPr>
              <a:t>Destination</a:t>
            </a:r>
            <a:r>
              <a:rPr lang="it-IT" sz="3200" dirty="0">
                <a:solidFill>
                  <a:srgbClr val="FFFFFF"/>
                </a:solidFill>
                <a:latin typeface="Abadi Extra Light" panose="020B0204020104020204" pitchFamily="34" charset="0"/>
              </a:rPr>
              <a:t> </a:t>
            </a:r>
            <a:r>
              <a:rPr lang="it-IT" sz="3200" dirty="0" err="1">
                <a:solidFill>
                  <a:srgbClr val="FFFFFF"/>
                </a:solidFill>
                <a:latin typeface="Abadi Extra Light" panose="020B0204020104020204" pitchFamily="34" charset="0"/>
              </a:rPr>
              <a:t>Managment</a:t>
            </a:r>
            <a:r>
              <a:rPr lang="it-IT" sz="3200" dirty="0">
                <a:solidFill>
                  <a:srgbClr val="FFFFFF"/>
                </a:solidFill>
                <a:latin typeface="Abadi Extra Light" panose="020B0204020104020204" pitchFamily="34" charset="0"/>
              </a:rPr>
              <a:t> Organization</a:t>
            </a:r>
            <a:endParaRPr lang="it-IT" sz="4000" dirty="0">
              <a:solidFill>
                <a:srgbClr val="FFFFFF"/>
              </a:solidFill>
              <a:latin typeface="Abadi Extra Light" panose="020B0204020104020204" pitchFamily="34" charset="0"/>
            </a:endParaRPr>
          </a:p>
        </p:txBody>
      </p:sp>
      <p:cxnSp>
        <p:nvCxnSpPr>
          <p:cNvPr id="17" name="Straight Connector 1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6EB066E4-7953-4AA1-930A-AC37F319E2EF}"/>
              </a:ext>
            </a:extLst>
          </p:cNvPr>
          <p:cNvSpPr>
            <a:spLocks noGrp="1"/>
          </p:cNvSpPr>
          <p:nvPr>
            <p:ph idx="1"/>
          </p:nvPr>
        </p:nvSpPr>
        <p:spPr>
          <a:xfrm>
            <a:off x="5155379" y="1065862"/>
            <a:ext cx="5744685" cy="4726276"/>
          </a:xfrm>
        </p:spPr>
        <p:txBody>
          <a:bodyPr anchor="ctr">
            <a:normAutofit/>
          </a:bodyPr>
          <a:lstStyle/>
          <a:p>
            <a:pPr marL="0" indent="0">
              <a:buNone/>
            </a:pPr>
            <a:r>
              <a:rPr lang="it-IT" sz="2000" dirty="0">
                <a:solidFill>
                  <a:srgbClr val="FFFFFF"/>
                </a:solidFill>
              </a:rPr>
              <a:t>Organizzazione che favorisce i processi di cooperazione con i differenti stakeholder per </a:t>
            </a:r>
          </a:p>
          <a:p>
            <a:pPr marL="0" indent="0">
              <a:buNone/>
            </a:pPr>
            <a:endParaRPr lang="it-IT" sz="2000" dirty="0">
              <a:solidFill>
                <a:srgbClr val="FFFFFF"/>
              </a:solidFill>
            </a:endParaRPr>
          </a:p>
          <a:p>
            <a:pPr marL="0" indent="0">
              <a:buNone/>
            </a:pPr>
            <a:r>
              <a:rPr lang="it-IT" sz="2000" dirty="0">
                <a:solidFill>
                  <a:srgbClr val="FFFFFF"/>
                </a:solidFill>
              </a:rPr>
              <a:t>-implementare strategie di sviluppo del territorio,</a:t>
            </a:r>
          </a:p>
          <a:p>
            <a:pPr marL="0" indent="0">
              <a:buNone/>
            </a:pPr>
            <a:endParaRPr lang="it-IT" sz="2000" dirty="0">
              <a:solidFill>
                <a:srgbClr val="FFFFFF"/>
              </a:solidFill>
            </a:endParaRPr>
          </a:p>
          <a:p>
            <a:pPr marL="0" indent="0">
              <a:buNone/>
            </a:pPr>
            <a:r>
              <a:rPr lang="it-IT" sz="2000" dirty="0">
                <a:solidFill>
                  <a:srgbClr val="FFFFFF"/>
                </a:solidFill>
              </a:rPr>
              <a:t>-promuovere i fattori di attrattiva,</a:t>
            </a:r>
          </a:p>
          <a:p>
            <a:pPr marL="0" indent="0">
              <a:buNone/>
            </a:pPr>
            <a:endParaRPr lang="it-IT" sz="2000" dirty="0">
              <a:solidFill>
                <a:srgbClr val="FFFFFF"/>
              </a:solidFill>
            </a:endParaRPr>
          </a:p>
          <a:p>
            <a:pPr marL="0" indent="0">
              <a:buNone/>
            </a:pPr>
            <a:r>
              <a:rPr lang="it-IT" sz="2000" dirty="0">
                <a:solidFill>
                  <a:srgbClr val="FFFFFF"/>
                </a:solidFill>
              </a:rPr>
              <a:t>-co progettare prodotti ed esperienze turistiche con gli altri attori della filiera turistica.</a:t>
            </a:r>
          </a:p>
        </p:txBody>
      </p:sp>
    </p:spTree>
    <p:extLst>
      <p:ext uri="{BB962C8B-B14F-4D97-AF65-F5344CB8AC3E}">
        <p14:creationId xmlns:p14="http://schemas.microsoft.com/office/powerpoint/2010/main" val="391688958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2BD618D1-13ED-4C8D-BEF7-E632AE50FAE4}"/>
              </a:ext>
            </a:extLst>
          </p:cNvPr>
          <p:cNvSpPr>
            <a:spLocks noGrp="1"/>
          </p:cNvSpPr>
          <p:nvPr>
            <p:ph idx="1"/>
          </p:nvPr>
        </p:nvSpPr>
        <p:spPr>
          <a:xfrm>
            <a:off x="886759" y="498764"/>
            <a:ext cx="6467867" cy="6507527"/>
          </a:xfrm>
        </p:spPr>
        <p:txBody>
          <a:bodyPr anchor="ctr">
            <a:normAutofit fontScale="55000" lnSpcReduction="20000"/>
          </a:bodyPr>
          <a:lstStyle/>
          <a:p>
            <a:pPr marL="0" indent="0">
              <a:buNone/>
            </a:pPr>
            <a:endParaRPr lang="it-IT" sz="1100" dirty="0"/>
          </a:p>
          <a:p>
            <a:pPr marL="0" indent="0">
              <a:buNone/>
            </a:pPr>
            <a:endParaRPr lang="it-IT" sz="4000" dirty="0"/>
          </a:p>
          <a:p>
            <a:pPr marL="0" indent="0">
              <a:buNone/>
            </a:pPr>
            <a:r>
              <a:rPr lang="it-IT" sz="4000" dirty="0">
                <a:solidFill>
                  <a:schemeClr val="accent6"/>
                </a:solidFill>
              </a:rPr>
              <a:t>È una forma di presidio del territorio e delle risorse </a:t>
            </a:r>
            <a:r>
              <a:rPr lang="it-IT" sz="4000" dirty="0"/>
              <a:t>che lo compongono, costituita da soggetti pubblici e privati definendo la governance turistica della destinazione stessa e la pianificazione strategica dei diversi soggetti coinvolti. </a:t>
            </a:r>
          </a:p>
          <a:p>
            <a:pPr marL="0" indent="0">
              <a:buNone/>
            </a:pPr>
            <a:endParaRPr lang="it-IT" sz="4000" dirty="0"/>
          </a:p>
          <a:p>
            <a:pPr marL="0" indent="0">
              <a:buNone/>
            </a:pPr>
            <a:r>
              <a:rPr lang="it-IT" sz="4000" dirty="0">
                <a:solidFill>
                  <a:schemeClr val="accent6"/>
                </a:solidFill>
              </a:rPr>
              <a:t>Sono organizzazioni senza scopo di lucro</a:t>
            </a:r>
            <a:r>
              <a:rPr lang="it-IT" sz="4000" dirty="0"/>
              <a:t> responsabili del management e del marketing di una determinata destinazione. Possono essere autorità o organizzazioni nazionali per il turismo oppure organizzazione di livello regionale o provinciale </a:t>
            </a:r>
          </a:p>
          <a:p>
            <a:r>
              <a:rPr lang="it-IT" sz="4000" dirty="0"/>
              <a:t>Organismi di natura pubblica o pubblico-privata che dimostrano di promuovere, commercializzare gestire i flussi turistici , coinvolgendo tutti gli attori operanti sul territorio. </a:t>
            </a:r>
          </a:p>
          <a:p>
            <a:endParaRPr lang="it-IT" sz="4000" dirty="0"/>
          </a:p>
          <a:p>
            <a:r>
              <a:rPr lang="it-IT" sz="4000" dirty="0"/>
              <a:t>Svolgono attività di marketing attraverso portali e siti web </a:t>
            </a:r>
          </a:p>
          <a:p>
            <a:pPr marL="0" indent="0">
              <a:buNone/>
            </a:pPr>
            <a:endParaRPr lang="it-IT" sz="4000" dirty="0"/>
          </a:p>
          <a:p>
            <a:pPr marL="0" indent="0">
              <a:buNone/>
            </a:pPr>
            <a:endParaRPr lang="it-IT" sz="4000" dirty="0"/>
          </a:p>
          <a:p>
            <a:pPr marL="0" indent="0">
              <a:buNone/>
            </a:pPr>
            <a:endParaRPr lang="it-IT" sz="4000" dirty="0"/>
          </a:p>
          <a:p>
            <a:pPr marL="0" indent="0">
              <a:buNone/>
            </a:pPr>
            <a:endParaRPr lang="it-IT" sz="1100" dirty="0"/>
          </a:p>
          <a:p>
            <a:pPr marL="0" indent="0">
              <a:buNone/>
            </a:pPr>
            <a:endParaRPr lang="it-IT" sz="1100"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6A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8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EB31DD26-DE5E-4CFA-8319-B1A360915BF0}"/>
              </a:ext>
            </a:extLst>
          </p:cNvPr>
          <p:cNvPicPr>
            <a:picLocks noChangeAspect="1"/>
          </p:cNvPicPr>
          <p:nvPr/>
        </p:nvPicPr>
        <p:blipFill>
          <a:blip r:embed="rId2"/>
          <a:stretch>
            <a:fillRect/>
          </a:stretch>
        </p:blipFill>
        <p:spPr>
          <a:xfrm>
            <a:off x="9254442" y="3196894"/>
            <a:ext cx="1462088" cy="464212"/>
          </a:xfrm>
          <a:prstGeom prst="rect">
            <a:avLst/>
          </a:prstGeom>
        </p:spPr>
      </p:pic>
    </p:spTree>
    <p:extLst>
      <p:ext uri="{BB962C8B-B14F-4D97-AF65-F5344CB8AC3E}">
        <p14:creationId xmlns:p14="http://schemas.microsoft.com/office/powerpoint/2010/main" val="30739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62B051-844D-4E6D-8E55-4B0F01829821}"/>
              </a:ext>
            </a:extLst>
          </p:cNvPr>
          <p:cNvSpPr>
            <a:spLocks noGrp="1"/>
          </p:cNvSpPr>
          <p:nvPr>
            <p:ph type="title"/>
          </p:nvPr>
        </p:nvSpPr>
        <p:spPr/>
        <p:txBody>
          <a:bodyPr/>
          <a:lstStyle/>
          <a:p>
            <a:pPr algn="ctr"/>
            <a:r>
              <a:rPr lang="it-IT" dirty="0">
                <a:latin typeface="Arial Rounded MT Bold" panose="020F0704030504030204" pitchFamily="34" charset="0"/>
              </a:rPr>
              <a:t>Brand e Target di riferimento </a:t>
            </a:r>
          </a:p>
        </p:txBody>
      </p:sp>
      <p:graphicFrame>
        <p:nvGraphicFramePr>
          <p:cNvPr id="8" name="Segnaposto contenuto 2">
            <a:extLst>
              <a:ext uri="{FF2B5EF4-FFF2-40B4-BE49-F238E27FC236}">
                <a16:creationId xmlns:a16="http://schemas.microsoft.com/office/drawing/2014/main" id="{49853FBD-914D-45A7-9153-14201548B326}"/>
              </a:ext>
            </a:extLst>
          </p:cNvPr>
          <p:cNvGraphicFramePr>
            <a:graphicFrameLocks noGrp="1"/>
          </p:cNvGraphicFramePr>
          <p:nvPr>
            <p:ph idx="1"/>
            <p:extLst>
              <p:ext uri="{D42A27DB-BD31-4B8C-83A1-F6EECF244321}">
                <p14:modId xmlns:p14="http://schemas.microsoft.com/office/powerpoint/2010/main" val="426668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04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085B0878-E6E2-4CF9-8AC5-E5B75B83ABF3}"/>
              </a:ext>
            </a:extLst>
          </p:cNvPr>
          <p:cNvPicPr>
            <a:picLocks noChangeAspect="1"/>
          </p:cNvPicPr>
          <p:nvPr/>
        </p:nvPicPr>
        <p:blipFill rotWithShape="1">
          <a:blip r:embed="rId2"/>
          <a:srcRect t="7319" b="10185"/>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9" name="Immagine 8">
            <a:extLst>
              <a:ext uri="{FF2B5EF4-FFF2-40B4-BE49-F238E27FC236}">
                <a16:creationId xmlns:a16="http://schemas.microsoft.com/office/drawing/2014/main" id="{9DD83DA7-9B43-4362-8BDD-696C0895B9DA}"/>
              </a:ext>
            </a:extLst>
          </p:cNvPr>
          <p:cNvPicPr>
            <a:picLocks noChangeAspect="1"/>
          </p:cNvPicPr>
          <p:nvPr/>
        </p:nvPicPr>
        <p:blipFill rotWithShape="1">
          <a:blip r:embed="rId3"/>
          <a:srcRect t="22756" r="-2" b="8527"/>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3"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a:extLst>
              <a:ext uri="{FF2B5EF4-FFF2-40B4-BE49-F238E27FC236}">
                <a16:creationId xmlns:a16="http://schemas.microsoft.com/office/drawing/2014/main" id="{1DFAC788-2BB9-4EC2-8B46-ACE3FC8C5254}"/>
              </a:ext>
            </a:extLst>
          </p:cNvPr>
          <p:cNvSpPr>
            <a:spLocks noGrp="1"/>
          </p:cNvSpPr>
          <p:nvPr>
            <p:ph type="title"/>
          </p:nvPr>
        </p:nvSpPr>
        <p:spPr>
          <a:xfrm>
            <a:off x="448056" y="859536"/>
            <a:ext cx="4832802" cy="1243584"/>
          </a:xfrm>
        </p:spPr>
        <p:txBody>
          <a:bodyPr>
            <a:normAutofit/>
          </a:bodyPr>
          <a:lstStyle/>
          <a:p>
            <a:pPr algn="ctr"/>
            <a:r>
              <a:rPr lang="it-IT" sz="6600" b="1" dirty="0">
                <a:solidFill>
                  <a:schemeClr val="accent1"/>
                </a:solidFill>
                <a:latin typeface="Bahnschrift SemiLight SemiConde" panose="020B0502040204020203" pitchFamily="34" charset="0"/>
              </a:rPr>
              <a:t>Sydney </a:t>
            </a: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84FD64CF-064E-4685-B9C4-9F70BD3D0DC3}"/>
              </a:ext>
            </a:extLst>
          </p:cNvPr>
          <p:cNvSpPr>
            <a:spLocks noGrp="1"/>
          </p:cNvSpPr>
          <p:nvPr>
            <p:ph idx="1"/>
          </p:nvPr>
        </p:nvSpPr>
        <p:spPr>
          <a:xfrm>
            <a:off x="1417875" y="3193639"/>
            <a:ext cx="4832803" cy="3664351"/>
          </a:xfrm>
        </p:spPr>
        <p:txBody>
          <a:bodyPr>
            <a:normAutofit/>
          </a:bodyPr>
          <a:lstStyle/>
          <a:p>
            <a:r>
              <a:rPr lang="it-IT" sz="2000" dirty="0"/>
              <a:t>Olimpiadi del 2000</a:t>
            </a:r>
          </a:p>
          <a:p>
            <a:r>
              <a:rPr lang="it-IT" sz="2000" dirty="0"/>
              <a:t>Rugby World Cup 2003</a:t>
            </a:r>
          </a:p>
        </p:txBody>
      </p:sp>
    </p:spTree>
    <p:extLst>
      <p:ext uri="{BB962C8B-B14F-4D97-AF65-F5344CB8AC3E}">
        <p14:creationId xmlns:p14="http://schemas.microsoft.com/office/powerpoint/2010/main" val="235548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1B9BA23-BDBF-43EC-A70E-0444D1FA00EE}"/>
              </a:ext>
            </a:extLst>
          </p:cNvPr>
          <p:cNvPicPr>
            <a:picLocks noChangeAspect="1"/>
          </p:cNvPicPr>
          <p:nvPr/>
        </p:nvPicPr>
        <p:blipFill rotWithShape="1">
          <a:blip r:embed="rId2">
            <a:alphaModFix amt="35000"/>
          </a:blip>
          <a:srcRect t="4463" b="14310"/>
          <a:stretch/>
        </p:blipFill>
        <p:spPr>
          <a:xfrm>
            <a:off x="20" y="1"/>
            <a:ext cx="12191980" cy="6857999"/>
          </a:xfrm>
          <a:prstGeom prst="rect">
            <a:avLst/>
          </a:prstGeom>
        </p:spPr>
      </p:pic>
      <p:sp>
        <p:nvSpPr>
          <p:cNvPr id="2" name="Titolo 1">
            <a:extLst>
              <a:ext uri="{FF2B5EF4-FFF2-40B4-BE49-F238E27FC236}">
                <a16:creationId xmlns:a16="http://schemas.microsoft.com/office/drawing/2014/main" id="{0B6DEB3D-F884-4628-B7F9-619EDE9682D5}"/>
              </a:ext>
            </a:extLst>
          </p:cNvPr>
          <p:cNvSpPr>
            <a:spLocks noGrp="1"/>
          </p:cNvSpPr>
          <p:nvPr>
            <p:ph type="title"/>
          </p:nvPr>
        </p:nvSpPr>
        <p:spPr>
          <a:xfrm>
            <a:off x="838201" y="1065862"/>
            <a:ext cx="3313164" cy="4726276"/>
          </a:xfrm>
        </p:spPr>
        <p:txBody>
          <a:bodyPr>
            <a:normAutofit/>
          </a:bodyPr>
          <a:lstStyle/>
          <a:p>
            <a:pPr algn="r"/>
            <a:r>
              <a:rPr lang="it-IT" sz="4000">
                <a:solidFill>
                  <a:srgbClr val="FFFFFF"/>
                </a:solidFill>
                <a:latin typeface="MS Gothic" panose="020B0609070205080204" pitchFamily="49" charset="-128"/>
                <a:ea typeface="MS Gothic" panose="020B0609070205080204" pitchFamily="49" charset="-128"/>
              </a:rPr>
              <a:t>Filoni del destination branding </a:t>
            </a:r>
          </a:p>
        </p:txBody>
      </p:sp>
      <p:cxnSp>
        <p:nvCxnSpPr>
          <p:cNvPr id="15" name="Straight Connector 1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7" name="Segnaposto contenuto 2">
            <a:extLst>
              <a:ext uri="{FF2B5EF4-FFF2-40B4-BE49-F238E27FC236}">
                <a16:creationId xmlns:a16="http://schemas.microsoft.com/office/drawing/2014/main" id="{E632EC16-B46A-419A-BE6A-D538540FEEF4}"/>
              </a:ext>
            </a:extLst>
          </p:cNvPr>
          <p:cNvGraphicFramePr>
            <a:graphicFrameLocks noGrp="1"/>
          </p:cNvGraphicFramePr>
          <p:nvPr>
            <p:ph idx="1"/>
            <p:extLst>
              <p:ext uri="{D42A27DB-BD31-4B8C-83A1-F6EECF244321}">
                <p14:modId xmlns:p14="http://schemas.microsoft.com/office/powerpoint/2010/main" val="3170872737"/>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76645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582</TotalTime>
  <Words>2248</Words>
  <Application>Microsoft Office PowerPoint</Application>
  <PresentationFormat>Widescreen</PresentationFormat>
  <Paragraphs>190</Paragraphs>
  <Slides>36</Slides>
  <Notes>0</Notes>
  <HiddenSlides>0</HiddenSlides>
  <MMClips>0</MMClips>
  <ScaleCrop>false</ScaleCrop>
  <HeadingPairs>
    <vt:vector size="6" baseType="variant">
      <vt:variant>
        <vt:lpstr>Caratteri utilizzati</vt:lpstr>
      </vt:variant>
      <vt:variant>
        <vt:i4>15</vt:i4>
      </vt:variant>
      <vt:variant>
        <vt:lpstr>Tema</vt:lpstr>
      </vt:variant>
      <vt:variant>
        <vt:i4>1</vt:i4>
      </vt:variant>
      <vt:variant>
        <vt:lpstr>Titoli diapositive</vt:lpstr>
      </vt:variant>
      <vt:variant>
        <vt:i4>36</vt:i4>
      </vt:variant>
    </vt:vector>
  </HeadingPairs>
  <TitlesOfParts>
    <vt:vector size="52" baseType="lpstr">
      <vt:lpstr>MS Gothic</vt:lpstr>
      <vt:lpstr>Abadi Extra Light</vt:lpstr>
      <vt:lpstr>Aharoni</vt:lpstr>
      <vt:lpstr>Arial</vt:lpstr>
      <vt:lpstr>Arial Rounded MT Bold</vt:lpstr>
      <vt:lpstr>Bahnschrift SemiLight SemiConde</vt:lpstr>
      <vt:lpstr>Bradley Hand ITC</vt:lpstr>
      <vt:lpstr>Calibri</vt:lpstr>
      <vt:lpstr>Calibri Light</vt:lpstr>
      <vt:lpstr>Ivar Headline</vt:lpstr>
      <vt:lpstr>Merriweather Sans</vt:lpstr>
      <vt:lpstr>MS Reference Sans Serif</vt:lpstr>
      <vt:lpstr>Open Sans</vt:lpstr>
      <vt:lpstr>Rockwell Nova Light</vt:lpstr>
      <vt:lpstr>Walbaum Display Heavy</vt:lpstr>
      <vt:lpstr>Tema di Office</vt:lpstr>
      <vt:lpstr>DESTINATION BRANDING  </vt:lpstr>
      <vt:lpstr>Presentazione standard di PowerPoint</vt:lpstr>
      <vt:lpstr>Costruire un Destination Branding di successo non è semplice</vt:lpstr>
      <vt:lpstr>Come formulare una strategia vincente </vt:lpstr>
      <vt:lpstr>DMO Destination Managment Organization</vt:lpstr>
      <vt:lpstr>Presentazione standard di PowerPoint</vt:lpstr>
      <vt:lpstr>Brand e Target di riferimento </vt:lpstr>
      <vt:lpstr>Sydney </vt:lpstr>
      <vt:lpstr>Filoni del destination branding </vt:lpstr>
      <vt:lpstr>Presentazione standard di PowerPoint</vt:lpstr>
      <vt:lpstr>LA TEORIA DELLE RISORSE</vt:lpstr>
      <vt:lpstr>LE RISORSE </vt:lpstr>
      <vt:lpstr>Una risorsa crea valore nei casi in cui viene richiesta dai consumatori,  è scarsa e non facilmente appropriabile dai concorrenti.</vt:lpstr>
      <vt:lpstr>Le risorse </vt:lpstr>
      <vt:lpstr>Fasi di pianificazione della strategia resource based theory </vt:lpstr>
      <vt:lpstr>Brand identity  VS Brand image </vt:lpstr>
      <vt:lpstr>BRAND IDENTITY  (identità di marca) </vt:lpstr>
      <vt:lpstr>Due politiche di destination branding </vt:lpstr>
      <vt:lpstr>IL MODELLO DELLE 6 A  dell’offerta turistica di una destinazione </vt:lpstr>
      <vt:lpstr>New York </vt:lpstr>
      <vt:lpstr>Questo noto marchio ha concorso alla creazione dell'immagine turistica poiché ha sottolineato l'unicità delle risorse artistiche culturali </vt:lpstr>
      <vt:lpstr>Uno slogan e un trend grafico imitato da molte città </vt:lpstr>
      <vt:lpstr>una nuova campagna pubblicitaria </vt:lpstr>
      <vt:lpstr>una seconda versione del logo </vt:lpstr>
      <vt:lpstr>Politiche strategiche per costruire il brand identity di New York </vt:lpstr>
      <vt:lpstr>Sydney</vt:lpstr>
      <vt:lpstr>«Brand Sydney»</vt:lpstr>
      <vt:lpstr>Tre grandi eventi hanno concorso a formare l'identità della destinazione  </vt:lpstr>
      <vt:lpstr>2</vt:lpstr>
      <vt:lpstr>A livello organico e indotto</vt:lpstr>
      <vt:lpstr>Livello indotto </vt:lpstr>
      <vt:lpstr>A livello Organico </vt:lpstr>
      <vt:lpstr>Esperienze a confronto </vt:lpstr>
      <vt:lpstr>La visione sistemica degli organi di governance della destinazione</vt:lpstr>
      <vt:lpstr>Avere una solida strategia di marketing è fondamentale per conquistare il mercato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Erika Gambino</dc:creator>
  <cp:lastModifiedBy>Erika Gambino</cp:lastModifiedBy>
  <cp:revision>29</cp:revision>
  <dcterms:created xsi:type="dcterms:W3CDTF">2021-11-27T17:09:20Z</dcterms:created>
  <dcterms:modified xsi:type="dcterms:W3CDTF">2021-12-09T15:03:01Z</dcterms:modified>
</cp:coreProperties>
</file>