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335" r:id="rId2"/>
    <p:sldId id="417" r:id="rId3"/>
    <p:sldId id="419" r:id="rId4"/>
    <p:sldId id="420" r:id="rId5"/>
    <p:sldId id="440" r:id="rId6"/>
    <p:sldId id="441" r:id="rId7"/>
    <p:sldId id="442" r:id="rId8"/>
    <p:sldId id="443" r:id="rId9"/>
    <p:sldId id="444" r:id="rId10"/>
    <p:sldId id="445" r:id="rId11"/>
    <p:sldId id="446" r:id="rId12"/>
    <p:sldId id="447" r:id="rId13"/>
    <p:sldId id="448" r:id="rId14"/>
    <p:sldId id="449" r:id="rId15"/>
    <p:sldId id="450" r:id="rId16"/>
    <p:sldId id="451" r:id="rId17"/>
    <p:sldId id="433" r:id="rId18"/>
    <p:sldId id="452" r:id="rId19"/>
    <p:sldId id="453" r:id="rId20"/>
    <p:sldId id="454" r:id="rId21"/>
    <p:sldId id="455" r:id="rId22"/>
    <p:sldId id="456" r:id="rId23"/>
    <p:sldId id="457" r:id="rId24"/>
    <p:sldId id="459" r:id="rId25"/>
    <p:sldId id="390" r:id="rId26"/>
    <p:sldId id="461" r:id="rId27"/>
    <p:sldId id="462" r:id="rId28"/>
    <p:sldId id="463" r:id="rId29"/>
    <p:sldId id="464" r:id="rId30"/>
    <p:sldId id="460" r:id="rId31"/>
    <p:sldId id="431" r:id="rId32"/>
    <p:sldId id="432" r:id="rId33"/>
    <p:sldId id="458" r:id="rId34"/>
    <p:sldId id="434" r:id="rId35"/>
    <p:sldId id="436" r:id="rId36"/>
    <p:sldId id="421" r:id="rId37"/>
    <p:sldId id="439" r:id="rId38"/>
    <p:sldId id="438" r:id="rId3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11"/>
    <p:restoredTop sz="95790"/>
  </p:normalViewPr>
  <p:slideViewPr>
    <p:cSldViewPr snapToGrid="0">
      <p:cViewPr varScale="1">
        <p:scale>
          <a:sx n="112" d="100"/>
          <a:sy n="112" d="100"/>
        </p:scale>
        <p:origin x="5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29/04/26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B7DE2-3AE0-B361-2CBC-3BD25760320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A558B9E-15E5-833B-3492-090D03B3AC4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2BE91C8-9D28-2C2A-D17A-9BAB09EDDFC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84E7AEA-73E3-8E82-ABE3-031D97D2DDA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2061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947AF-729B-603F-D788-D10D2119E20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C481F79-9F30-0B6E-D8C1-7CF3EDE3837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70D739D-75FF-190E-26C2-536B7488F29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93495B1-B5FC-80DC-D96E-B653EE3DB7B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1413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11B49-DAE9-E742-D8F6-A522EB64264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22ED3CD-0608-27EE-3FC0-688E7EFEDF4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86A3971-2A7F-8CDA-0B40-22BA8B64DE4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FE8ECD6-F8E9-171A-F775-4FBDBABE5C8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0650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B0C2F-F413-3711-898F-FAEB46D0AD5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16174F5-9A1D-2BCE-BC5C-0BE5475D0BD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F3F1650-1757-C4E0-5AC0-9AE2A81E450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5CA4C7E-C148-FFDF-C7BC-8857E836A02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9239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F5C9-D61C-2636-C468-E5D00CE1F05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BD8912E-651D-5AD1-A157-0DFCFC7332C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B4EADD-9843-20AF-C042-8D1AE711E63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A8AF926-BDC7-8AEE-B58C-CC30F4D1E43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2093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294D9-D9CC-3BB1-694C-2F3D1E45F26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CA14F82-9013-5E47-E140-911C8E9B83D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75643CF-4612-E9B8-11E5-A5FE8149452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F304EA4-3C43-8EFF-7AB8-F6A88DAC8AD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469790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73A738-0C2F-B8D6-9EF5-468643C33AE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4CCCF47-C3C0-B9BF-D2D9-002C0667295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078E36F-DE06-17D0-C710-F5363C996E4E}"/>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E3FE4E7-AC69-E530-DE67-19004323CE8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7628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9036A-A2B5-0E4A-10E6-DC5E127B1E5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01998E6-2B92-5EF1-77EC-04CE5D85F98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29E8B20-FAB3-0457-699A-8795D8646E8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53DC1DC-E9B1-0892-5D3D-5E7BF248CE9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81414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BF58C-9B91-8810-1A6D-2E2D8F92C6C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92DE737-74A1-673B-78A0-E2E452DD3B8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E8CA590-56BA-EF83-4658-0549E221412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F56DD93-5E3C-67CF-EB3F-9A16BA0FCCA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15651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4D909-1B7B-CAB7-9103-425A635F064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C6454F8-160C-D76C-7A08-6C42264B304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9262309-1D2B-D419-C328-4E7C3008D58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1547D6A-C609-B775-8FD6-A121BF108B4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8483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82599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84B60-02C5-ADC4-6925-E1A5F1F2057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AE90F51-06C1-3777-8839-ED027D45604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4EEFF9E-AF2C-8C9D-A24F-0BAC35F4E0A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ACD1421-2697-9FB6-D9EA-11719B056C1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81349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6145A-7480-3CC3-FDB4-0F7D8BD9767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F52BA2E-DC7A-8F53-34CC-7DC4E2B8EF4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E318567-4485-2868-58B5-F7E01B036FC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5C32667-E56A-F8DD-C1F8-16FE17D946E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3122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E4C3E-A0C7-DA37-5B58-94F8560D067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85E5FFB-A57C-C92E-BD0A-0554D7BF39D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4FA8FE5-7009-B0FC-F0F5-6D7C084E513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A0F82C7-FFAB-675C-EA9B-91A50166C92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32028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A87D5-6444-A9E3-A8F5-188A432CB37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21DA407-2F50-3631-E067-C6E91521A27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9D845CD-3438-FF40-CF00-BCF0B3ABD37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A17C6DA-74BC-CACF-C731-6797E5D2798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44905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35D9A-A620-D2D3-2866-3C1309FEF65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6167FA5-EFC0-0631-B16B-F722A471263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FE9C91B-73A5-7F8C-BB9C-5D415C56E54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C1818EE-9154-AD3E-0EB5-8308D76FEDB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28958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4366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557B4-B97C-6CAF-D1B0-7BDB453965F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C97D6A0-34CB-A815-89B0-861C469D3D6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EAC653A-DBB5-89C7-3A5B-77AA4D22CBD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0A422BB-99A6-9CC6-617E-D09DAAE8A1D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8939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5FC22-69D3-8CE3-D574-78052638392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C33A3BC-C7D3-0946-AB1E-8E2692AFEAA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1E8E4A4-2A91-9AA6-4702-807DD31F2D9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D0D3955-685B-7AC1-B994-6141DB29518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68855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C1496-EBC7-311C-DA86-DB6B2BA3D1D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BFDD2B1-65D4-4388-DA31-2778E78FCFA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E64D40C-8B35-EFBF-8952-A5380FAA5A1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B8A8D28-F866-BF3A-C628-5B631D65D1E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36329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08ED0-2D78-59CA-BD75-AB5357457CE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BD2D3D2-8A74-CA45-8EC2-C8BA0731720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4FC98CF-3009-C4F6-CB98-48967A840ECB}"/>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8DD6F0A-0B8B-3CA6-1723-0C0B65C77D3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2662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63300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08FEF-3855-C162-730B-2F159C9157F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B79A88A-79A8-66D6-6E2B-3705F5839BA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422F44B-17E9-E869-0392-3C59D0B1423E}"/>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5F28550-DEAC-921A-ADDD-3EDE6B9C260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715659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021A1-67F5-D121-132F-9E221BB27A9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DCB0932-57D7-E0E3-C872-72AC65FB261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BBA381C-1712-4ECC-8DF3-7254A2322B7D}"/>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1A4564E-3116-18A8-9192-A4D6D951B2F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702278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CD968-3132-A92F-E5B5-5787D74BF2F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9B8757A-18C0-F07B-7F41-54752FAF7F3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67F3B1F-7364-6B9D-7507-4F01980C1D9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5FB98F8-9580-821D-116D-897FA25A979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16106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843F5-2577-1A86-091F-15D098A3EC8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CB19E9D-5F0A-6A5A-ADA6-05A0418D875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6B93980-FA53-C55E-4E5F-9C80C195867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EE2FFC8-2279-F32E-CFB4-C4E4AD97307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596725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2A74A-731D-24ED-B3F9-06CCEB14E75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7702755-576E-DB8D-383A-6E8FDB6EF4B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558FA15-2AC6-A000-4897-CF6D1AABCC9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D7D566F-4C96-A25B-BC6D-354E8FAD385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06109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172165-5A7D-B0A7-E391-5F76435E8A2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2CFA825-CF3C-2ACD-FFE3-CBF5941D6D1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4C08E35-5FAC-EEA5-0D3B-041CD5EBFEE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FA75BF7-D4AB-7233-E5C5-1DCCAFC4539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79007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01796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5115D-1B22-E450-6A93-8AF32F7E5BE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AAD9558-2E9C-7537-EBAC-E1B614BCF87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33A3EBF-D3EC-985E-D69E-BB6BD838B03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4FB64CA-DE40-16CF-5CB3-7F41045367F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85570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F2F80-7854-72FC-888E-36C621A79FF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373B507-7876-DDE1-DE8B-4EC5614D8D2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9F467BB-F0B2-848F-2CA5-FA1B9B89C11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14EA159-3F3E-2F50-2353-2183893811E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6926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3441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E2B01-A617-99D4-F6CE-D444B1C24E1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D72A785-7DC7-DC08-4494-56ED0F2D328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95E2C1-0D4D-A281-758D-8664E415C87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2E3F1DC-46BC-7B71-99AB-AB8B8174925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84282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56846-F325-4DDC-1D38-26D675D6B1C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3075CD1-C27E-8CC8-8A15-F692C4D34B7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40DF14F-C918-F454-1F81-00609CE73CA8}"/>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5F59FFA-C9B5-9B5A-C3A0-FD63FA222E4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1795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F4EAB-FBB3-3229-0655-76D42368F90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0125530-E2A2-765E-DCC0-28B564FB513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73B553F-369C-B0B8-2A90-D4B2C3B7C4D8}"/>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32568B7-9F14-6320-ACF3-23375BAC587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6058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3817F-9704-CF62-0C0D-EA7DD24CDB2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B8C2EE3-7915-23BB-1CD0-56788301745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67F3275-E8E8-398E-6CB0-60A435AE8F3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F12C5CC-B9C0-965E-7A4A-FB83992C7ED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541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1FE5-3577-F0C0-BE30-0C73F62B2FB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BC355E1-E588-CD37-8320-1682F126E8A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F2AE298-F51B-CCAE-BC90-D316F925EE7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9FD50C0-D4B8-9EA1-2762-92FCE75968B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0783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29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Convenzioni di Ginevra e Protocolli del 1977</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AD630C-B49D-28BA-033E-B22384CA7D9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986617C-39D6-4C8C-170F-17ADE60A8B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18843A9-8B11-91F3-BE6A-6A01EECE27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AD5F340-2EBD-3BDD-F5F1-9552928FC4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4C59254-7603-3D0B-6CDE-B470CDE601E9}"/>
              </a:ext>
            </a:extLst>
          </p:cNvPr>
          <p:cNvSpPr>
            <a:spLocks noGrp="1"/>
          </p:cNvSpPr>
          <p:nvPr>
            <p:ph sz="half" idx="1"/>
          </p:nvPr>
        </p:nvSpPr>
        <p:spPr>
          <a:xfrm>
            <a:off x="555710" y="1165974"/>
            <a:ext cx="11120475" cy="5692025"/>
          </a:xfrm>
        </p:spPr>
        <p:txBody>
          <a:bodyPr vert="horz" lIns="91440" tIns="45720" rIns="91440" bIns="45720" rtlCol="0">
            <a:normAutofit fontScale="92500" lnSpcReduction="10000"/>
          </a:bodyPr>
          <a:lstStyle/>
          <a:p>
            <a:pPr algn="just"/>
            <a:r>
              <a:rPr lang="en-US" dirty="0"/>
              <a:t>I </a:t>
            </a:r>
            <a:r>
              <a:rPr lang="en-US" dirty="0" err="1"/>
              <a:t>prigionieri</a:t>
            </a:r>
            <a:r>
              <a:rPr lang="en-US" dirty="0"/>
              <a:t> di </a:t>
            </a:r>
            <a:r>
              <a:rPr lang="en-US" dirty="0" err="1"/>
              <a:t>guerra</a:t>
            </a:r>
            <a:r>
              <a:rPr lang="en-US" dirty="0"/>
              <a:t> non </a:t>
            </a:r>
            <a:r>
              <a:rPr lang="en-US" dirty="0" err="1"/>
              <a:t>devono</a:t>
            </a:r>
            <a:r>
              <a:rPr lang="en-US" dirty="0"/>
              <a:t> </a:t>
            </a:r>
            <a:r>
              <a:rPr lang="en-US" dirty="0" err="1"/>
              <a:t>essere</a:t>
            </a:r>
            <a:r>
              <a:rPr lang="en-US" dirty="0"/>
              <a:t> </a:t>
            </a:r>
            <a:r>
              <a:rPr lang="en-US" dirty="0" err="1"/>
              <a:t>sottoposti</a:t>
            </a:r>
            <a:r>
              <a:rPr lang="en-US" dirty="0"/>
              <a:t> a torture o </a:t>
            </a:r>
            <a:r>
              <a:rPr lang="en-US" dirty="0" err="1"/>
              <a:t>esperimenti</a:t>
            </a:r>
            <a:r>
              <a:rPr lang="en-US" dirty="0"/>
              <a:t> </a:t>
            </a:r>
            <a:r>
              <a:rPr lang="en-US" dirty="0" err="1"/>
              <a:t>medici</a:t>
            </a:r>
            <a:r>
              <a:rPr lang="en-US" dirty="0"/>
              <a:t> e </a:t>
            </a:r>
            <a:r>
              <a:rPr lang="en-US" dirty="0" err="1"/>
              <a:t>devono</a:t>
            </a:r>
            <a:r>
              <a:rPr lang="en-US" dirty="0"/>
              <a:t> </a:t>
            </a:r>
            <a:r>
              <a:rPr lang="en-US" dirty="0" err="1"/>
              <a:t>essere</a:t>
            </a:r>
            <a:r>
              <a:rPr lang="en-US" dirty="0"/>
              <a:t> </a:t>
            </a:r>
            <a:r>
              <a:rPr lang="en-US" dirty="0" err="1"/>
              <a:t>protetti</a:t>
            </a:r>
            <a:r>
              <a:rPr lang="en-US" dirty="0"/>
              <a:t> da </a:t>
            </a:r>
            <a:r>
              <a:rPr lang="en-US" dirty="0" err="1"/>
              <a:t>atti</a:t>
            </a:r>
            <a:r>
              <a:rPr lang="en-US" dirty="0"/>
              <a:t> di </a:t>
            </a:r>
            <a:r>
              <a:rPr lang="en-US" dirty="0" err="1"/>
              <a:t>violenza</a:t>
            </a:r>
            <a:r>
              <a:rPr lang="en-US" dirty="0"/>
              <a:t>, </a:t>
            </a:r>
            <a:r>
              <a:rPr lang="en-US" dirty="0" err="1"/>
              <a:t>insulti</a:t>
            </a:r>
            <a:r>
              <a:rPr lang="en-US" dirty="0"/>
              <a:t> e </a:t>
            </a:r>
            <a:r>
              <a:rPr lang="en-US" dirty="0" err="1"/>
              <a:t>curiosità</a:t>
            </a:r>
            <a:r>
              <a:rPr lang="en-US" dirty="0"/>
              <a:t> </a:t>
            </a:r>
            <a:r>
              <a:rPr lang="en-US" dirty="0" err="1"/>
              <a:t>pubblica</a:t>
            </a:r>
            <a:r>
              <a:rPr lang="en-US" dirty="0"/>
              <a:t> (</a:t>
            </a:r>
            <a:r>
              <a:rPr lang="en-US" dirty="0" err="1"/>
              <a:t>artt</a:t>
            </a:r>
            <a:r>
              <a:rPr lang="en-US" dirty="0"/>
              <a:t>. 13-14, 16)</a:t>
            </a:r>
          </a:p>
          <a:p>
            <a:pPr algn="just"/>
            <a:r>
              <a:rPr lang="en-US" dirty="0"/>
              <a:t>I </a:t>
            </a:r>
            <a:r>
              <a:rPr lang="en-US" dirty="0" err="1"/>
              <a:t>prigionieri</a:t>
            </a:r>
            <a:r>
              <a:rPr lang="en-US" dirty="0"/>
              <a:t> di </a:t>
            </a:r>
            <a:r>
              <a:rPr lang="en-US" dirty="0" err="1"/>
              <a:t>guerra</a:t>
            </a:r>
            <a:r>
              <a:rPr lang="en-US" dirty="0"/>
              <a:t> </a:t>
            </a:r>
            <a:r>
              <a:rPr lang="en-US" dirty="0" err="1"/>
              <a:t>sono</a:t>
            </a:r>
            <a:r>
              <a:rPr lang="en-US" dirty="0"/>
              <a:t> tenuti a </a:t>
            </a:r>
            <a:r>
              <a:rPr lang="en-US" dirty="0" err="1"/>
              <a:t>fornire</a:t>
            </a:r>
            <a:r>
              <a:rPr lang="en-US" dirty="0"/>
              <a:t> solo </a:t>
            </a:r>
            <a:r>
              <a:rPr lang="en-US" dirty="0" err="1"/>
              <a:t>nome</a:t>
            </a:r>
            <a:r>
              <a:rPr lang="en-US" dirty="0"/>
              <a:t>, </a:t>
            </a:r>
            <a:r>
              <a:rPr lang="en-US" dirty="0" err="1"/>
              <a:t>grado</a:t>
            </a:r>
            <a:r>
              <a:rPr lang="en-US" dirty="0"/>
              <a:t>, data di </a:t>
            </a:r>
            <a:r>
              <a:rPr lang="en-US" dirty="0" err="1"/>
              <a:t>nascita</a:t>
            </a:r>
            <a:r>
              <a:rPr lang="en-US" dirty="0"/>
              <a:t> e </a:t>
            </a:r>
            <a:r>
              <a:rPr lang="en-US" dirty="0" err="1"/>
              <a:t>numero</a:t>
            </a:r>
            <a:r>
              <a:rPr lang="en-US" dirty="0"/>
              <a:t> di </a:t>
            </a:r>
            <a:r>
              <a:rPr lang="en-US" dirty="0" err="1"/>
              <a:t>servizio</a:t>
            </a:r>
            <a:r>
              <a:rPr lang="en-US" dirty="0"/>
              <a:t> </a:t>
            </a:r>
            <a:r>
              <a:rPr lang="en-US" dirty="0" err="1"/>
              <a:t>militare</a:t>
            </a:r>
            <a:r>
              <a:rPr lang="en-US" dirty="0"/>
              <a:t> (art. 17)</a:t>
            </a:r>
          </a:p>
          <a:p>
            <a:pPr algn="just"/>
            <a:r>
              <a:rPr lang="en-US" dirty="0"/>
              <a:t>Le </a:t>
            </a:r>
            <a:r>
              <a:rPr lang="en-US" dirty="0" err="1"/>
              <a:t>prigioniere</a:t>
            </a:r>
            <a:r>
              <a:rPr lang="en-US" dirty="0"/>
              <a:t> di </a:t>
            </a:r>
            <a:r>
              <a:rPr lang="en-US" dirty="0" err="1"/>
              <a:t>guerra</a:t>
            </a:r>
            <a:r>
              <a:rPr lang="en-US" dirty="0"/>
              <a:t> </a:t>
            </a:r>
            <a:r>
              <a:rPr lang="en-US" dirty="0" err="1"/>
              <a:t>devono</a:t>
            </a:r>
            <a:r>
              <a:rPr lang="en-US" dirty="0"/>
              <a:t> </a:t>
            </a:r>
            <a:r>
              <a:rPr lang="en-US" dirty="0" err="1"/>
              <a:t>essere</a:t>
            </a:r>
            <a:r>
              <a:rPr lang="en-US" dirty="0"/>
              <a:t> </a:t>
            </a:r>
            <a:r>
              <a:rPr lang="en-US" dirty="0" err="1"/>
              <a:t>trattate</a:t>
            </a:r>
            <a:r>
              <a:rPr lang="en-US" dirty="0"/>
              <a:t> con la </a:t>
            </a:r>
            <a:r>
              <a:rPr lang="en-US" dirty="0" err="1"/>
              <a:t>considerazione</a:t>
            </a:r>
            <a:r>
              <a:rPr lang="en-US" dirty="0"/>
              <a:t> </a:t>
            </a:r>
            <a:r>
              <a:rPr lang="en-US" dirty="0" err="1"/>
              <a:t>dovuta</a:t>
            </a:r>
            <a:r>
              <a:rPr lang="en-US" dirty="0"/>
              <a:t> al loro </a:t>
            </a:r>
            <a:r>
              <a:rPr lang="en-US" dirty="0" err="1"/>
              <a:t>sesso</a:t>
            </a:r>
            <a:r>
              <a:rPr lang="en-US" dirty="0"/>
              <a:t> (art. 23)</a:t>
            </a:r>
          </a:p>
          <a:p>
            <a:pPr algn="just"/>
            <a:r>
              <a:rPr lang="en-US" dirty="0" err="1"/>
              <a:t>Vietate</a:t>
            </a:r>
            <a:r>
              <a:rPr lang="en-US" dirty="0"/>
              <a:t> </a:t>
            </a:r>
            <a:r>
              <a:rPr lang="en-US" dirty="0" err="1"/>
              <a:t>ritorsioni</a:t>
            </a:r>
            <a:r>
              <a:rPr lang="en-US" dirty="0"/>
              <a:t> o </a:t>
            </a:r>
            <a:r>
              <a:rPr lang="en-US" dirty="0" err="1"/>
              <a:t>discriminazioni</a:t>
            </a:r>
            <a:r>
              <a:rPr lang="en-US" dirty="0"/>
              <a:t> </a:t>
            </a:r>
            <a:r>
              <a:rPr lang="en-US" dirty="0" err="1"/>
              <a:t>sulla</a:t>
            </a:r>
            <a:r>
              <a:rPr lang="en-US" dirty="0"/>
              <a:t> base di </a:t>
            </a:r>
            <a:r>
              <a:rPr lang="en-US" dirty="0" err="1"/>
              <a:t>razza</a:t>
            </a:r>
            <a:r>
              <a:rPr lang="en-US" dirty="0"/>
              <a:t>, </a:t>
            </a:r>
            <a:r>
              <a:rPr lang="en-US" dirty="0" err="1"/>
              <a:t>nazionalità</a:t>
            </a:r>
            <a:r>
              <a:rPr lang="en-US" dirty="0"/>
              <a:t>, </a:t>
            </a:r>
            <a:r>
              <a:rPr lang="en-US" dirty="0" err="1"/>
              <a:t>credenze</a:t>
            </a:r>
            <a:r>
              <a:rPr lang="en-US" dirty="0"/>
              <a:t> religiose, </a:t>
            </a:r>
            <a:r>
              <a:rPr lang="en-US" dirty="0" err="1"/>
              <a:t>opinioni</a:t>
            </a:r>
            <a:r>
              <a:rPr lang="en-US" dirty="0"/>
              <a:t> </a:t>
            </a:r>
            <a:r>
              <a:rPr lang="en-US" dirty="0" err="1"/>
              <a:t>politiche</a:t>
            </a:r>
            <a:r>
              <a:rPr lang="en-US" dirty="0"/>
              <a:t> o </a:t>
            </a:r>
            <a:r>
              <a:rPr lang="en-US" dirty="0" err="1"/>
              <a:t>altri</a:t>
            </a:r>
            <a:r>
              <a:rPr lang="en-US" dirty="0"/>
              <a:t> </a:t>
            </a:r>
            <a:r>
              <a:rPr lang="en-US" dirty="0" err="1"/>
              <a:t>criteri</a:t>
            </a:r>
            <a:r>
              <a:rPr lang="en-US" dirty="0"/>
              <a:t> (</a:t>
            </a:r>
            <a:r>
              <a:rPr lang="en-US" dirty="0" err="1"/>
              <a:t>artt</a:t>
            </a:r>
            <a:r>
              <a:rPr lang="en-US" dirty="0"/>
              <a:t>. 25-27, 30)</a:t>
            </a:r>
          </a:p>
          <a:p>
            <a:pPr algn="just"/>
            <a:r>
              <a:rPr lang="en-US" dirty="0"/>
              <a:t>I </a:t>
            </a:r>
            <a:r>
              <a:rPr lang="en-US" dirty="0" err="1"/>
              <a:t>prigionieri</a:t>
            </a:r>
            <a:r>
              <a:rPr lang="en-US" dirty="0"/>
              <a:t> di </a:t>
            </a:r>
            <a:r>
              <a:rPr lang="en-US" dirty="0" err="1"/>
              <a:t>guerra</a:t>
            </a:r>
            <a:r>
              <a:rPr lang="en-US" dirty="0"/>
              <a:t> </a:t>
            </a:r>
            <a:r>
              <a:rPr lang="en-US" dirty="0" err="1"/>
              <a:t>devono</a:t>
            </a:r>
            <a:r>
              <a:rPr lang="en-US" dirty="0"/>
              <a:t> </a:t>
            </a:r>
            <a:r>
              <a:rPr lang="en-US" dirty="0" err="1"/>
              <a:t>essere</a:t>
            </a:r>
            <a:r>
              <a:rPr lang="en-US" dirty="0"/>
              <a:t> </a:t>
            </a:r>
            <a:r>
              <a:rPr lang="en-US" dirty="0" err="1"/>
              <a:t>alloggiati</a:t>
            </a:r>
            <a:r>
              <a:rPr lang="en-US" dirty="0"/>
              <a:t> in un </a:t>
            </a:r>
            <a:r>
              <a:rPr lang="en-US" dirty="0" err="1"/>
              <a:t>rifugio</a:t>
            </a:r>
            <a:r>
              <a:rPr lang="en-US" dirty="0"/>
              <a:t> </a:t>
            </a:r>
            <a:r>
              <a:rPr lang="en-US" dirty="0" err="1"/>
              <a:t>pulito</a:t>
            </a:r>
            <a:r>
              <a:rPr lang="en-US" dirty="0"/>
              <a:t> e </a:t>
            </a:r>
            <a:r>
              <a:rPr lang="en-US" dirty="0" err="1"/>
              <a:t>adeguato</a:t>
            </a:r>
            <a:r>
              <a:rPr lang="en-US" dirty="0"/>
              <a:t>, e </a:t>
            </a:r>
            <a:r>
              <a:rPr lang="en-US" dirty="0" err="1"/>
              <a:t>ricevere</a:t>
            </a:r>
            <a:r>
              <a:rPr lang="en-US" dirty="0"/>
              <a:t> </a:t>
            </a:r>
            <a:r>
              <a:rPr lang="en-US" dirty="0" err="1"/>
              <a:t>cibo</a:t>
            </a:r>
            <a:r>
              <a:rPr lang="en-US" dirty="0"/>
              <a:t>, </a:t>
            </a:r>
            <a:r>
              <a:rPr lang="en-US" dirty="0" err="1"/>
              <a:t>abbigliamento</a:t>
            </a:r>
            <a:r>
              <a:rPr lang="en-US" dirty="0"/>
              <a:t> e cure </a:t>
            </a:r>
            <a:r>
              <a:rPr lang="en-US" dirty="0" err="1"/>
              <a:t>mediche</a:t>
            </a:r>
            <a:r>
              <a:rPr lang="en-US" dirty="0"/>
              <a:t> </a:t>
            </a:r>
            <a:r>
              <a:rPr lang="en-US" dirty="0" err="1"/>
              <a:t>necessarie</a:t>
            </a:r>
            <a:r>
              <a:rPr lang="en-US" dirty="0"/>
              <a:t> per </a:t>
            </a:r>
            <a:r>
              <a:rPr lang="en-US" dirty="0" err="1"/>
              <a:t>mantenere</a:t>
            </a:r>
            <a:r>
              <a:rPr lang="en-US" dirty="0"/>
              <a:t> </a:t>
            </a:r>
            <a:r>
              <a:rPr lang="en-US" dirty="0" err="1"/>
              <a:t>una</a:t>
            </a:r>
            <a:r>
              <a:rPr lang="en-US" dirty="0"/>
              <a:t> buona salute. Non </a:t>
            </a:r>
            <a:r>
              <a:rPr lang="en-US" dirty="0" err="1"/>
              <a:t>devono</a:t>
            </a:r>
            <a:r>
              <a:rPr lang="en-US" dirty="0"/>
              <a:t> </a:t>
            </a:r>
            <a:r>
              <a:rPr lang="en-US" dirty="0" err="1"/>
              <a:t>essere</a:t>
            </a:r>
            <a:r>
              <a:rPr lang="en-US" dirty="0"/>
              <a:t> tenuti in </a:t>
            </a:r>
            <a:r>
              <a:rPr lang="en-US" dirty="0" err="1"/>
              <a:t>aree</a:t>
            </a:r>
            <a:r>
              <a:rPr lang="en-US" dirty="0"/>
              <a:t> di </a:t>
            </a:r>
            <a:r>
              <a:rPr lang="en-US" dirty="0" err="1"/>
              <a:t>combattimento</a:t>
            </a:r>
            <a:r>
              <a:rPr lang="en-US" dirty="0"/>
              <a:t> dove </a:t>
            </a:r>
            <a:r>
              <a:rPr lang="en-US" dirty="0" err="1"/>
              <a:t>sono</a:t>
            </a:r>
            <a:r>
              <a:rPr lang="en-US" dirty="0"/>
              <a:t> </a:t>
            </a:r>
            <a:r>
              <a:rPr lang="en-US" dirty="0" err="1"/>
              <a:t>esposti</a:t>
            </a:r>
            <a:r>
              <a:rPr lang="en-US" dirty="0"/>
              <a:t> al fuoco, né </a:t>
            </a:r>
            <a:r>
              <a:rPr lang="en-US" dirty="0" err="1"/>
              <a:t>possono</a:t>
            </a:r>
            <a:r>
              <a:rPr lang="en-US" dirty="0"/>
              <a:t> </a:t>
            </a:r>
            <a:r>
              <a:rPr lang="en-US" dirty="0" err="1"/>
              <a:t>essere</a:t>
            </a:r>
            <a:r>
              <a:rPr lang="en-US" dirty="0"/>
              <a:t> </a:t>
            </a:r>
            <a:r>
              <a:rPr lang="en-US" dirty="0" err="1"/>
              <a:t>usati</a:t>
            </a:r>
            <a:r>
              <a:rPr lang="en-US" dirty="0"/>
              <a:t> per "</a:t>
            </a:r>
            <a:r>
              <a:rPr lang="en-US" dirty="0" err="1"/>
              <a:t>schermare</a:t>
            </a:r>
            <a:r>
              <a:rPr lang="en-US" dirty="0"/>
              <a:t>" </a:t>
            </a:r>
            <a:r>
              <a:rPr lang="en-US" dirty="0" err="1"/>
              <a:t>aree</a:t>
            </a:r>
            <a:r>
              <a:rPr lang="en-US" dirty="0"/>
              <a:t> da </a:t>
            </a:r>
            <a:r>
              <a:rPr lang="en-US" dirty="0" err="1"/>
              <a:t>operazioni</a:t>
            </a:r>
            <a:r>
              <a:rPr lang="en-US" dirty="0"/>
              <a:t> </a:t>
            </a:r>
            <a:r>
              <a:rPr lang="en-US" dirty="0" err="1"/>
              <a:t>militari</a:t>
            </a:r>
            <a:r>
              <a:rPr lang="en-US" dirty="0"/>
              <a:t>. </a:t>
            </a:r>
            <a:r>
              <a:rPr lang="en-US" dirty="0" err="1"/>
              <a:t>Potrebbero</a:t>
            </a:r>
            <a:r>
              <a:rPr lang="en-US" dirty="0"/>
              <a:t> </a:t>
            </a:r>
            <a:r>
              <a:rPr lang="en-US" dirty="0" err="1"/>
              <a:t>essere</a:t>
            </a:r>
            <a:r>
              <a:rPr lang="en-US" dirty="0"/>
              <a:t> obbligati a </a:t>
            </a:r>
            <a:r>
              <a:rPr lang="en-US" dirty="0" err="1"/>
              <a:t>svolgere</a:t>
            </a:r>
            <a:r>
              <a:rPr lang="en-US" dirty="0"/>
              <a:t> </a:t>
            </a:r>
            <a:r>
              <a:rPr lang="en-US" dirty="0" err="1"/>
              <a:t>lavori</a:t>
            </a:r>
            <a:r>
              <a:rPr lang="en-US" dirty="0"/>
              <a:t> non </a:t>
            </a:r>
            <a:r>
              <a:rPr lang="en-US" dirty="0" err="1"/>
              <a:t>militari</a:t>
            </a:r>
            <a:r>
              <a:rPr lang="en-US" dirty="0"/>
              <a:t> in </a:t>
            </a:r>
            <a:r>
              <a:rPr lang="en-US" dirty="0" err="1"/>
              <a:t>condizioni</a:t>
            </a:r>
            <a:r>
              <a:rPr lang="en-US" dirty="0"/>
              <a:t> di </a:t>
            </a:r>
            <a:r>
              <a:rPr lang="en-US" dirty="0" err="1"/>
              <a:t>lavoro</a:t>
            </a:r>
            <a:r>
              <a:rPr lang="en-US" dirty="0"/>
              <a:t> </a:t>
            </a:r>
            <a:r>
              <a:rPr lang="en-US" dirty="0" err="1"/>
              <a:t>ragionevoli</a:t>
            </a:r>
            <a:r>
              <a:rPr lang="en-US" dirty="0"/>
              <a:t> se pagati </a:t>
            </a:r>
            <a:r>
              <a:rPr lang="en-US" dirty="0" err="1"/>
              <a:t>equamente</a:t>
            </a:r>
            <a:r>
              <a:rPr lang="en-US" dirty="0"/>
              <a:t> (</a:t>
            </a:r>
            <a:r>
              <a:rPr lang="en-US" dirty="0" err="1"/>
              <a:t>artt</a:t>
            </a:r>
            <a:r>
              <a:rPr lang="en-US" dirty="0"/>
              <a:t>. 50, 54)</a:t>
            </a:r>
          </a:p>
        </p:txBody>
      </p:sp>
      <p:sp>
        <p:nvSpPr>
          <p:cNvPr id="7" name="Segnaposto numero diapositiva 6">
            <a:extLst>
              <a:ext uri="{FF2B5EF4-FFF2-40B4-BE49-F238E27FC236}">
                <a16:creationId xmlns:a16="http://schemas.microsoft.com/office/drawing/2014/main" id="{E3A2862B-C06A-7A3D-E5EF-9A8F68DCABA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2BEB9514-2CA5-EDA7-985D-2A6D1F98FD2A}"/>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III Convenzione di Ginevra (GC3)</a:t>
            </a:r>
          </a:p>
        </p:txBody>
      </p:sp>
    </p:spTree>
    <p:extLst>
      <p:ext uri="{BB962C8B-B14F-4D97-AF65-F5344CB8AC3E}">
        <p14:creationId xmlns:p14="http://schemas.microsoft.com/office/powerpoint/2010/main" val="2723939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1737BC7-C397-5993-35C9-71597B44BDA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82B5D13-C231-98F5-AEEF-6FB42DF404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F6C821BF-A87E-7832-C30A-18C795D92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B452F5E-FD62-1383-A4EB-4EC70C19C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4157A3A-B1EA-0C96-98E4-A8202638F5E7}"/>
              </a:ext>
            </a:extLst>
          </p:cNvPr>
          <p:cNvSpPr>
            <a:spLocks noGrp="1"/>
          </p:cNvSpPr>
          <p:nvPr>
            <p:ph sz="half" idx="1"/>
          </p:nvPr>
        </p:nvSpPr>
        <p:spPr>
          <a:xfrm>
            <a:off x="555710" y="1165974"/>
            <a:ext cx="11120475" cy="5692025"/>
          </a:xfrm>
        </p:spPr>
        <p:txBody>
          <a:bodyPr vert="horz" lIns="91440" tIns="45720" rIns="91440" bIns="45720" rtlCol="0">
            <a:normAutofit fontScale="92500" lnSpcReduction="10000"/>
          </a:bodyPr>
          <a:lstStyle/>
          <a:p>
            <a:pPr algn="just"/>
            <a:r>
              <a:rPr lang="en-US" dirty="0"/>
              <a:t>I </a:t>
            </a:r>
            <a:r>
              <a:rPr lang="en-US" dirty="0" err="1"/>
              <a:t>nomi</a:t>
            </a:r>
            <a:r>
              <a:rPr lang="en-US" dirty="0"/>
              <a:t> </a:t>
            </a:r>
            <a:r>
              <a:rPr lang="en-US" dirty="0" err="1"/>
              <a:t>dei</a:t>
            </a:r>
            <a:r>
              <a:rPr lang="en-US" dirty="0"/>
              <a:t> </a:t>
            </a:r>
            <a:r>
              <a:rPr lang="en-US" dirty="0" err="1"/>
              <a:t>prigionieri</a:t>
            </a:r>
            <a:r>
              <a:rPr lang="en-US" dirty="0"/>
              <a:t> di </a:t>
            </a:r>
            <a:r>
              <a:rPr lang="en-US" dirty="0" err="1"/>
              <a:t>guerra</a:t>
            </a:r>
            <a:r>
              <a:rPr lang="en-US" dirty="0"/>
              <a:t> </a:t>
            </a:r>
            <a:r>
              <a:rPr lang="en-US" dirty="0" err="1"/>
              <a:t>devono</a:t>
            </a:r>
            <a:r>
              <a:rPr lang="en-US" dirty="0"/>
              <a:t> </a:t>
            </a:r>
            <a:r>
              <a:rPr lang="en-US" dirty="0" err="1"/>
              <a:t>essere</a:t>
            </a:r>
            <a:r>
              <a:rPr lang="en-US" dirty="0"/>
              <a:t> </a:t>
            </a:r>
            <a:r>
              <a:rPr lang="en-US" dirty="0" err="1"/>
              <a:t>inviati</a:t>
            </a:r>
            <a:r>
              <a:rPr lang="en-US" dirty="0"/>
              <a:t> </a:t>
            </a:r>
            <a:r>
              <a:rPr lang="en-US" dirty="0" err="1"/>
              <a:t>immediatamente</a:t>
            </a:r>
            <a:r>
              <a:rPr lang="en-US" dirty="0"/>
              <a:t> </a:t>
            </a:r>
            <a:r>
              <a:rPr lang="en-US" dirty="0" err="1"/>
              <a:t>all'Agenzia</a:t>
            </a:r>
            <a:r>
              <a:rPr lang="en-US" dirty="0"/>
              <a:t> Centrale per le </a:t>
            </a:r>
            <a:r>
              <a:rPr lang="en-US" dirty="0" err="1"/>
              <a:t>Ricerche</a:t>
            </a:r>
            <a:r>
              <a:rPr lang="en-US" dirty="0"/>
              <a:t> del CICR. I </a:t>
            </a:r>
            <a:r>
              <a:rPr lang="en-US" dirty="0" err="1"/>
              <a:t>prigionieri</a:t>
            </a:r>
            <a:r>
              <a:rPr lang="en-US" dirty="0"/>
              <a:t> di </a:t>
            </a:r>
            <a:r>
              <a:rPr lang="en-US" dirty="0" err="1"/>
              <a:t>guerra</a:t>
            </a:r>
            <a:r>
              <a:rPr lang="en-US" dirty="0"/>
              <a:t> </a:t>
            </a:r>
            <a:r>
              <a:rPr lang="en-US" dirty="0" err="1"/>
              <a:t>devono</a:t>
            </a:r>
            <a:r>
              <a:rPr lang="en-US" dirty="0"/>
              <a:t> </a:t>
            </a:r>
            <a:r>
              <a:rPr lang="en-US" dirty="0" err="1"/>
              <a:t>poter</a:t>
            </a:r>
            <a:r>
              <a:rPr lang="en-US" dirty="0"/>
              <a:t> </a:t>
            </a:r>
            <a:r>
              <a:rPr lang="en-US" dirty="0" err="1"/>
              <a:t>corrispondere</a:t>
            </a:r>
            <a:r>
              <a:rPr lang="en-US" dirty="0"/>
              <a:t> con le loro </a:t>
            </a:r>
            <a:r>
              <a:rPr lang="en-US" dirty="0" err="1"/>
              <a:t>famiglie</a:t>
            </a:r>
            <a:r>
              <a:rPr lang="en-US" dirty="0"/>
              <a:t> (Art. 70-72, 123 )</a:t>
            </a:r>
          </a:p>
          <a:p>
            <a:pPr algn="just"/>
            <a:r>
              <a:rPr lang="en-US" dirty="0"/>
              <a:t>I </a:t>
            </a:r>
            <a:r>
              <a:rPr lang="en-US" dirty="0" err="1"/>
              <a:t>prigionieri</a:t>
            </a:r>
            <a:r>
              <a:rPr lang="en-US" dirty="0"/>
              <a:t> </a:t>
            </a:r>
            <a:r>
              <a:rPr lang="en-US" dirty="0" err="1"/>
              <a:t>sono</a:t>
            </a:r>
            <a:r>
              <a:rPr lang="en-US" dirty="0"/>
              <a:t> </a:t>
            </a:r>
            <a:r>
              <a:rPr lang="en-US" dirty="0" err="1"/>
              <a:t>soggetti</a:t>
            </a:r>
            <a:r>
              <a:rPr lang="en-US" dirty="0"/>
              <a:t> alle </a:t>
            </a:r>
            <a:r>
              <a:rPr lang="en-US" dirty="0" err="1"/>
              <a:t>leggi</a:t>
            </a:r>
            <a:r>
              <a:rPr lang="en-US" dirty="0"/>
              <a:t> della Potenza </a:t>
            </a:r>
            <a:r>
              <a:rPr lang="en-US" dirty="0" err="1"/>
              <a:t>detentrice</a:t>
            </a:r>
            <a:r>
              <a:rPr lang="en-US" dirty="0"/>
              <a:t> e </a:t>
            </a:r>
            <a:r>
              <a:rPr lang="en-US" dirty="0" err="1"/>
              <a:t>possono</a:t>
            </a:r>
            <a:r>
              <a:rPr lang="en-US" dirty="0"/>
              <a:t> </a:t>
            </a:r>
            <a:r>
              <a:rPr lang="en-US" dirty="0" err="1"/>
              <a:t>essere</a:t>
            </a:r>
            <a:r>
              <a:rPr lang="en-US" dirty="0"/>
              <a:t> </a:t>
            </a:r>
            <a:r>
              <a:rPr lang="en-US" dirty="0" err="1"/>
              <a:t>processati</a:t>
            </a:r>
            <a:r>
              <a:rPr lang="en-US" dirty="0"/>
              <a:t> </a:t>
            </a:r>
            <a:r>
              <a:rPr lang="en-US" dirty="0" err="1"/>
              <a:t>dai</a:t>
            </a:r>
            <a:r>
              <a:rPr lang="en-US" dirty="0"/>
              <a:t> </a:t>
            </a:r>
            <a:r>
              <a:rPr lang="en-US" dirty="0" err="1"/>
              <a:t>suoi</a:t>
            </a:r>
            <a:r>
              <a:rPr lang="en-US" dirty="0"/>
              <a:t> </a:t>
            </a:r>
            <a:r>
              <a:rPr lang="en-US" dirty="0" err="1"/>
              <a:t>tribunali</a:t>
            </a:r>
            <a:r>
              <a:rPr lang="en-US" dirty="0"/>
              <a:t>. </a:t>
            </a:r>
            <a:r>
              <a:rPr lang="en-US" dirty="0" err="1"/>
              <a:t>Obbligo</a:t>
            </a:r>
            <a:r>
              <a:rPr lang="en-US" dirty="0"/>
              <a:t> di </a:t>
            </a:r>
            <a:r>
              <a:rPr lang="en-US" dirty="0" err="1"/>
              <a:t>garantire</a:t>
            </a:r>
            <a:r>
              <a:rPr lang="en-US" dirty="0"/>
              <a:t> </a:t>
            </a:r>
            <a:r>
              <a:rPr lang="en-US" dirty="0" err="1"/>
              <a:t>equità</a:t>
            </a:r>
            <a:r>
              <a:rPr lang="en-US" dirty="0"/>
              <a:t>, </a:t>
            </a:r>
            <a:r>
              <a:rPr lang="en-US" dirty="0" err="1"/>
              <a:t>imparzialità</a:t>
            </a:r>
            <a:r>
              <a:rPr lang="en-US" dirty="0"/>
              <a:t> e un </a:t>
            </a:r>
            <a:r>
              <a:rPr lang="en-US" dirty="0" err="1"/>
              <a:t>avvocato</a:t>
            </a:r>
            <a:r>
              <a:rPr lang="en-US" dirty="0"/>
              <a:t> </a:t>
            </a:r>
            <a:r>
              <a:rPr lang="en-US" dirty="0" err="1"/>
              <a:t>competente</a:t>
            </a:r>
            <a:r>
              <a:rPr lang="en-US" dirty="0"/>
              <a:t> per il </a:t>
            </a:r>
            <a:r>
              <a:rPr lang="en-US" dirty="0" err="1"/>
              <a:t>prigioniero</a:t>
            </a:r>
            <a:r>
              <a:rPr lang="en-US" dirty="0"/>
              <a:t> (</a:t>
            </a:r>
            <a:r>
              <a:rPr lang="en-US" dirty="0" err="1"/>
              <a:t>artt</a:t>
            </a:r>
            <a:r>
              <a:rPr lang="en-US" dirty="0"/>
              <a:t>. 82, 84)</a:t>
            </a:r>
          </a:p>
          <a:p>
            <a:pPr algn="just"/>
            <a:r>
              <a:rPr lang="en-US" dirty="0"/>
              <a:t>I </a:t>
            </a:r>
            <a:r>
              <a:rPr lang="en-US" dirty="0" err="1"/>
              <a:t>prigionieri</a:t>
            </a:r>
            <a:r>
              <a:rPr lang="en-US" dirty="0"/>
              <a:t> di </a:t>
            </a:r>
            <a:r>
              <a:rPr lang="en-US" dirty="0" err="1"/>
              <a:t>guerra</a:t>
            </a:r>
            <a:r>
              <a:rPr lang="en-US" dirty="0"/>
              <a:t> </a:t>
            </a:r>
            <a:r>
              <a:rPr lang="en-US" dirty="0" err="1"/>
              <a:t>gravemente</a:t>
            </a:r>
            <a:r>
              <a:rPr lang="en-US" dirty="0"/>
              <a:t> </a:t>
            </a:r>
            <a:r>
              <a:rPr lang="en-US" dirty="0" err="1"/>
              <a:t>malati</a:t>
            </a:r>
            <a:r>
              <a:rPr lang="en-US" dirty="0"/>
              <a:t> </a:t>
            </a:r>
            <a:r>
              <a:rPr lang="en-US" dirty="0" err="1"/>
              <a:t>devono</a:t>
            </a:r>
            <a:r>
              <a:rPr lang="en-US" dirty="0"/>
              <a:t> </a:t>
            </a:r>
            <a:r>
              <a:rPr lang="en-US" dirty="0" err="1"/>
              <a:t>essere</a:t>
            </a:r>
            <a:r>
              <a:rPr lang="en-US" dirty="0"/>
              <a:t> </a:t>
            </a:r>
            <a:r>
              <a:rPr lang="en-US" dirty="0" err="1"/>
              <a:t>rimpatriati</a:t>
            </a:r>
            <a:r>
              <a:rPr lang="en-US" dirty="0"/>
              <a:t> (</a:t>
            </a:r>
            <a:r>
              <a:rPr lang="en-US" dirty="0" err="1"/>
              <a:t>artr</a:t>
            </a:r>
            <a:r>
              <a:rPr lang="en-US" dirty="0"/>
              <a:t>. 109, 110)</a:t>
            </a:r>
          </a:p>
          <a:p>
            <a:pPr algn="just"/>
            <a:r>
              <a:rPr lang="en-US" b="1" dirty="0"/>
              <a:t>Quando il </a:t>
            </a:r>
            <a:r>
              <a:rPr lang="en-US" b="1" dirty="0" err="1"/>
              <a:t>conflitto</a:t>
            </a:r>
            <a:r>
              <a:rPr lang="en-US" b="1" dirty="0"/>
              <a:t> termina, tutti </a:t>
            </a:r>
            <a:r>
              <a:rPr lang="en-US" b="1" dirty="0" err="1"/>
              <a:t>i</a:t>
            </a:r>
            <a:r>
              <a:rPr lang="en-US" b="1" dirty="0"/>
              <a:t> </a:t>
            </a:r>
            <a:r>
              <a:rPr lang="en-US" b="1" dirty="0" err="1"/>
              <a:t>prigionieri</a:t>
            </a:r>
            <a:r>
              <a:rPr lang="en-US" b="1" dirty="0"/>
              <a:t> di </a:t>
            </a:r>
            <a:r>
              <a:rPr lang="en-US" b="1" dirty="0" err="1"/>
              <a:t>guerra</a:t>
            </a:r>
            <a:r>
              <a:rPr lang="en-US" b="1" dirty="0"/>
              <a:t> </a:t>
            </a:r>
            <a:r>
              <a:rPr lang="en-US" b="1" dirty="0" err="1"/>
              <a:t>saranno</a:t>
            </a:r>
            <a:r>
              <a:rPr lang="en-US" b="1" dirty="0"/>
              <a:t> </a:t>
            </a:r>
            <a:r>
              <a:rPr lang="en-US" b="1" dirty="0" err="1"/>
              <a:t>rilasciati</a:t>
            </a:r>
            <a:r>
              <a:rPr lang="en-US" b="1" dirty="0"/>
              <a:t> </a:t>
            </a:r>
            <a:r>
              <a:rPr lang="en-US" dirty="0"/>
              <a:t>e, se lo </a:t>
            </a:r>
            <a:r>
              <a:rPr lang="en-US" dirty="0" err="1"/>
              <a:t>richiedono</a:t>
            </a:r>
            <a:r>
              <a:rPr lang="en-US" dirty="0"/>
              <a:t>, </a:t>
            </a:r>
            <a:r>
              <a:rPr lang="en-US" dirty="0" err="1"/>
              <a:t>saranno</a:t>
            </a:r>
            <a:r>
              <a:rPr lang="en-US" dirty="0"/>
              <a:t> </a:t>
            </a:r>
            <a:r>
              <a:rPr lang="en-US" dirty="0" err="1"/>
              <a:t>rimandati</a:t>
            </a:r>
            <a:r>
              <a:rPr lang="en-US" dirty="0"/>
              <a:t> a casa senza </a:t>
            </a:r>
            <a:r>
              <a:rPr lang="en-US" dirty="0" err="1"/>
              <a:t>indugio</a:t>
            </a:r>
            <a:r>
              <a:rPr lang="en-US" dirty="0"/>
              <a:t> (art. 118)</a:t>
            </a:r>
          </a:p>
          <a:p>
            <a:pPr algn="just"/>
            <a:r>
              <a:rPr lang="en-US" dirty="0"/>
              <a:t>Il CICR ha </a:t>
            </a:r>
            <a:r>
              <a:rPr lang="en-US" dirty="0" err="1"/>
              <a:t>diritti</a:t>
            </a:r>
            <a:r>
              <a:rPr lang="en-US" dirty="0"/>
              <a:t> </a:t>
            </a:r>
            <a:r>
              <a:rPr lang="en-US" dirty="0" err="1"/>
              <a:t>speciali</a:t>
            </a:r>
            <a:r>
              <a:rPr lang="en-US" dirty="0"/>
              <a:t> per </a:t>
            </a:r>
            <a:r>
              <a:rPr lang="en-US" dirty="0" err="1"/>
              <a:t>svolgere</a:t>
            </a:r>
            <a:r>
              <a:rPr lang="en-US" dirty="0"/>
              <a:t> </a:t>
            </a:r>
            <a:r>
              <a:rPr lang="en-US" dirty="0" err="1"/>
              <a:t>attività</a:t>
            </a:r>
            <a:r>
              <a:rPr lang="en-US" dirty="0"/>
              <a:t> </a:t>
            </a:r>
            <a:r>
              <a:rPr lang="en-US" dirty="0" err="1"/>
              <a:t>umanitarie</a:t>
            </a:r>
            <a:r>
              <a:rPr lang="en-US" dirty="0"/>
              <a:t> a </a:t>
            </a:r>
            <a:r>
              <a:rPr lang="en-US" dirty="0" err="1"/>
              <a:t>favore</a:t>
            </a:r>
            <a:r>
              <a:rPr lang="en-US" dirty="0"/>
              <a:t> </a:t>
            </a:r>
            <a:r>
              <a:rPr lang="en-US" dirty="0" err="1"/>
              <a:t>dei</a:t>
            </a:r>
            <a:r>
              <a:rPr lang="en-US" dirty="0"/>
              <a:t> </a:t>
            </a:r>
            <a:r>
              <a:rPr lang="en-US" dirty="0" err="1"/>
              <a:t>prigionieri</a:t>
            </a:r>
            <a:r>
              <a:rPr lang="en-US" dirty="0"/>
              <a:t> di </a:t>
            </a:r>
            <a:r>
              <a:rPr lang="en-US" dirty="0" err="1"/>
              <a:t>guerra</a:t>
            </a:r>
            <a:r>
              <a:rPr lang="en-US" dirty="0"/>
              <a:t>. Il CICR o </a:t>
            </a:r>
            <a:r>
              <a:rPr lang="en-US" dirty="0" err="1"/>
              <a:t>altre</a:t>
            </a:r>
            <a:r>
              <a:rPr lang="en-US" dirty="0"/>
              <a:t> </a:t>
            </a:r>
            <a:r>
              <a:rPr lang="en-US" dirty="0" err="1"/>
              <a:t>organizzazioni</a:t>
            </a:r>
            <a:r>
              <a:rPr lang="en-US" dirty="0"/>
              <a:t> </a:t>
            </a:r>
            <a:r>
              <a:rPr lang="en-US" dirty="0" err="1"/>
              <a:t>imparziali</a:t>
            </a:r>
            <a:r>
              <a:rPr lang="en-US" dirty="0"/>
              <a:t> di </a:t>
            </a:r>
            <a:r>
              <a:rPr lang="en-US" dirty="0" err="1"/>
              <a:t>soccorso</a:t>
            </a:r>
            <a:r>
              <a:rPr lang="en-US" dirty="0"/>
              <a:t> </a:t>
            </a:r>
            <a:r>
              <a:rPr lang="en-US" dirty="0" err="1"/>
              <a:t>umanitario</a:t>
            </a:r>
            <a:r>
              <a:rPr lang="en-US" dirty="0"/>
              <a:t> </a:t>
            </a:r>
            <a:r>
              <a:rPr lang="en-US" dirty="0" err="1"/>
              <a:t>autorizzate</a:t>
            </a:r>
            <a:r>
              <a:rPr lang="en-US" dirty="0"/>
              <a:t> </a:t>
            </a:r>
            <a:r>
              <a:rPr lang="en-US" dirty="0" err="1"/>
              <a:t>dalle</a:t>
            </a:r>
            <a:r>
              <a:rPr lang="en-US" dirty="0"/>
              <a:t> parti del </a:t>
            </a:r>
            <a:r>
              <a:rPr lang="en-US" dirty="0" err="1"/>
              <a:t>conflitto</a:t>
            </a:r>
            <a:r>
              <a:rPr lang="en-US" dirty="0"/>
              <a:t> </a:t>
            </a:r>
            <a:r>
              <a:rPr lang="en-US" dirty="0" err="1"/>
              <a:t>devono</a:t>
            </a:r>
            <a:r>
              <a:rPr lang="en-US" dirty="0"/>
              <a:t> </a:t>
            </a:r>
            <a:r>
              <a:rPr lang="en-US" dirty="0" err="1"/>
              <a:t>essere</a:t>
            </a:r>
            <a:r>
              <a:rPr lang="en-US" dirty="0"/>
              <a:t> </a:t>
            </a:r>
            <a:r>
              <a:rPr lang="en-US" dirty="0" err="1"/>
              <a:t>autorizzate</a:t>
            </a:r>
            <a:r>
              <a:rPr lang="en-US" dirty="0"/>
              <a:t> a </a:t>
            </a:r>
            <a:r>
              <a:rPr lang="en-US" dirty="0" err="1"/>
              <a:t>visitare</a:t>
            </a:r>
            <a:r>
              <a:rPr lang="en-US" dirty="0"/>
              <a:t> </a:t>
            </a:r>
            <a:r>
              <a:rPr lang="en-US" dirty="0" err="1"/>
              <a:t>privatamente</a:t>
            </a:r>
            <a:r>
              <a:rPr lang="en-US" dirty="0"/>
              <a:t> </a:t>
            </a:r>
            <a:r>
              <a:rPr lang="en-US" dirty="0" err="1"/>
              <a:t>i</a:t>
            </a:r>
            <a:r>
              <a:rPr lang="en-US" dirty="0"/>
              <a:t> </a:t>
            </a:r>
            <a:r>
              <a:rPr lang="en-US" dirty="0" err="1"/>
              <a:t>prigionieri</a:t>
            </a:r>
            <a:r>
              <a:rPr lang="en-US" dirty="0"/>
              <a:t>, </a:t>
            </a:r>
            <a:r>
              <a:rPr lang="en-US" dirty="0" err="1"/>
              <a:t>esaminare</a:t>
            </a:r>
            <a:r>
              <a:rPr lang="en-US" dirty="0"/>
              <a:t> le </a:t>
            </a:r>
            <a:r>
              <a:rPr lang="en-US" dirty="0" err="1"/>
              <a:t>condizioni</a:t>
            </a:r>
            <a:r>
              <a:rPr lang="en-US" dirty="0"/>
              <a:t> di </a:t>
            </a:r>
            <a:r>
              <a:rPr lang="en-US" dirty="0" err="1"/>
              <a:t>detenzione</a:t>
            </a:r>
            <a:r>
              <a:rPr lang="en-US" dirty="0"/>
              <a:t> per </a:t>
            </a:r>
            <a:r>
              <a:rPr lang="en-US" dirty="0" err="1"/>
              <a:t>assicurarsi</a:t>
            </a:r>
            <a:r>
              <a:rPr lang="en-US" dirty="0"/>
              <a:t> </a:t>
            </a:r>
            <a:r>
              <a:rPr lang="en-US" dirty="0" err="1"/>
              <a:t>che</a:t>
            </a:r>
            <a:r>
              <a:rPr lang="en-US" dirty="0"/>
              <a:t> </a:t>
            </a:r>
            <a:r>
              <a:rPr lang="en-US" dirty="0" err="1"/>
              <a:t>gli</a:t>
            </a:r>
            <a:r>
              <a:rPr lang="en-US" dirty="0"/>
              <a:t> standard delle </a:t>
            </a:r>
            <a:r>
              <a:rPr lang="en-US" dirty="0" err="1"/>
              <a:t>Convenzioni</a:t>
            </a:r>
            <a:r>
              <a:rPr lang="en-US" dirty="0"/>
              <a:t> </a:t>
            </a:r>
            <a:r>
              <a:rPr lang="en-US" dirty="0" err="1"/>
              <a:t>vengano</a:t>
            </a:r>
            <a:r>
              <a:rPr lang="en-US" dirty="0"/>
              <a:t> </a:t>
            </a:r>
            <a:r>
              <a:rPr lang="en-US" dirty="0" err="1"/>
              <a:t>rispettati</a:t>
            </a:r>
            <a:r>
              <a:rPr lang="en-US" dirty="0"/>
              <a:t> e </a:t>
            </a:r>
            <a:r>
              <a:rPr lang="en-US" dirty="0" err="1"/>
              <a:t>distribuire</a:t>
            </a:r>
            <a:r>
              <a:rPr lang="en-US" dirty="0"/>
              <a:t> </a:t>
            </a:r>
            <a:r>
              <a:rPr lang="en-US" dirty="0" err="1"/>
              <a:t>forniture</a:t>
            </a:r>
            <a:r>
              <a:rPr lang="en-US" dirty="0"/>
              <a:t> di </a:t>
            </a:r>
            <a:r>
              <a:rPr lang="en-US" dirty="0" err="1"/>
              <a:t>soccorso</a:t>
            </a:r>
            <a:r>
              <a:rPr lang="en-US" dirty="0"/>
              <a:t> (art. 125)</a:t>
            </a:r>
          </a:p>
        </p:txBody>
      </p:sp>
      <p:sp>
        <p:nvSpPr>
          <p:cNvPr id="7" name="Segnaposto numero diapositiva 6">
            <a:extLst>
              <a:ext uri="{FF2B5EF4-FFF2-40B4-BE49-F238E27FC236}">
                <a16:creationId xmlns:a16="http://schemas.microsoft.com/office/drawing/2014/main" id="{BE8E0B51-3C0F-9326-C450-93C37DF5E1B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8B47EDD-6212-A6B2-C71B-7DEB837C3DF7}"/>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III Convenzione di Ginevra (GC3)</a:t>
            </a:r>
          </a:p>
        </p:txBody>
      </p:sp>
    </p:spTree>
    <p:extLst>
      <p:ext uri="{BB962C8B-B14F-4D97-AF65-F5344CB8AC3E}">
        <p14:creationId xmlns:p14="http://schemas.microsoft.com/office/powerpoint/2010/main" val="256952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975F05-839E-501D-991E-672A1E5CCBC1}"/>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13D58BD-1573-2B0A-36F4-44139A2FBC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A6BFB02-D8F0-53F0-C9A3-8480900A39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4C80D558-81A5-2EB9-2B5E-C3CC6E6CCB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054C7AC-1BA4-5069-89F4-8AA96A1CC5B0}"/>
              </a:ext>
            </a:extLst>
          </p:cNvPr>
          <p:cNvSpPr>
            <a:spLocks noGrp="1"/>
          </p:cNvSpPr>
          <p:nvPr>
            <p:ph sz="half" idx="1"/>
          </p:nvPr>
        </p:nvSpPr>
        <p:spPr>
          <a:xfrm>
            <a:off x="555710" y="1439399"/>
            <a:ext cx="11120475" cy="5022068"/>
          </a:xfrm>
        </p:spPr>
        <p:txBody>
          <a:bodyPr vert="horz" lIns="91440" tIns="45720" rIns="91440" bIns="45720" rtlCol="0">
            <a:normAutofit/>
          </a:bodyPr>
          <a:lstStyle/>
          <a:p>
            <a:pPr algn="just"/>
            <a:r>
              <a:rPr lang="en-US" sz="4000" dirty="0"/>
              <a:t>159 </a:t>
            </a:r>
            <a:r>
              <a:rPr lang="en-US" sz="4000" dirty="0" err="1"/>
              <a:t>articoli</a:t>
            </a:r>
            <a:endParaRPr lang="en-US" sz="4000" dirty="0"/>
          </a:p>
          <a:p>
            <a:pPr algn="just"/>
            <a:r>
              <a:rPr lang="en-US" sz="4000" dirty="0"/>
              <a:t>Campo di </a:t>
            </a:r>
            <a:r>
              <a:rPr lang="en-US" sz="4000" dirty="0" err="1"/>
              <a:t>applicazione</a:t>
            </a:r>
            <a:r>
              <a:rPr lang="en-US" sz="4000" dirty="0"/>
              <a:t>:</a:t>
            </a:r>
          </a:p>
          <a:p>
            <a:pPr marL="742950" indent="-742950" algn="just">
              <a:buFont typeface="+mj-lt"/>
              <a:buAutoNum type="alphaLcParenR"/>
            </a:pPr>
            <a:r>
              <a:rPr lang="it-IT" sz="4000" dirty="0"/>
              <a:t>Civili stranieri nel territorio di una parte belligerante</a:t>
            </a:r>
          </a:p>
          <a:p>
            <a:pPr marL="742950" indent="-742950" algn="just">
              <a:buFont typeface="+mj-lt"/>
              <a:buAutoNum type="alphaLcParenR"/>
            </a:pPr>
            <a:r>
              <a:rPr lang="it-IT" sz="4000" dirty="0"/>
              <a:t>Civili in territori occupati da una parte belligerante</a:t>
            </a:r>
          </a:p>
        </p:txBody>
      </p:sp>
      <p:sp>
        <p:nvSpPr>
          <p:cNvPr id="7" name="Segnaposto numero diapositiva 6">
            <a:extLst>
              <a:ext uri="{FF2B5EF4-FFF2-40B4-BE49-F238E27FC236}">
                <a16:creationId xmlns:a16="http://schemas.microsoft.com/office/drawing/2014/main" id="{3CE18E37-CD42-16D7-68D3-0937D6E4F83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7056227-AFC2-8979-A9A8-9069BE78C04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IV Convenzione di Ginevra (GC4)</a:t>
            </a:r>
          </a:p>
        </p:txBody>
      </p:sp>
    </p:spTree>
    <p:extLst>
      <p:ext uri="{BB962C8B-B14F-4D97-AF65-F5344CB8AC3E}">
        <p14:creationId xmlns:p14="http://schemas.microsoft.com/office/powerpoint/2010/main" val="169820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440BC9-5494-3FB9-0E39-0B972CC7CB2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1621F3F-537E-3E25-0C21-3E63A9EC0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1A4AC23-3E32-435F-5053-7E43729DA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8BCEBEF-15BE-77BF-C5FE-A092137958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34C087F3-16AA-C41A-88F8-5EEC432910C1}"/>
              </a:ext>
            </a:extLst>
          </p:cNvPr>
          <p:cNvSpPr>
            <a:spLocks noGrp="1"/>
          </p:cNvSpPr>
          <p:nvPr>
            <p:ph sz="half" idx="1"/>
          </p:nvPr>
        </p:nvSpPr>
        <p:spPr>
          <a:xfrm>
            <a:off x="555710" y="1165974"/>
            <a:ext cx="11120475" cy="5692025"/>
          </a:xfrm>
        </p:spPr>
        <p:txBody>
          <a:bodyPr vert="horz" lIns="91440" tIns="45720" rIns="91440" bIns="45720" rtlCol="0">
            <a:normAutofit/>
          </a:bodyPr>
          <a:lstStyle/>
          <a:p>
            <a:pPr algn="just"/>
            <a:r>
              <a:rPr lang="en-US" dirty="0"/>
              <a:t>I </a:t>
            </a:r>
            <a:r>
              <a:rPr lang="en-US" dirty="0" err="1"/>
              <a:t>civili</a:t>
            </a:r>
            <a:r>
              <a:rPr lang="en-US" dirty="0"/>
              <a:t> </a:t>
            </a:r>
            <a:r>
              <a:rPr lang="en-US" dirty="0" err="1"/>
              <a:t>devono</a:t>
            </a:r>
            <a:r>
              <a:rPr lang="en-US" dirty="0"/>
              <a:t> </a:t>
            </a:r>
            <a:r>
              <a:rPr lang="en-US" dirty="0" err="1"/>
              <a:t>essere</a:t>
            </a:r>
            <a:r>
              <a:rPr lang="en-US" dirty="0"/>
              <a:t> </a:t>
            </a:r>
            <a:r>
              <a:rPr lang="en-US" dirty="0" err="1"/>
              <a:t>protetti</a:t>
            </a:r>
            <a:r>
              <a:rPr lang="en-US" dirty="0"/>
              <a:t> </a:t>
            </a:r>
            <a:r>
              <a:rPr lang="en-US" dirty="0" err="1"/>
              <a:t>contro</a:t>
            </a:r>
            <a:r>
              <a:rPr lang="en-US" dirty="0"/>
              <a:t> </a:t>
            </a:r>
            <a:r>
              <a:rPr lang="en-US" dirty="0" err="1"/>
              <a:t>omicidio</a:t>
            </a:r>
            <a:r>
              <a:rPr lang="en-US" dirty="0"/>
              <a:t>, </a:t>
            </a:r>
            <a:r>
              <a:rPr lang="en-US" dirty="0" err="1"/>
              <a:t>tortura</a:t>
            </a:r>
            <a:r>
              <a:rPr lang="en-US" dirty="0"/>
              <a:t>, </a:t>
            </a:r>
            <a:r>
              <a:rPr lang="en-US" dirty="0" err="1"/>
              <a:t>trattamenti</a:t>
            </a:r>
            <a:r>
              <a:rPr lang="en-US" dirty="0"/>
              <a:t> </a:t>
            </a:r>
            <a:r>
              <a:rPr lang="en-US" dirty="0" err="1"/>
              <a:t>crudeli</a:t>
            </a:r>
            <a:r>
              <a:rPr lang="en-US" dirty="0"/>
              <a:t> o </a:t>
            </a:r>
            <a:r>
              <a:rPr lang="en-US" dirty="0" err="1"/>
              <a:t>brutali</a:t>
            </a:r>
            <a:r>
              <a:rPr lang="en-US" dirty="0"/>
              <a:t> e </a:t>
            </a:r>
            <a:r>
              <a:rPr lang="en-US" dirty="0" err="1"/>
              <a:t>contro</a:t>
            </a:r>
            <a:r>
              <a:rPr lang="en-US" dirty="0"/>
              <a:t> </a:t>
            </a:r>
            <a:r>
              <a:rPr lang="en-US" dirty="0" err="1"/>
              <a:t>qualsiasi</a:t>
            </a:r>
            <a:r>
              <a:rPr lang="en-US" dirty="0"/>
              <a:t> forma di </a:t>
            </a:r>
            <a:r>
              <a:rPr lang="en-US" dirty="0" err="1"/>
              <a:t>discriminazione</a:t>
            </a:r>
            <a:r>
              <a:rPr lang="en-US" dirty="0"/>
              <a:t> </a:t>
            </a:r>
            <a:r>
              <a:rPr lang="en-US" dirty="0" err="1"/>
              <a:t>fondata</a:t>
            </a:r>
            <a:r>
              <a:rPr lang="en-US" dirty="0"/>
              <a:t> </a:t>
            </a:r>
            <a:r>
              <a:rPr lang="en-US" dirty="0" err="1"/>
              <a:t>su</a:t>
            </a:r>
            <a:r>
              <a:rPr lang="en-US" dirty="0"/>
              <a:t> </a:t>
            </a:r>
            <a:r>
              <a:rPr lang="en-US" dirty="0" err="1"/>
              <a:t>razza</a:t>
            </a:r>
            <a:r>
              <a:rPr lang="en-US" dirty="0"/>
              <a:t>, </a:t>
            </a:r>
            <a:r>
              <a:rPr lang="en-US" dirty="0" err="1"/>
              <a:t>nazionalità</a:t>
            </a:r>
            <a:r>
              <a:rPr lang="en-US" dirty="0"/>
              <a:t>, </a:t>
            </a:r>
            <a:r>
              <a:rPr lang="en-US" dirty="0" err="1"/>
              <a:t>religione</a:t>
            </a:r>
            <a:r>
              <a:rPr lang="en-US" dirty="0"/>
              <a:t> o </a:t>
            </a:r>
            <a:r>
              <a:rPr lang="en-US" dirty="0" err="1"/>
              <a:t>opinioni</a:t>
            </a:r>
            <a:r>
              <a:rPr lang="en-US" dirty="0"/>
              <a:t> </a:t>
            </a:r>
            <a:r>
              <a:rPr lang="en-US" dirty="0" err="1"/>
              <a:t>politiche</a:t>
            </a:r>
            <a:r>
              <a:rPr lang="en-US" dirty="0"/>
              <a:t> (</a:t>
            </a:r>
            <a:r>
              <a:rPr lang="en-US" dirty="0" err="1"/>
              <a:t>artt</a:t>
            </a:r>
            <a:r>
              <a:rPr lang="en-US" dirty="0"/>
              <a:t>. 13, 32)</a:t>
            </a:r>
          </a:p>
          <a:p>
            <a:pPr algn="just"/>
            <a:r>
              <a:rPr lang="en-US" dirty="0"/>
              <a:t>Possono </a:t>
            </a:r>
            <a:r>
              <a:rPr lang="en-US" dirty="0" err="1"/>
              <a:t>essere</a:t>
            </a:r>
            <a:r>
              <a:rPr lang="en-US" dirty="0"/>
              <a:t> </a:t>
            </a:r>
            <a:r>
              <a:rPr lang="en-US" dirty="0" err="1"/>
              <a:t>istituite</a:t>
            </a:r>
            <a:r>
              <a:rPr lang="en-US" dirty="0"/>
              <a:t> zone e </a:t>
            </a:r>
            <a:r>
              <a:rPr lang="en-US" dirty="0" err="1"/>
              <a:t>località</a:t>
            </a:r>
            <a:r>
              <a:rPr lang="en-US" dirty="0"/>
              <a:t> </a:t>
            </a:r>
            <a:r>
              <a:rPr lang="en-US" dirty="0" err="1"/>
              <a:t>sanitarie</a:t>
            </a:r>
            <a:r>
              <a:rPr lang="en-US" dirty="0"/>
              <a:t> e di </a:t>
            </a:r>
            <a:r>
              <a:rPr lang="en-US" dirty="0" err="1"/>
              <a:t>sicurezza</a:t>
            </a:r>
            <a:r>
              <a:rPr lang="en-US" dirty="0"/>
              <a:t> destinate ai </a:t>
            </a:r>
            <a:r>
              <a:rPr lang="en-US" dirty="0" err="1"/>
              <a:t>feriti</a:t>
            </a:r>
            <a:r>
              <a:rPr lang="en-US" dirty="0"/>
              <a:t>, ai </a:t>
            </a:r>
            <a:r>
              <a:rPr lang="en-US" dirty="0" err="1"/>
              <a:t>malati</a:t>
            </a:r>
            <a:r>
              <a:rPr lang="en-US" dirty="0"/>
              <a:t>, </a:t>
            </a:r>
            <a:r>
              <a:rPr lang="en-US" dirty="0" err="1"/>
              <a:t>agli</a:t>
            </a:r>
            <a:r>
              <a:rPr lang="en-US" dirty="0"/>
              <a:t> anziani, ai </a:t>
            </a:r>
            <a:r>
              <a:rPr lang="en-US" dirty="0" err="1"/>
              <a:t>minori</a:t>
            </a:r>
            <a:r>
              <a:rPr lang="en-US" dirty="0"/>
              <a:t> di anni 15, alle </a:t>
            </a:r>
            <a:r>
              <a:rPr lang="en-US" dirty="0" err="1"/>
              <a:t>donne</a:t>
            </a:r>
            <a:r>
              <a:rPr lang="en-US" dirty="0"/>
              <a:t> </a:t>
            </a:r>
            <a:r>
              <a:rPr lang="en-US" dirty="0" err="1"/>
              <a:t>incinte</a:t>
            </a:r>
            <a:r>
              <a:rPr lang="en-US" dirty="0"/>
              <a:t> e alle </a:t>
            </a:r>
            <a:r>
              <a:rPr lang="en-US" dirty="0" err="1"/>
              <a:t>madri</a:t>
            </a:r>
            <a:r>
              <a:rPr lang="en-US" dirty="0"/>
              <a:t> di bambini di </a:t>
            </a:r>
            <a:r>
              <a:rPr lang="en-US" dirty="0" err="1"/>
              <a:t>età</a:t>
            </a:r>
            <a:r>
              <a:rPr lang="en-US" dirty="0"/>
              <a:t> </a:t>
            </a:r>
            <a:r>
              <a:rPr lang="en-US" dirty="0" err="1"/>
              <a:t>inferiore</a:t>
            </a:r>
            <a:r>
              <a:rPr lang="en-US" dirty="0"/>
              <a:t> a </a:t>
            </a:r>
            <a:r>
              <a:rPr lang="en-US" dirty="0" err="1"/>
              <a:t>sette</a:t>
            </a:r>
            <a:r>
              <a:rPr lang="en-US" dirty="0"/>
              <a:t> anni (art. 14)</a:t>
            </a:r>
          </a:p>
          <a:p>
            <a:pPr algn="just"/>
            <a:r>
              <a:rPr lang="en-US" dirty="0" err="1"/>
              <a:t>Gli</a:t>
            </a:r>
            <a:r>
              <a:rPr lang="en-US" dirty="0"/>
              <a:t> </a:t>
            </a:r>
            <a:r>
              <a:rPr lang="en-US" dirty="0" err="1"/>
              <a:t>ospedali</a:t>
            </a:r>
            <a:r>
              <a:rPr lang="en-US" dirty="0"/>
              <a:t> </a:t>
            </a:r>
            <a:r>
              <a:rPr lang="en-US" dirty="0" err="1"/>
              <a:t>civili</a:t>
            </a:r>
            <a:r>
              <a:rPr lang="en-US" dirty="0"/>
              <a:t> e il </a:t>
            </a:r>
            <a:r>
              <a:rPr lang="en-US" dirty="0" err="1"/>
              <a:t>relativo</a:t>
            </a:r>
            <a:r>
              <a:rPr lang="en-US" dirty="0"/>
              <a:t> </a:t>
            </a:r>
            <a:r>
              <a:rPr lang="en-US" dirty="0" err="1"/>
              <a:t>personale</a:t>
            </a:r>
            <a:r>
              <a:rPr lang="en-US" dirty="0"/>
              <a:t> </a:t>
            </a:r>
            <a:r>
              <a:rPr lang="en-US" dirty="0" err="1"/>
              <a:t>sanitario</a:t>
            </a:r>
            <a:r>
              <a:rPr lang="en-US" dirty="0"/>
              <a:t> </a:t>
            </a:r>
            <a:r>
              <a:rPr lang="en-US" dirty="0" err="1"/>
              <a:t>devono</a:t>
            </a:r>
            <a:r>
              <a:rPr lang="en-US" dirty="0"/>
              <a:t> </a:t>
            </a:r>
            <a:r>
              <a:rPr lang="en-US" dirty="0" err="1"/>
              <a:t>essere</a:t>
            </a:r>
            <a:r>
              <a:rPr lang="en-US" dirty="0"/>
              <a:t> </a:t>
            </a:r>
            <a:r>
              <a:rPr lang="en-US" dirty="0" err="1"/>
              <a:t>rispettati</a:t>
            </a:r>
            <a:r>
              <a:rPr lang="en-US" dirty="0"/>
              <a:t> e </a:t>
            </a:r>
            <a:r>
              <a:rPr lang="en-US" dirty="0" err="1"/>
              <a:t>protetti</a:t>
            </a:r>
            <a:r>
              <a:rPr lang="en-US" dirty="0"/>
              <a:t> (art. 18)</a:t>
            </a:r>
          </a:p>
          <a:p>
            <a:pPr algn="just"/>
            <a:r>
              <a:rPr lang="en-US" dirty="0"/>
              <a:t>Tutela </a:t>
            </a:r>
            <a:r>
              <a:rPr lang="en-US" dirty="0" err="1"/>
              <a:t>dei</a:t>
            </a:r>
            <a:r>
              <a:rPr lang="en-US" dirty="0"/>
              <a:t> </a:t>
            </a:r>
            <a:r>
              <a:rPr lang="en-US" dirty="0" err="1"/>
              <a:t>minori</a:t>
            </a:r>
            <a:r>
              <a:rPr lang="en-US" dirty="0"/>
              <a:t> </a:t>
            </a:r>
            <a:r>
              <a:rPr lang="en-US" dirty="0" err="1"/>
              <a:t>orfani</a:t>
            </a:r>
            <a:r>
              <a:rPr lang="en-US" dirty="0"/>
              <a:t> o </a:t>
            </a:r>
            <a:r>
              <a:rPr lang="en-US" dirty="0" err="1"/>
              <a:t>separati</a:t>
            </a:r>
            <a:r>
              <a:rPr lang="en-US" dirty="0"/>
              <a:t> </a:t>
            </a:r>
            <a:r>
              <a:rPr lang="en-US" dirty="0" err="1"/>
              <a:t>dalle</a:t>
            </a:r>
            <a:r>
              <a:rPr lang="en-US" dirty="0"/>
              <a:t> loro </a:t>
            </a:r>
            <a:r>
              <a:rPr lang="en-US" dirty="0" err="1"/>
              <a:t>famiglie</a:t>
            </a:r>
            <a:r>
              <a:rPr lang="en-US" dirty="0"/>
              <a:t>; </a:t>
            </a:r>
            <a:r>
              <a:rPr lang="en-US" dirty="0" err="1"/>
              <a:t>è</a:t>
            </a:r>
            <a:r>
              <a:rPr lang="en-US" dirty="0"/>
              <a:t> </a:t>
            </a:r>
            <a:r>
              <a:rPr lang="en-US" dirty="0" err="1"/>
              <a:t>autorizzata</a:t>
            </a:r>
            <a:r>
              <a:rPr lang="en-US" dirty="0"/>
              <a:t> la </a:t>
            </a:r>
            <a:r>
              <a:rPr lang="en-US" dirty="0" err="1"/>
              <a:t>trasmissione</a:t>
            </a:r>
            <a:r>
              <a:rPr lang="en-US" dirty="0"/>
              <a:t> di </a:t>
            </a:r>
            <a:r>
              <a:rPr lang="en-US" dirty="0" err="1"/>
              <a:t>notizie</a:t>
            </a:r>
            <a:r>
              <a:rPr lang="en-US" dirty="0"/>
              <a:t> </a:t>
            </a:r>
            <a:r>
              <a:rPr lang="en-US" dirty="0" err="1"/>
              <a:t>familiari</a:t>
            </a:r>
            <a:r>
              <a:rPr lang="en-US" dirty="0"/>
              <a:t> e la </a:t>
            </a:r>
            <a:r>
              <a:rPr lang="en-US" dirty="0" err="1"/>
              <a:t>riunificazione</a:t>
            </a:r>
            <a:r>
              <a:rPr lang="en-US" dirty="0"/>
              <a:t> </a:t>
            </a:r>
            <a:r>
              <a:rPr lang="en-US" dirty="0" err="1"/>
              <a:t>dei</a:t>
            </a:r>
            <a:r>
              <a:rPr lang="en-US" dirty="0"/>
              <a:t> nuclei </a:t>
            </a:r>
            <a:r>
              <a:rPr lang="en-US" dirty="0" err="1"/>
              <a:t>familiari</a:t>
            </a:r>
            <a:r>
              <a:rPr lang="en-US" dirty="0"/>
              <a:t> </a:t>
            </a:r>
            <a:r>
              <a:rPr lang="en-US" dirty="0" err="1"/>
              <a:t>tramite</a:t>
            </a:r>
            <a:r>
              <a:rPr lang="en-US" dirty="0"/>
              <a:t> </a:t>
            </a:r>
            <a:r>
              <a:rPr lang="en-US" dirty="0" err="1"/>
              <a:t>l’Agenzia</a:t>
            </a:r>
            <a:r>
              <a:rPr lang="en-US" dirty="0"/>
              <a:t> Centrale di </a:t>
            </a:r>
            <a:r>
              <a:rPr lang="en-US" dirty="0" err="1"/>
              <a:t>Ricerca</a:t>
            </a:r>
            <a:r>
              <a:rPr lang="en-US" dirty="0"/>
              <a:t> e </a:t>
            </a:r>
            <a:r>
              <a:rPr lang="en-US" dirty="0" err="1"/>
              <a:t>Protezione</a:t>
            </a:r>
            <a:r>
              <a:rPr lang="en-US" dirty="0"/>
              <a:t> del Comitato Internazionale della Croce Rossa, con il </a:t>
            </a:r>
            <a:r>
              <a:rPr lang="en-US" dirty="0" err="1"/>
              <a:t>concorso</a:t>
            </a:r>
            <a:r>
              <a:rPr lang="en-US" dirty="0"/>
              <a:t> delle Società </a:t>
            </a:r>
            <a:r>
              <a:rPr lang="en-US" dirty="0" err="1"/>
              <a:t>nazionali</a:t>
            </a:r>
            <a:r>
              <a:rPr lang="en-US" dirty="0"/>
              <a:t> della Croce Rossa e della Mezzaluna Rossa (</a:t>
            </a:r>
            <a:r>
              <a:rPr lang="en-US" dirty="0" err="1"/>
              <a:t>artt</a:t>
            </a:r>
            <a:r>
              <a:rPr lang="en-US" dirty="0"/>
              <a:t>. 24, 25)</a:t>
            </a:r>
          </a:p>
        </p:txBody>
      </p:sp>
      <p:sp>
        <p:nvSpPr>
          <p:cNvPr id="7" name="Segnaposto numero diapositiva 6">
            <a:extLst>
              <a:ext uri="{FF2B5EF4-FFF2-40B4-BE49-F238E27FC236}">
                <a16:creationId xmlns:a16="http://schemas.microsoft.com/office/drawing/2014/main" id="{5E284FA8-E195-C773-ADA3-5A8ACE86D1A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60428C1-D4A2-61F8-B0FB-9E295D7FA32F}"/>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IV Convenzione di Ginevra (GC4)</a:t>
            </a:r>
          </a:p>
        </p:txBody>
      </p:sp>
    </p:spTree>
    <p:extLst>
      <p:ext uri="{BB962C8B-B14F-4D97-AF65-F5344CB8AC3E}">
        <p14:creationId xmlns:p14="http://schemas.microsoft.com/office/powerpoint/2010/main" val="1866118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BD8618-246D-70F8-4A75-68E46A53AA9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7E8D6D5-B1BF-B054-7F15-AE467639F0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9E93C3F-8CCC-88A0-FC51-7ADC6322B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1DA9B1BA-E8C3-FE3A-81EC-29884E822F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3DE15C69-0631-622A-3A17-2E9E3082B358}"/>
              </a:ext>
            </a:extLst>
          </p:cNvPr>
          <p:cNvSpPr>
            <a:spLocks noGrp="1"/>
          </p:cNvSpPr>
          <p:nvPr>
            <p:ph sz="half" idx="1"/>
          </p:nvPr>
        </p:nvSpPr>
        <p:spPr>
          <a:xfrm>
            <a:off x="555710" y="1165974"/>
            <a:ext cx="11120475" cy="5692025"/>
          </a:xfrm>
        </p:spPr>
        <p:txBody>
          <a:bodyPr vert="horz" lIns="91440" tIns="45720" rIns="91440" bIns="45720" rtlCol="0">
            <a:normAutofit/>
          </a:bodyPr>
          <a:lstStyle/>
          <a:p>
            <a:pPr algn="just"/>
            <a:r>
              <a:rPr lang="en-US" dirty="0"/>
              <a:t>Devono </a:t>
            </a:r>
            <a:r>
              <a:rPr lang="en-US" dirty="0" err="1"/>
              <a:t>essere</a:t>
            </a:r>
            <a:r>
              <a:rPr lang="en-US" dirty="0"/>
              <a:t> </a:t>
            </a:r>
            <a:r>
              <a:rPr lang="en-US" dirty="0" err="1"/>
              <a:t>rispettati</a:t>
            </a:r>
            <a:r>
              <a:rPr lang="en-US" dirty="0"/>
              <a:t> la persona, </a:t>
            </a:r>
            <a:r>
              <a:rPr lang="en-US" dirty="0" err="1"/>
              <a:t>l’onore</a:t>
            </a:r>
            <a:r>
              <a:rPr lang="en-US" dirty="0"/>
              <a:t>, </a:t>
            </a:r>
            <a:r>
              <a:rPr lang="en-US" dirty="0" err="1"/>
              <a:t>i</a:t>
            </a:r>
            <a:r>
              <a:rPr lang="en-US" dirty="0"/>
              <a:t> </a:t>
            </a:r>
            <a:r>
              <a:rPr lang="en-US" dirty="0" err="1"/>
              <a:t>diritti</a:t>
            </a:r>
            <a:r>
              <a:rPr lang="en-US" dirty="0"/>
              <a:t> </a:t>
            </a:r>
            <a:r>
              <a:rPr lang="en-US" dirty="0" err="1"/>
              <a:t>familiari</a:t>
            </a:r>
            <a:r>
              <a:rPr lang="en-US" dirty="0"/>
              <a:t>, le </a:t>
            </a:r>
            <a:r>
              <a:rPr lang="en-US" dirty="0" err="1"/>
              <a:t>pratiche</a:t>
            </a:r>
            <a:r>
              <a:rPr lang="en-US" dirty="0"/>
              <a:t> religiose, </a:t>
            </a:r>
            <a:r>
              <a:rPr lang="en-US" dirty="0" err="1"/>
              <a:t>gli</a:t>
            </a:r>
            <a:r>
              <a:rPr lang="en-US" dirty="0"/>
              <a:t> </a:t>
            </a:r>
            <a:r>
              <a:rPr lang="en-US" dirty="0" err="1"/>
              <a:t>usi</a:t>
            </a:r>
            <a:r>
              <a:rPr lang="en-US" dirty="0"/>
              <a:t> e </a:t>
            </a:r>
            <a:r>
              <a:rPr lang="en-US" dirty="0" err="1"/>
              <a:t>i</a:t>
            </a:r>
            <a:r>
              <a:rPr lang="en-US" dirty="0"/>
              <a:t> </a:t>
            </a:r>
            <a:r>
              <a:rPr lang="en-US" dirty="0" err="1"/>
              <a:t>costumi</a:t>
            </a:r>
            <a:r>
              <a:rPr lang="en-US" dirty="0"/>
              <a:t> </a:t>
            </a:r>
            <a:r>
              <a:rPr lang="en-US" dirty="0" err="1"/>
              <a:t>dei</a:t>
            </a:r>
            <a:r>
              <a:rPr lang="en-US" dirty="0"/>
              <a:t> </a:t>
            </a:r>
            <a:r>
              <a:rPr lang="en-US" dirty="0" err="1"/>
              <a:t>civili</a:t>
            </a:r>
            <a:r>
              <a:rPr lang="en-US" dirty="0"/>
              <a:t> (art. 27)</a:t>
            </a:r>
          </a:p>
          <a:p>
            <a:pPr algn="just"/>
            <a:r>
              <a:rPr lang="en-US" dirty="0"/>
              <a:t>Sono </a:t>
            </a:r>
            <a:r>
              <a:rPr lang="en-US" dirty="0" err="1"/>
              <a:t>vietati</a:t>
            </a:r>
            <a:r>
              <a:rPr lang="en-US" dirty="0"/>
              <a:t> il </a:t>
            </a:r>
            <a:r>
              <a:rPr lang="en-US" dirty="0" err="1"/>
              <a:t>saccheggio</a:t>
            </a:r>
            <a:r>
              <a:rPr lang="en-US" dirty="0"/>
              <a:t>, le </a:t>
            </a:r>
            <a:r>
              <a:rPr lang="en-US" dirty="0" err="1"/>
              <a:t>rappresaglie</a:t>
            </a:r>
            <a:r>
              <a:rPr lang="en-US" dirty="0"/>
              <a:t> </a:t>
            </a:r>
            <a:r>
              <a:rPr lang="en-US" dirty="0" err="1"/>
              <a:t>contro</a:t>
            </a:r>
            <a:r>
              <a:rPr lang="en-US" dirty="0"/>
              <a:t> </a:t>
            </a:r>
            <a:r>
              <a:rPr lang="en-US" dirty="0" err="1"/>
              <a:t>i</a:t>
            </a:r>
            <a:r>
              <a:rPr lang="en-US" dirty="0"/>
              <a:t> </a:t>
            </a:r>
            <a:r>
              <a:rPr lang="en-US" dirty="0" err="1"/>
              <a:t>civili</a:t>
            </a:r>
            <a:r>
              <a:rPr lang="en-US" dirty="0"/>
              <a:t>, la </a:t>
            </a:r>
            <a:r>
              <a:rPr lang="en-US" dirty="0" err="1"/>
              <a:t>distruzione</a:t>
            </a:r>
            <a:r>
              <a:rPr lang="en-US" dirty="0"/>
              <a:t> </a:t>
            </a:r>
            <a:r>
              <a:rPr lang="en-US" dirty="0" err="1"/>
              <a:t>indiscriminata</a:t>
            </a:r>
            <a:r>
              <a:rPr lang="en-US" dirty="0"/>
              <a:t> </a:t>
            </a:r>
            <a:r>
              <a:rPr lang="en-US" dirty="0" err="1"/>
              <a:t>dei</a:t>
            </a:r>
            <a:r>
              <a:rPr lang="en-US" dirty="0"/>
              <a:t> </a:t>
            </a:r>
            <a:r>
              <a:rPr lang="en-US" dirty="0" err="1"/>
              <a:t>beni</a:t>
            </a:r>
            <a:r>
              <a:rPr lang="en-US" dirty="0"/>
              <a:t> e la presa di </a:t>
            </a:r>
            <a:r>
              <a:rPr lang="en-US" dirty="0" err="1"/>
              <a:t>ostaggi</a:t>
            </a:r>
            <a:r>
              <a:rPr lang="en-US" dirty="0"/>
              <a:t> (</a:t>
            </a:r>
            <a:r>
              <a:rPr lang="en-US" dirty="0" err="1"/>
              <a:t>artt</a:t>
            </a:r>
            <a:r>
              <a:rPr lang="en-US" dirty="0"/>
              <a:t>. 33-34)</a:t>
            </a:r>
          </a:p>
          <a:p>
            <a:pPr algn="just"/>
            <a:r>
              <a:rPr lang="en-US" dirty="0"/>
              <a:t>I </a:t>
            </a:r>
            <a:r>
              <a:rPr lang="en-US" dirty="0" err="1"/>
              <a:t>civili</a:t>
            </a:r>
            <a:r>
              <a:rPr lang="en-US" dirty="0"/>
              <a:t> non </a:t>
            </a:r>
            <a:r>
              <a:rPr lang="en-US" dirty="0" err="1"/>
              <a:t>possono</a:t>
            </a:r>
            <a:r>
              <a:rPr lang="en-US" dirty="0"/>
              <a:t> </a:t>
            </a:r>
            <a:r>
              <a:rPr lang="en-US" dirty="0" err="1"/>
              <a:t>essere</a:t>
            </a:r>
            <a:r>
              <a:rPr lang="en-US" dirty="0"/>
              <a:t> </a:t>
            </a:r>
            <a:r>
              <a:rPr lang="en-US" dirty="0" err="1"/>
              <a:t>sottoposti</a:t>
            </a:r>
            <a:r>
              <a:rPr lang="en-US" dirty="0"/>
              <a:t> a </a:t>
            </a:r>
            <a:r>
              <a:rPr lang="en-US" dirty="0" err="1"/>
              <a:t>pene</a:t>
            </a:r>
            <a:r>
              <a:rPr lang="en-US" dirty="0"/>
              <a:t> </a:t>
            </a:r>
            <a:r>
              <a:rPr lang="en-US" dirty="0" err="1"/>
              <a:t>collettive</a:t>
            </a:r>
            <a:r>
              <a:rPr lang="en-US" dirty="0"/>
              <a:t> né a </a:t>
            </a:r>
            <a:r>
              <a:rPr lang="en-US" dirty="0" err="1"/>
              <a:t>deportazione</a:t>
            </a:r>
            <a:r>
              <a:rPr lang="en-US" dirty="0"/>
              <a:t> (</a:t>
            </a:r>
            <a:r>
              <a:rPr lang="en-US" dirty="0" err="1"/>
              <a:t>artt</a:t>
            </a:r>
            <a:r>
              <a:rPr lang="en-US" dirty="0"/>
              <a:t>. 33, 49)</a:t>
            </a:r>
          </a:p>
          <a:p>
            <a:pPr algn="just"/>
            <a:r>
              <a:rPr lang="en-US" dirty="0"/>
              <a:t>I </a:t>
            </a:r>
            <a:r>
              <a:rPr lang="en-US" dirty="0" err="1"/>
              <a:t>civili</a:t>
            </a:r>
            <a:r>
              <a:rPr lang="en-US" dirty="0"/>
              <a:t> non </a:t>
            </a:r>
            <a:r>
              <a:rPr lang="en-US" dirty="0" err="1"/>
              <a:t>possono</a:t>
            </a:r>
            <a:r>
              <a:rPr lang="en-US" dirty="0"/>
              <a:t> </a:t>
            </a:r>
            <a:r>
              <a:rPr lang="en-US" dirty="0" err="1"/>
              <a:t>essere</a:t>
            </a:r>
            <a:r>
              <a:rPr lang="en-US" dirty="0"/>
              <a:t> </a:t>
            </a:r>
            <a:r>
              <a:rPr lang="en-US" dirty="0" err="1"/>
              <a:t>costretti</a:t>
            </a:r>
            <a:r>
              <a:rPr lang="en-US" dirty="0"/>
              <a:t> a </a:t>
            </a:r>
            <a:r>
              <a:rPr lang="en-US" dirty="0" err="1"/>
              <a:t>svolgere</a:t>
            </a:r>
            <a:r>
              <a:rPr lang="en-US" dirty="0"/>
              <a:t> </a:t>
            </a:r>
            <a:r>
              <a:rPr lang="en-US" dirty="0" err="1"/>
              <a:t>lavori</a:t>
            </a:r>
            <a:r>
              <a:rPr lang="en-US" dirty="0"/>
              <a:t> di natura </a:t>
            </a:r>
            <a:r>
              <a:rPr lang="en-US" dirty="0" err="1"/>
              <a:t>militare</a:t>
            </a:r>
            <a:r>
              <a:rPr lang="en-US" dirty="0"/>
              <a:t> per </a:t>
            </a:r>
            <a:r>
              <a:rPr lang="en-US" dirty="0" err="1"/>
              <a:t>conto</a:t>
            </a:r>
            <a:r>
              <a:rPr lang="en-US" dirty="0"/>
              <a:t> della </a:t>
            </a:r>
            <a:r>
              <a:rPr lang="en-US" dirty="0" err="1"/>
              <a:t>potenza</a:t>
            </a:r>
            <a:r>
              <a:rPr lang="en-US" dirty="0"/>
              <a:t> </a:t>
            </a:r>
            <a:r>
              <a:rPr lang="en-US" dirty="0" err="1"/>
              <a:t>occupante</a:t>
            </a:r>
            <a:r>
              <a:rPr lang="en-US" dirty="0"/>
              <a:t> (art. 40)</a:t>
            </a:r>
          </a:p>
          <a:p>
            <a:pPr algn="just"/>
            <a:r>
              <a:rPr lang="en-US" dirty="0"/>
              <a:t>Ogni </a:t>
            </a:r>
            <a:r>
              <a:rPr lang="en-US" dirty="0" err="1"/>
              <a:t>lavoro</a:t>
            </a:r>
            <a:r>
              <a:rPr lang="en-US" dirty="0"/>
              <a:t> </a:t>
            </a:r>
            <a:r>
              <a:rPr lang="en-US" dirty="0" err="1"/>
              <a:t>imposto</a:t>
            </a:r>
            <a:r>
              <a:rPr lang="en-US" dirty="0"/>
              <a:t> </a:t>
            </a:r>
            <a:r>
              <a:rPr lang="en-US" dirty="0" err="1"/>
              <a:t>deve</a:t>
            </a:r>
            <a:r>
              <a:rPr lang="en-US" dirty="0"/>
              <a:t> </a:t>
            </a:r>
            <a:r>
              <a:rPr lang="en-US" dirty="0" err="1"/>
              <a:t>essere</a:t>
            </a:r>
            <a:r>
              <a:rPr lang="en-US" dirty="0"/>
              <a:t> </a:t>
            </a:r>
            <a:r>
              <a:rPr lang="en-US" dirty="0" err="1"/>
              <a:t>equamente</a:t>
            </a:r>
            <a:r>
              <a:rPr lang="en-US" dirty="0"/>
              <a:t> </a:t>
            </a:r>
            <a:r>
              <a:rPr lang="en-US" dirty="0" err="1"/>
              <a:t>retribuito</a:t>
            </a:r>
            <a:r>
              <a:rPr lang="en-US" dirty="0"/>
              <a:t> (art. 54)</a:t>
            </a:r>
          </a:p>
          <a:p>
            <a:pPr algn="just"/>
            <a:r>
              <a:rPr lang="it-IT" dirty="0"/>
              <a:t>La potenza occupante deve assicurare l’approvvigionamento di viveri e medicinali alla popolazione e mantenere i servizi medici e sanitari pubblici (art. 55)</a:t>
            </a:r>
            <a:endParaRPr lang="en-US" dirty="0"/>
          </a:p>
        </p:txBody>
      </p:sp>
      <p:sp>
        <p:nvSpPr>
          <p:cNvPr id="7" name="Segnaposto numero diapositiva 6">
            <a:extLst>
              <a:ext uri="{FF2B5EF4-FFF2-40B4-BE49-F238E27FC236}">
                <a16:creationId xmlns:a16="http://schemas.microsoft.com/office/drawing/2014/main" id="{4F2DF9E0-A11C-B21A-9986-AA1B63DFDE6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1632946-F27F-6F4D-1AE3-96C54396C54F}"/>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IV Convenzione di Ginevra (GC4)</a:t>
            </a:r>
          </a:p>
        </p:txBody>
      </p:sp>
    </p:spTree>
    <p:extLst>
      <p:ext uri="{BB962C8B-B14F-4D97-AF65-F5344CB8AC3E}">
        <p14:creationId xmlns:p14="http://schemas.microsoft.com/office/powerpoint/2010/main" val="1796340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1302EC7-8211-787B-0E43-06CD80B4FDD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54E2635-E88D-A73D-7147-25E4B2F2F7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B89AED0F-47DA-1B0C-44D9-B51B2FDC68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86CA6AB-7EC1-6D74-0F71-B543C1FE7D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524224C-9379-AE5F-627C-ACF0029A744A}"/>
              </a:ext>
            </a:extLst>
          </p:cNvPr>
          <p:cNvSpPr>
            <a:spLocks noGrp="1"/>
          </p:cNvSpPr>
          <p:nvPr>
            <p:ph sz="half" idx="1"/>
          </p:nvPr>
        </p:nvSpPr>
        <p:spPr>
          <a:xfrm>
            <a:off x="555710" y="1165974"/>
            <a:ext cx="11120475" cy="5692025"/>
          </a:xfrm>
        </p:spPr>
        <p:txBody>
          <a:bodyPr vert="horz" lIns="91440" tIns="45720" rIns="91440" bIns="45720" rtlCol="0">
            <a:normAutofit lnSpcReduction="10000"/>
          </a:bodyPr>
          <a:lstStyle/>
          <a:p>
            <a:pPr algn="just"/>
            <a:r>
              <a:rPr lang="en-US" dirty="0"/>
              <a:t>Deve </a:t>
            </a:r>
            <a:r>
              <a:rPr lang="en-US" dirty="0" err="1"/>
              <a:t>essere</a:t>
            </a:r>
            <a:r>
              <a:rPr lang="en-US" dirty="0"/>
              <a:t> </a:t>
            </a:r>
            <a:r>
              <a:rPr lang="en-US" dirty="0" err="1"/>
              <a:t>consentito</a:t>
            </a:r>
            <a:r>
              <a:rPr lang="en-US" dirty="0"/>
              <a:t> il libero passaggio </a:t>
            </a:r>
            <a:r>
              <a:rPr lang="en-US" dirty="0" err="1"/>
              <a:t>dei</a:t>
            </a:r>
            <a:r>
              <a:rPr lang="en-US" dirty="0"/>
              <a:t> </a:t>
            </a:r>
            <a:r>
              <a:rPr lang="en-US" dirty="0" err="1"/>
              <a:t>soccorsi</a:t>
            </a:r>
            <a:r>
              <a:rPr lang="en-US" dirty="0"/>
              <a:t> </a:t>
            </a:r>
            <a:r>
              <a:rPr lang="en-US" dirty="0" err="1"/>
              <a:t>sanitari</a:t>
            </a:r>
            <a:r>
              <a:rPr lang="en-US" dirty="0"/>
              <a:t> e degli </a:t>
            </a:r>
            <a:r>
              <a:rPr lang="en-US" dirty="0" err="1"/>
              <a:t>oggetti</a:t>
            </a:r>
            <a:r>
              <a:rPr lang="en-US" dirty="0"/>
              <a:t> </a:t>
            </a:r>
            <a:r>
              <a:rPr lang="en-US" dirty="0" err="1"/>
              <a:t>destinati</a:t>
            </a:r>
            <a:r>
              <a:rPr lang="en-US" dirty="0"/>
              <a:t> al </a:t>
            </a:r>
            <a:r>
              <a:rPr lang="en-US" dirty="0" err="1"/>
              <a:t>culto</a:t>
            </a:r>
            <a:r>
              <a:rPr lang="en-US" dirty="0"/>
              <a:t> religioso (</a:t>
            </a:r>
            <a:r>
              <a:rPr lang="en-US" dirty="0" err="1"/>
              <a:t>artt</a:t>
            </a:r>
            <a:r>
              <a:rPr lang="en-US" dirty="0"/>
              <a:t>. 55, 58)</a:t>
            </a:r>
          </a:p>
          <a:p>
            <a:pPr algn="just"/>
            <a:r>
              <a:rPr lang="en-US" dirty="0" err="1"/>
              <a:t>Qualora</a:t>
            </a:r>
            <a:r>
              <a:rPr lang="en-US" dirty="0"/>
              <a:t> </a:t>
            </a:r>
            <a:r>
              <a:rPr lang="en-US" dirty="0" err="1"/>
              <a:t>ciò</a:t>
            </a:r>
            <a:r>
              <a:rPr lang="en-US" dirty="0"/>
              <a:t> non </a:t>
            </a:r>
            <a:r>
              <a:rPr lang="en-US" dirty="0" err="1"/>
              <a:t>sia</a:t>
            </a:r>
            <a:r>
              <a:rPr lang="en-US" dirty="0"/>
              <a:t> </a:t>
            </a:r>
            <a:r>
              <a:rPr lang="en-US" dirty="0" err="1"/>
              <a:t>possibile</a:t>
            </a:r>
            <a:r>
              <a:rPr lang="en-US" dirty="0"/>
              <a:t>, </a:t>
            </a:r>
            <a:r>
              <a:rPr lang="en-US" dirty="0" err="1"/>
              <a:t>devono</a:t>
            </a:r>
            <a:r>
              <a:rPr lang="en-US" dirty="0"/>
              <a:t> </a:t>
            </a:r>
            <a:r>
              <a:rPr lang="en-US" dirty="0" err="1"/>
              <a:t>essere</a:t>
            </a:r>
            <a:r>
              <a:rPr lang="en-US" dirty="0"/>
              <a:t> </a:t>
            </a:r>
            <a:r>
              <a:rPr lang="en-US" dirty="0" err="1"/>
              <a:t>agevolati</a:t>
            </a:r>
            <a:r>
              <a:rPr lang="en-US" dirty="0"/>
              <a:t> </a:t>
            </a:r>
            <a:r>
              <a:rPr lang="en-US" dirty="0" err="1"/>
              <a:t>i</a:t>
            </a:r>
            <a:r>
              <a:rPr lang="en-US" dirty="0"/>
              <a:t> </a:t>
            </a:r>
            <a:r>
              <a:rPr lang="en-US" dirty="0" err="1"/>
              <a:t>soccorsi</a:t>
            </a:r>
            <a:r>
              <a:rPr lang="en-US" dirty="0"/>
              <a:t> </a:t>
            </a:r>
            <a:r>
              <a:rPr lang="en-US" dirty="0" err="1"/>
              <a:t>umanitari</a:t>
            </a:r>
            <a:r>
              <a:rPr lang="en-US" dirty="0"/>
              <a:t> </a:t>
            </a:r>
            <a:r>
              <a:rPr lang="en-US" dirty="0" err="1"/>
              <a:t>forniti</a:t>
            </a:r>
            <a:r>
              <a:rPr lang="en-US" dirty="0"/>
              <a:t> da </a:t>
            </a:r>
            <a:r>
              <a:rPr lang="en-US" dirty="0" err="1"/>
              <a:t>organizzazioni</a:t>
            </a:r>
            <a:r>
              <a:rPr lang="en-US" dirty="0"/>
              <a:t> </a:t>
            </a:r>
            <a:r>
              <a:rPr lang="en-US" dirty="0" err="1"/>
              <a:t>imparziali</a:t>
            </a:r>
            <a:r>
              <a:rPr lang="en-US" dirty="0"/>
              <a:t>, </a:t>
            </a:r>
            <a:r>
              <a:rPr lang="en-US" dirty="0" err="1"/>
              <a:t>quali</a:t>
            </a:r>
            <a:r>
              <a:rPr lang="en-US" dirty="0"/>
              <a:t> il Comitato Internazionale della Croce Rossa; </a:t>
            </a:r>
            <a:r>
              <a:rPr lang="en-US" dirty="0" err="1"/>
              <a:t>tali</a:t>
            </a:r>
            <a:r>
              <a:rPr lang="en-US" dirty="0"/>
              <a:t> </a:t>
            </a:r>
            <a:r>
              <a:rPr lang="en-US" dirty="0" err="1"/>
              <a:t>organizzazioni</a:t>
            </a:r>
            <a:r>
              <a:rPr lang="en-US" dirty="0"/>
              <a:t> </a:t>
            </a:r>
            <a:r>
              <a:rPr lang="en-US" dirty="0" err="1"/>
              <a:t>devono</a:t>
            </a:r>
            <a:r>
              <a:rPr lang="en-US" dirty="0"/>
              <a:t> </a:t>
            </a:r>
            <a:r>
              <a:rPr lang="en-US" dirty="0" err="1"/>
              <a:t>essere</a:t>
            </a:r>
            <a:r>
              <a:rPr lang="en-US" dirty="0"/>
              <a:t> </a:t>
            </a:r>
            <a:r>
              <a:rPr lang="en-US" dirty="0" err="1"/>
              <a:t>autorizzate</a:t>
            </a:r>
            <a:r>
              <a:rPr lang="en-US" dirty="0"/>
              <a:t> a </a:t>
            </a:r>
            <a:r>
              <a:rPr lang="en-US" dirty="0" err="1"/>
              <a:t>proseguire</a:t>
            </a:r>
            <a:r>
              <a:rPr lang="en-US" dirty="0"/>
              <a:t> le </a:t>
            </a:r>
            <a:r>
              <a:rPr lang="en-US" dirty="0" err="1"/>
              <a:t>proprie</a:t>
            </a:r>
            <a:r>
              <a:rPr lang="en-US" dirty="0"/>
              <a:t> </a:t>
            </a:r>
            <a:r>
              <a:rPr lang="en-US" dirty="0" err="1"/>
              <a:t>attività</a:t>
            </a:r>
            <a:r>
              <a:rPr lang="en-US" dirty="0"/>
              <a:t> (art. 59)</a:t>
            </a:r>
          </a:p>
          <a:p>
            <a:pPr algn="just"/>
            <a:r>
              <a:rPr lang="en-US" dirty="0"/>
              <a:t>I </a:t>
            </a:r>
            <a:r>
              <a:rPr lang="en-US" dirty="0" err="1"/>
              <a:t>funzionari</a:t>
            </a:r>
            <a:r>
              <a:rPr lang="en-US" dirty="0"/>
              <a:t> </a:t>
            </a:r>
            <a:r>
              <a:rPr lang="en-US" dirty="0" err="1"/>
              <a:t>pubblici</a:t>
            </a:r>
            <a:r>
              <a:rPr lang="en-US" dirty="0"/>
              <a:t> </a:t>
            </a:r>
            <a:r>
              <a:rPr lang="en-US" dirty="0" err="1"/>
              <a:t>possono</a:t>
            </a:r>
            <a:r>
              <a:rPr lang="en-US" dirty="0"/>
              <a:t> </a:t>
            </a:r>
            <a:r>
              <a:rPr lang="en-US" dirty="0" err="1"/>
              <a:t>continuare</a:t>
            </a:r>
            <a:r>
              <a:rPr lang="en-US" dirty="0"/>
              <a:t> a </a:t>
            </a:r>
            <a:r>
              <a:rPr lang="en-US" dirty="0" err="1"/>
              <a:t>esercitare</a:t>
            </a:r>
            <a:r>
              <a:rPr lang="en-US" dirty="0"/>
              <a:t> le </a:t>
            </a:r>
            <a:r>
              <a:rPr lang="en-US" dirty="0" err="1"/>
              <a:t>proprie</a:t>
            </a:r>
            <a:r>
              <a:rPr lang="en-US" dirty="0"/>
              <a:t> </a:t>
            </a:r>
            <a:r>
              <a:rPr lang="en-US" dirty="0" err="1"/>
              <a:t>funzioni</a:t>
            </a:r>
            <a:r>
              <a:rPr lang="en-US" dirty="0"/>
              <a:t>; le </a:t>
            </a:r>
            <a:r>
              <a:rPr lang="en-US" dirty="0" err="1"/>
              <a:t>leggi</a:t>
            </a:r>
            <a:r>
              <a:rPr lang="en-US" dirty="0"/>
              <a:t> del </a:t>
            </a:r>
            <a:r>
              <a:rPr lang="en-US" dirty="0" err="1"/>
              <a:t>territorio</a:t>
            </a:r>
            <a:r>
              <a:rPr lang="en-US" dirty="0"/>
              <a:t> </a:t>
            </a:r>
            <a:r>
              <a:rPr lang="en-US" dirty="0" err="1"/>
              <a:t>occupato</a:t>
            </a:r>
            <a:r>
              <a:rPr lang="en-US" dirty="0"/>
              <a:t> </a:t>
            </a:r>
            <a:r>
              <a:rPr lang="en-US" dirty="0" err="1"/>
              <a:t>restano</a:t>
            </a:r>
            <a:r>
              <a:rPr lang="en-US" dirty="0"/>
              <a:t> in </a:t>
            </a:r>
            <a:r>
              <a:rPr lang="en-US" dirty="0" err="1"/>
              <a:t>vigore</a:t>
            </a:r>
            <a:r>
              <a:rPr lang="en-US" dirty="0"/>
              <a:t> salvo </a:t>
            </a:r>
            <a:r>
              <a:rPr lang="en-US" dirty="0" err="1"/>
              <a:t>che</a:t>
            </a:r>
            <a:r>
              <a:rPr lang="en-US" dirty="0"/>
              <a:t> </a:t>
            </a:r>
            <a:r>
              <a:rPr lang="en-US" dirty="0" err="1"/>
              <a:t>costituiscano</a:t>
            </a:r>
            <a:r>
              <a:rPr lang="en-US" dirty="0"/>
              <a:t> </a:t>
            </a:r>
            <a:r>
              <a:rPr lang="en-US" dirty="0" err="1"/>
              <a:t>una</a:t>
            </a:r>
            <a:r>
              <a:rPr lang="en-US" dirty="0"/>
              <a:t> </a:t>
            </a:r>
            <a:r>
              <a:rPr lang="en-US" dirty="0" err="1"/>
              <a:t>minaccia</a:t>
            </a:r>
            <a:r>
              <a:rPr lang="en-US" dirty="0"/>
              <a:t> per la </a:t>
            </a:r>
            <a:r>
              <a:rPr lang="en-US" dirty="0" err="1"/>
              <a:t>sicurezza</a:t>
            </a:r>
            <a:r>
              <a:rPr lang="en-US" dirty="0"/>
              <a:t> (art. 64)</a:t>
            </a:r>
          </a:p>
          <a:p>
            <a:pPr algn="just"/>
            <a:r>
              <a:rPr lang="en-US" b="1" dirty="0"/>
              <a:t>Nei </a:t>
            </a:r>
            <a:r>
              <a:rPr lang="en-US" b="1" dirty="0" err="1"/>
              <a:t>limiti</a:t>
            </a:r>
            <a:r>
              <a:rPr lang="en-US" b="1" dirty="0"/>
              <a:t> </a:t>
            </a:r>
            <a:r>
              <a:rPr lang="en-US" b="1" dirty="0" err="1"/>
              <a:t>consentiti</a:t>
            </a:r>
            <a:r>
              <a:rPr lang="en-US" b="1" dirty="0"/>
              <a:t> </a:t>
            </a:r>
            <a:r>
              <a:rPr lang="en-US" b="1" dirty="0" err="1"/>
              <a:t>dalla</a:t>
            </a:r>
            <a:r>
              <a:rPr lang="en-US" b="1" dirty="0"/>
              <a:t> </a:t>
            </a:r>
            <a:r>
              <a:rPr lang="en-US" b="1" dirty="0" err="1"/>
              <a:t>sicurezza</a:t>
            </a:r>
            <a:r>
              <a:rPr lang="en-US" b="1" dirty="0"/>
              <a:t>, </a:t>
            </a:r>
            <a:r>
              <a:rPr lang="en-US" b="1" dirty="0" err="1"/>
              <a:t>i</a:t>
            </a:r>
            <a:r>
              <a:rPr lang="en-US" b="1" dirty="0"/>
              <a:t> </a:t>
            </a:r>
            <a:r>
              <a:rPr lang="en-US" b="1" dirty="0" err="1"/>
              <a:t>civili</a:t>
            </a:r>
            <a:r>
              <a:rPr lang="en-US" b="1" dirty="0"/>
              <a:t> </a:t>
            </a:r>
            <a:r>
              <a:rPr lang="en-US" b="1" dirty="0" err="1"/>
              <a:t>devono</a:t>
            </a:r>
            <a:r>
              <a:rPr lang="en-US" b="1" dirty="0"/>
              <a:t> </a:t>
            </a:r>
            <a:r>
              <a:rPr lang="en-US" b="1" dirty="0" err="1"/>
              <a:t>poter</a:t>
            </a:r>
            <a:r>
              <a:rPr lang="en-US" b="1" dirty="0"/>
              <a:t> </a:t>
            </a:r>
            <a:r>
              <a:rPr lang="en-US" b="1" dirty="0" err="1"/>
              <a:t>condurre</a:t>
            </a:r>
            <a:r>
              <a:rPr lang="en-US" b="1" dirty="0"/>
              <a:t> </a:t>
            </a:r>
            <a:r>
              <a:rPr lang="en-US" b="1" dirty="0" err="1"/>
              <a:t>una</a:t>
            </a:r>
            <a:r>
              <a:rPr lang="en-US" b="1" dirty="0"/>
              <a:t> vita </a:t>
            </a:r>
            <a:r>
              <a:rPr lang="en-US" b="1" dirty="0" err="1"/>
              <a:t>normale</a:t>
            </a:r>
            <a:r>
              <a:rPr lang="en-US" b="1" dirty="0"/>
              <a:t>; </a:t>
            </a:r>
            <a:r>
              <a:rPr lang="en-US" b="1" dirty="0" err="1"/>
              <a:t>essi</a:t>
            </a:r>
            <a:r>
              <a:rPr lang="en-US" b="1" dirty="0"/>
              <a:t> non </a:t>
            </a:r>
            <a:r>
              <a:rPr lang="en-US" b="1" dirty="0" err="1"/>
              <a:t>possono</a:t>
            </a:r>
            <a:r>
              <a:rPr lang="en-US" b="1" dirty="0"/>
              <a:t> </a:t>
            </a:r>
            <a:r>
              <a:rPr lang="en-US" b="1" dirty="0" err="1"/>
              <a:t>essere</a:t>
            </a:r>
            <a:r>
              <a:rPr lang="en-US" b="1" dirty="0"/>
              <a:t> </a:t>
            </a:r>
            <a:r>
              <a:rPr lang="en-US" b="1" dirty="0" err="1"/>
              <a:t>deportati</a:t>
            </a:r>
            <a:r>
              <a:rPr lang="en-US" b="1" dirty="0"/>
              <a:t> o </a:t>
            </a:r>
            <a:r>
              <a:rPr lang="en-US" b="1" dirty="0" err="1"/>
              <a:t>internati</a:t>
            </a:r>
            <a:r>
              <a:rPr lang="en-US" b="1" dirty="0"/>
              <a:t> se non per </a:t>
            </a:r>
            <a:r>
              <a:rPr lang="en-US" b="1" dirty="0" err="1"/>
              <a:t>imperiose</a:t>
            </a:r>
            <a:r>
              <a:rPr lang="en-US" b="1" dirty="0"/>
              <a:t> </a:t>
            </a:r>
            <a:r>
              <a:rPr lang="en-US" b="1" dirty="0" err="1"/>
              <a:t>ragioni</a:t>
            </a:r>
            <a:r>
              <a:rPr lang="en-US" b="1" dirty="0"/>
              <a:t> di </a:t>
            </a:r>
            <a:r>
              <a:rPr lang="en-US" b="1" dirty="0" err="1"/>
              <a:t>sicurezza</a:t>
            </a:r>
            <a:r>
              <a:rPr lang="en-US" b="1" dirty="0"/>
              <a:t>; in </a:t>
            </a:r>
            <a:r>
              <a:rPr lang="en-US" b="1" dirty="0" err="1"/>
              <a:t>caso</a:t>
            </a:r>
            <a:r>
              <a:rPr lang="en-US" b="1" dirty="0"/>
              <a:t> di </a:t>
            </a:r>
            <a:r>
              <a:rPr lang="en-US" b="1" dirty="0" err="1"/>
              <a:t>internamento</a:t>
            </a:r>
            <a:r>
              <a:rPr lang="en-US" b="1" dirty="0"/>
              <a:t>, le </a:t>
            </a:r>
            <a:r>
              <a:rPr lang="en-US" b="1" dirty="0" err="1"/>
              <a:t>condizioni</a:t>
            </a:r>
            <a:r>
              <a:rPr lang="en-US" b="1" dirty="0"/>
              <a:t> </a:t>
            </a:r>
            <a:r>
              <a:rPr lang="en-US" b="1" dirty="0" err="1"/>
              <a:t>devono</a:t>
            </a:r>
            <a:r>
              <a:rPr lang="en-US" b="1" dirty="0"/>
              <a:t> </a:t>
            </a:r>
            <a:r>
              <a:rPr lang="en-US" b="1" dirty="0" err="1"/>
              <a:t>essere</a:t>
            </a:r>
            <a:r>
              <a:rPr lang="en-US" b="1" dirty="0"/>
              <a:t> </a:t>
            </a:r>
            <a:r>
              <a:rPr lang="en-US" b="1" dirty="0" err="1"/>
              <a:t>almeno</a:t>
            </a:r>
            <a:r>
              <a:rPr lang="en-US" b="1" dirty="0"/>
              <a:t> </a:t>
            </a:r>
            <a:r>
              <a:rPr lang="en-US" b="1" dirty="0" err="1"/>
              <a:t>equivalenti</a:t>
            </a:r>
            <a:r>
              <a:rPr lang="en-US" b="1" dirty="0"/>
              <a:t> a quelle </a:t>
            </a:r>
            <a:r>
              <a:rPr lang="en-US" b="1" dirty="0" err="1"/>
              <a:t>previste</a:t>
            </a:r>
            <a:r>
              <a:rPr lang="en-US" b="1" dirty="0"/>
              <a:t> per </a:t>
            </a:r>
            <a:r>
              <a:rPr lang="en-US" b="1" dirty="0" err="1"/>
              <a:t>i</a:t>
            </a:r>
            <a:r>
              <a:rPr lang="en-US" b="1" dirty="0"/>
              <a:t> </a:t>
            </a:r>
            <a:r>
              <a:rPr lang="en-US" b="1" dirty="0" err="1"/>
              <a:t>prigionieri</a:t>
            </a:r>
            <a:r>
              <a:rPr lang="en-US" b="1" dirty="0"/>
              <a:t> di </a:t>
            </a:r>
            <a:r>
              <a:rPr lang="en-US" b="1" dirty="0" err="1"/>
              <a:t>guerra</a:t>
            </a:r>
            <a:r>
              <a:rPr lang="en-US" b="1" dirty="0"/>
              <a:t> </a:t>
            </a:r>
            <a:r>
              <a:rPr lang="en-US" dirty="0"/>
              <a:t>(</a:t>
            </a:r>
            <a:r>
              <a:rPr lang="en-US" dirty="0" err="1"/>
              <a:t>artt</a:t>
            </a:r>
            <a:r>
              <a:rPr lang="en-US" dirty="0"/>
              <a:t>. 79-135)</a:t>
            </a:r>
          </a:p>
        </p:txBody>
      </p:sp>
      <p:sp>
        <p:nvSpPr>
          <p:cNvPr id="7" name="Segnaposto numero diapositiva 6">
            <a:extLst>
              <a:ext uri="{FF2B5EF4-FFF2-40B4-BE49-F238E27FC236}">
                <a16:creationId xmlns:a16="http://schemas.microsoft.com/office/drawing/2014/main" id="{6D4E9795-6451-CA66-26B5-E2BAA6A91C3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680662C-4E26-6A5F-FCE5-820F90B087E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IV Convenzione di Ginevra (GC4)</a:t>
            </a:r>
          </a:p>
        </p:txBody>
      </p:sp>
    </p:spTree>
    <p:extLst>
      <p:ext uri="{BB962C8B-B14F-4D97-AF65-F5344CB8AC3E}">
        <p14:creationId xmlns:p14="http://schemas.microsoft.com/office/powerpoint/2010/main" val="3268230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25D53A-A92D-F423-B94F-E4AF0045244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F99A708-D539-0A64-6B9E-4FD4513BF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565418B-821E-6CFE-4CC6-46658E133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170E71D-3F0E-DA80-A87E-9663A1E3A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9129160D-3744-B6A1-8E1C-AFE32FF2D37A}"/>
              </a:ext>
            </a:extLst>
          </p:cNvPr>
          <p:cNvSpPr>
            <a:spLocks noGrp="1"/>
          </p:cNvSpPr>
          <p:nvPr>
            <p:ph sz="half" idx="1"/>
          </p:nvPr>
        </p:nvSpPr>
        <p:spPr>
          <a:xfrm>
            <a:off x="555710" y="1165974"/>
            <a:ext cx="11120475" cy="5692025"/>
          </a:xfrm>
        </p:spPr>
        <p:txBody>
          <a:bodyPr vert="horz" lIns="91440" tIns="45720" rIns="91440" bIns="45720" rtlCol="0">
            <a:normAutofit/>
          </a:bodyPr>
          <a:lstStyle/>
          <a:p>
            <a:pPr algn="just"/>
            <a:r>
              <a:rPr lang="en-US" sz="3200" dirty="0" err="1"/>
              <a:t>Gli</a:t>
            </a:r>
            <a:r>
              <a:rPr lang="en-US" sz="3200" dirty="0"/>
              <a:t> </a:t>
            </a:r>
            <a:r>
              <a:rPr lang="en-US" sz="3200" dirty="0" err="1"/>
              <a:t>internati</a:t>
            </a:r>
            <a:r>
              <a:rPr lang="en-US" sz="3200" dirty="0"/>
              <a:t> </a:t>
            </a:r>
            <a:r>
              <a:rPr lang="en-US" sz="3200" dirty="0" err="1"/>
              <a:t>devono</a:t>
            </a:r>
            <a:r>
              <a:rPr lang="en-US" sz="3200" dirty="0"/>
              <a:t> </a:t>
            </a:r>
            <a:r>
              <a:rPr lang="en-US" sz="3200" dirty="0" err="1"/>
              <a:t>ricevere</a:t>
            </a:r>
            <a:r>
              <a:rPr lang="en-US" sz="3200" dirty="0"/>
              <a:t> </a:t>
            </a:r>
            <a:r>
              <a:rPr lang="en-US" sz="3200" dirty="0" err="1"/>
              <a:t>alimentazione</a:t>
            </a:r>
            <a:r>
              <a:rPr lang="en-US" sz="3200" dirty="0"/>
              <a:t>, </a:t>
            </a:r>
            <a:r>
              <a:rPr lang="en-US" sz="3200" dirty="0" err="1"/>
              <a:t>vestiario</a:t>
            </a:r>
            <a:r>
              <a:rPr lang="en-US" sz="3200" dirty="0"/>
              <a:t> e cure </a:t>
            </a:r>
            <a:r>
              <a:rPr lang="en-US" sz="3200" dirty="0" err="1"/>
              <a:t>mediche</a:t>
            </a:r>
            <a:r>
              <a:rPr lang="en-US" sz="3200" dirty="0"/>
              <a:t> </a:t>
            </a:r>
            <a:r>
              <a:rPr lang="en-US" sz="3200" dirty="0" err="1"/>
              <a:t>adeguati</a:t>
            </a:r>
            <a:r>
              <a:rPr lang="en-US" sz="3200" dirty="0"/>
              <a:t> ed </a:t>
            </a:r>
            <a:r>
              <a:rPr lang="en-US" sz="3200" dirty="0" err="1"/>
              <a:t>essere</a:t>
            </a:r>
            <a:r>
              <a:rPr lang="en-US" sz="3200" dirty="0"/>
              <a:t> </a:t>
            </a:r>
            <a:r>
              <a:rPr lang="en-US" sz="3200" dirty="0" err="1"/>
              <a:t>protetti</a:t>
            </a:r>
            <a:r>
              <a:rPr lang="en-US" sz="3200" dirty="0"/>
              <a:t> </a:t>
            </a:r>
            <a:r>
              <a:rPr lang="en-US" sz="3200" dirty="0" err="1"/>
              <a:t>dai</a:t>
            </a:r>
            <a:r>
              <a:rPr lang="en-US" sz="3200" dirty="0"/>
              <a:t> </a:t>
            </a:r>
            <a:r>
              <a:rPr lang="en-US" sz="3200" dirty="0" err="1"/>
              <a:t>pericoli</a:t>
            </a:r>
            <a:r>
              <a:rPr lang="en-US" sz="3200" dirty="0"/>
              <a:t> </a:t>
            </a:r>
            <a:r>
              <a:rPr lang="en-US" sz="3200" dirty="0" err="1"/>
              <a:t>derivanti</a:t>
            </a:r>
            <a:r>
              <a:rPr lang="en-US" sz="3200" dirty="0"/>
              <a:t> </a:t>
            </a:r>
            <a:r>
              <a:rPr lang="en-US" sz="3200" dirty="0" err="1"/>
              <a:t>dalle</a:t>
            </a:r>
            <a:r>
              <a:rPr lang="en-US" sz="3200" dirty="0"/>
              <a:t> </a:t>
            </a:r>
            <a:r>
              <a:rPr lang="en-US" sz="3200" dirty="0" err="1"/>
              <a:t>ostilità</a:t>
            </a:r>
            <a:r>
              <a:rPr lang="en-US" sz="3200" dirty="0"/>
              <a:t> (</a:t>
            </a:r>
            <a:r>
              <a:rPr lang="en-US" sz="3200" dirty="0" err="1"/>
              <a:t>artt</a:t>
            </a:r>
            <a:r>
              <a:rPr lang="en-US" sz="3200" dirty="0"/>
              <a:t>. 89-91)</a:t>
            </a:r>
          </a:p>
          <a:p>
            <a:r>
              <a:rPr lang="it-IT" sz="3200" dirty="0"/>
              <a:t>Le informazioni relative agli internati devono essere trasmesse all’Agenzia Centrale di Ricerca (art. 106)</a:t>
            </a:r>
          </a:p>
          <a:p>
            <a:r>
              <a:rPr lang="it-IT" sz="3200" dirty="0"/>
              <a:t>Gli internati hanno diritto di inviare e ricevere corrispondenza e di ricevere soccorsi (artt. 107, 108)</a:t>
            </a:r>
          </a:p>
          <a:p>
            <a:r>
              <a:rPr lang="it-IT" sz="3200" dirty="0"/>
              <a:t>I minori, le donne incinte, le madri con lattanti o bambini piccoli, i feriti, i malati e le persone internate da lungo tempo devono essere liberati nel più breve tempo possibile (art. 132)</a:t>
            </a:r>
          </a:p>
        </p:txBody>
      </p:sp>
      <p:sp>
        <p:nvSpPr>
          <p:cNvPr id="7" name="Segnaposto numero diapositiva 6">
            <a:extLst>
              <a:ext uri="{FF2B5EF4-FFF2-40B4-BE49-F238E27FC236}">
                <a16:creationId xmlns:a16="http://schemas.microsoft.com/office/drawing/2014/main" id="{81112ACD-8B24-AD7D-14CC-F53AE6A56E4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E4285E3-F15E-FFC3-1854-7C5277D3695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IV Convenzione di Ginevra (GC4)</a:t>
            </a:r>
          </a:p>
        </p:txBody>
      </p:sp>
    </p:spTree>
    <p:extLst>
      <p:ext uri="{BB962C8B-B14F-4D97-AF65-F5344CB8AC3E}">
        <p14:creationId xmlns:p14="http://schemas.microsoft.com/office/powerpoint/2010/main" val="3313541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38B025-AAD4-C8E8-5401-B3B6E673EF9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F66E469-6C20-948B-0CF7-047CAFF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CFFBDA1-0CA9-3FC2-09BF-F54CF25B86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1CA81E9-04D8-A971-DA1A-6EDC3E5124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084BB4E-35EE-F235-B023-1CBF5CFC3B93}"/>
              </a:ext>
            </a:extLst>
          </p:cNvPr>
          <p:cNvSpPr>
            <a:spLocks noGrp="1"/>
          </p:cNvSpPr>
          <p:nvPr>
            <p:ph sz="half" idx="1"/>
          </p:nvPr>
        </p:nvSpPr>
        <p:spPr>
          <a:xfrm>
            <a:off x="555710" y="1165974"/>
            <a:ext cx="11120475" cy="5692025"/>
          </a:xfrm>
        </p:spPr>
        <p:txBody>
          <a:bodyPr vert="horz" lIns="91440" tIns="45720" rIns="91440" bIns="45720" rtlCol="0">
            <a:normAutofit/>
          </a:bodyPr>
          <a:lstStyle/>
          <a:p>
            <a:pPr marL="0" indent="0" algn="just">
              <a:buNone/>
            </a:pPr>
            <a:r>
              <a:rPr lang="en-US" sz="2000" dirty="0"/>
              <a:t>Nel </a:t>
            </a:r>
            <a:r>
              <a:rPr lang="en-US" sz="2000" dirty="0" err="1"/>
              <a:t>caso</a:t>
            </a:r>
            <a:r>
              <a:rPr lang="en-US" sz="2000" dirty="0"/>
              <a:t> in cui un </a:t>
            </a:r>
            <a:r>
              <a:rPr lang="en-US" sz="2000" dirty="0" err="1"/>
              <a:t>conflitto</a:t>
            </a:r>
            <a:r>
              <a:rPr lang="en-US" sz="2000" dirty="0"/>
              <a:t> </a:t>
            </a:r>
            <a:r>
              <a:rPr lang="en-US" sz="2000" dirty="0" err="1"/>
              <a:t>armato</a:t>
            </a:r>
            <a:r>
              <a:rPr lang="en-US" sz="2000" dirty="0"/>
              <a:t> </a:t>
            </a:r>
            <a:r>
              <a:rPr lang="en-US" sz="2000" dirty="0" err="1"/>
              <a:t>privo</a:t>
            </a:r>
            <a:r>
              <a:rPr lang="en-US" sz="2000" dirty="0"/>
              <a:t> di carattere </a:t>
            </a:r>
            <a:r>
              <a:rPr lang="en-US" sz="2000" dirty="0" err="1"/>
              <a:t>internazionale</a:t>
            </a:r>
            <a:r>
              <a:rPr lang="en-US" sz="2000" dirty="0"/>
              <a:t> </a:t>
            </a:r>
            <a:r>
              <a:rPr lang="en-US" sz="2000" dirty="0" err="1"/>
              <a:t>scoppiasse</a:t>
            </a:r>
            <a:r>
              <a:rPr lang="en-US" sz="2000" dirty="0"/>
              <a:t> </a:t>
            </a:r>
            <a:r>
              <a:rPr lang="en-US" sz="2000" dirty="0" err="1"/>
              <a:t>sul</a:t>
            </a:r>
            <a:r>
              <a:rPr lang="en-US" sz="2000" dirty="0"/>
              <a:t> </a:t>
            </a:r>
            <a:r>
              <a:rPr lang="en-US" sz="2000" dirty="0" err="1"/>
              <a:t>territorio</a:t>
            </a:r>
            <a:r>
              <a:rPr lang="en-US" sz="2000" dirty="0"/>
              <a:t> di </a:t>
            </a:r>
            <a:r>
              <a:rPr lang="en-US" sz="2000" dirty="0" err="1"/>
              <a:t>una</a:t>
            </a:r>
            <a:r>
              <a:rPr lang="en-US" sz="2000" dirty="0"/>
              <a:t> delle Alte Parti </a:t>
            </a:r>
            <a:r>
              <a:rPr lang="en-US" sz="2000" dirty="0" err="1"/>
              <a:t>contraenti</a:t>
            </a:r>
            <a:r>
              <a:rPr lang="en-US" sz="2000" dirty="0"/>
              <a:t>, </a:t>
            </a:r>
            <a:r>
              <a:rPr lang="en-US" sz="2000" dirty="0" err="1"/>
              <a:t>ciascuna</a:t>
            </a:r>
            <a:r>
              <a:rPr lang="en-US" sz="2000" dirty="0"/>
              <a:t> delle Parti </a:t>
            </a:r>
            <a:r>
              <a:rPr lang="en-US" sz="2000" dirty="0" err="1"/>
              <a:t>belligeranti</a:t>
            </a:r>
            <a:r>
              <a:rPr lang="en-US" sz="2000" dirty="0"/>
              <a:t> </a:t>
            </a:r>
            <a:r>
              <a:rPr lang="en-US" sz="2000" dirty="0" err="1"/>
              <a:t>è</a:t>
            </a:r>
            <a:r>
              <a:rPr lang="en-US" sz="2000" dirty="0"/>
              <a:t> </a:t>
            </a:r>
            <a:r>
              <a:rPr lang="en-US" sz="2000" dirty="0" err="1"/>
              <a:t>tenuta</a:t>
            </a:r>
            <a:r>
              <a:rPr lang="en-US" sz="2000" dirty="0"/>
              <a:t> ad </a:t>
            </a:r>
            <a:r>
              <a:rPr lang="en-US" sz="2000" dirty="0" err="1"/>
              <a:t>applicare</a:t>
            </a:r>
            <a:r>
              <a:rPr lang="en-US" sz="2000" dirty="0"/>
              <a:t> </a:t>
            </a:r>
            <a:r>
              <a:rPr lang="en-US" sz="2000" dirty="0" err="1"/>
              <a:t>almeno</a:t>
            </a:r>
            <a:r>
              <a:rPr lang="en-US" sz="2000" dirty="0"/>
              <a:t> le </a:t>
            </a:r>
            <a:r>
              <a:rPr lang="en-US" sz="2000" dirty="0" err="1"/>
              <a:t>disposizioni</a:t>
            </a:r>
            <a:r>
              <a:rPr lang="en-US" sz="2000" dirty="0"/>
              <a:t> </a:t>
            </a:r>
            <a:r>
              <a:rPr lang="en-US" sz="2000" dirty="0" err="1"/>
              <a:t>seguenti</a:t>
            </a:r>
            <a:r>
              <a:rPr lang="en-US" sz="2000" dirty="0"/>
              <a:t>:</a:t>
            </a:r>
          </a:p>
          <a:p>
            <a:pPr marL="0" indent="0" algn="just">
              <a:buNone/>
            </a:pPr>
            <a:r>
              <a:rPr lang="en-US" sz="2000" dirty="0"/>
              <a:t>1. Le </a:t>
            </a:r>
            <a:r>
              <a:rPr lang="en-US" sz="2000" b="1" dirty="0" err="1"/>
              <a:t>persone</a:t>
            </a:r>
            <a:r>
              <a:rPr lang="en-US" sz="2000" b="1" dirty="0"/>
              <a:t> </a:t>
            </a:r>
            <a:r>
              <a:rPr lang="en-US" sz="2000" b="1" dirty="0" err="1"/>
              <a:t>che</a:t>
            </a:r>
            <a:r>
              <a:rPr lang="en-US" sz="2000" b="1" dirty="0"/>
              <a:t> non </a:t>
            </a:r>
            <a:r>
              <a:rPr lang="en-US" sz="2000" b="1" dirty="0" err="1"/>
              <a:t>partecipano</a:t>
            </a:r>
            <a:r>
              <a:rPr lang="en-US" sz="2000" b="1" dirty="0"/>
              <a:t> </a:t>
            </a:r>
            <a:r>
              <a:rPr lang="en-US" sz="2000" b="1" dirty="0" err="1"/>
              <a:t>direttamente</a:t>
            </a:r>
            <a:r>
              <a:rPr lang="en-US" sz="2000" b="1" dirty="0"/>
              <a:t> alle </a:t>
            </a:r>
            <a:r>
              <a:rPr lang="en-US" sz="2000" b="1" dirty="0" err="1"/>
              <a:t>ostilità</a:t>
            </a:r>
            <a:r>
              <a:rPr lang="en-US" sz="2000" b="1" dirty="0"/>
              <a:t>, </a:t>
            </a:r>
            <a:r>
              <a:rPr lang="en-US" sz="2000" b="1" dirty="0" err="1"/>
              <a:t>compresi</a:t>
            </a:r>
            <a:r>
              <a:rPr lang="en-US" sz="2000" b="1" dirty="0"/>
              <a:t> </a:t>
            </a:r>
            <a:r>
              <a:rPr lang="en-US" sz="2000" b="1" dirty="0" err="1"/>
              <a:t>i</a:t>
            </a:r>
            <a:r>
              <a:rPr lang="en-US" sz="2000" b="1" dirty="0"/>
              <a:t> </a:t>
            </a:r>
            <a:r>
              <a:rPr lang="en-US" sz="2000" b="1" dirty="0" err="1"/>
              <a:t>membri</a:t>
            </a:r>
            <a:r>
              <a:rPr lang="en-US" sz="2000" b="1" dirty="0"/>
              <a:t> di </a:t>
            </a:r>
            <a:r>
              <a:rPr lang="en-US" sz="2000" b="1" dirty="0" err="1"/>
              <a:t>forze</a:t>
            </a:r>
            <a:r>
              <a:rPr lang="en-US" sz="2000" b="1" dirty="0"/>
              <a:t> </a:t>
            </a:r>
            <a:r>
              <a:rPr lang="en-US" sz="2000" b="1" dirty="0" err="1"/>
              <a:t>armate</a:t>
            </a:r>
            <a:r>
              <a:rPr lang="en-US" sz="2000" b="1" dirty="0"/>
              <a:t> </a:t>
            </a:r>
            <a:r>
              <a:rPr lang="en-US" sz="2000" b="1" dirty="0" err="1"/>
              <a:t>che</a:t>
            </a:r>
            <a:r>
              <a:rPr lang="en-US" sz="2000" b="1" dirty="0"/>
              <a:t> </a:t>
            </a:r>
            <a:r>
              <a:rPr lang="en-US" sz="2000" b="1" dirty="0" err="1"/>
              <a:t>abbiano</a:t>
            </a:r>
            <a:r>
              <a:rPr lang="en-US" sz="2000" b="1" dirty="0"/>
              <a:t> </a:t>
            </a:r>
            <a:r>
              <a:rPr lang="en-US" sz="2000" b="1" dirty="0" err="1"/>
              <a:t>deposto</a:t>
            </a:r>
            <a:r>
              <a:rPr lang="en-US" sz="2000" b="1" dirty="0"/>
              <a:t> le </a:t>
            </a:r>
            <a:r>
              <a:rPr lang="en-US" sz="2000" b="1" dirty="0" err="1"/>
              <a:t>armi</a:t>
            </a:r>
            <a:r>
              <a:rPr lang="en-US" sz="2000" b="1" dirty="0"/>
              <a:t> e le </a:t>
            </a:r>
            <a:r>
              <a:rPr lang="en-US" sz="2000" b="1" dirty="0" err="1"/>
              <a:t>persone</a:t>
            </a:r>
            <a:r>
              <a:rPr lang="en-US" sz="2000" b="1" dirty="0"/>
              <a:t> </a:t>
            </a:r>
            <a:r>
              <a:rPr lang="en-US" sz="2000" b="1" dirty="0" err="1"/>
              <a:t>messe</a:t>
            </a:r>
            <a:r>
              <a:rPr lang="en-US" sz="2000" b="1" dirty="0"/>
              <a:t> </a:t>
            </a:r>
            <a:r>
              <a:rPr lang="en-US" sz="2000" b="1" dirty="0" err="1"/>
              <a:t>fuori</a:t>
            </a:r>
            <a:r>
              <a:rPr lang="en-US" sz="2000" b="1" dirty="0"/>
              <a:t> </a:t>
            </a:r>
            <a:r>
              <a:rPr lang="en-US" sz="2000" b="1" dirty="0" err="1"/>
              <a:t>combattimento</a:t>
            </a:r>
            <a:r>
              <a:rPr lang="en-US" sz="2000" b="1" dirty="0"/>
              <a:t> </a:t>
            </a:r>
            <a:r>
              <a:rPr lang="en-US" sz="2000" dirty="0"/>
              <a:t>da </a:t>
            </a:r>
            <a:r>
              <a:rPr lang="en-US" sz="2000" dirty="0" err="1"/>
              <a:t>malattia</a:t>
            </a:r>
            <a:r>
              <a:rPr lang="en-US" sz="2000" dirty="0"/>
              <a:t>, </a:t>
            </a:r>
            <a:r>
              <a:rPr lang="en-US" sz="2000" dirty="0" err="1"/>
              <a:t>ferita</a:t>
            </a:r>
            <a:r>
              <a:rPr lang="en-US" sz="2000" dirty="0"/>
              <a:t>, </a:t>
            </a:r>
            <a:r>
              <a:rPr lang="en-US" sz="2000" dirty="0" err="1"/>
              <a:t>detenzione</a:t>
            </a:r>
            <a:r>
              <a:rPr lang="en-US" sz="2000" dirty="0"/>
              <a:t> o </a:t>
            </a:r>
            <a:r>
              <a:rPr lang="en-US" sz="2000" dirty="0" err="1"/>
              <a:t>qualsiasi</a:t>
            </a:r>
            <a:r>
              <a:rPr lang="en-US" sz="2000" dirty="0"/>
              <a:t> </a:t>
            </a:r>
            <a:r>
              <a:rPr lang="en-US" sz="2000" dirty="0" err="1"/>
              <a:t>altra</a:t>
            </a:r>
            <a:r>
              <a:rPr lang="en-US" sz="2000" dirty="0"/>
              <a:t> causa, </a:t>
            </a:r>
            <a:r>
              <a:rPr lang="en-US" sz="2000" dirty="0" err="1"/>
              <a:t>saranno</a:t>
            </a:r>
            <a:r>
              <a:rPr lang="en-US" sz="2000" dirty="0"/>
              <a:t> </a:t>
            </a:r>
            <a:r>
              <a:rPr lang="en-US" sz="2000" dirty="0" err="1"/>
              <a:t>trattate</a:t>
            </a:r>
            <a:r>
              <a:rPr lang="en-US" sz="2000" dirty="0"/>
              <a:t>, in ogni </a:t>
            </a:r>
            <a:r>
              <a:rPr lang="en-US" sz="2000" dirty="0" err="1"/>
              <a:t>circostanza</a:t>
            </a:r>
            <a:r>
              <a:rPr lang="en-US" sz="2000" dirty="0"/>
              <a:t>, con </a:t>
            </a:r>
            <a:r>
              <a:rPr lang="en-US" sz="2000" dirty="0" err="1"/>
              <a:t>umanità</a:t>
            </a:r>
            <a:r>
              <a:rPr lang="en-US" sz="2000" dirty="0"/>
              <a:t>, senza alcuna </a:t>
            </a:r>
            <a:r>
              <a:rPr lang="en-US" sz="2000" dirty="0" err="1"/>
              <a:t>distinzione</a:t>
            </a:r>
            <a:r>
              <a:rPr lang="en-US" sz="2000" dirty="0"/>
              <a:t> di carattere </a:t>
            </a:r>
            <a:r>
              <a:rPr lang="en-US" sz="2000" dirty="0" err="1"/>
              <a:t>sfavorevole</a:t>
            </a:r>
            <a:r>
              <a:rPr lang="en-US" sz="2000" dirty="0"/>
              <a:t> </a:t>
            </a:r>
            <a:r>
              <a:rPr lang="en-US" sz="2000" dirty="0" err="1"/>
              <a:t>che</a:t>
            </a:r>
            <a:r>
              <a:rPr lang="en-US" sz="2000" dirty="0"/>
              <a:t> </a:t>
            </a:r>
            <a:r>
              <a:rPr lang="en-US" sz="2000" dirty="0" err="1"/>
              <a:t>si</a:t>
            </a:r>
            <a:r>
              <a:rPr lang="en-US" sz="2000" dirty="0"/>
              <a:t> </a:t>
            </a:r>
            <a:r>
              <a:rPr lang="en-US" sz="2000" dirty="0" err="1"/>
              <a:t>riferisca</a:t>
            </a:r>
            <a:r>
              <a:rPr lang="en-US" sz="2000" dirty="0"/>
              <a:t> alla </a:t>
            </a:r>
            <a:r>
              <a:rPr lang="en-US" sz="2000" dirty="0" err="1"/>
              <a:t>razza</a:t>
            </a:r>
            <a:r>
              <a:rPr lang="en-US" sz="2000" dirty="0"/>
              <a:t>, al </a:t>
            </a:r>
            <a:r>
              <a:rPr lang="en-US" sz="2000" dirty="0" err="1"/>
              <a:t>colore</a:t>
            </a:r>
            <a:r>
              <a:rPr lang="en-US" sz="2000" dirty="0"/>
              <a:t>, alla </a:t>
            </a:r>
            <a:r>
              <a:rPr lang="en-US" sz="2000" dirty="0" err="1"/>
              <a:t>religione</a:t>
            </a:r>
            <a:r>
              <a:rPr lang="en-US" sz="2000" dirty="0"/>
              <a:t> o alla credenza, al </a:t>
            </a:r>
            <a:r>
              <a:rPr lang="en-US" sz="2000" dirty="0" err="1"/>
              <a:t>sesso</a:t>
            </a:r>
            <a:r>
              <a:rPr lang="en-US" sz="2000" dirty="0"/>
              <a:t>, alla </a:t>
            </a:r>
            <a:r>
              <a:rPr lang="en-US" sz="2000" dirty="0" err="1"/>
              <a:t>nascita</a:t>
            </a:r>
            <a:r>
              <a:rPr lang="en-US" sz="2000" dirty="0"/>
              <a:t> o al censo, o </a:t>
            </a:r>
            <a:r>
              <a:rPr lang="en-US" sz="2000" dirty="0" err="1"/>
              <a:t>fondata</a:t>
            </a:r>
            <a:r>
              <a:rPr lang="en-US" sz="2000" dirty="0"/>
              <a:t> </a:t>
            </a:r>
            <a:r>
              <a:rPr lang="en-US" sz="2000" dirty="0" err="1"/>
              <a:t>su</a:t>
            </a:r>
            <a:r>
              <a:rPr lang="en-US" sz="2000" dirty="0"/>
              <a:t> </a:t>
            </a:r>
            <a:r>
              <a:rPr lang="en-US" sz="2000" dirty="0" err="1"/>
              <a:t>qualsiasi</a:t>
            </a:r>
            <a:r>
              <a:rPr lang="en-US" sz="2000" dirty="0"/>
              <a:t> </a:t>
            </a:r>
            <a:r>
              <a:rPr lang="en-US" sz="2000" dirty="0" err="1"/>
              <a:t>altro</a:t>
            </a:r>
            <a:r>
              <a:rPr lang="en-US" sz="2000" dirty="0"/>
              <a:t> </a:t>
            </a:r>
            <a:r>
              <a:rPr lang="en-US" sz="2000" dirty="0" err="1"/>
              <a:t>criterio</a:t>
            </a:r>
            <a:r>
              <a:rPr lang="en-US" sz="2000" dirty="0"/>
              <a:t> </a:t>
            </a:r>
            <a:r>
              <a:rPr lang="en-US" sz="2000" dirty="0" err="1"/>
              <a:t>analogo</a:t>
            </a:r>
            <a:r>
              <a:rPr lang="en-US" sz="2000" dirty="0"/>
              <a:t>.</a:t>
            </a:r>
          </a:p>
          <a:p>
            <a:pPr marL="0" indent="0" algn="just">
              <a:buNone/>
            </a:pPr>
            <a:r>
              <a:rPr lang="en-US" sz="2000" dirty="0"/>
              <a:t>A </a:t>
            </a:r>
            <a:r>
              <a:rPr lang="en-US" sz="2000" dirty="0" err="1"/>
              <a:t>questo</a:t>
            </a:r>
            <a:r>
              <a:rPr lang="en-US" sz="2000" dirty="0"/>
              <a:t> </a:t>
            </a:r>
            <a:r>
              <a:rPr lang="en-US" sz="2000" dirty="0" err="1"/>
              <a:t>scopo</a:t>
            </a:r>
            <a:r>
              <a:rPr lang="en-US" sz="2000" dirty="0"/>
              <a:t>, </a:t>
            </a:r>
            <a:r>
              <a:rPr lang="en-US" sz="2000" dirty="0" err="1"/>
              <a:t>sono</a:t>
            </a:r>
            <a:r>
              <a:rPr lang="en-US" sz="2000" dirty="0"/>
              <a:t> e </a:t>
            </a:r>
            <a:r>
              <a:rPr lang="en-US" sz="2000" dirty="0" err="1"/>
              <a:t>rimangono</a:t>
            </a:r>
            <a:r>
              <a:rPr lang="en-US" sz="2000" dirty="0"/>
              <a:t> </a:t>
            </a:r>
            <a:r>
              <a:rPr lang="en-US" sz="2000" dirty="0" err="1"/>
              <a:t>vietate</a:t>
            </a:r>
            <a:r>
              <a:rPr lang="en-US" sz="2000" dirty="0"/>
              <a:t>, in ogni tempo e </a:t>
            </a:r>
            <a:r>
              <a:rPr lang="en-US" sz="2000" dirty="0" err="1"/>
              <a:t>luogo</a:t>
            </a:r>
            <a:r>
              <a:rPr lang="en-US" sz="2000" dirty="0"/>
              <a:t>, </a:t>
            </a:r>
            <a:r>
              <a:rPr lang="en-US" sz="2000" dirty="0" err="1"/>
              <a:t>nei</a:t>
            </a:r>
            <a:r>
              <a:rPr lang="en-US" sz="2000" dirty="0"/>
              <a:t> </a:t>
            </a:r>
            <a:r>
              <a:rPr lang="en-US" sz="2000" dirty="0" err="1"/>
              <a:t>confronti</a:t>
            </a:r>
            <a:r>
              <a:rPr lang="en-US" sz="2000" dirty="0"/>
              <a:t> delle </a:t>
            </a:r>
            <a:r>
              <a:rPr lang="en-US" sz="2000" dirty="0" err="1"/>
              <a:t>persone</a:t>
            </a:r>
            <a:r>
              <a:rPr lang="en-US" sz="2000" dirty="0"/>
              <a:t> sopra indicate:</a:t>
            </a:r>
          </a:p>
          <a:p>
            <a:pPr marL="514350" indent="-514350" algn="just">
              <a:buAutoNum type="alphaLcPeriod"/>
            </a:pPr>
            <a:r>
              <a:rPr lang="en-US" sz="2000" dirty="0"/>
              <a:t>le </a:t>
            </a:r>
            <a:r>
              <a:rPr lang="en-US" sz="2000" dirty="0" err="1"/>
              <a:t>violenze</a:t>
            </a:r>
            <a:r>
              <a:rPr lang="en-US" sz="2000" dirty="0"/>
              <a:t> </a:t>
            </a:r>
            <a:r>
              <a:rPr lang="en-US" sz="2000" dirty="0" err="1"/>
              <a:t>contro</a:t>
            </a:r>
            <a:r>
              <a:rPr lang="en-US" sz="2000" dirty="0"/>
              <a:t> la vita e </a:t>
            </a:r>
            <a:r>
              <a:rPr lang="en-US" sz="2000" dirty="0" err="1"/>
              <a:t>l’integrità</a:t>
            </a:r>
            <a:r>
              <a:rPr lang="en-US" sz="2000" dirty="0"/>
              <a:t> </a:t>
            </a:r>
            <a:r>
              <a:rPr lang="en-US" sz="2000" dirty="0" err="1"/>
              <a:t>corporale</a:t>
            </a:r>
            <a:r>
              <a:rPr lang="en-US" sz="2000" dirty="0"/>
              <a:t>, </a:t>
            </a:r>
            <a:r>
              <a:rPr lang="en-US" sz="2000" dirty="0" err="1"/>
              <a:t>specialmente</a:t>
            </a:r>
            <a:r>
              <a:rPr lang="en-US" sz="2000" dirty="0"/>
              <a:t> </a:t>
            </a:r>
            <a:r>
              <a:rPr lang="en-US" sz="2000" dirty="0" err="1"/>
              <a:t>l’assassinio</a:t>
            </a:r>
            <a:r>
              <a:rPr lang="en-US" sz="2000" dirty="0"/>
              <a:t> in tutte le sue </a:t>
            </a:r>
            <a:r>
              <a:rPr lang="en-US" sz="2000" dirty="0" err="1"/>
              <a:t>forme</a:t>
            </a:r>
            <a:r>
              <a:rPr lang="en-US" sz="2000" dirty="0"/>
              <a:t>, le </a:t>
            </a:r>
            <a:r>
              <a:rPr lang="en-US" sz="2000" dirty="0" err="1"/>
              <a:t>mutilazioni</a:t>
            </a:r>
            <a:r>
              <a:rPr lang="en-US" sz="2000" dirty="0"/>
              <a:t>, </a:t>
            </a:r>
            <a:r>
              <a:rPr lang="en-US" sz="2000" dirty="0" err="1"/>
              <a:t>i</a:t>
            </a:r>
            <a:r>
              <a:rPr lang="en-US" sz="2000" dirty="0"/>
              <a:t> </a:t>
            </a:r>
            <a:r>
              <a:rPr lang="en-US" sz="2000" dirty="0" err="1"/>
              <a:t>trattamenti</a:t>
            </a:r>
            <a:r>
              <a:rPr lang="en-US" sz="2000" dirty="0"/>
              <a:t> </a:t>
            </a:r>
            <a:r>
              <a:rPr lang="en-US" sz="2000" dirty="0" err="1"/>
              <a:t>crudeli</a:t>
            </a:r>
            <a:r>
              <a:rPr lang="en-US" sz="2000" dirty="0"/>
              <a:t>, le torture e </a:t>
            </a:r>
            <a:r>
              <a:rPr lang="en-US" sz="2000" dirty="0" err="1"/>
              <a:t>i</a:t>
            </a:r>
            <a:r>
              <a:rPr lang="en-US" sz="2000" dirty="0"/>
              <a:t> </a:t>
            </a:r>
            <a:r>
              <a:rPr lang="en-US" sz="2000" dirty="0" err="1"/>
              <a:t>supplizi</a:t>
            </a:r>
            <a:r>
              <a:rPr lang="en-US" sz="2000" dirty="0"/>
              <a:t>;</a:t>
            </a:r>
          </a:p>
          <a:p>
            <a:pPr marL="514350" indent="-514350" algn="just">
              <a:buAutoNum type="alphaLcPeriod"/>
            </a:pPr>
            <a:r>
              <a:rPr lang="en-US" sz="2000" dirty="0"/>
              <a:t>la </a:t>
            </a:r>
            <a:r>
              <a:rPr lang="en-US" sz="2000" dirty="0" err="1"/>
              <a:t>cattura</a:t>
            </a:r>
            <a:r>
              <a:rPr lang="en-US" sz="2000" dirty="0"/>
              <a:t> di </a:t>
            </a:r>
            <a:r>
              <a:rPr lang="en-US" sz="2000" dirty="0" err="1"/>
              <a:t>ostaggi</a:t>
            </a:r>
            <a:r>
              <a:rPr lang="en-US" sz="2000" dirty="0"/>
              <a:t>;</a:t>
            </a:r>
          </a:p>
          <a:p>
            <a:pPr marL="514350" indent="-514350" algn="just">
              <a:buAutoNum type="alphaLcPeriod"/>
            </a:pPr>
            <a:r>
              <a:rPr lang="en-US" sz="2000" dirty="0" err="1"/>
              <a:t>gli</a:t>
            </a:r>
            <a:r>
              <a:rPr lang="en-US" sz="2000" dirty="0"/>
              <a:t> </a:t>
            </a:r>
            <a:r>
              <a:rPr lang="en-US" sz="2000" dirty="0" err="1"/>
              <a:t>oltraggi</a:t>
            </a:r>
            <a:r>
              <a:rPr lang="en-US" sz="2000" dirty="0"/>
              <a:t> alla </a:t>
            </a:r>
            <a:r>
              <a:rPr lang="en-US" sz="2000" dirty="0" err="1"/>
              <a:t>dignità</a:t>
            </a:r>
            <a:r>
              <a:rPr lang="en-US" sz="2000" dirty="0"/>
              <a:t> </a:t>
            </a:r>
            <a:r>
              <a:rPr lang="en-US" sz="2000" dirty="0" err="1"/>
              <a:t>personale</a:t>
            </a:r>
            <a:r>
              <a:rPr lang="en-US" sz="2000" dirty="0"/>
              <a:t>, </a:t>
            </a:r>
            <a:r>
              <a:rPr lang="en-US" sz="2000" dirty="0" err="1"/>
              <a:t>specialmente</a:t>
            </a:r>
            <a:r>
              <a:rPr lang="en-US" sz="2000" dirty="0"/>
              <a:t> </a:t>
            </a:r>
            <a:r>
              <a:rPr lang="en-US" sz="2000" dirty="0" err="1"/>
              <a:t>i</a:t>
            </a:r>
            <a:r>
              <a:rPr lang="en-US" sz="2000" dirty="0"/>
              <a:t> </a:t>
            </a:r>
            <a:r>
              <a:rPr lang="en-US" sz="2000" dirty="0" err="1"/>
              <a:t>trattamenti</a:t>
            </a:r>
            <a:r>
              <a:rPr lang="en-US" sz="2000" dirty="0"/>
              <a:t> </a:t>
            </a:r>
            <a:r>
              <a:rPr lang="en-US" sz="2000" dirty="0" err="1"/>
              <a:t>umilianti</a:t>
            </a:r>
            <a:r>
              <a:rPr lang="en-US" sz="2000" dirty="0"/>
              <a:t> e </a:t>
            </a:r>
            <a:r>
              <a:rPr lang="en-US" sz="2000" dirty="0" err="1"/>
              <a:t>degradanti</a:t>
            </a:r>
            <a:r>
              <a:rPr lang="en-US" sz="2000" dirty="0"/>
              <a:t>;</a:t>
            </a:r>
          </a:p>
          <a:p>
            <a:pPr marL="514350" indent="-514350" algn="just">
              <a:buAutoNum type="alphaLcPeriod"/>
            </a:pPr>
            <a:r>
              <a:rPr lang="en-US" sz="2000" dirty="0"/>
              <a:t>le </a:t>
            </a:r>
            <a:r>
              <a:rPr lang="en-US" sz="2000" dirty="0" err="1"/>
              <a:t>condanne</a:t>
            </a:r>
            <a:r>
              <a:rPr lang="en-US" sz="2000" dirty="0"/>
              <a:t> </a:t>
            </a:r>
            <a:r>
              <a:rPr lang="en-US" sz="2000" dirty="0" err="1"/>
              <a:t>pronunciate</a:t>
            </a:r>
            <a:r>
              <a:rPr lang="en-US" sz="2000" dirty="0"/>
              <a:t> e le </a:t>
            </a:r>
            <a:r>
              <a:rPr lang="en-US" sz="2000" dirty="0" err="1"/>
              <a:t>esecuzioni</a:t>
            </a:r>
            <a:r>
              <a:rPr lang="en-US" sz="2000" dirty="0"/>
              <a:t> </a:t>
            </a:r>
            <a:r>
              <a:rPr lang="en-US" sz="2000" dirty="0" err="1"/>
              <a:t>compiute</a:t>
            </a:r>
            <a:r>
              <a:rPr lang="en-US" sz="2000" dirty="0"/>
              <a:t> senza </a:t>
            </a:r>
            <a:r>
              <a:rPr lang="en-US" sz="2000" dirty="0" err="1"/>
              <a:t>previo</a:t>
            </a:r>
            <a:r>
              <a:rPr lang="en-US" sz="2000" dirty="0"/>
              <a:t> </a:t>
            </a:r>
            <a:r>
              <a:rPr lang="en-US" sz="2000" dirty="0" err="1"/>
              <a:t>giudizio</a:t>
            </a:r>
            <a:r>
              <a:rPr lang="en-US" sz="2000" dirty="0"/>
              <a:t> di un </a:t>
            </a:r>
            <a:r>
              <a:rPr lang="en-US" sz="2000" dirty="0" err="1"/>
              <a:t>tribunale</a:t>
            </a:r>
            <a:r>
              <a:rPr lang="en-US" sz="2000" dirty="0"/>
              <a:t> </a:t>
            </a:r>
            <a:r>
              <a:rPr lang="en-US" sz="2000" dirty="0" err="1"/>
              <a:t>regolarmente</a:t>
            </a:r>
            <a:r>
              <a:rPr lang="en-US" sz="2000" dirty="0"/>
              <a:t> </a:t>
            </a:r>
            <a:r>
              <a:rPr lang="en-US" sz="2000" dirty="0" err="1"/>
              <a:t>costituito</a:t>
            </a:r>
            <a:r>
              <a:rPr lang="en-US" sz="2000" dirty="0"/>
              <a:t>, </a:t>
            </a:r>
            <a:r>
              <a:rPr lang="en-US" sz="2000" dirty="0" err="1"/>
              <a:t>che</a:t>
            </a:r>
            <a:r>
              <a:rPr lang="en-US" sz="2000" dirty="0"/>
              <a:t> </a:t>
            </a:r>
            <a:r>
              <a:rPr lang="en-US" sz="2000" dirty="0" err="1"/>
              <a:t>offra</a:t>
            </a:r>
            <a:r>
              <a:rPr lang="en-US" sz="2000" dirty="0"/>
              <a:t> le </a:t>
            </a:r>
            <a:r>
              <a:rPr lang="en-US" sz="2000" dirty="0" err="1"/>
              <a:t>garanzie</a:t>
            </a:r>
            <a:r>
              <a:rPr lang="en-US" sz="2000" dirty="0"/>
              <a:t> </a:t>
            </a:r>
            <a:r>
              <a:rPr lang="en-US" sz="2000" dirty="0" err="1"/>
              <a:t>giudiziarie</a:t>
            </a:r>
            <a:r>
              <a:rPr lang="en-US" sz="2000" dirty="0"/>
              <a:t> </a:t>
            </a:r>
            <a:r>
              <a:rPr lang="en-US" sz="2000" dirty="0" err="1"/>
              <a:t>riconosciute</a:t>
            </a:r>
            <a:r>
              <a:rPr lang="en-US" sz="2000" dirty="0"/>
              <a:t> </a:t>
            </a:r>
            <a:r>
              <a:rPr lang="en-US" sz="2000" dirty="0" err="1"/>
              <a:t>indispensabili</a:t>
            </a:r>
            <a:r>
              <a:rPr lang="en-US" sz="2000" dirty="0"/>
              <a:t> </a:t>
            </a:r>
            <a:r>
              <a:rPr lang="en-US" sz="2000" dirty="0" err="1"/>
              <a:t>dai</a:t>
            </a:r>
            <a:r>
              <a:rPr lang="en-US" sz="2000" dirty="0"/>
              <a:t> </a:t>
            </a:r>
            <a:r>
              <a:rPr lang="en-US" sz="2000" dirty="0" err="1"/>
              <a:t>popoli</a:t>
            </a:r>
            <a:r>
              <a:rPr lang="en-US" sz="2000" dirty="0"/>
              <a:t> </a:t>
            </a:r>
            <a:r>
              <a:rPr lang="en-US" sz="2000" dirty="0" err="1"/>
              <a:t>civili</a:t>
            </a:r>
            <a:r>
              <a:rPr lang="en-US" sz="2000" dirty="0"/>
              <a:t>.</a:t>
            </a:r>
          </a:p>
          <a:p>
            <a:pPr marL="0" indent="0" algn="just">
              <a:buNone/>
            </a:pPr>
            <a:r>
              <a:rPr lang="en-US" sz="2000" dirty="0"/>
              <a:t>2. I </a:t>
            </a:r>
            <a:r>
              <a:rPr lang="en-US" sz="2000" dirty="0" err="1"/>
              <a:t>feriti</a:t>
            </a:r>
            <a:r>
              <a:rPr lang="en-US" sz="2000" dirty="0"/>
              <a:t> e </a:t>
            </a:r>
            <a:r>
              <a:rPr lang="en-US" sz="2000" dirty="0" err="1"/>
              <a:t>i</a:t>
            </a:r>
            <a:r>
              <a:rPr lang="en-US" sz="2000" dirty="0"/>
              <a:t> </a:t>
            </a:r>
            <a:r>
              <a:rPr lang="en-US" sz="2000" dirty="0" err="1"/>
              <a:t>malati</a:t>
            </a:r>
            <a:r>
              <a:rPr lang="en-US" sz="2000" dirty="0"/>
              <a:t> </a:t>
            </a:r>
            <a:r>
              <a:rPr lang="en-US" sz="2000" dirty="0" err="1"/>
              <a:t>saranno</a:t>
            </a:r>
            <a:r>
              <a:rPr lang="en-US" sz="2000" dirty="0"/>
              <a:t> </a:t>
            </a:r>
            <a:r>
              <a:rPr lang="en-US" sz="2000" dirty="0" err="1"/>
              <a:t>raccolti</a:t>
            </a:r>
            <a:r>
              <a:rPr lang="en-US" sz="2000" dirty="0"/>
              <a:t> e </a:t>
            </a:r>
            <a:r>
              <a:rPr lang="en-US" sz="2000" dirty="0" err="1"/>
              <a:t>curati</a:t>
            </a:r>
            <a:r>
              <a:rPr lang="en-US" sz="2000" dirty="0"/>
              <a:t>. […]</a:t>
            </a:r>
          </a:p>
        </p:txBody>
      </p:sp>
      <p:sp>
        <p:nvSpPr>
          <p:cNvPr id="7" name="Segnaposto numero diapositiva 6">
            <a:extLst>
              <a:ext uri="{FF2B5EF4-FFF2-40B4-BE49-F238E27FC236}">
                <a16:creationId xmlns:a16="http://schemas.microsoft.com/office/drawing/2014/main" id="{E2BE975F-7198-9F1A-53C8-2EB905F7D087}"/>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57AE326C-1D12-4CA7-CC07-AE00813F0DF3}"/>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Articolo 3 comune alle Convenzioni di Ginevra</a:t>
            </a:r>
          </a:p>
        </p:txBody>
      </p:sp>
    </p:spTree>
    <p:extLst>
      <p:ext uri="{BB962C8B-B14F-4D97-AF65-F5344CB8AC3E}">
        <p14:creationId xmlns:p14="http://schemas.microsoft.com/office/powerpoint/2010/main" val="555345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4D763AB-D34A-9108-8D40-E91AF9B231D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8233452-C219-1D05-DAAD-156680757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E4355D4-1C48-4874-A1F8-348F71708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687C62F-E2F2-6673-24C1-5B75995A61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4FB055B4-D706-3584-5020-11049AAB1574}"/>
              </a:ext>
            </a:extLst>
          </p:cNvPr>
          <p:cNvSpPr>
            <a:spLocks noGrp="1"/>
          </p:cNvSpPr>
          <p:nvPr>
            <p:ph sz="half" idx="1"/>
          </p:nvPr>
        </p:nvSpPr>
        <p:spPr>
          <a:xfrm>
            <a:off x="555710" y="1439399"/>
            <a:ext cx="11120475" cy="5022068"/>
          </a:xfrm>
        </p:spPr>
        <p:txBody>
          <a:bodyPr vert="horz" lIns="91440" tIns="45720" rIns="91440" bIns="45720" rtlCol="0">
            <a:normAutofit/>
          </a:bodyPr>
          <a:lstStyle/>
          <a:p>
            <a:pPr algn="just"/>
            <a:r>
              <a:rPr lang="en-US" sz="4000" dirty="0"/>
              <a:t>102 </a:t>
            </a:r>
            <a:r>
              <a:rPr lang="en-US" sz="4000" dirty="0" err="1"/>
              <a:t>articoli</a:t>
            </a:r>
            <a:endParaRPr lang="en-US" sz="4000" dirty="0"/>
          </a:p>
          <a:p>
            <a:pPr algn="just"/>
            <a:r>
              <a:rPr lang="en-US" sz="4000" dirty="0"/>
              <a:t>Campo di </a:t>
            </a:r>
            <a:r>
              <a:rPr lang="en-US" sz="4000" dirty="0" err="1"/>
              <a:t>applicazione</a:t>
            </a:r>
            <a:r>
              <a:rPr lang="en-US" sz="4000" dirty="0"/>
              <a:t>:</a:t>
            </a:r>
          </a:p>
          <a:p>
            <a:pPr marL="742950" indent="-742950" algn="just">
              <a:buFont typeface="+mj-lt"/>
              <a:buAutoNum type="alphaLcParenR"/>
            </a:pPr>
            <a:r>
              <a:rPr lang="it-IT" sz="4000" dirty="0"/>
              <a:t>Amplia la protezione della popolazione civile nei conflitti armati internazionali. Norme speciali per donne, minori, personale sanitario civile, giornalisti</a:t>
            </a:r>
          </a:p>
          <a:p>
            <a:pPr marL="742950" indent="-742950" algn="just">
              <a:buFont typeface="+mj-lt"/>
              <a:buAutoNum type="alphaLcParenR"/>
            </a:pPr>
            <a:r>
              <a:rPr lang="it-IT" sz="4000" dirty="0"/>
              <a:t>Include norme su </a:t>
            </a:r>
            <a:r>
              <a:rPr lang="it-IT" sz="4000" b="1" dirty="0"/>
              <a:t>mezzi e metodi di combattimento («diritto dell’Aia»)</a:t>
            </a:r>
          </a:p>
        </p:txBody>
      </p:sp>
      <p:sp>
        <p:nvSpPr>
          <p:cNvPr id="7" name="Segnaposto numero diapositiva 6">
            <a:extLst>
              <a:ext uri="{FF2B5EF4-FFF2-40B4-BE49-F238E27FC236}">
                <a16:creationId xmlns:a16="http://schemas.microsoft.com/office/drawing/2014/main" id="{038DDFBB-27D5-5D00-9BF5-4B05EC84A35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0E4658E-EA78-35DA-8933-C0F18C6E3458}"/>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a:t>
            </a:r>
            <a:r>
              <a:rPr lang="it-IT" sz="4400" dirty="0" err="1"/>
              <a:t>Procollo</a:t>
            </a:r>
            <a:r>
              <a:rPr lang="it-IT" sz="4400" dirty="0"/>
              <a:t> Aggiuntivo (AP1)</a:t>
            </a:r>
          </a:p>
        </p:txBody>
      </p:sp>
    </p:spTree>
    <p:extLst>
      <p:ext uri="{BB962C8B-B14F-4D97-AF65-F5344CB8AC3E}">
        <p14:creationId xmlns:p14="http://schemas.microsoft.com/office/powerpoint/2010/main" val="730735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AC5EE5-D13B-D5E1-A198-908A54C8BFB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BF54961-584B-13A0-DDFF-C691D773C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28FF13F-8290-E94C-319D-676864806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7128FF97-A9DB-B98D-3379-4E833E641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B64481C-CC11-1B41-8A2E-A094B69CBF27}"/>
              </a:ext>
            </a:extLst>
          </p:cNvPr>
          <p:cNvSpPr>
            <a:spLocks noGrp="1"/>
          </p:cNvSpPr>
          <p:nvPr>
            <p:ph sz="half" idx="1"/>
          </p:nvPr>
        </p:nvSpPr>
        <p:spPr>
          <a:xfrm>
            <a:off x="555710" y="1439399"/>
            <a:ext cx="11120475" cy="5022068"/>
          </a:xfrm>
        </p:spPr>
        <p:txBody>
          <a:bodyPr vert="horz" lIns="91440" tIns="45720" rIns="91440" bIns="45720" rtlCol="0">
            <a:normAutofit fontScale="92500" lnSpcReduction="20000"/>
          </a:bodyPr>
          <a:lstStyle/>
          <a:p>
            <a:pPr marL="0" indent="0" algn="just">
              <a:buNone/>
            </a:pPr>
            <a:r>
              <a:rPr lang="it-IT" sz="4000" b="1" dirty="0"/>
              <a:t>Art. 35 - Regole fondamentali</a:t>
            </a:r>
          </a:p>
          <a:p>
            <a:pPr marL="0" indent="0" algn="just">
              <a:buNone/>
            </a:pPr>
            <a:r>
              <a:rPr lang="it-IT" sz="4000" dirty="0"/>
              <a:t>1.  In ogni conflitto armato, il diritto delle Parti in conflitto di scegliere metodi e mezzi di guerra non è illimitato.</a:t>
            </a:r>
          </a:p>
          <a:p>
            <a:pPr marL="0" indent="0" algn="just">
              <a:buNone/>
            </a:pPr>
            <a:r>
              <a:rPr lang="it-IT" sz="4000" dirty="0"/>
              <a:t>2.  È </a:t>
            </a:r>
            <a:r>
              <a:rPr lang="it-IT" sz="4000" b="1" dirty="0"/>
              <a:t>vietato l’impiego di armi, proiettili e sostanze nonché metodi di guerra capaci di causare mali superflui o sofferenze inutili</a:t>
            </a:r>
            <a:r>
              <a:rPr lang="it-IT" sz="4000" dirty="0"/>
              <a:t>.</a:t>
            </a:r>
          </a:p>
          <a:p>
            <a:pPr marL="0" indent="0" algn="just">
              <a:buNone/>
            </a:pPr>
            <a:r>
              <a:rPr lang="it-IT" sz="4000" dirty="0"/>
              <a:t>3.  È vietato l’impiego di metodi o mezzi di guerra concepiti con lo scopo di provocare, o dai quali ci si può attendere che provochino, danni estesi, durevoli e gravi all’ambiente naturale.</a:t>
            </a:r>
          </a:p>
        </p:txBody>
      </p:sp>
      <p:sp>
        <p:nvSpPr>
          <p:cNvPr id="7" name="Segnaposto numero diapositiva 6">
            <a:extLst>
              <a:ext uri="{FF2B5EF4-FFF2-40B4-BE49-F238E27FC236}">
                <a16:creationId xmlns:a16="http://schemas.microsoft.com/office/drawing/2014/main" id="{151152E2-1E03-FE93-889B-CD5A64A70D9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86184A2-4E8A-5C1E-08FF-77106DDBE9B5}"/>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a:t>
            </a:r>
            <a:r>
              <a:rPr lang="it-IT" sz="4400" dirty="0" err="1"/>
              <a:t>Procollo</a:t>
            </a:r>
            <a:r>
              <a:rPr lang="it-IT" sz="4400" dirty="0"/>
              <a:t> Aggiuntivo (AP1)</a:t>
            </a:r>
          </a:p>
        </p:txBody>
      </p:sp>
    </p:spTree>
    <p:extLst>
      <p:ext uri="{BB962C8B-B14F-4D97-AF65-F5344CB8AC3E}">
        <p14:creationId xmlns:p14="http://schemas.microsoft.com/office/powerpoint/2010/main" val="4278011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555710" y="1439399"/>
            <a:ext cx="11120475" cy="5022068"/>
          </a:xfrm>
        </p:spPr>
        <p:txBody>
          <a:bodyPr vert="horz" lIns="91440" tIns="45720" rIns="91440" bIns="45720" rtlCol="0">
            <a:normAutofit lnSpcReduction="10000"/>
          </a:bodyPr>
          <a:lstStyle/>
          <a:p>
            <a:pPr marL="857250" indent="-857250" algn="just">
              <a:buFont typeface="+mj-lt"/>
              <a:buAutoNum type="romanUcPeriod"/>
            </a:pPr>
            <a:r>
              <a:rPr lang="en-US" sz="4000" dirty="0" err="1"/>
              <a:t>Convenzione</a:t>
            </a:r>
            <a:r>
              <a:rPr lang="en-US" sz="4000" dirty="0"/>
              <a:t> per il </a:t>
            </a:r>
            <a:r>
              <a:rPr lang="en-US" sz="4000" dirty="0" err="1"/>
              <a:t>miglioramento</a:t>
            </a:r>
            <a:r>
              <a:rPr lang="en-US" sz="4000" dirty="0"/>
              <a:t> </a:t>
            </a:r>
            <a:r>
              <a:rPr lang="en-US" sz="4000" dirty="0" err="1"/>
              <a:t>della</a:t>
            </a:r>
            <a:r>
              <a:rPr lang="en-US" sz="4000" dirty="0"/>
              <a:t> </a:t>
            </a:r>
            <a:r>
              <a:rPr lang="en-US" sz="4000" dirty="0" err="1"/>
              <a:t>sorte</a:t>
            </a:r>
            <a:r>
              <a:rPr lang="en-US" sz="4000" dirty="0"/>
              <a:t> </a:t>
            </a:r>
            <a:r>
              <a:rPr lang="en-US" sz="4000" dirty="0" err="1"/>
              <a:t>dei</a:t>
            </a:r>
            <a:r>
              <a:rPr lang="en-US" sz="4000" dirty="0"/>
              <a:t> </a:t>
            </a:r>
            <a:r>
              <a:rPr lang="en-US" sz="4000" dirty="0" err="1"/>
              <a:t>feriti</a:t>
            </a:r>
            <a:r>
              <a:rPr lang="en-US" sz="4000" dirty="0"/>
              <a:t> e </a:t>
            </a:r>
            <a:r>
              <a:rPr lang="en-US" sz="4000" dirty="0" err="1"/>
              <a:t>malati</a:t>
            </a:r>
            <a:r>
              <a:rPr lang="en-US" sz="4000" dirty="0"/>
              <a:t> </a:t>
            </a:r>
            <a:r>
              <a:rPr lang="en-US" sz="4000" dirty="0" err="1"/>
              <a:t>negli</a:t>
            </a:r>
            <a:r>
              <a:rPr lang="en-US" sz="4000" dirty="0"/>
              <a:t> </a:t>
            </a:r>
            <a:r>
              <a:rPr lang="en-US" sz="4000" dirty="0" err="1"/>
              <a:t>eserciti</a:t>
            </a:r>
            <a:r>
              <a:rPr lang="en-US" sz="4000" dirty="0"/>
              <a:t> in campo</a:t>
            </a:r>
          </a:p>
          <a:p>
            <a:pPr marL="857250" indent="-857250" algn="just">
              <a:buFont typeface="+mj-lt"/>
              <a:buAutoNum type="romanUcPeriod"/>
            </a:pPr>
            <a:r>
              <a:rPr lang="en-US" sz="4000" dirty="0" err="1"/>
              <a:t>Convenzione</a:t>
            </a:r>
            <a:r>
              <a:rPr lang="en-US" sz="4000" dirty="0"/>
              <a:t> per il </a:t>
            </a:r>
            <a:r>
              <a:rPr lang="en-US" sz="4000" dirty="0" err="1"/>
              <a:t>miglioramento</a:t>
            </a:r>
            <a:r>
              <a:rPr lang="en-US" sz="4000" dirty="0"/>
              <a:t> </a:t>
            </a:r>
            <a:r>
              <a:rPr lang="en-US" sz="4000" dirty="0" err="1"/>
              <a:t>delle</a:t>
            </a:r>
            <a:r>
              <a:rPr lang="en-US" sz="4000" dirty="0"/>
              <a:t> </a:t>
            </a:r>
            <a:r>
              <a:rPr lang="en-US" sz="4000" dirty="0" err="1"/>
              <a:t>condizioni</a:t>
            </a:r>
            <a:r>
              <a:rPr lang="en-US" sz="4000" dirty="0"/>
              <a:t> </a:t>
            </a:r>
            <a:r>
              <a:rPr lang="en-US" sz="4000" dirty="0" err="1"/>
              <a:t>dei</a:t>
            </a:r>
            <a:r>
              <a:rPr lang="en-US" sz="4000" dirty="0"/>
              <a:t> </a:t>
            </a:r>
            <a:r>
              <a:rPr lang="en-US" sz="4000" dirty="0" err="1"/>
              <a:t>feriti</a:t>
            </a:r>
            <a:r>
              <a:rPr lang="en-US" sz="4000" dirty="0"/>
              <a:t>, </a:t>
            </a:r>
            <a:r>
              <a:rPr lang="en-US" sz="4000" dirty="0" err="1"/>
              <a:t>malati</a:t>
            </a:r>
            <a:r>
              <a:rPr lang="en-US" sz="4000" dirty="0"/>
              <a:t> e </a:t>
            </a:r>
            <a:r>
              <a:rPr lang="en-US" sz="4000" dirty="0" err="1"/>
              <a:t>naufraghi</a:t>
            </a:r>
            <a:r>
              <a:rPr lang="en-US" sz="4000" dirty="0"/>
              <a:t> </a:t>
            </a:r>
            <a:r>
              <a:rPr lang="en-US" sz="4000" dirty="0" err="1"/>
              <a:t>delle</a:t>
            </a:r>
            <a:r>
              <a:rPr lang="en-US" sz="4000" dirty="0"/>
              <a:t> </a:t>
            </a:r>
            <a:r>
              <a:rPr lang="en-US" sz="4000" dirty="0" err="1"/>
              <a:t>forze</a:t>
            </a:r>
            <a:r>
              <a:rPr lang="en-US" sz="4000" dirty="0"/>
              <a:t> </a:t>
            </a:r>
            <a:r>
              <a:rPr lang="en-US" sz="4000" dirty="0" err="1"/>
              <a:t>armate</a:t>
            </a:r>
            <a:r>
              <a:rPr lang="en-US" sz="4000" dirty="0"/>
              <a:t> in mare</a:t>
            </a:r>
          </a:p>
          <a:p>
            <a:pPr marL="857250" indent="-857250" algn="just">
              <a:buFont typeface="+mj-lt"/>
              <a:buAutoNum type="romanUcPeriod"/>
            </a:pPr>
            <a:r>
              <a:rPr lang="en-US" sz="4000" dirty="0" err="1"/>
              <a:t>Convenzione</a:t>
            </a:r>
            <a:r>
              <a:rPr lang="en-US" sz="4000" dirty="0"/>
              <a:t> </a:t>
            </a:r>
            <a:r>
              <a:rPr lang="en-US" sz="4000" dirty="0" err="1"/>
              <a:t>sul</a:t>
            </a:r>
            <a:r>
              <a:rPr lang="en-US" sz="4000" dirty="0"/>
              <a:t> </a:t>
            </a:r>
            <a:r>
              <a:rPr lang="en-US" sz="4000" dirty="0" err="1"/>
              <a:t>trattamento</a:t>
            </a:r>
            <a:r>
              <a:rPr lang="en-US" sz="4000" dirty="0"/>
              <a:t> </a:t>
            </a:r>
            <a:r>
              <a:rPr lang="en-US" sz="4000" dirty="0" err="1"/>
              <a:t>dei</a:t>
            </a:r>
            <a:r>
              <a:rPr lang="en-US" sz="4000" dirty="0"/>
              <a:t> </a:t>
            </a:r>
            <a:r>
              <a:rPr lang="en-US" sz="4000" dirty="0" err="1"/>
              <a:t>prigionieri</a:t>
            </a:r>
            <a:r>
              <a:rPr lang="en-US" sz="4000" dirty="0"/>
              <a:t> di </a:t>
            </a:r>
            <a:r>
              <a:rPr lang="en-US" sz="4000" dirty="0" err="1"/>
              <a:t>guerra</a:t>
            </a:r>
            <a:r>
              <a:rPr lang="en-US" sz="4000" dirty="0"/>
              <a:t> </a:t>
            </a:r>
          </a:p>
          <a:p>
            <a:pPr marL="857250" indent="-857250" algn="just">
              <a:buFont typeface="+mj-lt"/>
              <a:buAutoNum type="romanUcPeriod"/>
            </a:pPr>
            <a:r>
              <a:rPr lang="en-US" sz="4000" dirty="0" err="1"/>
              <a:t>Convenzione</a:t>
            </a:r>
            <a:r>
              <a:rPr lang="en-US" sz="4000" dirty="0"/>
              <a:t> per la </a:t>
            </a:r>
            <a:r>
              <a:rPr lang="en-US" sz="4000" dirty="0" err="1"/>
              <a:t>protezione</a:t>
            </a:r>
            <a:r>
              <a:rPr lang="en-US" sz="4000" dirty="0"/>
              <a:t> </a:t>
            </a:r>
            <a:r>
              <a:rPr lang="en-US" sz="4000" dirty="0" err="1"/>
              <a:t>delle</a:t>
            </a:r>
            <a:r>
              <a:rPr lang="en-US" sz="4000" dirty="0"/>
              <a:t> </a:t>
            </a:r>
            <a:r>
              <a:rPr lang="en-US" sz="4000" dirty="0" err="1"/>
              <a:t>persone</a:t>
            </a:r>
            <a:r>
              <a:rPr lang="en-US" sz="4000" dirty="0"/>
              <a:t> </a:t>
            </a:r>
            <a:r>
              <a:rPr lang="en-US" sz="4000" dirty="0" err="1"/>
              <a:t>civili</a:t>
            </a:r>
            <a:r>
              <a:rPr lang="en-US" sz="4000" dirty="0"/>
              <a:t> in tempo di </a:t>
            </a:r>
            <a:r>
              <a:rPr lang="en-US" sz="4000" dirty="0" err="1"/>
              <a:t>guerra</a:t>
            </a:r>
            <a:endParaRPr lang="en-US" sz="4000" dirty="0"/>
          </a:p>
          <a:p>
            <a:pPr marL="457200" indent="-457200" algn="just">
              <a:buAutoNum type="romanUcPeriod"/>
            </a:pPr>
            <a:endParaRPr lang="en-US" sz="2400" dirty="0"/>
          </a:p>
          <a:p>
            <a:pPr algn="just"/>
            <a:endParaRPr lang="en-US" sz="2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Convenzioni di Ginevra del 12 agosto 1949</a:t>
            </a:r>
          </a:p>
        </p:txBody>
      </p:sp>
    </p:spTree>
    <p:extLst>
      <p:ext uri="{BB962C8B-B14F-4D97-AF65-F5344CB8AC3E}">
        <p14:creationId xmlns:p14="http://schemas.microsoft.com/office/powerpoint/2010/main" val="1732324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CFF52A-D63A-BC4E-E759-2E32E150662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398EA9E-1634-8A21-A856-67F59A423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51A8532-ABD9-35C9-ACA2-E6B9DD1AB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EFAF6A6-9E37-B445-D33A-D3BECBB48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279FB68C-D2FE-91E0-CEB4-484E3C26B1CA}"/>
              </a:ext>
            </a:extLst>
          </p:cNvPr>
          <p:cNvSpPr>
            <a:spLocks noGrp="1"/>
          </p:cNvSpPr>
          <p:nvPr>
            <p:ph sz="half" idx="1"/>
          </p:nvPr>
        </p:nvSpPr>
        <p:spPr>
          <a:xfrm>
            <a:off x="555710" y="1439399"/>
            <a:ext cx="11120475" cy="5022068"/>
          </a:xfrm>
        </p:spPr>
        <p:txBody>
          <a:bodyPr vert="horz" lIns="91440" tIns="45720" rIns="91440" bIns="45720" rtlCol="0">
            <a:normAutofit fontScale="92500"/>
          </a:bodyPr>
          <a:lstStyle/>
          <a:p>
            <a:pPr marL="0" indent="0" algn="just">
              <a:buNone/>
            </a:pPr>
            <a:r>
              <a:rPr lang="it-IT" sz="4000" b="1" dirty="0"/>
              <a:t>Art. 36 - Nuove armi</a:t>
            </a:r>
          </a:p>
          <a:p>
            <a:pPr marL="0" indent="0" algn="just">
              <a:buNone/>
            </a:pPr>
            <a:endParaRPr lang="it-IT" sz="4000" dirty="0"/>
          </a:p>
          <a:p>
            <a:pPr marL="0" indent="0" algn="just">
              <a:buNone/>
            </a:pPr>
            <a:r>
              <a:rPr lang="it-IT" sz="4000" dirty="0"/>
              <a:t>Nello studio, messa a punto, acquisizione o adozione di una nuova arma, di nuovi mezzi o metodi di guerra, un’Alta Parte contraente ha l’obbligo di stabilire se il suo impiego non sia vietato, in talune circostanze o in qualunque circostanza, dalle disposizioni del presente Protocollo o da qualsiasi altra regola del diritto internazionale applicabile a detta Alta Parte contraente.</a:t>
            </a:r>
          </a:p>
          <a:p>
            <a:pPr marL="0" indent="0" algn="just">
              <a:buNone/>
            </a:pPr>
            <a:endParaRPr lang="it-IT" sz="4000" dirty="0"/>
          </a:p>
        </p:txBody>
      </p:sp>
      <p:sp>
        <p:nvSpPr>
          <p:cNvPr id="7" name="Segnaposto numero diapositiva 6">
            <a:extLst>
              <a:ext uri="{FF2B5EF4-FFF2-40B4-BE49-F238E27FC236}">
                <a16:creationId xmlns:a16="http://schemas.microsoft.com/office/drawing/2014/main" id="{2EA0CEF4-B822-EF35-5433-254A071EAFB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CA62E7F6-3AC6-8FD7-E714-F0BE806F32DB}"/>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a:t>
            </a:r>
            <a:r>
              <a:rPr lang="it-IT" sz="4400" dirty="0" err="1"/>
              <a:t>Procollo</a:t>
            </a:r>
            <a:r>
              <a:rPr lang="it-IT" sz="4400" dirty="0"/>
              <a:t> Aggiuntivo (AP1)</a:t>
            </a:r>
          </a:p>
        </p:txBody>
      </p:sp>
    </p:spTree>
    <p:extLst>
      <p:ext uri="{BB962C8B-B14F-4D97-AF65-F5344CB8AC3E}">
        <p14:creationId xmlns:p14="http://schemas.microsoft.com/office/powerpoint/2010/main" val="3136387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8C45DC-5F8E-8529-4F34-63AF192717EE}"/>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F70E831-D6FD-7EBC-C655-AA27F1943B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3194BA9-54C2-3DFB-01E1-CEC1F0BD7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D12E044-DCB9-0523-988C-103680B5B2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39CF908-B2CC-427B-93B7-4782A5236C78}"/>
              </a:ext>
            </a:extLst>
          </p:cNvPr>
          <p:cNvSpPr>
            <a:spLocks noGrp="1"/>
          </p:cNvSpPr>
          <p:nvPr>
            <p:ph sz="half" idx="1"/>
          </p:nvPr>
        </p:nvSpPr>
        <p:spPr>
          <a:xfrm>
            <a:off x="555710" y="1165975"/>
            <a:ext cx="11120475" cy="5555500"/>
          </a:xfrm>
        </p:spPr>
        <p:txBody>
          <a:bodyPr vert="horz" lIns="91440" tIns="45720" rIns="91440" bIns="45720" rtlCol="0">
            <a:normAutofit fontScale="92500" lnSpcReduction="20000"/>
          </a:bodyPr>
          <a:lstStyle/>
          <a:p>
            <a:pPr marL="0" indent="0" algn="just">
              <a:buNone/>
            </a:pPr>
            <a:endParaRPr lang="it-IT" sz="2400" dirty="0"/>
          </a:p>
          <a:p>
            <a:pPr marL="0" indent="0" algn="just">
              <a:buNone/>
            </a:pPr>
            <a:r>
              <a:rPr lang="it-IT" sz="2400" b="1" dirty="0"/>
              <a:t>Art. 37 Divieto della perfidia</a:t>
            </a:r>
          </a:p>
          <a:p>
            <a:pPr marL="0" indent="0" algn="just">
              <a:buNone/>
            </a:pPr>
            <a:r>
              <a:rPr lang="it-IT" sz="2400" dirty="0"/>
              <a:t>1.  È </a:t>
            </a:r>
            <a:r>
              <a:rPr lang="it-IT" sz="2400" b="1" u="sng" dirty="0"/>
              <a:t>vietato di uccidere, ferire o catturare un avversario ricorrendo alla perfidia</a:t>
            </a:r>
            <a:r>
              <a:rPr lang="it-IT" sz="2400" dirty="0"/>
              <a:t>. Costituiscono perfidia gli </a:t>
            </a:r>
            <a:r>
              <a:rPr lang="it-IT" sz="2400" b="1" dirty="0"/>
              <a:t>atti che fanno appello, con l’intenzione di ingannarla, alla buona fede di un avversario per fargli credere che ha il diritto di ricevere o l’obbligo di accordare la protezione prevista dalle regole del diritto internazionale applicabile nei conflitti armati</a:t>
            </a:r>
            <a:r>
              <a:rPr lang="it-IT" sz="2400" dirty="0"/>
              <a:t>. Sono esempi di perfidia gli atti seguenti:</a:t>
            </a:r>
          </a:p>
          <a:p>
            <a:pPr marL="0" indent="0" algn="just">
              <a:buNone/>
            </a:pPr>
            <a:r>
              <a:rPr lang="it-IT" sz="2400" dirty="0"/>
              <a:t>a) simulare l’intenzione di negoziare sotto la copertura della bandiera di parlamentare, o simulare la resa;</a:t>
            </a:r>
          </a:p>
          <a:p>
            <a:pPr marL="0" indent="0" algn="just">
              <a:buNone/>
            </a:pPr>
            <a:r>
              <a:rPr lang="it-IT" sz="2400" dirty="0"/>
              <a:t>b) simulare una incapacità dovuta a ferite o malattia;</a:t>
            </a:r>
          </a:p>
          <a:p>
            <a:pPr marL="0" indent="0" algn="just">
              <a:buNone/>
            </a:pPr>
            <a:r>
              <a:rPr lang="it-IT" sz="2400" dirty="0"/>
              <a:t>c) simulare di avere lo statuto di civile o di non combattente;</a:t>
            </a:r>
          </a:p>
          <a:p>
            <a:pPr marL="0" indent="0" algn="just">
              <a:buNone/>
            </a:pPr>
            <a:r>
              <a:rPr lang="it-IT" sz="2400" dirty="0"/>
              <a:t>d) simulare di avere uno statuto protetto facendo uso di segni, emblemi o uniformi delle Nazioni Unite, di Stati neutrali o di altri Stati non Parti in conflitto.</a:t>
            </a:r>
          </a:p>
          <a:p>
            <a:pPr marL="0" indent="0" algn="just">
              <a:buNone/>
            </a:pPr>
            <a:r>
              <a:rPr lang="it-IT" sz="2400" dirty="0"/>
              <a:t>2.  </a:t>
            </a:r>
            <a:r>
              <a:rPr lang="it-IT" sz="2400" b="1" dirty="0"/>
              <a:t>Gli stratagemmi di guerra non sono vietati</a:t>
            </a:r>
            <a:r>
              <a:rPr lang="it-IT" sz="2400" dirty="0"/>
              <a:t>. Costituiscono stratagemmi di guerra gli atti che hanno lo scopo di indurre in errore un avversario, o di fargli commettere imprudenze, ma che non violano alcuna regola del diritto internazionale applicabile nei conflitti armati, e che, non facendo appello alla buona fede dell’avversario circa la protezione prevista da detto diritto, non sono perfidi. Sono esempi di stratagemmi di guerra gli atti seguenti: mascheramenti, inganni, operazioni simulate e false informazioni.</a:t>
            </a:r>
          </a:p>
        </p:txBody>
      </p:sp>
      <p:sp>
        <p:nvSpPr>
          <p:cNvPr id="7" name="Segnaposto numero diapositiva 6">
            <a:extLst>
              <a:ext uri="{FF2B5EF4-FFF2-40B4-BE49-F238E27FC236}">
                <a16:creationId xmlns:a16="http://schemas.microsoft.com/office/drawing/2014/main" id="{D806581C-B131-13E2-02C9-D8B9522CB19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A235100-2EC5-E0D2-B83D-E05BF3C1AA87}"/>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a:t>
            </a:r>
            <a:r>
              <a:rPr lang="it-IT" sz="4400" dirty="0" err="1"/>
              <a:t>Procollo</a:t>
            </a:r>
            <a:r>
              <a:rPr lang="it-IT" sz="4400" dirty="0"/>
              <a:t> Aggiuntivo (AP1)</a:t>
            </a:r>
          </a:p>
        </p:txBody>
      </p:sp>
    </p:spTree>
    <p:extLst>
      <p:ext uri="{BB962C8B-B14F-4D97-AF65-F5344CB8AC3E}">
        <p14:creationId xmlns:p14="http://schemas.microsoft.com/office/powerpoint/2010/main" val="28965597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F6506A-15F7-6391-6581-15261F47CBD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0A2DC43-F419-E904-A70F-FD8F158F7B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EFEDDC0-FBB5-C899-0569-08DFFA82D0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A4F09D2-4F29-D7DA-E354-F4295424C0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808C5CD-3B5C-6E34-2CAB-AFCA11A441AE}"/>
              </a:ext>
            </a:extLst>
          </p:cNvPr>
          <p:cNvSpPr>
            <a:spLocks noGrp="1"/>
          </p:cNvSpPr>
          <p:nvPr>
            <p:ph sz="half" idx="1"/>
          </p:nvPr>
        </p:nvSpPr>
        <p:spPr>
          <a:xfrm>
            <a:off x="555710" y="1165975"/>
            <a:ext cx="11120475" cy="5555500"/>
          </a:xfrm>
        </p:spPr>
        <p:txBody>
          <a:bodyPr vert="horz" lIns="91440" tIns="45720" rIns="91440" bIns="45720" rtlCol="0">
            <a:normAutofit/>
          </a:bodyPr>
          <a:lstStyle/>
          <a:p>
            <a:pPr marL="0" indent="0" algn="just">
              <a:buNone/>
            </a:pPr>
            <a:r>
              <a:rPr lang="it-IT" sz="2400" b="1" dirty="0"/>
              <a:t>Art. 40 - Quartiere</a:t>
            </a:r>
          </a:p>
          <a:p>
            <a:pPr marL="0" indent="0" algn="just">
              <a:buNone/>
            </a:pPr>
            <a:r>
              <a:rPr lang="it-IT" sz="2400" dirty="0"/>
              <a:t>È vietato di ordinare che non ci siano sopravvissuti, di minacciarne l’avversario o di condurre le ostilità in funzione di tale decisione.</a:t>
            </a:r>
          </a:p>
          <a:p>
            <a:pPr marL="0" indent="0" algn="just">
              <a:buNone/>
            </a:pPr>
            <a:r>
              <a:rPr lang="it-IT" sz="2400" b="1" dirty="0"/>
              <a:t>Art. 41 - Salvaguardia del nemico fuori combattimento</a:t>
            </a:r>
          </a:p>
          <a:p>
            <a:pPr marL="0" indent="0" algn="just">
              <a:buNone/>
            </a:pPr>
            <a:r>
              <a:rPr lang="it-IT" sz="2400" dirty="0"/>
              <a:t>1.  Nessuna persona di cui si riconosce o si deve riconoscere, tenuto conto delle circostanze, che è fuori combattimento, potrà essere oggetto di attacco.</a:t>
            </a:r>
          </a:p>
          <a:p>
            <a:pPr marL="0" indent="0" algn="just">
              <a:buNone/>
            </a:pPr>
            <a:r>
              <a:rPr lang="it-IT" sz="2400" dirty="0"/>
              <a:t>2.  È fuori combattimento qualsiasi persona:</a:t>
            </a:r>
          </a:p>
          <a:p>
            <a:pPr marL="0" indent="0" algn="just">
              <a:buNone/>
            </a:pPr>
            <a:r>
              <a:rPr lang="it-IT" sz="2400" dirty="0"/>
              <a:t>a) che si trova in potere di una Parte avversaria,</a:t>
            </a:r>
          </a:p>
          <a:p>
            <a:pPr marL="0" indent="0" algn="just">
              <a:buNone/>
            </a:pPr>
            <a:r>
              <a:rPr lang="it-IT" sz="2400" dirty="0"/>
              <a:t>b) che manifesta chiaramente l’intenzione di arrendersi, o</a:t>
            </a:r>
          </a:p>
          <a:p>
            <a:pPr marL="0" indent="0" algn="just">
              <a:buNone/>
            </a:pPr>
            <a:r>
              <a:rPr lang="it-IT" sz="2400" dirty="0"/>
              <a:t>c) che ha perso conoscenza o è comunque in stato di incapacità a causa di ferite o malattia e, di conseguenza, impossibile a difendersi,</a:t>
            </a:r>
          </a:p>
          <a:p>
            <a:pPr marL="0" indent="0" algn="just">
              <a:buNone/>
            </a:pPr>
            <a:r>
              <a:rPr lang="it-IT" sz="2400" dirty="0"/>
              <a:t>a condizione che, nei vari casi, essa si astenga da qualsiasi atto di ostilità e non tenti di evadere.</a:t>
            </a:r>
          </a:p>
        </p:txBody>
      </p:sp>
      <p:sp>
        <p:nvSpPr>
          <p:cNvPr id="7" name="Segnaposto numero diapositiva 6">
            <a:extLst>
              <a:ext uri="{FF2B5EF4-FFF2-40B4-BE49-F238E27FC236}">
                <a16:creationId xmlns:a16="http://schemas.microsoft.com/office/drawing/2014/main" id="{40253667-25DF-AF29-ACB4-9655AFD4E36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CE55C1F4-77D1-7470-ECC6-645694333C57}"/>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a:t>
            </a:r>
            <a:r>
              <a:rPr lang="it-IT" sz="4400" dirty="0" err="1"/>
              <a:t>Procollo</a:t>
            </a:r>
            <a:r>
              <a:rPr lang="it-IT" sz="4400" dirty="0"/>
              <a:t> Aggiuntivo (AP1)</a:t>
            </a:r>
          </a:p>
        </p:txBody>
      </p:sp>
    </p:spTree>
    <p:extLst>
      <p:ext uri="{BB962C8B-B14F-4D97-AF65-F5344CB8AC3E}">
        <p14:creationId xmlns:p14="http://schemas.microsoft.com/office/powerpoint/2010/main" val="1691990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521376-F5A3-06CB-0460-B5AC17FB008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7DB4BC-937E-CAF7-B7D9-4238219C63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8283DE0-72EA-E132-7DD3-143017BD8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4565CA4-6327-F3B6-11EA-A68B1E9A8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28524883-069C-2C3F-6177-97E8CD8F58F6}"/>
              </a:ext>
            </a:extLst>
          </p:cNvPr>
          <p:cNvSpPr>
            <a:spLocks noGrp="1"/>
          </p:cNvSpPr>
          <p:nvPr>
            <p:ph sz="half" idx="1"/>
          </p:nvPr>
        </p:nvSpPr>
        <p:spPr>
          <a:xfrm>
            <a:off x="555710" y="1439399"/>
            <a:ext cx="11120475" cy="5022068"/>
          </a:xfrm>
        </p:spPr>
        <p:txBody>
          <a:bodyPr vert="horz" lIns="91440" tIns="45720" rIns="91440" bIns="45720" rtlCol="0">
            <a:normAutofit/>
          </a:bodyPr>
          <a:lstStyle/>
          <a:p>
            <a:pPr algn="just"/>
            <a:endParaRPr lang="en-US" sz="4400" dirty="0"/>
          </a:p>
          <a:p>
            <a:pPr algn="just"/>
            <a:r>
              <a:rPr lang="en-US" sz="4400" dirty="0"/>
              <a:t>28 </a:t>
            </a:r>
            <a:r>
              <a:rPr lang="en-US" sz="4400" dirty="0" err="1"/>
              <a:t>articoli</a:t>
            </a:r>
            <a:endParaRPr lang="en-US" sz="4400" dirty="0"/>
          </a:p>
          <a:p>
            <a:pPr algn="just"/>
            <a:r>
              <a:rPr lang="it-IT" sz="4400" dirty="0"/>
              <a:t>Amplia e integra le tutele contenute nell'Articolo 3 comune alle quattro le Convenzioni di Ginevra del 1949</a:t>
            </a:r>
          </a:p>
        </p:txBody>
      </p:sp>
      <p:sp>
        <p:nvSpPr>
          <p:cNvPr id="7" name="Segnaposto numero diapositiva 6">
            <a:extLst>
              <a:ext uri="{FF2B5EF4-FFF2-40B4-BE49-F238E27FC236}">
                <a16:creationId xmlns:a16="http://schemas.microsoft.com/office/drawing/2014/main" id="{53B6CFA2-320A-59A0-61A9-13FD2FA1783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633E94B-E4B1-6A48-8EAD-817743FF7F3E}"/>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 </a:t>
            </a:r>
            <a:r>
              <a:rPr lang="it-IT" sz="4400" dirty="0" err="1"/>
              <a:t>Procollo</a:t>
            </a:r>
            <a:r>
              <a:rPr lang="it-IT" sz="4400" dirty="0"/>
              <a:t> Aggiuntivo (AP2)</a:t>
            </a:r>
          </a:p>
        </p:txBody>
      </p:sp>
    </p:spTree>
    <p:extLst>
      <p:ext uri="{BB962C8B-B14F-4D97-AF65-F5344CB8AC3E}">
        <p14:creationId xmlns:p14="http://schemas.microsoft.com/office/powerpoint/2010/main" val="2532291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01AF7D-2D15-8998-FD4B-83A14C6F4F3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54EE948-57BF-9C71-B7CC-6CF8B13BDF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2F947D9-BD4B-0F0C-8E9C-D285C2445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D72D7D8-77FB-0FE4-BE11-6E6A7AA42C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ACDACF1-A544-D633-4289-41816236D4E8}"/>
              </a:ext>
            </a:extLst>
          </p:cNvPr>
          <p:cNvSpPr>
            <a:spLocks noGrp="1"/>
          </p:cNvSpPr>
          <p:nvPr>
            <p:ph sz="half" idx="1"/>
          </p:nvPr>
        </p:nvSpPr>
        <p:spPr>
          <a:xfrm>
            <a:off x="555710" y="1439399"/>
            <a:ext cx="11120475" cy="5282076"/>
          </a:xfrm>
        </p:spPr>
        <p:txBody>
          <a:bodyPr vert="horz" lIns="91440" tIns="45720" rIns="91440" bIns="45720" rtlCol="0">
            <a:normAutofit fontScale="92500"/>
          </a:bodyPr>
          <a:lstStyle/>
          <a:p>
            <a:pPr algn="just"/>
            <a:r>
              <a:rPr lang="en-US" sz="2400" dirty="0"/>
              <a:t>Le </a:t>
            </a:r>
            <a:r>
              <a:rPr lang="en-US" sz="2400" dirty="0" err="1"/>
              <a:t>persone</a:t>
            </a:r>
            <a:r>
              <a:rPr lang="en-US" sz="2400" dirty="0"/>
              <a:t> </a:t>
            </a:r>
            <a:r>
              <a:rPr lang="en-US" sz="2400" dirty="0" err="1"/>
              <a:t>che</a:t>
            </a:r>
            <a:r>
              <a:rPr lang="en-US" sz="2400" dirty="0"/>
              <a:t> non </a:t>
            </a:r>
            <a:r>
              <a:rPr lang="en-US" sz="2400" dirty="0" err="1"/>
              <a:t>partecipano</a:t>
            </a:r>
            <a:r>
              <a:rPr lang="en-US" sz="2400" dirty="0"/>
              <a:t> </a:t>
            </a:r>
            <a:r>
              <a:rPr lang="en-US" sz="2400" dirty="0" err="1"/>
              <a:t>direttamente</a:t>
            </a:r>
            <a:r>
              <a:rPr lang="en-US" sz="2400" dirty="0"/>
              <a:t> alle </a:t>
            </a:r>
            <a:r>
              <a:rPr lang="en-US" sz="2400" dirty="0" err="1"/>
              <a:t>ostilità</a:t>
            </a:r>
            <a:r>
              <a:rPr lang="en-US" sz="2400" dirty="0"/>
              <a:t> o </a:t>
            </a:r>
            <a:r>
              <a:rPr lang="en-US" sz="2400" dirty="0" err="1"/>
              <a:t>che</a:t>
            </a:r>
            <a:r>
              <a:rPr lang="en-US" sz="2400" dirty="0"/>
              <a:t> </a:t>
            </a:r>
            <a:r>
              <a:rPr lang="en-US" sz="2400" dirty="0" err="1"/>
              <a:t>hanno</a:t>
            </a:r>
            <a:r>
              <a:rPr lang="en-US" sz="2400" dirty="0"/>
              <a:t> </a:t>
            </a:r>
            <a:r>
              <a:rPr lang="en-US" sz="2400" dirty="0" err="1"/>
              <a:t>cessato</a:t>
            </a:r>
            <a:r>
              <a:rPr lang="en-US" sz="2400" dirty="0"/>
              <a:t> di </a:t>
            </a:r>
            <a:r>
              <a:rPr lang="en-US" sz="2400" dirty="0" err="1"/>
              <a:t>parteciparvi</a:t>
            </a:r>
            <a:r>
              <a:rPr lang="en-US" sz="2400" dirty="0"/>
              <a:t> </a:t>
            </a:r>
            <a:r>
              <a:rPr lang="en-US" sz="2400" dirty="0" err="1"/>
              <a:t>devono</a:t>
            </a:r>
            <a:r>
              <a:rPr lang="en-US" sz="2400" dirty="0"/>
              <a:t> </a:t>
            </a:r>
            <a:r>
              <a:rPr lang="en-US" sz="2400" dirty="0" err="1"/>
              <a:t>essere</a:t>
            </a:r>
            <a:r>
              <a:rPr lang="en-US" sz="2400" dirty="0"/>
              <a:t> </a:t>
            </a:r>
            <a:r>
              <a:rPr lang="en-US" sz="2400" dirty="0" err="1"/>
              <a:t>rispettate</a:t>
            </a:r>
            <a:r>
              <a:rPr lang="en-US" sz="2400" dirty="0"/>
              <a:t> e </a:t>
            </a:r>
            <a:r>
              <a:rPr lang="en-US" sz="2400" dirty="0" err="1"/>
              <a:t>trattate</a:t>
            </a:r>
            <a:r>
              <a:rPr lang="en-US" sz="2400" dirty="0"/>
              <a:t> con </a:t>
            </a:r>
            <a:r>
              <a:rPr lang="en-US" sz="2400" dirty="0" err="1"/>
              <a:t>umanità</a:t>
            </a:r>
            <a:r>
              <a:rPr lang="en-US" sz="2400" dirty="0"/>
              <a:t> in ogni </a:t>
            </a:r>
            <a:r>
              <a:rPr lang="en-US" sz="2400" dirty="0" err="1"/>
              <a:t>circostanza</a:t>
            </a:r>
            <a:r>
              <a:rPr lang="en-US" sz="2400" dirty="0"/>
              <a:t>; </a:t>
            </a:r>
            <a:r>
              <a:rPr lang="en-US" sz="2400" dirty="0" err="1"/>
              <a:t>sono</a:t>
            </a:r>
            <a:r>
              <a:rPr lang="en-US" sz="2400" dirty="0"/>
              <a:t> </a:t>
            </a:r>
            <a:r>
              <a:rPr lang="en-US" sz="2400" dirty="0" err="1"/>
              <a:t>vietati</a:t>
            </a:r>
            <a:r>
              <a:rPr lang="en-US" sz="2400" dirty="0"/>
              <a:t>, in </a:t>
            </a:r>
            <a:r>
              <a:rPr lang="en-US" sz="2400" dirty="0" err="1"/>
              <a:t>particolare</a:t>
            </a:r>
            <a:r>
              <a:rPr lang="en-US" sz="2400" dirty="0"/>
              <a:t>, </a:t>
            </a:r>
            <a:r>
              <a:rPr lang="en-US" sz="2400" dirty="0" err="1"/>
              <a:t>omicidio</a:t>
            </a:r>
            <a:r>
              <a:rPr lang="en-US" sz="2400" dirty="0"/>
              <a:t>, </a:t>
            </a:r>
            <a:r>
              <a:rPr lang="en-US" sz="2400" dirty="0" err="1"/>
              <a:t>trattamenti</a:t>
            </a:r>
            <a:r>
              <a:rPr lang="en-US" sz="2400" dirty="0"/>
              <a:t> </a:t>
            </a:r>
            <a:r>
              <a:rPr lang="en-US" sz="2400" dirty="0" err="1"/>
              <a:t>crudeli</a:t>
            </a:r>
            <a:r>
              <a:rPr lang="en-US" sz="2400" dirty="0"/>
              <a:t>, </a:t>
            </a:r>
            <a:r>
              <a:rPr lang="en-US" sz="2400" dirty="0" err="1"/>
              <a:t>terrorismo</a:t>
            </a:r>
            <a:r>
              <a:rPr lang="en-US" sz="2400" dirty="0"/>
              <a:t>, presa di </a:t>
            </a:r>
            <a:r>
              <a:rPr lang="en-US" sz="2400" dirty="0" err="1"/>
              <a:t>ostaggi</a:t>
            </a:r>
            <a:r>
              <a:rPr lang="en-US" sz="2400" dirty="0"/>
              <a:t>, </a:t>
            </a:r>
            <a:r>
              <a:rPr lang="en-US" sz="2400" dirty="0" err="1"/>
              <a:t>schiavitù</a:t>
            </a:r>
            <a:r>
              <a:rPr lang="en-US" sz="2400" dirty="0"/>
              <a:t>, </a:t>
            </a:r>
            <a:r>
              <a:rPr lang="en-US" sz="2400" dirty="0" err="1"/>
              <a:t>offese</a:t>
            </a:r>
            <a:r>
              <a:rPr lang="en-US" sz="2400" dirty="0"/>
              <a:t> alla </a:t>
            </a:r>
            <a:r>
              <a:rPr lang="en-US" sz="2400" dirty="0" err="1"/>
              <a:t>dignità</a:t>
            </a:r>
            <a:r>
              <a:rPr lang="en-US" sz="2400" dirty="0"/>
              <a:t> </a:t>
            </a:r>
            <a:r>
              <a:rPr lang="en-US" sz="2400" dirty="0" err="1"/>
              <a:t>personale</a:t>
            </a:r>
            <a:r>
              <a:rPr lang="en-US" sz="2400" dirty="0"/>
              <a:t>, </a:t>
            </a:r>
            <a:r>
              <a:rPr lang="en-US" sz="2400" dirty="0" err="1"/>
              <a:t>punizioni</a:t>
            </a:r>
            <a:r>
              <a:rPr lang="en-US" sz="2400" dirty="0"/>
              <a:t> </a:t>
            </a:r>
            <a:r>
              <a:rPr lang="en-US" sz="2400" dirty="0" err="1"/>
              <a:t>collettive</a:t>
            </a:r>
            <a:r>
              <a:rPr lang="en-US" sz="2400" dirty="0"/>
              <a:t> e </a:t>
            </a:r>
            <a:r>
              <a:rPr lang="en-US" sz="2400" dirty="0" err="1"/>
              <a:t>saccheggio</a:t>
            </a:r>
            <a:r>
              <a:rPr lang="en-US" sz="2400" dirty="0"/>
              <a:t>, </a:t>
            </a:r>
            <a:r>
              <a:rPr lang="en-US" sz="2400" dirty="0" err="1"/>
              <a:t>quali</a:t>
            </a:r>
            <a:r>
              <a:rPr lang="en-US" sz="2400" dirty="0"/>
              <a:t> </a:t>
            </a:r>
            <a:r>
              <a:rPr lang="en-US" sz="2400" dirty="0" err="1"/>
              <a:t>garanzie</a:t>
            </a:r>
            <a:r>
              <a:rPr lang="en-US" sz="2400" dirty="0"/>
              <a:t> </a:t>
            </a:r>
            <a:r>
              <a:rPr lang="en-US" sz="2400" dirty="0" err="1"/>
              <a:t>fondamentali</a:t>
            </a:r>
            <a:r>
              <a:rPr lang="en-US" sz="2400" dirty="0"/>
              <a:t> </a:t>
            </a:r>
            <a:r>
              <a:rPr lang="en-US" sz="2400" dirty="0" err="1"/>
              <a:t>inderogabili</a:t>
            </a:r>
            <a:r>
              <a:rPr lang="en-US" sz="2400" dirty="0"/>
              <a:t> (art. 4).</a:t>
            </a:r>
          </a:p>
          <a:p>
            <a:pPr algn="just"/>
            <a:r>
              <a:rPr lang="en-US" sz="2400" dirty="0"/>
              <a:t>I </a:t>
            </a:r>
            <a:r>
              <a:rPr lang="en-US" sz="2400" dirty="0" err="1"/>
              <a:t>minori</a:t>
            </a:r>
            <a:r>
              <a:rPr lang="en-US" sz="2400" dirty="0"/>
              <a:t> </a:t>
            </a:r>
            <a:r>
              <a:rPr lang="en-US" sz="2400" dirty="0" err="1"/>
              <a:t>devono</a:t>
            </a:r>
            <a:r>
              <a:rPr lang="en-US" sz="2400" dirty="0"/>
              <a:t> </a:t>
            </a:r>
            <a:r>
              <a:rPr lang="en-US" sz="2400" dirty="0" err="1"/>
              <a:t>essere</a:t>
            </a:r>
            <a:r>
              <a:rPr lang="en-US" sz="2400" dirty="0"/>
              <a:t>, </a:t>
            </a:r>
            <a:r>
              <a:rPr lang="en-US" sz="2400" dirty="0" err="1"/>
              <a:t>ove</a:t>
            </a:r>
            <a:r>
              <a:rPr lang="en-US" sz="2400" dirty="0"/>
              <a:t> </a:t>
            </a:r>
            <a:r>
              <a:rPr lang="en-US" sz="2400" dirty="0" err="1"/>
              <a:t>possibile</a:t>
            </a:r>
            <a:r>
              <a:rPr lang="en-US" sz="2400" dirty="0"/>
              <a:t>, </a:t>
            </a:r>
            <a:r>
              <a:rPr lang="en-US" sz="2400" dirty="0" err="1"/>
              <a:t>evacuati</a:t>
            </a:r>
            <a:r>
              <a:rPr lang="en-US" sz="2400" dirty="0"/>
              <a:t> in zone </a:t>
            </a:r>
            <a:r>
              <a:rPr lang="en-US" sz="2400" dirty="0" err="1"/>
              <a:t>sicure</a:t>
            </a:r>
            <a:r>
              <a:rPr lang="en-US" sz="2400" dirty="0"/>
              <a:t> e </a:t>
            </a:r>
            <a:r>
              <a:rPr lang="en-US" sz="2400" dirty="0" err="1"/>
              <a:t>ricongiunti</a:t>
            </a:r>
            <a:r>
              <a:rPr lang="en-US" sz="2400" dirty="0"/>
              <a:t> alle loro </a:t>
            </a:r>
            <a:r>
              <a:rPr lang="en-US" sz="2400" dirty="0" err="1"/>
              <a:t>famiglie</a:t>
            </a:r>
            <a:r>
              <a:rPr lang="en-US" sz="2400" dirty="0"/>
              <a:t> (art. 4).</a:t>
            </a:r>
          </a:p>
          <a:p>
            <a:pPr algn="just"/>
            <a:r>
              <a:rPr lang="en-US" sz="2400" dirty="0"/>
              <a:t>Le </a:t>
            </a:r>
            <a:r>
              <a:rPr lang="en-US" sz="2400" dirty="0" err="1"/>
              <a:t>persone</a:t>
            </a:r>
            <a:r>
              <a:rPr lang="en-US" sz="2400" dirty="0"/>
              <a:t> </a:t>
            </a:r>
            <a:r>
              <a:rPr lang="en-US" sz="2400" dirty="0" err="1"/>
              <a:t>internate</a:t>
            </a:r>
            <a:r>
              <a:rPr lang="en-US" sz="2400" dirty="0"/>
              <a:t> o </a:t>
            </a:r>
            <a:r>
              <a:rPr lang="en-US" sz="2400" dirty="0" err="1"/>
              <a:t>detenute</a:t>
            </a:r>
            <a:r>
              <a:rPr lang="en-US" sz="2400" dirty="0"/>
              <a:t> </a:t>
            </a:r>
            <a:r>
              <a:rPr lang="en-US" sz="2400" dirty="0" err="1"/>
              <a:t>nel</a:t>
            </a:r>
            <a:r>
              <a:rPr lang="en-US" sz="2400" dirty="0"/>
              <a:t> </a:t>
            </a:r>
            <a:r>
              <a:rPr lang="en-US" sz="2400" dirty="0" err="1"/>
              <a:t>contesto</a:t>
            </a:r>
            <a:r>
              <a:rPr lang="en-US" sz="2400" dirty="0"/>
              <a:t> di </a:t>
            </a:r>
            <a:r>
              <a:rPr lang="en-US" sz="2400" dirty="0" err="1"/>
              <a:t>conflitti</a:t>
            </a:r>
            <a:r>
              <a:rPr lang="en-US" sz="2400" dirty="0"/>
              <a:t> </a:t>
            </a:r>
            <a:r>
              <a:rPr lang="en-US" sz="2400" dirty="0" err="1"/>
              <a:t>interni</a:t>
            </a:r>
            <a:r>
              <a:rPr lang="en-US" sz="2400" dirty="0"/>
              <a:t> </a:t>
            </a:r>
            <a:r>
              <a:rPr lang="en-US" sz="2400" dirty="0" err="1"/>
              <a:t>devono</a:t>
            </a:r>
            <a:r>
              <a:rPr lang="en-US" sz="2400" dirty="0"/>
              <a:t> </a:t>
            </a:r>
            <a:r>
              <a:rPr lang="en-US" sz="2400" dirty="0" err="1"/>
              <a:t>beneficiare</a:t>
            </a:r>
            <a:r>
              <a:rPr lang="en-US" sz="2400" dirty="0"/>
              <a:t> di un </a:t>
            </a:r>
            <a:r>
              <a:rPr lang="en-US" sz="2400" dirty="0" err="1"/>
              <a:t>trattamento</a:t>
            </a:r>
            <a:r>
              <a:rPr lang="en-US" sz="2400" dirty="0"/>
              <a:t> </a:t>
            </a:r>
            <a:r>
              <a:rPr lang="en-US" sz="2400" dirty="0" err="1"/>
              <a:t>umano</a:t>
            </a:r>
            <a:r>
              <a:rPr lang="en-US" sz="2400" dirty="0"/>
              <a:t> (art. 5).</a:t>
            </a:r>
          </a:p>
          <a:p>
            <a:pPr algn="just"/>
            <a:r>
              <a:rPr lang="en-US" sz="2400" dirty="0" err="1"/>
              <a:t>Protezione</a:t>
            </a:r>
            <a:r>
              <a:rPr lang="en-US" sz="2400" dirty="0"/>
              <a:t> </a:t>
            </a:r>
            <a:r>
              <a:rPr lang="en-US" sz="2400" dirty="0" err="1"/>
              <a:t>dei</a:t>
            </a:r>
            <a:r>
              <a:rPr lang="en-US" sz="2400" dirty="0"/>
              <a:t> </a:t>
            </a:r>
            <a:r>
              <a:rPr lang="en-US" sz="2400" dirty="0" err="1"/>
              <a:t>feriti</a:t>
            </a:r>
            <a:r>
              <a:rPr lang="en-US" sz="2400" dirty="0"/>
              <a:t>, </a:t>
            </a:r>
            <a:r>
              <a:rPr lang="en-US" sz="2400" dirty="0" err="1"/>
              <a:t>dei</a:t>
            </a:r>
            <a:r>
              <a:rPr lang="en-US" sz="2400" dirty="0"/>
              <a:t> </a:t>
            </a:r>
            <a:r>
              <a:rPr lang="en-US" sz="2400" dirty="0" err="1"/>
              <a:t>malati</a:t>
            </a:r>
            <a:r>
              <a:rPr lang="en-US" sz="2400" dirty="0"/>
              <a:t> e </a:t>
            </a:r>
            <a:r>
              <a:rPr lang="en-US" sz="2400" dirty="0" err="1"/>
              <a:t>dei</a:t>
            </a:r>
            <a:r>
              <a:rPr lang="en-US" sz="2400" dirty="0"/>
              <a:t> </a:t>
            </a:r>
            <a:r>
              <a:rPr lang="en-US" sz="2400" dirty="0" err="1"/>
              <a:t>naufraghi</a:t>
            </a:r>
            <a:r>
              <a:rPr lang="en-US" sz="2400" dirty="0"/>
              <a:t>, </a:t>
            </a:r>
            <a:r>
              <a:rPr lang="en-US" sz="2400" dirty="0" err="1"/>
              <a:t>nonché</a:t>
            </a:r>
            <a:r>
              <a:rPr lang="en-US" sz="2400" dirty="0"/>
              <a:t> del </a:t>
            </a:r>
            <a:r>
              <a:rPr lang="en-US" sz="2400" dirty="0" err="1"/>
              <a:t>personale</a:t>
            </a:r>
            <a:r>
              <a:rPr lang="en-US" sz="2400" dirty="0"/>
              <a:t> </a:t>
            </a:r>
            <a:r>
              <a:rPr lang="en-US" sz="2400" dirty="0" err="1"/>
              <a:t>sanitario</a:t>
            </a:r>
            <a:r>
              <a:rPr lang="en-US" sz="2400" dirty="0"/>
              <a:t> e religioso (</a:t>
            </a:r>
            <a:r>
              <a:rPr lang="en-US" sz="2400" dirty="0" err="1"/>
              <a:t>artt</a:t>
            </a:r>
            <a:r>
              <a:rPr lang="en-US" sz="2400" dirty="0"/>
              <a:t>. 7, 9).</a:t>
            </a:r>
          </a:p>
          <a:p>
            <a:pPr algn="just"/>
            <a:r>
              <a:rPr lang="en-US" sz="2400" dirty="0" err="1"/>
              <a:t>Vietati</a:t>
            </a:r>
            <a:r>
              <a:rPr lang="en-US" sz="2400" dirty="0"/>
              <a:t> </a:t>
            </a:r>
            <a:r>
              <a:rPr lang="en-US" sz="2400" dirty="0" err="1"/>
              <a:t>gli</a:t>
            </a:r>
            <a:r>
              <a:rPr lang="en-US" sz="2400" dirty="0"/>
              <a:t> </a:t>
            </a:r>
            <a:r>
              <a:rPr lang="en-US" sz="2400" dirty="0" err="1"/>
              <a:t>attacchi</a:t>
            </a:r>
            <a:r>
              <a:rPr lang="en-US" sz="2400" dirty="0"/>
              <a:t> </a:t>
            </a:r>
            <a:r>
              <a:rPr lang="en-US" sz="2400" dirty="0" err="1"/>
              <a:t>contro</a:t>
            </a:r>
            <a:r>
              <a:rPr lang="en-US" sz="2400" dirty="0"/>
              <a:t> la </a:t>
            </a:r>
            <a:r>
              <a:rPr lang="en-US" sz="2400" dirty="0" err="1"/>
              <a:t>popolazione</a:t>
            </a:r>
            <a:r>
              <a:rPr lang="en-US" sz="2400" dirty="0"/>
              <a:t> civile e </a:t>
            </a:r>
            <a:r>
              <a:rPr lang="en-US" sz="2400" dirty="0" err="1"/>
              <a:t>contro</a:t>
            </a:r>
            <a:r>
              <a:rPr lang="en-US" sz="2400" dirty="0"/>
              <a:t> </a:t>
            </a:r>
            <a:r>
              <a:rPr lang="en-US" sz="2400" dirty="0" err="1"/>
              <a:t>i</a:t>
            </a:r>
            <a:r>
              <a:rPr lang="en-US" sz="2400" dirty="0"/>
              <a:t> </a:t>
            </a:r>
            <a:r>
              <a:rPr lang="en-US" sz="2400" dirty="0" err="1"/>
              <a:t>beni</a:t>
            </a:r>
            <a:r>
              <a:rPr lang="en-US" sz="2400" dirty="0"/>
              <a:t> </a:t>
            </a:r>
            <a:r>
              <a:rPr lang="en-US" sz="2400" dirty="0" err="1"/>
              <a:t>indispensabili</a:t>
            </a:r>
            <a:r>
              <a:rPr lang="en-US" sz="2400" dirty="0"/>
              <a:t> alla </a:t>
            </a:r>
            <a:r>
              <a:rPr lang="en-US" sz="2400" dirty="0" err="1"/>
              <a:t>sua</a:t>
            </a:r>
            <a:r>
              <a:rPr lang="en-US" sz="2400" dirty="0"/>
              <a:t> </a:t>
            </a:r>
            <a:r>
              <a:rPr lang="en-US" sz="2400" dirty="0" err="1"/>
              <a:t>sopravvivenza</a:t>
            </a:r>
            <a:r>
              <a:rPr lang="en-US" sz="2400" dirty="0"/>
              <a:t>, </a:t>
            </a:r>
            <a:r>
              <a:rPr lang="en-US" sz="2400" dirty="0" err="1"/>
              <a:t>quali</a:t>
            </a:r>
            <a:r>
              <a:rPr lang="en-US" sz="2400" dirty="0"/>
              <a:t> </a:t>
            </a:r>
            <a:r>
              <a:rPr lang="en-US" sz="2400" dirty="0" err="1"/>
              <a:t>raccolti</a:t>
            </a:r>
            <a:r>
              <a:rPr lang="en-US" sz="2400" dirty="0"/>
              <a:t>, </a:t>
            </a:r>
            <a:r>
              <a:rPr lang="en-US" sz="2400" dirty="0" err="1"/>
              <a:t>sistemi</a:t>
            </a:r>
            <a:r>
              <a:rPr lang="en-US" sz="2400" dirty="0"/>
              <a:t> di </a:t>
            </a:r>
            <a:r>
              <a:rPr lang="en-US" sz="2400" dirty="0" err="1"/>
              <a:t>irrigazione</a:t>
            </a:r>
            <a:r>
              <a:rPr lang="en-US" sz="2400" dirty="0"/>
              <a:t> e </a:t>
            </a:r>
            <a:r>
              <a:rPr lang="en-US" sz="2400" dirty="0" err="1"/>
              <a:t>fonti</a:t>
            </a:r>
            <a:r>
              <a:rPr lang="en-US" sz="2400" dirty="0"/>
              <a:t> di </a:t>
            </a:r>
            <a:r>
              <a:rPr lang="en-US" sz="2400" dirty="0" err="1"/>
              <a:t>acqua</a:t>
            </a:r>
            <a:r>
              <a:rPr lang="en-US" sz="2400" dirty="0"/>
              <a:t> potabile, </a:t>
            </a:r>
            <a:r>
              <a:rPr lang="en-US" sz="2400" dirty="0" err="1"/>
              <a:t>nonché</a:t>
            </a:r>
            <a:r>
              <a:rPr lang="en-US" sz="2400" dirty="0"/>
              <a:t> </a:t>
            </a:r>
            <a:r>
              <a:rPr lang="en-US" sz="2400" dirty="0" err="1"/>
              <a:t>contro</a:t>
            </a:r>
            <a:r>
              <a:rPr lang="en-US" sz="2400" dirty="0"/>
              <a:t> </a:t>
            </a:r>
            <a:r>
              <a:rPr lang="en-US" sz="2400" dirty="0" err="1"/>
              <a:t>beni</a:t>
            </a:r>
            <a:r>
              <a:rPr lang="en-US" sz="2400" dirty="0"/>
              <a:t> </a:t>
            </a:r>
            <a:r>
              <a:rPr lang="en-US" sz="2400" dirty="0" err="1"/>
              <a:t>culturali</a:t>
            </a:r>
            <a:r>
              <a:rPr lang="en-US" sz="2400" dirty="0"/>
              <a:t> e </a:t>
            </a:r>
            <a:r>
              <a:rPr lang="en-US" sz="2400" dirty="0" err="1"/>
              <a:t>luoghi</a:t>
            </a:r>
            <a:r>
              <a:rPr lang="en-US" sz="2400" dirty="0"/>
              <a:t> di </a:t>
            </a:r>
            <a:r>
              <a:rPr lang="en-US" sz="2400" dirty="0" err="1"/>
              <a:t>culto</a:t>
            </a:r>
            <a:r>
              <a:rPr lang="en-US" sz="2400" dirty="0"/>
              <a:t> (</a:t>
            </a:r>
            <a:r>
              <a:rPr lang="en-US" sz="2400" dirty="0" err="1"/>
              <a:t>artt</a:t>
            </a:r>
            <a:r>
              <a:rPr lang="en-US" sz="2400" dirty="0"/>
              <a:t>. 10-11, 13-14, 16).</a:t>
            </a:r>
          </a:p>
          <a:p>
            <a:pPr algn="just"/>
            <a:r>
              <a:rPr lang="en-US" sz="2400" dirty="0"/>
              <a:t>Le </a:t>
            </a:r>
            <a:r>
              <a:rPr lang="en-US" sz="2400" dirty="0" err="1"/>
              <a:t>organizzazioni</a:t>
            </a:r>
            <a:r>
              <a:rPr lang="en-US" sz="2400" dirty="0"/>
              <a:t> </a:t>
            </a:r>
            <a:r>
              <a:rPr lang="en-US" sz="2400" dirty="0" err="1"/>
              <a:t>umanitarie</a:t>
            </a:r>
            <a:r>
              <a:rPr lang="en-US" sz="2400" dirty="0"/>
              <a:t>, come il Comitato Internazionale della Croce Rossa, </a:t>
            </a:r>
            <a:r>
              <a:rPr lang="en-US" sz="2400" dirty="0" err="1"/>
              <a:t>devono</a:t>
            </a:r>
            <a:r>
              <a:rPr lang="en-US" sz="2400" dirty="0"/>
              <a:t> </a:t>
            </a:r>
            <a:r>
              <a:rPr lang="en-US" sz="2400" dirty="0" err="1"/>
              <a:t>essere</a:t>
            </a:r>
            <a:r>
              <a:rPr lang="en-US" sz="2400" dirty="0"/>
              <a:t> </a:t>
            </a:r>
            <a:r>
              <a:rPr lang="en-US" sz="2400" dirty="0" err="1"/>
              <a:t>autorizzate</a:t>
            </a:r>
            <a:r>
              <a:rPr lang="en-US" sz="2400" dirty="0"/>
              <a:t> a </a:t>
            </a:r>
            <a:r>
              <a:rPr lang="en-US" sz="2400" dirty="0" err="1"/>
              <a:t>prestare</a:t>
            </a:r>
            <a:r>
              <a:rPr lang="en-US" sz="2400" dirty="0"/>
              <a:t> e </a:t>
            </a:r>
            <a:r>
              <a:rPr lang="en-US" sz="2400" dirty="0" err="1"/>
              <a:t>proseguire</a:t>
            </a:r>
            <a:r>
              <a:rPr lang="en-US" sz="2400" dirty="0"/>
              <a:t> la loro </a:t>
            </a:r>
            <a:r>
              <a:rPr lang="en-US" sz="2400" dirty="0" err="1"/>
              <a:t>assistenza</a:t>
            </a:r>
            <a:r>
              <a:rPr lang="en-US" sz="2400" dirty="0"/>
              <a:t> </a:t>
            </a:r>
            <a:r>
              <a:rPr lang="en-US" sz="2400" dirty="0" err="1"/>
              <a:t>umanitaria</a:t>
            </a:r>
            <a:r>
              <a:rPr lang="en-US" sz="2400" dirty="0"/>
              <a:t> (art. 18).</a:t>
            </a:r>
          </a:p>
        </p:txBody>
      </p:sp>
      <p:sp>
        <p:nvSpPr>
          <p:cNvPr id="7" name="Segnaposto numero diapositiva 6">
            <a:extLst>
              <a:ext uri="{FF2B5EF4-FFF2-40B4-BE49-F238E27FC236}">
                <a16:creationId xmlns:a16="http://schemas.microsoft.com/office/drawing/2014/main" id="{D1DA6660-4299-570C-27E2-82345F6FBF8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8A42221-23FD-0C76-2631-4EE2D6F06768}"/>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 </a:t>
            </a:r>
            <a:r>
              <a:rPr lang="it-IT" sz="4400" dirty="0" err="1"/>
              <a:t>Procollo</a:t>
            </a:r>
            <a:r>
              <a:rPr lang="it-IT" sz="4400" dirty="0"/>
              <a:t> Aggiuntivo (AP2)</a:t>
            </a:r>
          </a:p>
        </p:txBody>
      </p:sp>
    </p:spTree>
    <p:extLst>
      <p:ext uri="{BB962C8B-B14F-4D97-AF65-F5344CB8AC3E}">
        <p14:creationId xmlns:p14="http://schemas.microsoft.com/office/powerpoint/2010/main" val="3143125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dirty="0"/>
              <a:t>differenze tra conflitti armati internazionali</a:t>
            </a:r>
          </a:p>
          <a:p>
            <a:pPr marL="0" indent="0" algn="ctr">
              <a:buNone/>
            </a:pPr>
            <a:r>
              <a:rPr lang="it-IT" sz="4400" dirty="0"/>
              <a:t>e non internazionali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01908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8CA3A4-A935-28B1-30D4-87DC2BE34E3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2DC2D22-19FA-5859-A4F6-CE0687D1B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A4577F7-180A-AD00-5519-EF2D944E11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910DF71-F4CF-00F9-D5FF-6108AAD679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ECC03D9-5B7F-16F2-11EE-4C450FE7EE74}"/>
              </a:ext>
            </a:extLst>
          </p:cNvPr>
          <p:cNvSpPr>
            <a:spLocks noGrp="1"/>
          </p:cNvSpPr>
          <p:nvPr>
            <p:ph sz="half" idx="1"/>
          </p:nvPr>
        </p:nvSpPr>
        <p:spPr>
          <a:xfrm>
            <a:off x="555710" y="1439399"/>
            <a:ext cx="11120475" cy="5282076"/>
          </a:xfrm>
        </p:spPr>
        <p:txBody>
          <a:bodyPr vert="horz" lIns="91440" tIns="45720" rIns="91440" bIns="45720" rtlCol="0">
            <a:normAutofit lnSpcReduction="10000"/>
          </a:bodyPr>
          <a:lstStyle/>
          <a:p>
            <a:pPr algn="just"/>
            <a:r>
              <a:rPr lang="en-US" sz="3600" dirty="0"/>
              <a:t>IAC: status di </a:t>
            </a:r>
            <a:r>
              <a:rPr lang="en-US" sz="3600" dirty="0" err="1"/>
              <a:t>combattente</a:t>
            </a:r>
            <a:r>
              <a:rPr lang="en-US" sz="3600" dirty="0"/>
              <a:t> </a:t>
            </a:r>
            <a:r>
              <a:rPr lang="en-US" sz="3600" dirty="0" err="1"/>
              <a:t>legittimo</a:t>
            </a:r>
            <a:r>
              <a:rPr lang="en-US" sz="3600" dirty="0"/>
              <a:t>. Un </a:t>
            </a:r>
            <a:r>
              <a:rPr lang="en-US" sz="3600" dirty="0" err="1"/>
              <a:t>soldato</a:t>
            </a:r>
            <a:r>
              <a:rPr lang="en-US" sz="3600" dirty="0"/>
              <a:t> </a:t>
            </a:r>
            <a:r>
              <a:rPr lang="en-US" sz="3600" dirty="0" err="1"/>
              <a:t>può</a:t>
            </a:r>
            <a:r>
              <a:rPr lang="en-US" sz="3600" dirty="0"/>
              <a:t> </a:t>
            </a:r>
            <a:r>
              <a:rPr lang="en-US" sz="3600" dirty="0" err="1"/>
              <a:t>uccidere</a:t>
            </a:r>
            <a:r>
              <a:rPr lang="en-US" sz="3600" dirty="0"/>
              <a:t> un </a:t>
            </a:r>
            <a:r>
              <a:rPr lang="en-US" sz="3600" dirty="0" err="1"/>
              <a:t>soldato</a:t>
            </a:r>
            <a:r>
              <a:rPr lang="en-US" sz="3600" dirty="0"/>
              <a:t> </a:t>
            </a:r>
            <a:r>
              <a:rPr lang="en-US" sz="3600" dirty="0" err="1"/>
              <a:t>nemico</a:t>
            </a:r>
            <a:r>
              <a:rPr lang="en-US" sz="3600" dirty="0"/>
              <a:t> e, se </a:t>
            </a:r>
            <a:r>
              <a:rPr lang="en-US" sz="3600" dirty="0" err="1"/>
              <a:t>catturato</a:t>
            </a:r>
            <a:r>
              <a:rPr lang="en-US" sz="3600" dirty="0"/>
              <a:t>, non </a:t>
            </a:r>
            <a:r>
              <a:rPr lang="en-US" sz="3600" dirty="0" err="1"/>
              <a:t>può</a:t>
            </a:r>
            <a:r>
              <a:rPr lang="en-US" sz="3600" dirty="0"/>
              <a:t> </a:t>
            </a:r>
            <a:r>
              <a:rPr lang="en-US" sz="3600" dirty="0" err="1"/>
              <a:t>essere</a:t>
            </a:r>
            <a:r>
              <a:rPr lang="en-US" sz="3600" dirty="0"/>
              <a:t> </a:t>
            </a:r>
            <a:r>
              <a:rPr lang="en-US" sz="3600" dirty="0" err="1"/>
              <a:t>processato</a:t>
            </a:r>
            <a:r>
              <a:rPr lang="en-US" sz="3600" dirty="0"/>
              <a:t> (</a:t>
            </a:r>
            <a:r>
              <a:rPr lang="en-US" sz="3600" dirty="0" err="1"/>
              <a:t>immunità</a:t>
            </a:r>
            <a:r>
              <a:rPr lang="en-US" sz="3600" dirty="0"/>
              <a:t> </a:t>
            </a:r>
            <a:r>
              <a:rPr lang="en-US" sz="3600" dirty="0" err="1"/>
              <a:t>penale</a:t>
            </a:r>
            <a:r>
              <a:rPr lang="en-US" sz="3600" dirty="0"/>
              <a:t>). </a:t>
            </a:r>
            <a:r>
              <a:rPr lang="en-US" sz="3600" dirty="0" err="1"/>
              <a:t>È</a:t>
            </a:r>
            <a:r>
              <a:rPr lang="en-US" sz="3600" dirty="0"/>
              <a:t> un “</a:t>
            </a:r>
            <a:r>
              <a:rPr lang="en-US" sz="3600" dirty="0" err="1"/>
              <a:t>atto</a:t>
            </a:r>
            <a:r>
              <a:rPr lang="en-US" sz="3600" dirty="0"/>
              <a:t> di </a:t>
            </a:r>
            <a:r>
              <a:rPr lang="en-US" sz="3600" dirty="0" err="1"/>
              <a:t>guerra</a:t>
            </a:r>
            <a:r>
              <a:rPr lang="en-US" sz="3600" dirty="0"/>
              <a:t>” </a:t>
            </a:r>
            <a:r>
              <a:rPr lang="en-US" sz="3600" dirty="0" err="1"/>
              <a:t>lecito</a:t>
            </a:r>
            <a:endParaRPr lang="en-US" sz="3600" dirty="0"/>
          </a:p>
          <a:p>
            <a:pPr algn="just"/>
            <a:endParaRPr lang="en-US" sz="3600" dirty="0"/>
          </a:p>
          <a:p>
            <a:pPr algn="just"/>
            <a:r>
              <a:rPr lang="en-US" sz="3600" dirty="0"/>
              <a:t>NIAC: Non </a:t>
            </a:r>
            <a:r>
              <a:rPr lang="en-US" sz="3600" dirty="0" err="1"/>
              <a:t>esiste</a:t>
            </a:r>
            <a:r>
              <a:rPr lang="en-US" sz="3600" dirty="0"/>
              <a:t> lo status di </a:t>
            </a:r>
            <a:r>
              <a:rPr lang="en-US" sz="3600" dirty="0" err="1"/>
              <a:t>combattente</a:t>
            </a:r>
            <a:r>
              <a:rPr lang="en-US" sz="3600" dirty="0"/>
              <a:t>. Un </a:t>
            </a:r>
            <a:r>
              <a:rPr lang="en-US" sz="3600" dirty="0" err="1"/>
              <a:t>ribelle</a:t>
            </a:r>
            <a:r>
              <a:rPr lang="en-US" sz="3600" dirty="0"/>
              <a:t> </a:t>
            </a:r>
            <a:r>
              <a:rPr lang="en-US" sz="3600" dirty="0" err="1"/>
              <a:t>che</a:t>
            </a:r>
            <a:r>
              <a:rPr lang="en-US" sz="3600" dirty="0"/>
              <a:t> </a:t>
            </a:r>
            <a:r>
              <a:rPr lang="en-US" sz="3600" dirty="0" err="1"/>
              <a:t>spara</a:t>
            </a:r>
            <a:r>
              <a:rPr lang="en-US" sz="3600" dirty="0"/>
              <a:t> a un </a:t>
            </a:r>
            <a:r>
              <a:rPr lang="en-US" sz="3600" dirty="0" err="1"/>
              <a:t>soldato</a:t>
            </a:r>
            <a:r>
              <a:rPr lang="en-US" sz="3600" dirty="0"/>
              <a:t> </a:t>
            </a:r>
            <a:r>
              <a:rPr lang="en-US" sz="3600" dirty="0" err="1"/>
              <a:t>governativo</a:t>
            </a:r>
            <a:r>
              <a:rPr lang="en-US" sz="3600" dirty="0"/>
              <a:t> </a:t>
            </a:r>
            <a:r>
              <a:rPr lang="en-US" sz="3600" dirty="0" err="1"/>
              <a:t>commette</a:t>
            </a:r>
            <a:r>
              <a:rPr lang="en-US" sz="3600" dirty="0"/>
              <a:t>, per lo Stato, un </a:t>
            </a:r>
            <a:r>
              <a:rPr lang="en-US" sz="3600" dirty="0" err="1"/>
              <a:t>omicidio</a:t>
            </a:r>
            <a:r>
              <a:rPr lang="en-US" sz="3600" dirty="0"/>
              <a:t> o un </a:t>
            </a:r>
            <a:r>
              <a:rPr lang="en-US" sz="3600" dirty="0" err="1"/>
              <a:t>atto</a:t>
            </a:r>
            <a:r>
              <a:rPr lang="en-US" sz="3600" dirty="0"/>
              <a:t> di </a:t>
            </a:r>
            <a:r>
              <a:rPr lang="en-US" sz="3600" dirty="0" err="1"/>
              <a:t>terrorismo</a:t>
            </a:r>
            <a:r>
              <a:rPr lang="en-US" sz="3600" dirty="0"/>
              <a:t>. Non ha alcuna </a:t>
            </a:r>
            <a:r>
              <a:rPr lang="en-US" sz="3600" dirty="0" err="1"/>
              <a:t>immunità</a:t>
            </a:r>
            <a:r>
              <a:rPr lang="en-US" sz="3600" dirty="0"/>
              <a:t> e </a:t>
            </a:r>
            <a:r>
              <a:rPr lang="en-US" sz="3600" dirty="0" err="1"/>
              <a:t>può</a:t>
            </a:r>
            <a:r>
              <a:rPr lang="en-US" sz="3600" dirty="0"/>
              <a:t> </a:t>
            </a:r>
            <a:r>
              <a:rPr lang="en-US" sz="3600" dirty="0" err="1"/>
              <a:t>essere</a:t>
            </a:r>
            <a:r>
              <a:rPr lang="en-US" sz="3600" dirty="0"/>
              <a:t> </a:t>
            </a:r>
            <a:r>
              <a:rPr lang="en-US" sz="3600" dirty="0" err="1"/>
              <a:t>processato</a:t>
            </a:r>
            <a:r>
              <a:rPr lang="en-US" sz="3600" dirty="0"/>
              <a:t> secondo il </a:t>
            </a:r>
            <a:r>
              <a:rPr lang="en-US" sz="3600" dirty="0" err="1"/>
              <a:t>codice</a:t>
            </a:r>
            <a:r>
              <a:rPr lang="en-US" sz="3600" dirty="0"/>
              <a:t> </a:t>
            </a:r>
            <a:r>
              <a:rPr lang="en-US" sz="3600" dirty="0" err="1"/>
              <a:t>penale</a:t>
            </a:r>
            <a:r>
              <a:rPr lang="en-US" sz="3600" dirty="0"/>
              <a:t> </a:t>
            </a:r>
            <a:r>
              <a:rPr lang="en-US" sz="3600" dirty="0" err="1"/>
              <a:t>nazionale</a:t>
            </a:r>
            <a:r>
              <a:rPr lang="en-US" sz="3600" dirty="0"/>
              <a:t> per il solo </a:t>
            </a:r>
            <a:r>
              <a:rPr lang="en-US" sz="3600" dirty="0" err="1"/>
              <a:t>fatto</a:t>
            </a:r>
            <a:r>
              <a:rPr lang="en-US" sz="3600" dirty="0"/>
              <a:t> di aver </a:t>
            </a:r>
            <a:r>
              <a:rPr lang="en-US" sz="3600" dirty="0" err="1"/>
              <a:t>preso</a:t>
            </a:r>
            <a:r>
              <a:rPr lang="en-US" sz="3600" dirty="0"/>
              <a:t> le </a:t>
            </a:r>
            <a:r>
              <a:rPr lang="en-US" sz="3600" dirty="0" err="1"/>
              <a:t>armi</a:t>
            </a:r>
            <a:endParaRPr lang="en-US" sz="3600" dirty="0"/>
          </a:p>
        </p:txBody>
      </p:sp>
      <p:sp>
        <p:nvSpPr>
          <p:cNvPr id="7" name="Segnaposto numero diapositiva 6">
            <a:extLst>
              <a:ext uri="{FF2B5EF4-FFF2-40B4-BE49-F238E27FC236}">
                <a16:creationId xmlns:a16="http://schemas.microsoft.com/office/drawing/2014/main" id="{6589B2F2-9B6F-0A72-BA8A-4649CB9A3DE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898B905-2D12-D23C-8907-B66306BAF6C5}"/>
              </a:ext>
            </a:extLst>
          </p:cNvPr>
          <p:cNvSpPr txBox="1"/>
          <p:nvPr/>
        </p:nvSpPr>
        <p:spPr>
          <a:xfrm>
            <a:off x="555710" y="396534"/>
            <a:ext cx="11120475" cy="707886"/>
          </a:xfrm>
          <a:prstGeom prst="rect">
            <a:avLst/>
          </a:prstGeom>
          <a:noFill/>
        </p:spPr>
        <p:txBody>
          <a:bodyPr wrap="square">
            <a:spAutoFit/>
          </a:bodyPr>
          <a:lstStyle/>
          <a:p>
            <a:pPr algn="ctr">
              <a:defRPr/>
            </a:pPr>
            <a:r>
              <a:rPr lang="it-IT" sz="4000" dirty="0"/>
              <a:t>1. Privilegio del combattente (</a:t>
            </a:r>
            <a:r>
              <a:rPr lang="it-IT" sz="4000" i="1" dirty="0" err="1"/>
              <a:t>combatant</a:t>
            </a:r>
            <a:r>
              <a:rPr lang="it-IT" sz="4000" i="1" dirty="0"/>
              <a:t> </a:t>
            </a:r>
            <a:r>
              <a:rPr lang="it-IT" sz="4000" i="1" dirty="0" err="1"/>
              <a:t>privilege</a:t>
            </a:r>
            <a:r>
              <a:rPr lang="it-IT" sz="4000" dirty="0"/>
              <a:t>)</a:t>
            </a:r>
          </a:p>
        </p:txBody>
      </p:sp>
    </p:spTree>
    <p:extLst>
      <p:ext uri="{BB962C8B-B14F-4D97-AF65-F5344CB8AC3E}">
        <p14:creationId xmlns:p14="http://schemas.microsoft.com/office/powerpoint/2010/main" val="2030384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48B5D2-BF7C-6282-5F53-F10D636EEE1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9D01E1A-E261-78F1-4319-AA1B16A8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0B9E968-B9CD-3FEB-AD54-CF90F6497A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BDDF10D-C3D1-3EC4-68B5-5D89369E52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480118A-97A5-4CB2-7E1F-D525D1745C85}"/>
              </a:ext>
            </a:extLst>
          </p:cNvPr>
          <p:cNvSpPr>
            <a:spLocks noGrp="1"/>
          </p:cNvSpPr>
          <p:nvPr>
            <p:ph sz="half" idx="1"/>
          </p:nvPr>
        </p:nvSpPr>
        <p:spPr>
          <a:xfrm>
            <a:off x="555710" y="1439399"/>
            <a:ext cx="11120475" cy="5282076"/>
          </a:xfrm>
        </p:spPr>
        <p:txBody>
          <a:bodyPr vert="horz" lIns="91440" tIns="45720" rIns="91440" bIns="45720" rtlCol="0">
            <a:normAutofit/>
          </a:bodyPr>
          <a:lstStyle/>
          <a:p>
            <a:pPr algn="just"/>
            <a:r>
              <a:rPr lang="en-US" sz="3600" dirty="0"/>
              <a:t>IAC: chi </a:t>
            </a:r>
            <a:r>
              <a:rPr lang="en-US" sz="3600" dirty="0" err="1"/>
              <a:t>viene</a:t>
            </a:r>
            <a:r>
              <a:rPr lang="en-US" sz="3600" dirty="0"/>
              <a:t> </a:t>
            </a:r>
            <a:r>
              <a:rPr lang="en-US" sz="3600" dirty="0" err="1"/>
              <a:t>catturato</a:t>
            </a:r>
            <a:r>
              <a:rPr lang="en-US" sz="3600" dirty="0"/>
              <a:t> ha </a:t>
            </a:r>
            <a:r>
              <a:rPr lang="en-US" sz="3600" dirty="0" err="1"/>
              <a:t>diritto</a:t>
            </a:r>
            <a:r>
              <a:rPr lang="en-US" sz="3600" dirty="0"/>
              <a:t> </a:t>
            </a:r>
            <a:r>
              <a:rPr lang="en-US" sz="3600" dirty="0" err="1"/>
              <a:t>allo</a:t>
            </a:r>
            <a:r>
              <a:rPr lang="en-US" sz="3600" dirty="0"/>
              <a:t> status di </a:t>
            </a:r>
            <a:r>
              <a:rPr lang="en-US" sz="3600" dirty="0" err="1"/>
              <a:t>prigioniero</a:t>
            </a:r>
            <a:r>
              <a:rPr lang="en-US" sz="3600" dirty="0"/>
              <a:t> di </a:t>
            </a:r>
            <a:r>
              <a:rPr lang="en-US" sz="3600" dirty="0" err="1"/>
              <a:t>guerra</a:t>
            </a:r>
            <a:r>
              <a:rPr lang="en-US" sz="3600" dirty="0"/>
              <a:t> (III </a:t>
            </a:r>
            <a:r>
              <a:rPr lang="en-US" sz="3600" dirty="0" err="1"/>
              <a:t>Convenzione</a:t>
            </a:r>
            <a:r>
              <a:rPr lang="en-US" sz="3600" dirty="0"/>
              <a:t> di Ginevra)</a:t>
            </a:r>
          </a:p>
          <a:p>
            <a:pPr algn="just"/>
            <a:endParaRPr lang="en-US" sz="3600" dirty="0"/>
          </a:p>
          <a:p>
            <a:pPr algn="just"/>
            <a:r>
              <a:rPr lang="en-US" sz="3600" dirty="0"/>
              <a:t>NIAC: Non </a:t>
            </a:r>
            <a:r>
              <a:rPr lang="en-US" sz="3600" dirty="0" err="1"/>
              <a:t>esiste</a:t>
            </a:r>
            <a:r>
              <a:rPr lang="en-US" sz="3600" dirty="0"/>
              <a:t> il </a:t>
            </a:r>
            <a:r>
              <a:rPr lang="en-US" sz="3600" dirty="0" err="1"/>
              <a:t>diritto</a:t>
            </a:r>
            <a:r>
              <a:rPr lang="en-US" sz="3600" dirty="0"/>
              <a:t> </a:t>
            </a:r>
            <a:r>
              <a:rPr lang="en-US" sz="3600" dirty="0" err="1"/>
              <a:t>allo</a:t>
            </a:r>
            <a:r>
              <a:rPr lang="en-US" sz="3600" dirty="0"/>
              <a:t> status di </a:t>
            </a:r>
            <a:r>
              <a:rPr lang="en-US" sz="3600" dirty="0" err="1"/>
              <a:t>prigioniero</a:t>
            </a:r>
            <a:r>
              <a:rPr lang="en-US" sz="3600" dirty="0"/>
              <a:t> di </a:t>
            </a:r>
            <a:r>
              <a:rPr lang="en-US" sz="3600" dirty="0" err="1"/>
              <a:t>guerra</a:t>
            </a:r>
            <a:r>
              <a:rPr lang="en-US" sz="3600" dirty="0"/>
              <a:t>. I </a:t>
            </a:r>
            <a:r>
              <a:rPr lang="en-US" sz="3600" dirty="0" err="1"/>
              <a:t>catturati</a:t>
            </a:r>
            <a:r>
              <a:rPr lang="en-US" sz="3600" dirty="0"/>
              <a:t> </a:t>
            </a:r>
            <a:r>
              <a:rPr lang="en-US" sz="3600" dirty="0" err="1"/>
              <a:t>sono</a:t>
            </a:r>
            <a:r>
              <a:rPr lang="en-US" sz="3600" dirty="0"/>
              <a:t> “</a:t>
            </a:r>
            <a:r>
              <a:rPr lang="en-US" sz="3600" dirty="0" err="1"/>
              <a:t>detenuti</a:t>
            </a:r>
            <a:r>
              <a:rPr lang="en-US" sz="3600" dirty="0"/>
              <a:t>”.</a:t>
            </a:r>
          </a:p>
          <a:p>
            <a:pPr marL="457200" lvl="1" indent="0" algn="just">
              <a:buNone/>
            </a:pPr>
            <a:r>
              <a:rPr lang="en-US" sz="3200" dirty="0"/>
              <a:t>CA3 e </a:t>
            </a:r>
            <a:r>
              <a:rPr lang="en-US" sz="3200" dirty="0" err="1"/>
              <a:t>Articolo</a:t>
            </a:r>
            <a:r>
              <a:rPr lang="en-US" sz="3200" dirty="0"/>
              <a:t> 5 </a:t>
            </a:r>
            <a:r>
              <a:rPr lang="en-US" sz="3200" dirty="0" err="1"/>
              <a:t>dell'APII</a:t>
            </a:r>
            <a:r>
              <a:rPr lang="en-US" sz="3200" dirty="0"/>
              <a:t> </a:t>
            </a:r>
            <a:r>
              <a:rPr lang="en-US" sz="3200" dirty="0" err="1"/>
              <a:t>garantiscono</a:t>
            </a:r>
            <a:r>
              <a:rPr lang="en-US" sz="3200" dirty="0"/>
              <a:t> </a:t>
            </a:r>
            <a:r>
              <a:rPr lang="en-US" sz="3200" dirty="0" err="1"/>
              <a:t>trattamento</a:t>
            </a:r>
            <a:r>
              <a:rPr lang="en-US" sz="3200" dirty="0"/>
              <a:t> </a:t>
            </a:r>
            <a:r>
              <a:rPr lang="en-US" sz="3200" dirty="0" err="1"/>
              <a:t>umano</a:t>
            </a:r>
            <a:r>
              <a:rPr lang="en-US" sz="3200" dirty="0"/>
              <a:t> ma non </a:t>
            </a:r>
            <a:r>
              <a:rPr lang="en-US" sz="3200" dirty="0" err="1"/>
              <a:t>i</a:t>
            </a:r>
            <a:r>
              <a:rPr lang="en-US" sz="3200" dirty="0"/>
              <a:t> </a:t>
            </a:r>
            <a:r>
              <a:rPr lang="en-US" sz="3200" dirty="0" err="1"/>
              <a:t>privilegi</a:t>
            </a:r>
            <a:r>
              <a:rPr lang="en-US" sz="3200" dirty="0"/>
              <a:t> </a:t>
            </a:r>
            <a:r>
              <a:rPr lang="en-US" sz="3200" dirty="0" err="1"/>
              <a:t>specifici</a:t>
            </a:r>
            <a:r>
              <a:rPr lang="en-US" sz="3200" dirty="0"/>
              <a:t> </a:t>
            </a:r>
            <a:r>
              <a:rPr lang="en-US" sz="3200" dirty="0" err="1"/>
              <a:t>dei</a:t>
            </a:r>
            <a:r>
              <a:rPr lang="en-US" sz="3200" dirty="0"/>
              <a:t> POW (</a:t>
            </a:r>
            <a:r>
              <a:rPr lang="en-US" sz="3200" dirty="0" err="1"/>
              <a:t>paga</a:t>
            </a:r>
            <a:r>
              <a:rPr lang="en-US" sz="3200" dirty="0"/>
              <a:t>, il </a:t>
            </a:r>
            <a:r>
              <a:rPr lang="en-US" sz="3200" dirty="0" err="1"/>
              <a:t>diritto</a:t>
            </a:r>
            <a:r>
              <a:rPr lang="en-US" sz="3200" dirty="0"/>
              <a:t> di </a:t>
            </a:r>
            <a:r>
              <a:rPr lang="en-US" sz="3200" dirty="0" err="1"/>
              <a:t>indossare</a:t>
            </a:r>
            <a:r>
              <a:rPr lang="en-US" sz="3200" dirty="0"/>
              <a:t> </a:t>
            </a:r>
            <a:r>
              <a:rPr lang="en-US" sz="3200" dirty="0" err="1"/>
              <a:t>l'uniforme</a:t>
            </a:r>
            <a:r>
              <a:rPr lang="en-US" sz="3200" dirty="0"/>
              <a:t>, </a:t>
            </a:r>
            <a:r>
              <a:rPr lang="en-US" sz="3200" dirty="0" err="1"/>
              <a:t>protezione</a:t>
            </a:r>
            <a:r>
              <a:rPr lang="en-US" sz="3200" dirty="0"/>
              <a:t> </a:t>
            </a:r>
            <a:r>
              <a:rPr lang="en-US" sz="3200" dirty="0" err="1"/>
              <a:t>dalla</a:t>
            </a:r>
            <a:r>
              <a:rPr lang="en-US" sz="3200" dirty="0"/>
              <a:t> </a:t>
            </a:r>
            <a:r>
              <a:rPr lang="en-US" sz="3200" dirty="0" err="1"/>
              <a:t>giurisdizione</a:t>
            </a:r>
            <a:r>
              <a:rPr lang="en-US" sz="3200" dirty="0"/>
              <a:t> </a:t>
            </a:r>
            <a:r>
              <a:rPr lang="en-US" sz="3200" dirty="0" err="1"/>
              <a:t>penale</a:t>
            </a:r>
            <a:r>
              <a:rPr lang="en-US" sz="3200" dirty="0"/>
              <a:t>)</a:t>
            </a:r>
          </a:p>
        </p:txBody>
      </p:sp>
      <p:sp>
        <p:nvSpPr>
          <p:cNvPr id="7" name="Segnaposto numero diapositiva 6">
            <a:extLst>
              <a:ext uri="{FF2B5EF4-FFF2-40B4-BE49-F238E27FC236}">
                <a16:creationId xmlns:a16="http://schemas.microsoft.com/office/drawing/2014/main" id="{05269B52-735F-1FA5-47AF-AFB2399A2BF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5125EB4-7613-54BD-0F85-3E2C9B3CF525}"/>
              </a:ext>
            </a:extLst>
          </p:cNvPr>
          <p:cNvSpPr txBox="1"/>
          <p:nvPr/>
        </p:nvSpPr>
        <p:spPr>
          <a:xfrm>
            <a:off x="555710" y="396534"/>
            <a:ext cx="11120475" cy="707886"/>
          </a:xfrm>
          <a:prstGeom prst="rect">
            <a:avLst/>
          </a:prstGeom>
          <a:noFill/>
        </p:spPr>
        <p:txBody>
          <a:bodyPr wrap="square">
            <a:spAutoFit/>
          </a:bodyPr>
          <a:lstStyle/>
          <a:p>
            <a:pPr algn="ctr">
              <a:defRPr/>
            </a:pPr>
            <a:r>
              <a:rPr lang="it-IT" sz="4000" dirty="0"/>
              <a:t>2. Status di prigioniero di guerra (POW)</a:t>
            </a:r>
          </a:p>
        </p:txBody>
      </p:sp>
    </p:spTree>
    <p:extLst>
      <p:ext uri="{BB962C8B-B14F-4D97-AF65-F5344CB8AC3E}">
        <p14:creationId xmlns:p14="http://schemas.microsoft.com/office/powerpoint/2010/main" val="33061723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E78360-5C27-3961-7401-0F6E7FD23BE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E8CA731-46BB-7533-396D-E91E6729D3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1A2C352-1FBF-6107-266F-215DE2B57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7D68B750-E9B6-CE25-A38C-BBF6A6471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A41A37B-F604-5732-1806-3F59D4C1BE38}"/>
              </a:ext>
            </a:extLst>
          </p:cNvPr>
          <p:cNvSpPr>
            <a:spLocks noGrp="1"/>
          </p:cNvSpPr>
          <p:nvPr>
            <p:ph sz="half" idx="1"/>
          </p:nvPr>
        </p:nvSpPr>
        <p:spPr>
          <a:xfrm>
            <a:off x="555710" y="1439399"/>
            <a:ext cx="11120475" cy="5282076"/>
          </a:xfrm>
        </p:spPr>
        <p:txBody>
          <a:bodyPr vert="horz" lIns="91440" tIns="45720" rIns="91440" bIns="45720" rtlCol="0">
            <a:normAutofit/>
          </a:bodyPr>
          <a:lstStyle/>
          <a:p>
            <a:pPr algn="just"/>
            <a:endParaRPr lang="en-US" sz="4800" dirty="0"/>
          </a:p>
          <a:p>
            <a:pPr algn="just"/>
            <a:r>
              <a:rPr lang="en-US" sz="4800" dirty="0"/>
              <a:t>IAC: normative </a:t>
            </a:r>
            <a:r>
              <a:rPr lang="en-US" sz="4800" dirty="0" err="1"/>
              <a:t>dettagliata</a:t>
            </a:r>
            <a:r>
              <a:rPr lang="en-US" sz="4800" dirty="0"/>
              <a:t> (AP1)</a:t>
            </a:r>
          </a:p>
          <a:p>
            <a:pPr algn="just"/>
            <a:endParaRPr lang="en-US" sz="4800" dirty="0"/>
          </a:p>
          <a:p>
            <a:pPr algn="just"/>
            <a:r>
              <a:rPr lang="en-US" sz="4800" dirty="0"/>
              <a:t>NIAC: </a:t>
            </a:r>
            <a:r>
              <a:rPr lang="en-US" sz="4800" dirty="0" err="1"/>
              <a:t>applicazione</a:t>
            </a:r>
            <a:r>
              <a:rPr lang="en-US" sz="4800" dirty="0"/>
              <a:t> </a:t>
            </a:r>
            <a:r>
              <a:rPr lang="en-US" sz="4800" dirty="0" err="1"/>
              <a:t>derivante</a:t>
            </a:r>
            <a:r>
              <a:rPr lang="en-US" sz="4800" dirty="0"/>
              <a:t> dal </a:t>
            </a:r>
            <a:r>
              <a:rPr lang="en-US" sz="4800" dirty="0" err="1"/>
              <a:t>diritto</a:t>
            </a:r>
            <a:r>
              <a:rPr lang="en-US" sz="4800" dirty="0"/>
              <a:t> </a:t>
            </a:r>
            <a:r>
              <a:rPr lang="en-US" sz="4800" dirty="0" err="1"/>
              <a:t>internazionale</a:t>
            </a:r>
            <a:r>
              <a:rPr lang="en-US" sz="4800" dirty="0"/>
              <a:t> </a:t>
            </a:r>
            <a:r>
              <a:rPr lang="en-US" sz="4800" dirty="0" err="1"/>
              <a:t>consuetudinario</a:t>
            </a:r>
            <a:endParaRPr lang="en-US" sz="4400" dirty="0"/>
          </a:p>
        </p:txBody>
      </p:sp>
      <p:sp>
        <p:nvSpPr>
          <p:cNvPr id="7" name="Segnaposto numero diapositiva 6">
            <a:extLst>
              <a:ext uri="{FF2B5EF4-FFF2-40B4-BE49-F238E27FC236}">
                <a16:creationId xmlns:a16="http://schemas.microsoft.com/office/drawing/2014/main" id="{D3ABADAC-CD1B-B2EB-4D26-4A5E39184C7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E469D686-4810-9AF9-F0E8-35426994D0C7}"/>
              </a:ext>
            </a:extLst>
          </p:cNvPr>
          <p:cNvSpPr txBox="1"/>
          <p:nvPr/>
        </p:nvSpPr>
        <p:spPr>
          <a:xfrm>
            <a:off x="555710" y="396534"/>
            <a:ext cx="11120475" cy="707886"/>
          </a:xfrm>
          <a:prstGeom prst="rect">
            <a:avLst/>
          </a:prstGeom>
          <a:noFill/>
        </p:spPr>
        <p:txBody>
          <a:bodyPr wrap="square">
            <a:spAutoFit/>
          </a:bodyPr>
          <a:lstStyle/>
          <a:p>
            <a:pPr algn="ctr">
              <a:defRPr/>
            </a:pPr>
            <a:r>
              <a:rPr lang="it-IT" sz="4000" dirty="0"/>
              <a:t>3. Mezzi e metodi</a:t>
            </a:r>
          </a:p>
        </p:txBody>
      </p:sp>
    </p:spTree>
    <p:extLst>
      <p:ext uri="{BB962C8B-B14F-4D97-AF65-F5344CB8AC3E}">
        <p14:creationId xmlns:p14="http://schemas.microsoft.com/office/powerpoint/2010/main" val="19855629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F858D94-D863-D431-6508-31122E27890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DC2EEBA-B8D8-A3E8-1CC6-D0E481E46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8CDDAEE-7FCD-0AEA-C2A8-AA32AC12D8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6C187B2F-BF10-92B2-8E60-46BC868CD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0FDF98AB-F751-6DE0-9271-D9EF8DE43507}"/>
              </a:ext>
            </a:extLst>
          </p:cNvPr>
          <p:cNvSpPr>
            <a:spLocks noGrp="1"/>
          </p:cNvSpPr>
          <p:nvPr>
            <p:ph sz="half" idx="1"/>
          </p:nvPr>
        </p:nvSpPr>
        <p:spPr>
          <a:xfrm>
            <a:off x="555710" y="1439399"/>
            <a:ext cx="11120475" cy="5282076"/>
          </a:xfrm>
        </p:spPr>
        <p:txBody>
          <a:bodyPr vert="horz" lIns="91440" tIns="45720" rIns="91440" bIns="45720" rtlCol="0">
            <a:normAutofit/>
          </a:bodyPr>
          <a:lstStyle/>
          <a:p>
            <a:pPr algn="just"/>
            <a:endParaRPr lang="en-US" sz="4000" dirty="0"/>
          </a:p>
          <a:p>
            <a:pPr algn="just"/>
            <a:endParaRPr lang="en-US" sz="4000" dirty="0"/>
          </a:p>
          <a:p>
            <a:pPr algn="just"/>
            <a:r>
              <a:rPr lang="en-US" sz="4000" dirty="0"/>
              <a:t>IAC: </a:t>
            </a:r>
            <a:r>
              <a:rPr lang="en-US" sz="4000" dirty="0" err="1"/>
              <a:t>qualsiasi</a:t>
            </a:r>
            <a:r>
              <a:rPr lang="en-US" sz="4000" dirty="0"/>
              <a:t> </a:t>
            </a:r>
            <a:r>
              <a:rPr lang="en-US" sz="4000" dirty="0" err="1"/>
              <a:t>scontro</a:t>
            </a:r>
            <a:r>
              <a:rPr lang="en-US" sz="4000" dirty="0"/>
              <a:t> </a:t>
            </a:r>
            <a:r>
              <a:rPr lang="en-US" sz="4000" dirty="0" err="1"/>
              <a:t>tra</a:t>
            </a:r>
            <a:r>
              <a:rPr lang="en-US" sz="4000" dirty="0"/>
              <a:t> </a:t>
            </a:r>
            <a:r>
              <a:rPr lang="en-US" sz="4000" dirty="0" err="1"/>
              <a:t>forze</a:t>
            </a:r>
            <a:r>
              <a:rPr lang="en-US" sz="4000" dirty="0"/>
              <a:t> </a:t>
            </a:r>
            <a:r>
              <a:rPr lang="en-US" sz="4000" dirty="0" err="1"/>
              <a:t>armate</a:t>
            </a:r>
            <a:r>
              <a:rPr lang="en-US" sz="4000" dirty="0"/>
              <a:t> di due Stati</a:t>
            </a:r>
          </a:p>
          <a:p>
            <a:pPr algn="just"/>
            <a:endParaRPr lang="en-US" sz="4000" dirty="0"/>
          </a:p>
          <a:p>
            <a:pPr algn="just"/>
            <a:r>
              <a:rPr lang="en-US" sz="4000" dirty="0"/>
              <a:t>NIAC: </a:t>
            </a:r>
            <a:r>
              <a:rPr lang="en-US" sz="4000" dirty="0" err="1"/>
              <a:t>soglia</a:t>
            </a:r>
            <a:r>
              <a:rPr lang="en-US" sz="4000" dirty="0"/>
              <a:t> </a:t>
            </a:r>
            <a:r>
              <a:rPr lang="en-US" sz="4000" dirty="0" err="1"/>
              <a:t>più</a:t>
            </a:r>
            <a:r>
              <a:rPr lang="en-US" sz="4000" dirty="0"/>
              <a:t> elevate – no </a:t>
            </a:r>
            <a:r>
              <a:rPr lang="en-US" sz="4000" dirty="0" err="1"/>
              <a:t>episodi</a:t>
            </a:r>
            <a:r>
              <a:rPr lang="en-US" sz="4000" dirty="0"/>
              <a:t> </a:t>
            </a:r>
            <a:r>
              <a:rPr lang="en-US" sz="4000" dirty="0" err="1"/>
              <a:t>isolati</a:t>
            </a:r>
            <a:r>
              <a:rPr lang="en-US" sz="4000" dirty="0"/>
              <a:t> di </a:t>
            </a:r>
            <a:r>
              <a:rPr lang="en-US" sz="4000" dirty="0" err="1"/>
              <a:t>violenza</a:t>
            </a:r>
            <a:endParaRPr lang="en-US" sz="3600" dirty="0"/>
          </a:p>
        </p:txBody>
      </p:sp>
      <p:sp>
        <p:nvSpPr>
          <p:cNvPr id="7" name="Segnaposto numero diapositiva 6">
            <a:extLst>
              <a:ext uri="{FF2B5EF4-FFF2-40B4-BE49-F238E27FC236}">
                <a16:creationId xmlns:a16="http://schemas.microsoft.com/office/drawing/2014/main" id="{9D58CE98-4406-967F-9C50-C36DEC64244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4B7250E-F696-03CA-7298-8E05B3ABD71E}"/>
              </a:ext>
            </a:extLst>
          </p:cNvPr>
          <p:cNvSpPr txBox="1"/>
          <p:nvPr/>
        </p:nvSpPr>
        <p:spPr>
          <a:xfrm>
            <a:off x="555710" y="396534"/>
            <a:ext cx="11120475" cy="707886"/>
          </a:xfrm>
          <a:prstGeom prst="rect">
            <a:avLst/>
          </a:prstGeom>
          <a:noFill/>
        </p:spPr>
        <p:txBody>
          <a:bodyPr wrap="square">
            <a:spAutoFit/>
          </a:bodyPr>
          <a:lstStyle/>
          <a:p>
            <a:pPr algn="ctr">
              <a:defRPr/>
            </a:pPr>
            <a:r>
              <a:rPr lang="it-IT" sz="4000" dirty="0"/>
              <a:t>4. Soglia di violenza</a:t>
            </a:r>
          </a:p>
        </p:txBody>
      </p:sp>
    </p:spTree>
    <p:extLst>
      <p:ext uri="{BB962C8B-B14F-4D97-AF65-F5344CB8AC3E}">
        <p14:creationId xmlns:p14="http://schemas.microsoft.com/office/powerpoint/2010/main" val="400651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555710" y="1439399"/>
            <a:ext cx="11120475" cy="5022068"/>
          </a:xfrm>
        </p:spPr>
        <p:txBody>
          <a:bodyPr vert="horz" lIns="91440" tIns="45720" rIns="91440" bIns="45720" rtlCol="0">
            <a:normAutofit/>
          </a:bodyPr>
          <a:lstStyle/>
          <a:p>
            <a:pPr marL="742950" indent="-742950" algn="just">
              <a:buFont typeface="+mj-lt"/>
              <a:buAutoNum type="arabicPeriod"/>
            </a:pPr>
            <a:r>
              <a:rPr lang="en-US" sz="3600" dirty="0"/>
              <a:t>I </a:t>
            </a:r>
            <a:r>
              <a:rPr lang="en-US" sz="3600" dirty="0" err="1"/>
              <a:t>Protocollo</a:t>
            </a:r>
            <a:r>
              <a:rPr lang="en-US" sz="3600" dirty="0"/>
              <a:t> </a:t>
            </a:r>
            <a:r>
              <a:rPr lang="en-US" sz="3600" dirty="0" err="1"/>
              <a:t>aggiuntivo</a:t>
            </a:r>
            <a:r>
              <a:rPr lang="en-US" sz="3600" dirty="0"/>
              <a:t> </a:t>
            </a:r>
            <a:r>
              <a:rPr lang="en-US" sz="3600" dirty="0" err="1"/>
              <a:t>relativo</a:t>
            </a:r>
            <a:r>
              <a:rPr lang="en-US" sz="3600" dirty="0"/>
              <a:t> </a:t>
            </a:r>
            <a:r>
              <a:rPr lang="en-US" sz="3600" dirty="0" err="1"/>
              <a:t>alla</a:t>
            </a:r>
            <a:r>
              <a:rPr lang="en-US" sz="3600" dirty="0"/>
              <a:t> </a:t>
            </a:r>
            <a:r>
              <a:rPr lang="en-US" sz="3600" dirty="0" err="1"/>
              <a:t>protezione</a:t>
            </a:r>
            <a:r>
              <a:rPr lang="en-US" sz="3600" dirty="0"/>
              <a:t> </a:t>
            </a:r>
            <a:r>
              <a:rPr lang="en-US" sz="3600" dirty="0" err="1"/>
              <a:t>delle</a:t>
            </a:r>
            <a:r>
              <a:rPr lang="en-US" sz="3600" dirty="0"/>
              <a:t> </a:t>
            </a:r>
            <a:r>
              <a:rPr lang="en-US" sz="3600" dirty="0" err="1"/>
              <a:t>vittime</a:t>
            </a:r>
            <a:r>
              <a:rPr lang="en-US" sz="3600" dirty="0"/>
              <a:t> </a:t>
            </a:r>
            <a:r>
              <a:rPr lang="en-US" sz="3600" dirty="0" err="1"/>
              <a:t>dei</a:t>
            </a:r>
            <a:r>
              <a:rPr lang="en-US" sz="3600" dirty="0"/>
              <a:t> </a:t>
            </a:r>
            <a:r>
              <a:rPr lang="en-US" sz="3600" dirty="0" err="1"/>
              <a:t>conflitti</a:t>
            </a:r>
            <a:r>
              <a:rPr lang="en-US" sz="3600" dirty="0"/>
              <a:t> </a:t>
            </a:r>
            <a:r>
              <a:rPr lang="en-US" sz="3600" dirty="0" err="1"/>
              <a:t>armati</a:t>
            </a:r>
            <a:r>
              <a:rPr lang="en-US" sz="3600" dirty="0"/>
              <a:t> </a:t>
            </a:r>
            <a:r>
              <a:rPr lang="en-US" sz="3600" dirty="0" err="1"/>
              <a:t>internazionali</a:t>
            </a:r>
            <a:r>
              <a:rPr lang="en-US" sz="3600" dirty="0"/>
              <a:t> (Ginevra, 8 </a:t>
            </a:r>
            <a:r>
              <a:rPr lang="en-US" sz="3600" dirty="0" err="1"/>
              <a:t>giugno</a:t>
            </a:r>
            <a:r>
              <a:rPr lang="en-US" sz="3600" dirty="0"/>
              <a:t> 1977)</a:t>
            </a:r>
          </a:p>
          <a:p>
            <a:pPr marL="742950" indent="-742950" algn="just">
              <a:buFont typeface="+mj-lt"/>
              <a:buAutoNum type="arabicPeriod"/>
            </a:pPr>
            <a:r>
              <a:rPr lang="en-US" sz="3600" dirty="0"/>
              <a:t>II </a:t>
            </a:r>
            <a:r>
              <a:rPr lang="en-US" sz="3600" dirty="0" err="1"/>
              <a:t>Protocollo</a:t>
            </a:r>
            <a:r>
              <a:rPr lang="en-US" sz="3600" dirty="0"/>
              <a:t> </a:t>
            </a:r>
            <a:r>
              <a:rPr lang="en-US" sz="3600" dirty="0" err="1"/>
              <a:t>aggiuntivo</a:t>
            </a:r>
            <a:r>
              <a:rPr lang="en-US" sz="3600" dirty="0"/>
              <a:t> </a:t>
            </a:r>
            <a:r>
              <a:rPr lang="en-US" sz="3600" dirty="0" err="1"/>
              <a:t>relativo</a:t>
            </a:r>
            <a:r>
              <a:rPr lang="en-US" sz="3600" dirty="0"/>
              <a:t> </a:t>
            </a:r>
            <a:r>
              <a:rPr lang="en-US" sz="3600" dirty="0" err="1"/>
              <a:t>alla</a:t>
            </a:r>
            <a:r>
              <a:rPr lang="en-US" sz="3600" dirty="0"/>
              <a:t> </a:t>
            </a:r>
            <a:r>
              <a:rPr lang="en-US" sz="3600" dirty="0" err="1"/>
              <a:t>protezione</a:t>
            </a:r>
            <a:r>
              <a:rPr lang="en-US" sz="3600" dirty="0"/>
              <a:t> </a:t>
            </a:r>
            <a:r>
              <a:rPr lang="en-US" sz="3600" dirty="0" err="1"/>
              <a:t>delle</a:t>
            </a:r>
            <a:r>
              <a:rPr lang="en-US" sz="3600" dirty="0"/>
              <a:t> </a:t>
            </a:r>
            <a:r>
              <a:rPr lang="en-US" sz="3600" dirty="0" err="1"/>
              <a:t>vittime</a:t>
            </a:r>
            <a:r>
              <a:rPr lang="en-US" sz="3600" dirty="0"/>
              <a:t> </a:t>
            </a:r>
            <a:r>
              <a:rPr lang="en-US" sz="3600" dirty="0" err="1"/>
              <a:t>dei</a:t>
            </a:r>
            <a:r>
              <a:rPr lang="en-US" sz="3600" dirty="0"/>
              <a:t> </a:t>
            </a:r>
            <a:r>
              <a:rPr lang="en-US" sz="3600" dirty="0" err="1"/>
              <a:t>conflitti</a:t>
            </a:r>
            <a:r>
              <a:rPr lang="en-US" sz="3600" dirty="0"/>
              <a:t> </a:t>
            </a:r>
            <a:r>
              <a:rPr lang="en-US" sz="3600" dirty="0" err="1"/>
              <a:t>armati</a:t>
            </a:r>
            <a:r>
              <a:rPr lang="en-US" sz="3600" dirty="0"/>
              <a:t> non </a:t>
            </a:r>
            <a:r>
              <a:rPr lang="en-US" sz="3600" dirty="0" err="1"/>
              <a:t>internazionali</a:t>
            </a:r>
            <a:r>
              <a:rPr lang="en-US" sz="3600" dirty="0"/>
              <a:t> (Ginevra, 8 </a:t>
            </a:r>
            <a:r>
              <a:rPr lang="en-US" sz="3600" dirty="0" err="1"/>
              <a:t>giugno</a:t>
            </a:r>
            <a:r>
              <a:rPr lang="en-US" sz="3600" dirty="0"/>
              <a:t> 1977)</a:t>
            </a:r>
          </a:p>
          <a:p>
            <a:pPr marL="742950" indent="-742950" algn="just">
              <a:buFont typeface="+mj-lt"/>
              <a:buAutoNum type="arabicPeriod"/>
            </a:pPr>
            <a:r>
              <a:rPr lang="en-US" sz="3600" dirty="0"/>
              <a:t>III </a:t>
            </a:r>
            <a:r>
              <a:rPr lang="en-US" sz="3600" dirty="0" err="1"/>
              <a:t>Protocollo</a:t>
            </a:r>
            <a:r>
              <a:rPr lang="en-US" sz="3600" dirty="0"/>
              <a:t> </a:t>
            </a:r>
            <a:r>
              <a:rPr lang="en-US" sz="3600" dirty="0" err="1"/>
              <a:t>aggiuntivo</a:t>
            </a:r>
            <a:r>
              <a:rPr lang="en-US" sz="3600" dirty="0"/>
              <a:t> </a:t>
            </a:r>
            <a:r>
              <a:rPr lang="en-US" sz="3600" dirty="0" err="1"/>
              <a:t>relativo</a:t>
            </a:r>
            <a:r>
              <a:rPr lang="en-US" sz="3600" dirty="0"/>
              <a:t> </a:t>
            </a:r>
            <a:r>
              <a:rPr lang="en-US" sz="3600" dirty="0" err="1"/>
              <a:t>all’adozione</a:t>
            </a:r>
            <a:r>
              <a:rPr lang="en-US" sz="3600" dirty="0"/>
              <a:t> di un </a:t>
            </a:r>
            <a:r>
              <a:rPr lang="en-US" sz="3600" dirty="0" err="1"/>
              <a:t>emblema</a:t>
            </a:r>
            <a:r>
              <a:rPr lang="en-US" sz="3600" dirty="0"/>
              <a:t> </a:t>
            </a:r>
            <a:r>
              <a:rPr lang="en-US" sz="3600" dirty="0" err="1"/>
              <a:t>distintivo</a:t>
            </a:r>
            <a:r>
              <a:rPr lang="en-US" sz="3600" dirty="0"/>
              <a:t> </a:t>
            </a:r>
            <a:r>
              <a:rPr lang="en-US" sz="3600" dirty="0" err="1"/>
              <a:t>aggiuntivo</a:t>
            </a:r>
            <a:r>
              <a:rPr lang="en-US" sz="3600" dirty="0"/>
              <a:t> (Ginevra, 8 </a:t>
            </a:r>
            <a:r>
              <a:rPr lang="en-US" sz="3600" dirty="0" err="1"/>
              <a:t>dicembre</a:t>
            </a:r>
            <a:r>
              <a:rPr lang="en-US" sz="3600" dirty="0"/>
              <a:t> 2005)</a:t>
            </a:r>
          </a:p>
          <a:p>
            <a:pPr algn="just"/>
            <a:endParaRPr lang="en-US" sz="2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Protocolli Addizionali alle Convenzioni di Ginevra</a:t>
            </a:r>
          </a:p>
        </p:txBody>
      </p:sp>
    </p:spTree>
    <p:extLst>
      <p:ext uri="{BB962C8B-B14F-4D97-AF65-F5344CB8AC3E}">
        <p14:creationId xmlns:p14="http://schemas.microsoft.com/office/powerpoint/2010/main" val="2973891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BEE931-96BA-45C3-4967-104B8953B81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61AD53D-0316-F545-923E-6B7CD531D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4CE3C24-638B-0A9F-CBDA-3AAD087D2F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34EE7DBE-90FD-4498-460C-3D29F76633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4859BAB-E1E0-9468-BA63-484270695E04}"/>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dirty="0"/>
              <a:t>classificazione dei conflitti</a:t>
            </a:r>
          </a:p>
        </p:txBody>
      </p:sp>
      <p:sp>
        <p:nvSpPr>
          <p:cNvPr id="7" name="Segnaposto numero diapositiva 6">
            <a:extLst>
              <a:ext uri="{FF2B5EF4-FFF2-40B4-BE49-F238E27FC236}">
                <a16:creationId xmlns:a16="http://schemas.microsoft.com/office/drawing/2014/main" id="{732C4898-328E-93F3-C25B-1EAAC219ECD7}"/>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4266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0123975-D271-EA93-1B96-DA5385ACAE3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C243176-3D92-AEB0-9A6D-A2311A737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E7C523A-E63D-BECE-F633-BD27782678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9FE9334-026B-89F7-9F88-462C1D5CB1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75F8946-84BA-8F28-1B6A-4E94CAFFBB5C}"/>
              </a:ext>
            </a:extLst>
          </p:cNvPr>
          <p:cNvSpPr>
            <a:spLocks noGrp="1"/>
          </p:cNvSpPr>
          <p:nvPr>
            <p:ph sz="half" idx="1"/>
          </p:nvPr>
        </p:nvSpPr>
        <p:spPr>
          <a:xfrm>
            <a:off x="555710" y="1439399"/>
            <a:ext cx="11120475" cy="5022068"/>
          </a:xfrm>
        </p:spPr>
        <p:txBody>
          <a:bodyPr vert="horz" lIns="91440" tIns="45720" rIns="91440" bIns="45720" rtlCol="0">
            <a:normAutofit/>
          </a:bodyPr>
          <a:lstStyle/>
          <a:p>
            <a:pPr marL="0" indent="0" algn="just">
              <a:buNone/>
            </a:pPr>
            <a:r>
              <a:rPr lang="en-US" sz="2400" b="1" u="sng" dirty="0" err="1"/>
              <a:t>Articolo</a:t>
            </a:r>
            <a:r>
              <a:rPr lang="en-US" sz="2400" b="1" u="sng" dirty="0"/>
              <a:t> 2 </a:t>
            </a:r>
            <a:r>
              <a:rPr lang="en-US" sz="2400" b="1" u="sng" dirty="0" err="1"/>
              <a:t>comune</a:t>
            </a:r>
            <a:r>
              <a:rPr lang="en-US" sz="2400" b="1" u="sng" dirty="0"/>
              <a:t> alle </a:t>
            </a:r>
            <a:r>
              <a:rPr lang="en-US" sz="2400" b="1" u="sng" dirty="0" err="1"/>
              <a:t>Convenzioni</a:t>
            </a:r>
            <a:r>
              <a:rPr lang="en-US" sz="2400" b="1" u="sng" dirty="0"/>
              <a:t> di Ginevra del 1949</a:t>
            </a:r>
          </a:p>
          <a:p>
            <a:pPr marL="0" indent="0" algn="just">
              <a:buNone/>
            </a:pPr>
            <a:endParaRPr lang="en-US" sz="2400" dirty="0"/>
          </a:p>
          <a:p>
            <a:pPr marL="0" indent="0" algn="just">
              <a:buNone/>
            </a:pPr>
            <a:r>
              <a:rPr lang="en-US" sz="2400" dirty="0" err="1"/>
              <a:t>Oltre</a:t>
            </a:r>
            <a:r>
              <a:rPr lang="en-US" sz="2400" dirty="0"/>
              <a:t> alle </a:t>
            </a:r>
            <a:r>
              <a:rPr lang="en-US" sz="2400" dirty="0" err="1"/>
              <a:t>disposizioni</a:t>
            </a:r>
            <a:r>
              <a:rPr lang="en-US" sz="2400" dirty="0"/>
              <a:t> </a:t>
            </a:r>
            <a:r>
              <a:rPr lang="en-US" sz="2400" dirty="0" err="1"/>
              <a:t>che</a:t>
            </a:r>
            <a:r>
              <a:rPr lang="en-US" sz="2400" dirty="0"/>
              <a:t> </a:t>
            </a:r>
            <a:r>
              <a:rPr lang="en-US" sz="2400" dirty="0" err="1"/>
              <a:t>devono</a:t>
            </a:r>
            <a:r>
              <a:rPr lang="en-US" sz="2400" dirty="0"/>
              <a:t> </a:t>
            </a:r>
            <a:r>
              <a:rPr lang="en-US" sz="2400" dirty="0" err="1"/>
              <a:t>entrare</a:t>
            </a:r>
            <a:r>
              <a:rPr lang="en-US" sz="2400" dirty="0"/>
              <a:t> in </a:t>
            </a:r>
            <a:r>
              <a:rPr lang="en-US" sz="2400" dirty="0" err="1"/>
              <a:t>vigore</a:t>
            </a:r>
            <a:r>
              <a:rPr lang="en-US" sz="2400" dirty="0"/>
              <a:t> </a:t>
            </a:r>
            <a:r>
              <a:rPr lang="en-US" sz="2400" dirty="0" err="1"/>
              <a:t>già</a:t>
            </a:r>
            <a:r>
              <a:rPr lang="en-US" sz="2400" dirty="0"/>
              <a:t> in tempo di pace, la </a:t>
            </a:r>
            <a:r>
              <a:rPr lang="en-US" sz="2400" dirty="0" err="1"/>
              <a:t>presente</a:t>
            </a:r>
            <a:r>
              <a:rPr lang="en-US" sz="2400" dirty="0"/>
              <a:t> </a:t>
            </a:r>
            <a:r>
              <a:rPr lang="en-US" sz="2400" dirty="0" err="1"/>
              <a:t>Convenzione</a:t>
            </a:r>
            <a:r>
              <a:rPr lang="en-US" sz="2400" dirty="0"/>
              <a:t> </a:t>
            </a:r>
            <a:r>
              <a:rPr lang="en-US" sz="2400" dirty="0" err="1"/>
              <a:t>si</a:t>
            </a:r>
            <a:r>
              <a:rPr lang="en-US" sz="2400" dirty="0"/>
              <a:t> </a:t>
            </a:r>
            <a:r>
              <a:rPr lang="en-US" sz="2400" dirty="0" err="1"/>
              <a:t>applica</a:t>
            </a:r>
            <a:r>
              <a:rPr lang="en-US" sz="2400" dirty="0"/>
              <a:t> in </a:t>
            </a:r>
            <a:r>
              <a:rPr lang="en-US" sz="2400" dirty="0" err="1"/>
              <a:t>caso</a:t>
            </a:r>
            <a:r>
              <a:rPr lang="en-US" sz="2400" dirty="0"/>
              <a:t> di </a:t>
            </a:r>
            <a:r>
              <a:rPr lang="en-US" sz="2400" b="1" dirty="0" err="1"/>
              <a:t>guerra</a:t>
            </a:r>
            <a:r>
              <a:rPr lang="en-US" sz="2400" b="1" dirty="0"/>
              <a:t> </a:t>
            </a:r>
            <a:r>
              <a:rPr lang="en-US" sz="2400" b="1" dirty="0" err="1"/>
              <a:t>dichiarata</a:t>
            </a:r>
            <a:r>
              <a:rPr lang="en-US" sz="2400" b="1" dirty="0"/>
              <a:t> o di </a:t>
            </a:r>
            <a:r>
              <a:rPr lang="en-US" sz="2400" b="1" dirty="0" err="1"/>
              <a:t>qualsiasi</a:t>
            </a:r>
            <a:r>
              <a:rPr lang="en-US" sz="2400" b="1" dirty="0"/>
              <a:t> </a:t>
            </a:r>
            <a:r>
              <a:rPr lang="en-US" sz="2400" b="1" dirty="0" err="1"/>
              <a:t>altro</a:t>
            </a:r>
            <a:r>
              <a:rPr lang="en-US" sz="2400" b="1" dirty="0"/>
              <a:t> </a:t>
            </a:r>
            <a:r>
              <a:rPr lang="en-US" sz="2400" b="1" dirty="0" err="1"/>
              <a:t>conflitto</a:t>
            </a:r>
            <a:r>
              <a:rPr lang="en-US" sz="2400" b="1" dirty="0"/>
              <a:t> </a:t>
            </a:r>
            <a:r>
              <a:rPr lang="en-US" sz="2400" b="1" dirty="0" err="1"/>
              <a:t>armato</a:t>
            </a:r>
            <a:r>
              <a:rPr lang="en-US" sz="2400" b="1" dirty="0"/>
              <a:t> </a:t>
            </a:r>
            <a:r>
              <a:rPr lang="en-US" sz="2400" b="1" dirty="0" err="1"/>
              <a:t>che</a:t>
            </a:r>
            <a:r>
              <a:rPr lang="en-US" sz="2400" b="1" dirty="0"/>
              <a:t> </a:t>
            </a:r>
            <a:r>
              <a:rPr lang="en-US" sz="2400" b="1" dirty="0" err="1"/>
              <a:t>scoppiasse</a:t>
            </a:r>
            <a:r>
              <a:rPr lang="en-US" sz="2400" b="1" dirty="0"/>
              <a:t> </a:t>
            </a:r>
            <a:r>
              <a:rPr lang="en-US" sz="2400" b="1" dirty="0" err="1"/>
              <a:t>tra</a:t>
            </a:r>
            <a:r>
              <a:rPr lang="en-US" sz="2400" b="1" dirty="0"/>
              <a:t> due o </a:t>
            </a:r>
            <a:r>
              <a:rPr lang="en-US" sz="2400" b="1" dirty="0" err="1"/>
              <a:t>più</a:t>
            </a:r>
            <a:r>
              <a:rPr lang="en-US" sz="2400" b="1" dirty="0"/>
              <a:t> delle Alte Parti </a:t>
            </a:r>
            <a:r>
              <a:rPr lang="en-US" sz="2400" b="1" dirty="0" err="1"/>
              <a:t>contraenti</a:t>
            </a:r>
            <a:r>
              <a:rPr lang="en-US" sz="2400" dirty="0"/>
              <a:t>, </a:t>
            </a:r>
            <a:r>
              <a:rPr lang="en-US" sz="2400" dirty="0" err="1"/>
              <a:t>anche</a:t>
            </a:r>
            <a:r>
              <a:rPr lang="en-US" sz="2400" dirty="0"/>
              <a:t> se lo </a:t>
            </a:r>
            <a:r>
              <a:rPr lang="en-US" sz="2400" dirty="0" err="1"/>
              <a:t>stato</a:t>
            </a:r>
            <a:r>
              <a:rPr lang="en-US" sz="2400" dirty="0"/>
              <a:t> di </a:t>
            </a:r>
            <a:r>
              <a:rPr lang="en-US" sz="2400" dirty="0" err="1"/>
              <a:t>guerra</a:t>
            </a:r>
            <a:r>
              <a:rPr lang="en-US" sz="2400" dirty="0"/>
              <a:t> non fosse </a:t>
            </a:r>
            <a:r>
              <a:rPr lang="en-US" sz="2400" dirty="0" err="1"/>
              <a:t>riconosciuto</a:t>
            </a:r>
            <a:r>
              <a:rPr lang="en-US" sz="2400" dirty="0"/>
              <a:t> da </a:t>
            </a:r>
            <a:r>
              <a:rPr lang="en-US" sz="2400" dirty="0" err="1"/>
              <a:t>una</a:t>
            </a:r>
            <a:r>
              <a:rPr lang="en-US" sz="2400" dirty="0"/>
              <a:t> di esse.</a:t>
            </a:r>
          </a:p>
          <a:p>
            <a:pPr marL="0" indent="0" algn="just">
              <a:buNone/>
            </a:pPr>
            <a:r>
              <a:rPr lang="en-US" sz="2400" dirty="0"/>
              <a:t>La </a:t>
            </a:r>
            <a:r>
              <a:rPr lang="en-US" sz="2400" dirty="0" err="1"/>
              <a:t>Convenzione</a:t>
            </a:r>
            <a:r>
              <a:rPr lang="en-US" sz="2400" dirty="0"/>
              <a:t> </a:t>
            </a:r>
            <a:r>
              <a:rPr lang="en-US" sz="2400" dirty="0" err="1"/>
              <a:t>è</a:t>
            </a:r>
            <a:r>
              <a:rPr lang="en-US" sz="2400" dirty="0"/>
              <a:t> </a:t>
            </a:r>
            <a:r>
              <a:rPr lang="en-US" sz="2400" b="1" dirty="0" err="1"/>
              <a:t>parimente</a:t>
            </a:r>
            <a:r>
              <a:rPr lang="en-US" sz="2400" b="1" dirty="0"/>
              <a:t> </a:t>
            </a:r>
            <a:r>
              <a:rPr lang="en-US" sz="2400" b="1" dirty="0" err="1"/>
              <a:t>applicabile</a:t>
            </a:r>
            <a:r>
              <a:rPr lang="en-US" sz="2400" b="1" dirty="0"/>
              <a:t> in tutti </a:t>
            </a:r>
            <a:r>
              <a:rPr lang="en-US" sz="2400" b="1" dirty="0" err="1"/>
              <a:t>i</a:t>
            </a:r>
            <a:r>
              <a:rPr lang="en-US" sz="2400" b="1" dirty="0"/>
              <a:t> </a:t>
            </a:r>
            <a:r>
              <a:rPr lang="en-US" sz="2400" b="1" dirty="0" err="1"/>
              <a:t>casi</a:t>
            </a:r>
            <a:r>
              <a:rPr lang="en-US" sz="2400" b="1" dirty="0"/>
              <a:t> di </a:t>
            </a:r>
            <a:r>
              <a:rPr lang="en-US" sz="2400" b="1" dirty="0" err="1"/>
              <a:t>occupazione</a:t>
            </a:r>
            <a:r>
              <a:rPr lang="en-US" sz="2400" b="1" dirty="0"/>
              <a:t> </a:t>
            </a:r>
            <a:r>
              <a:rPr lang="en-US" sz="2400" b="1" dirty="0" err="1"/>
              <a:t>totale</a:t>
            </a:r>
            <a:r>
              <a:rPr lang="en-US" sz="2400" b="1" dirty="0"/>
              <a:t> o </a:t>
            </a:r>
            <a:r>
              <a:rPr lang="en-US" sz="2400" b="1" dirty="0" err="1"/>
              <a:t>parziale</a:t>
            </a:r>
            <a:r>
              <a:rPr lang="en-US" sz="2400" b="1" dirty="0"/>
              <a:t> del </a:t>
            </a:r>
            <a:r>
              <a:rPr lang="en-US" sz="2400" b="1" dirty="0" err="1"/>
              <a:t>territorio</a:t>
            </a:r>
            <a:r>
              <a:rPr lang="en-US" sz="2400" b="1" dirty="0"/>
              <a:t> di </a:t>
            </a:r>
            <a:r>
              <a:rPr lang="en-US" sz="2400" b="1" dirty="0" err="1"/>
              <a:t>un’Alta</a:t>
            </a:r>
            <a:r>
              <a:rPr lang="en-US" sz="2400" b="1" dirty="0"/>
              <a:t> </a:t>
            </a:r>
            <a:r>
              <a:rPr lang="en-US" sz="2400" b="1" dirty="0" err="1"/>
              <a:t>Parte</a:t>
            </a:r>
            <a:r>
              <a:rPr lang="en-US" sz="2400" b="1" dirty="0"/>
              <a:t> </a:t>
            </a:r>
            <a:r>
              <a:rPr lang="en-US" sz="2400" b="1" dirty="0" err="1"/>
              <a:t>contraente</a:t>
            </a:r>
            <a:r>
              <a:rPr lang="en-US" sz="2400" dirty="0"/>
              <a:t>, </a:t>
            </a:r>
            <a:r>
              <a:rPr lang="en-US" sz="2400" dirty="0" err="1"/>
              <a:t>anche</a:t>
            </a:r>
            <a:r>
              <a:rPr lang="en-US" sz="2400" dirty="0"/>
              <a:t> se </a:t>
            </a:r>
            <a:r>
              <a:rPr lang="en-US" sz="2400" dirty="0" err="1"/>
              <a:t>questa</a:t>
            </a:r>
            <a:r>
              <a:rPr lang="en-US" sz="2400" dirty="0"/>
              <a:t> </a:t>
            </a:r>
            <a:r>
              <a:rPr lang="en-US" sz="2400" dirty="0" err="1"/>
              <a:t>occupazione</a:t>
            </a:r>
            <a:r>
              <a:rPr lang="en-US" sz="2400" dirty="0"/>
              <a:t> non </a:t>
            </a:r>
            <a:r>
              <a:rPr lang="en-US" sz="2400" dirty="0" err="1"/>
              <a:t>incontrasse</a:t>
            </a:r>
            <a:r>
              <a:rPr lang="en-US" sz="2400" dirty="0"/>
              <a:t> </a:t>
            </a:r>
            <a:r>
              <a:rPr lang="en-US" sz="2400" dirty="0" err="1"/>
              <a:t>resistenza</a:t>
            </a:r>
            <a:r>
              <a:rPr lang="en-US" sz="2400" dirty="0"/>
              <a:t> </a:t>
            </a:r>
            <a:r>
              <a:rPr lang="en-US" sz="2400" dirty="0" err="1"/>
              <a:t>militare</a:t>
            </a:r>
            <a:r>
              <a:rPr lang="en-US" sz="2400" dirty="0"/>
              <a:t> alcuna.</a:t>
            </a:r>
          </a:p>
          <a:p>
            <a:pPr marL="0" indent="0" algn="just">
              <a:buNone/>
            </a:pPr>
            <a:r>
              <a:rPr lang="en-US" sz="2400" dirty="0"/>
              <a:t>Se </a:t>
            </a:r>
            <a:r>
              <a:rPr lang="en-US" sz="2400" dirty="0" err="1"/>
              <a:t>una</a:t>
            </a:r>
            <a:r>
              <a:rPr lang="en-US" sz="2400" dirty="0"/>
              <a:t> delle </a:t>
            </a:r>
            <a:r>
              <a:rPr lang="en-US" sz="2400" dirty="0" err="1"/>
              <a:t>Potenze</a:t>
            </a:r>
            <a:r>
              <a:rPr lang="en-US" sz="2400" dirty="0"/>
              <a:t> </a:t>
            </a:r>
            <a:r>
              <a:rPr lang="en-US" sz="2400" dirty="0" err="1"/>
              <a:t>belligeranti</a:t>
            </a:r>
            <a:r>
              <a:rPr lang="en-US" sz="2400" dirty="0"/>
              <a:t> non </a:t>
            </a:r>
            <a:r>
              <a:rPr lang="en-US" sz="2400" dirty="0" err="1"/>
              <a:t>partecipa</a:t>
            </a:r>
            <a:r>
              <a:rPr lang="en-US" sz="2400" dirty="0"/>
              <a:t> alla </a:t>
            </a:r>
            <a:r>
              <a:rPr lang="en-US" sz="2400" dirty="0" err="1"/>
              <a:t>presente</a:t>
            </a:r>
            <a:r>
              <a:rPr lang="en-US" sz="2400" dirty="0"/>
              <a:t> </a:t>
            </a:r>
            <a:r>
              <a:rPr lang="en-US" sz="2400" dirty="0" err="1"/>
              <a:t>Convenzione</a:t>
            </a:r>
            <a:r>
              <a:rPr lang="en-US" sz="2400" dirty="0"/>
              <a:t>, le </a:t>
            </a:r>
            <a:r>
              <a:rPr lang="en-US" sz="2400" dirty="0" err="1"/>
              <a:t>Potenze</a:t>
            </a:r>
            <a:r>
              <a:rPr lang="en-US" sz="2400" dirty="0"/>
              <a:t> </a:t>
            </a:r>
            <a:r>
              <a:rPr lang="en-US" sz="2400" dirty="0" err="1"/>
              <a:t>che</a:t>
            </a:r>
            <a:r>
              <a:rPr lang="en-US" sz="2400" dirty="0"/>
              <a:t> vi anno </a:t>
            </a:r>
            <a:r>
              <a:rPr lang="en-US" sz="2400" dirty="0" err="1"/>
              <a:t>aderito</a:t>
            </a:r>
            <a:r>
              <a:rPr lang="en-US" sz="2400" dirty="0"/>
              <a:t> </a:t>
            </a:r>
            <a:r>
              <a:rPr lang="en-US" sz="2400" dirty="0" err="1"/>
              <a:t>rimangono</a:t>
            </a:r>
            <a:r>
              <a:rPr lang="en-US" sz="2400" dirty="0"/>
              <a:t> </a:t>
            </a:r>
            <a:r>
              <a:rPr lang="en-US" sz="2400" dirty="0" err="1"/>
              <a:t>cionondimeno</a:t>
            </a:r>
            <a:r>
              <a:rPr lang="en-US" sz="2400" dirty="0"/>
              <a:t> </a:t>
            </a:r>
            <a:r>
              <a:rPr lang="en-US" sz="2400" dirty="0" err="1"/>
              <a:t>vincolate</a:t>
            </a:r>
            <a:r>
              <a:rPr lang="en-US" sz="2400" dirty="0"/>
              <a:t> </a:t>
            </a:r>
            <a:r>
              <a:rPr lang="en-US" sz="2400" dirty="0" err="1"/>
              <a:t>dalla</a:t>
            </a:r>
            <a:r>
              <a:rPr lang="en-US" sz="2400" dirty="0"/>
              <a:t> </a:t>
            </a:r>
            <a:r>
              <a:rPr lang="en-US" sz="2400" dirty="0" err="1"/>
              <a:t>stessa</a:t>
            </a:r>
            <a:r>
              <a:rPr lang="en-US" sz="2400" dirty="0"/>
              <a:t> </a:t>
            </a:r>
            <a:r>
              <a:rPr lang="en-US" sz="2400" dirty="0" err="1"/>
              <a:t>nei</a:t>
            </a:r>
            <a:r>
              <a:rPr lang="en-US" sz="2400" dirty="0"/>
              <a:t> loro </a:t>
            </a:r>
            <a:r>
              <a:rPr lang="en-US" sz="2400" dirty="0" err="1"/>
              <a:t>rapporti</a:t>
            </a:r>
            <a:r>
              <a:rPr lang="en-US" sz="2400" dirty="0"/>
              <a:t> </a:t>
            </a:r>
            <a:r>
              <a:rPr lang="en-US" sz="2400" dirty="0" err="1"/>
              <a:t>reciproci</a:t>
            </a:r>
            <a:r>
              <a:rPr lang="en-US" sz="2400" dirty="0"/>
              <a:t>. Esse </a:t>
            </a:r>
            <a:r>
              <a:rPr lang="en-US" sz="2400" dirty="0" err="1"/>
              <a:t>sono</a:t>
            </a:r>
            <a:r>
              <a:rPr lang="en-US" sz="2400" dirty="0"/>
              <a:t> </a:t>
            </a:r>
            <a:r>
              <a:rPr lang="en-US" sz="2400" dirty="0" err="1"/>
              <a:t>inoltre</a:t>
            </a:r>
            <a:r>
              <a:rPr lang="en-US" sz="2400" dirty="0"/>
              <a:t> </a:t>
            </a:r>
            <a:r>
              <a:rPr lang="en-US" sz="2400" dirty="0" err="1"/>
              <a:t>vincolate</a:t>
            </a:r>
            <a:r>
              <a:rPr lang="en-US" sz="2400" dirty="0"/>
              <a:t> </a:t>
            </a:r>
            <a:r>
              <a:rPr lang="en-US" sz="2400" dirty="0" err="1"/>
              <a:t>dalla</a:t>
            </a:r>
            <a:r>
              <a:rPr lang="en-US" sz="2400" dirty="0"/>
              <a:t> </a:t>
            </a:r>
            <a:r>
              <a:rPr lang="en-US" sz="2400" dirty="0" err="1"/>
              <a:t>Convenzione</a:t>
            </a:r>
            <a:r>
              <a:rPr lang="en-US" sz="2400" dirty="0"/>
              <a:t> </a:t>
            </a:r>
            <a:r>
              <a:rPr lang="en-US" sz="2400" dirty="0" err="1"/>
              <a:t>nei</a:t>
            </a:r>
            <a:r>
              <a:rPr lang="en-US" sz="2400" dirty="0"/>
              <a:t> </a:t>
            </a:r>
            <a:r>
              <a:rPr lang="en-US" sz="2400" dirty="0" err="1"/>
              <a:t>confronti</a:t>
            </a:r>
            <a:r>
              <a:rPr lang="en-US" sz="2400" dirty="0"/>
              <a:t> di </a:t>
            </a:r>
            <a:r>
              <a:rPr lang="en-US" sz="2400" dirty="0" err="1"/>
              <a:t>detta</a:t>
            </a:r>
            <a:r>
              <a:rPr lang="en-US" sz="2400" dirty="0"/>
              <a:t> Potenza, </a:t>
            </a:r>
            <a:r>
              <a:rPr lang="en-US" sz="2400" dirty="0" err="1"/>
              <a:t>semprechè</a:t>
            </a:r>
            <a:r>
              <a:rPr lang="en-US" sz="2400" dirty="0"/>
              <a:t> </a:t>
            </a:r>
            <a:r>
              <a:rPr lang="en-US" sz="2400" dirty="0" err="1"/>
              <a:t>questa</a:t>
            </a:r>
            <a:r>
              <a:rPr lang="en-US" sz="2400" dirty="0"/>
              <a:t> ne </a:t>
            </a:r>
            <a:r>
              <a:rPr lang="en-US" sz="2400" dirty="0" err="1"/>
              <a:t>accetti</a:t>
            </a:r>
            <a:r>
              <a:rPr lang="en-US" sz="2400" dirty="0"/>
              <a:t> e ne </a:t>
            </a:r>
            <a:r>
              <a:rPr lang="en-US" sz="2400" dirty="0" err="1"/>
              <a:t>applichi</a:t>
            </a:r>
            <a:r>
              <a:rPr lang="en-US" sz="2400" dirty="0"/>
              <a:t> le </a:t>
            </a:r>
            <a:r>
              <a:rPr lang="en-US" sz="2400" dirty="0" err="1"/>
              <a:t>disposizioni</a:t>
            </a:r>
            <a:r>
              <a:rPr lang="en-US" sz="2400" dirty="0"/>
              <a:t>.</a:t>
            </a:r>
          </a:p>
        </p:txBody>
      </p:sp>
      <p:sp>
        <p:nvSpPr>
          <p:cNvPr id="7" name="Segnaposto numero diapositiva 6">
            <a:extLst>
              <a:ext uri="{FF2B5EF4-FFF2-40B4-BE49-F238E27FC236}">
                <a16:creationId xmlns:a16="http://schemas.microsoft.com/office/drawing/2014/main" id="{20179CD9-2B5A-674E-2C8D-6E1D7593635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B5041BEB-4763-6700-F916-970DEB2C224A}"/>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Conflitto armato internazionale (IAC)</a:t>
            </a:r>
          </a:p>
        </p:txBody>
      </p:sp>
    </p:spTree>
    <p:extLst>
      <p:ext uri="{BB962C8B-B14F-4D97-AF65-F5344CB8AC3E}">
        <p14:creationId xmlns:p14="http://schemas.microsoft.com/office/powerpoint/2010/main" val="1869566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F510B3-274C-77B0-8D4B-F9644D547FF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6DFB835-084D-27D4-3DF3-4F261D00D7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789F6D6-EF36-D4BD-0BAC-07AA83E4C8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E6850E7-67A6-E947-1675-AD3D019BBA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1C59CAF-12B5-5E8F-2A87-BCC495956F19}"/>
              </a:ext>
            </a:extLst>
          </p:cNvPr>
          <p:cNvSpPr>
            <a:spLocks noGrp="1"/>
          </p:cNvSpPr>
          <p:nvPr>
            <p:ph sz="half" idx="1"/>
          </p:nvPr>
        </p:nvSpPr>
        <p:spPr>
          <a:xfrm>
            <a:off x="555710" y="1439399"/>
            <a:ext cx="11120475" cy="5022068"/>
          </a:xfrm>
        </p:spPr>
        <p:txBody>
          <a:bodyPr vert="horz" lIns="91440" tIns="45720" rIns="91440" bIns="45720" rtlCol="0">
            <a:normAutofit lnSpcReduction="10000"/>
          </a:bodyPr>
          <a:lstStyle/>
          <a:p>
            <a:pPr marL="0" indent="0" algn="just">
              <a:buNone/>
            </a:pPr>
            <a:r>
              <a:rPr lang="en-US" b="1" u="sng" dirty="0" err="1"/>
              <a:t>Articolo</a:t>
            </a:r>
            <a:r>
              <a:rPr lang="en-US" b="1" u="sng" dirty="0"/>
              <a:t> 1 del Primo Protocollo Aggiuntivo (AP1)</a:t>
            </a:r>
          </a:p>
          <a:p>
            <a:pPr marL="0" indent="0" algn="just">
              <a:buNone/>
            </a:pPr>
            <a:endParaRPr lang="en-US" dirty="0"/>
          </a:p>
          <a:p>
            <a:pPr marL="0" indent="0" algn="just">
              <a:buNone/>
            </a:pPr>
            <a:r>
              <a:rPr lang="en-US" dirty="0"/>
              <a:t>3.  Il </a:t>
            </a:r>
            <a:r>
              <a:rPr lang="en-US" dirty="0" err="1"/>
              <a:t>presente</a:t>
            </a:r>
            <a:r>
              <a:rPr lang="en-US" dirty="0"/>
              <a:t> </a:t>
            </a:r>
            <a:r>
              <a:rPr lang="en-US" dirty="0" err="1"/>
              <a:t>Protocollo</a:t>
            </a:r>
            <a:r>
              <a:rPr lang="en-US" dirty="0"/>
              <a:t>, </a:t>
            </a:r>
            <a:r>
              <a:rPr lang="en-US" dirty="0" err="1"/>
              <a:t>che</a:t>
            </a:r>
            <a:r>
              <a:rPr lang="en-US" dirty="0"/>
              <a:t> completa le </a:t>
            </a:r>
            <a:r>
              <a:rPr lang="en-US" dirty="0" err="1"/>
              <a:t>Convenzioni</a:t>
            </a:r>
            <a:r>
              <a:rPr lang="en-US" dirty="0"/>
              <a:t> di Ginevra del 12 </a:t>
            </a:r>
            <a:r>
              <a:rPr lang="en-US" dirty="0" err="1"/>
              <a:t>agosto</a:t>
            </a:r>
            <a:r>
              <a:rPr lang="en-US" dirty="0"/>
              <a:t> 1949 per la </a:t>
            </a:r>
            <a:r>
              <a:rPr lang="en-US" dirty="0" err="1"/>
              <a:t>protezione</a:t>
            </a:r>
            <a:r>
              <a:rPr lang="en-US" dirty="0"/>
              <a:t> delle </a:t>
            </a:r>
            <a:r>
              <a:rPr lang="en-US" dirty="0" err="1"/>
              <a:t>vittime</a:t>
            </a:r>
            <a:r>
              <a:rPr lang="en-US" dirty="0"/>
              <a:t> della </a:t>
            </a:r>
            <a:r>
              <a:rPr lang="en-US" dirty="0" err="1"/>
              <a:t>guerra</a:t>
            </a:r>
            <a:r>
              <a:rPr lang="en-US" dirty="0"/>
              <a:t>, </a:t>
            </a:r>
            <a:r>
              <a:rPr lang="en-US" dirty="0" err="1"/>
              <a:t>si</a:t>
            </a:r>
            <a:r>
              <a:rPr lang="en-US" dirty="0"/>
              <a:t> </a:t>
            </a:r>
            <a:r>
              <a:rPr lang="en-US" dirty="0" err="1"/>
              <a:t>applicherà</a:t>
            </a:r>
            <a:r>
              <a:rPr lang="en-US" dirty="0"/>
              <a:t> </a:t>
            </a:r>
            <a:r>
              <a:rPr lang="en-US" dirty="0" err="1"/>
              <a:t>nelle</a:t>
            </a:r>
            <a:r>
              <a:rPr lang="en-US" dirty="0"/>
              <a:t> </a:t>
            </a:r>
            <a:r>
              <a:rPr lang="en-US" dirty="0" err="1"/>
              <a:t>situazioni</a:t>
            </a:r>
            <a:r>
              <a:rPr lang="en-US" dirty="0"/>
              <a:t> </a:t>
            </a:r>
            <a:r>
              <a:rPr lang="en-US" dirty="0" err="1"/>
              <a:t>previste</a:t>
            </a:r>
            <a:r>
              <a:rPr lang="en-US" dirty="0"/>
              <a:t> </a:t>
            </a:r>
            <a:r>
              <a:rPr lang="en-US" dirty="0" err="1"/>
              <a:t>nell’articolo</a:t>
            </a:r>
            <a:r>
              <a:rPr lang="en-US" dirty="0"/>
              <a:t> 2 </a:t>
            </a:r>
            <a:r>
              <a:rPr lang="en-US" dirty="0" err="1"/>
              <a:t>comune</a:t>
            </a:r>
            <a:r>
              <a:rPr lang="en-US" dirty="0"/>
              <a:t> a </a:t>
            </a:r>
            <a:r>
              <a:rPr lang="en-US" dirty="0" err="1"/>
              <a:t>dette</a:t>
            </a:r>
            <a:r>
              <a:rPr lang="en-US" dirty="0"/>
              <a:t> </a:t>
            </a:r>
            <a:r>
              <a:rPr lang="en-US" dirty="0" err="1"/>
              <a:t>Convenzioni</a:t>
            </a:r>
            <a:r>
              <a:rPr lang="en-US" dirty="0"/>
              <a:t>.</a:t>
            </a:r>
          </a:p>
          <a:p>
            <a:pPr marL="0" indent="0" algn="just">
              <a:buNone/>
            </a:pPr>
            <a:r>
              <a:rPr lang="en-US" dirty="0"/>
              <a:t>4.  Le </a:t>
            </a:r>
            <a:r>
              <a:rPr lang="en-US" dirty="0" err="1"/>
              <a:t>situazioni</a:t>
            </a:r>
            <a:r>
              <a:rPr lang="en-US" dirty="0"/>
              <a:t> indicate </a:t>
            </a:r>
            <a:r>
              <a:rPr lang="en-US" dirty="0" err="1"/>
              <a:t>nel</a:t>
            </a:r>
            <a:r>
              <a:rPr lang="en-US" dirty="0"/>
              <a:t> </a:t>
            </a:r>
            <a:r>
              <a:rPr lang="en-US" dirty="0" err="1"/>
              <a:t>paragrafo</a:t>
            </a:r>
            <a:r>
              <a:rPr lang="en-US" dirty="0"/>
              <a:t> </a:t>
            </a:r>
            <a:r>
              <a:rPr lang="en-US" dirty="0" err="1"/>
              <a:t>precedente</a:t>
            </a:r>
            <a:r>
              <a:rPr lang="en-US" dirty="0"/>
              <a:t> </a:t>
            </a:r>
            <a:r>
              <a:rPr lang="en-US" b="1" dirty="0" err="1"/>
              <a:t>comprendono</a:t>
            </a:r>
            <a:r>
              <a:rPr lang="en-US" b="1" dirty="0"/>
              <a:t> </a:t>
            </a:r>
            <a:r>
              <a:rPr lang="en-US" b="1" dirty="0" err="1"/>
              <a:t>i</a:t>
            </a:r>
            <a:r>
              <a:rPr lang="en-US" b="1" dirty="0"/>
              <a:t> </a:t>
            </a:r>
            <a:r>
              <a:rPr lang="en-US" b="1" dirty="0" err="1"/>
              <a:t>conflitti</a:t>
            </a:r>
            <a:r>
              <a:rPr lang="en-US" b="1" dirty="0"/>
              <a:t> </a:t>
            </a:r>
            <a:r>
              <a:rPr lang="en-US" b="1" dirty="0" err="1"/>
              <a:t>armati</a:t>
            </a:r>
            <a:r>
              <a:rPr lang="en-US" b="1" dirty="0"/>
              <a:t> </a:t>
            </a:r>
            <a:r>
              <a:rPr lang="en-US" b="1" dirty="0" err="1"/>
              <a:t>nei</a:t>
            </a:r>
            <a:r>
              <a:rPr lang="en-US" b="1" dirty="0"/>
              <a:t> </a:t>
            </a:r>
            <a:r>
              <a:rPr lang="en-US" b="1" dirty="0" err="1"/>
              <a:t>quali</a:t>
            </a:r>
            <a:r>
              <a:rPr lang="en-US" b="1" dirty="0"/>
              <a:t> </a:t>
            </a:r>
            <a:r>
              <a:rPr lang="en-US" b="1" dirty="0" err="1"/>
              <a:t>i</a:t>
            </a:r>
            <a:r>
              <a:rPr lang="en-US" b="1" dirty="0"/>
              <a:t> </a:t>
            </a:r>
            <a:r>
              <a:rPr lang="en-US" b="1" dirty="0" err="1"/>
              <a:t>popoli</a:t>
            </a:r>
            <a:r>
              <a:rPr lang="en-US" b="1" dirty="0"/>
              <a:t> </a:t>
            </a:r>
            <a:r>
              <a:rPr lang="en-US" b="1" dirty="0" err="1"/>
              <a:t>lottano</a:t>
            </a:r>
            <a:r>
              <a:rPr lang="en-US" b="1" dirty="0"/>
              <a:t> </a:t>
            </a:r>
            <a:r>
              <a:rPr lang="en-US" b="1" dirty="0" err="1"/>
              <a:t>contro</a:t>
            </a:r>
            <a:r>
              <a:rPr lang="en-US" b="1" dirty="0"/>
              <a:t> la </a:t>
            </a:r>
            <a:r>
              <a:rPr lang="en-US" b="1" dirty="0" err="1"/>
              <a:t>dominazione</a:t>
            </a:r>
            <a:r>
              <a:rPr lang="en-US" b="1" dirty="0"/>
              <a:t> </a:t>
            </a:r>
            <a:r>
              <a:rPr lang="en-US" b="1" dirty="0" err="1"/>
              <a:t>coloniale</a:t>
            </a:r>
            <a:r>
              <a:rPr lang="en-US" b="1" dirty="0"/>
              <a:t> e </a:t>
            </a:r>
            <a:r>
              <a:rPr lang="en-US" b="1" dirty="0" err="1"/>
              <a:t>l’occupazione</a:t>
            </a:r>
            <a:r>
              <a:rPr lang="en-US" b="1" dirty="0"/>
              <a:t> </a:t>
            </a:r>
            <a:r>
              <a:rPr lang="en-US" b="1" dirty="0" err="1"/>
              <a:t>straniera</a:t>
            </a:r>
            <a:r>
              <a:rPr lang="en-US" b="1" dirty="0"/>
              <a:t> e </a:t>
            </a:r>
            <a:r>
              <a:rPr lang="en-US" b="1" dirty="0" err="1"/>
              <a:t>contro</a:t>
            </a:r>
            <a:r>
              <a:rPr lang="en-US" b="1" dirty="0"/>
              <a:t> </a:t>
            </a:r>
            <a:r>
              <a:rPr lang="en-US" b="1" dirty="0" err="1"/>
              <a:t>i</a:t>
            </a:r>
            <a:r>
              <a:rPr lang="en-US" b="1" dirty="0"/>
              <a:t> </a:t>
            </a:r>
            <a:r>
              <a:rPr lang="en-US" b="1" dirty="0" err="1"/>
              <a:t>regimi</a:t>
            </a:r>
            <a:r>
              <a:rPr lang="en-US" b="1" dirty="0"/>
              <a:t> </a:t>
            </a:r>
            <a:r>
              <a:rPr lang="en-US" b="1" dirty="0" err="1"/>
              <a:t>razzisti</a:t>
            </a:r>
            <a:r>
              <a:rPr lang="en-US" dirty="0"/>
              <a:t>, </a:t>
            </a:r>
            <a:r>
              <a:rPr lang="en-US" dirty="0" err="1"/>
              <a:t>nell’esercizio</a:t>
            </a:r>
            <a:r>
              <a:rPr lang="en-US" dirty="0"/>
              <a:t> del </a:t>
            </a:r>
            <a:r>
              <a:rPr lang="en-US" dirty="0" err="1"/>
              <a:t>diritto</a:t>
            </a:r>
            <a:r>
              <a:rPr lang="en-US" dirty="0"/>
              <a:t> di </a:t>
            </a:r>
            <a:r>
              <a:rPr lang="en-US" dirty="0" err="1"/>
              <a:t>autodeterminazione</a:t>
            </a:r>
            <a:r>
              <a:rPr lang="en-US" dirty="0"/>
              <a:t> </a:t>
            </a:r>
            <a:r>
              <a:rPr lang="en-US" dirty="0" err="1"/>
              <a:t>dei</a:t>
            </a:r>
            <a:r>
              <a:rPr lang="en-US" dirty="0"/>
              <a:t> </a:t>
            </a:r>
            <a:r>
              <a:rPr lang="en-US" dirty="0" err="1"/>
              <a:t>popoli</a:t>
            </a:r>
            <a:r>
              <a:rPr lang="en-US" dirty="0"/>
              <a:t>, </a:t>
            </a:r>
            <a:r>
              <a:rPr lang="en-US" dirty="0" err="1"/>
              <a:t>consacrato</a:t>
            </a:r>
            <a:r>
              <a:rPr lang="en-US" dirty="0"/>
              <a:t> </a:t>
            </a:r>
            <a:r>
              <a:rPr lang="en-US" dirty="0" err="1"/>
              <a:t>nella</a:t>
            </a:r>
            <a:r>
              <a:rPr lang="en-US" dirty="0"/>
              <a:t> Carta delle </a:t>
            </a:r>
            <a:r>
              <a:rPr lang="en-US" dirty="0" err="1"/>
              <a:t>Nazioni</a:t>
            </a:r>
            <a:r>
              <a:rPr lang="en-US" dirty="0"/>
              <a:t> Unite e </a:t>
            </a:r>
            <a:r>
              <a:rPr lang="en-US" dirty="0" err="1"/>
              <a:t>nella</a:t>
            </a:r>
            <a:r>
              <a:rPr lang="en-US" dirty="0"/>
              <a:t> </a:t>
            </a:r>
            <a:r>
              <a:rPr lang="en-US" dirty="0" err="1"/>
              <a:t>Dichiarazione</a:t>
            </a:r>
            <a:r>
              <a:rPr lang="en-US" dirty="0"/>
              <a:t> </a:t>
            </a:r>
            <a:r>
              <a:rPr lang="en-US" dirty="0" err="1"/>
              <a:t>relativa</a:t>
            </a:r>
            <a:r>
              <a:rPr lang="en-US" dirty="0"/>
              <a:t> ai </a:t>
            </a:r>
            <a:r>
              <a:rPr lang="en-US" dirty="0" err="1"/>
              <a:t>principi</a:t>
            </a:r>
            <a:r>
              <a:rPr lang="en-US" dirty="0"/>
              <a:t> di </a:t>
            </a:r>
            <a:r>
              <a:rPr lang="en-US" dirty="0" err="1"/>
              <a:t>diritto</a:t>
            </a:r>
            <a:r>
              <a:rPr lang="en-US" dirty="0"/>
              <a:t> </a:t>
            </a:r>
            <a:r>
              <a:rPr lang="en-US" dirty="0" err="1"/>
              <a:t>internazionale</a:t>
            </a:r>
            <a:r>
              <a:rPr lang="en-US" dirty="0"/>
              <a:t> </a:t>
            </a:r>
            <a:r>
              <a:rPr lang="en-US" dirty="0" err="1"/>
              <a:t>concernenti</a:t>
            </a:r>
            <a:r>
              <a:rPr lang="en-US" dirty="0"/>
              <a:t> le </a:t>
            </a:r>
            <a:r>
              <a:rPr lang="en-US" dirty="0" err="1"/>
              <a:t>relazioni</a:t>
            </a:r>
            <a:r>
              <a:rPr lang="en-US" dirty="0"/>
              <a:t> </a:t>
            </a:r>
            <a:r>
              <a:rPr lang="en-US" dirty="0" err="1"/>
              <a:t>amichevoli</a:t>
            </a:r>
            <a:r>
              <a:rPr lang="en-US" dirty="0"/>
              <a:t> e la </a:t>
            </a:r>
            <a:r>
              <a:rPr lang="en-US" dirty="0" err="1"/>
              <a:t>cooperazione</a:t>
            </a:r>
            <a:r>
              <a:rPr lang="en-US" dirty="0"/>
              <a:t> </a:t>
            </a:r>
            <a:r>
              <a:rPr lang="en-US" dirty="0" err="1"/>
              <a:t>fra</a:t>
            </a:r>
            <a:r>
              <a:rPr lang="en-US" dirty="0"/>
              <a:t> </a:t>
            </a:r>
            <a:r>
              <a:rPr lang="en-US" dirty="0" err="1"/>
              <a:t>gli</a:t>
            </a:r>
            <a:r>
              <a:rPr lang="en-US" dirty="0"/>
              <a:t> Stati in </a:t>
            </a:r>
            <a:r>
              <a:rPr lang="en-US" dirty="0" err="1"/>
              <a:t>conformità</a:t>
            </a:r>
            <a:r>
              <a:rPr lang="en-US" dirty="0"/>
              <a:t> della Carta delle </a:t>
            </a:r>
            <a:r>
              <a:rPr lang="en-US" dirty="0" err="1"/>
              <a:t>Nazioni</a:t>
            </a:r>
            <a:r>
              <a:rPr lang="en-US" dirty="0"/>
              <a:t>.</a:t>
            </a:r>
          </a:p>
        </p:txBody>
      </p:sp>
      <p:sp>
        <p:nvSpPr>
          <p:cNvPr id="7" name="Segnaposto numero diapositiva 6">
            <a:extLst>
              <a:ext uri="{FF2B5EF4-FFF2-40B4-BE49-F238E27FC236}">
                <a16:creationId xmlns:a16="http://schemas.microsoft.com/office/drawing/2014/main" id="{D8D4CF7A-4A47-6230-661E-BBC64CAB34C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C905A06-5BFB-C99B-59CE-1F5E86AB0FE5}"/>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Conflitto armato internazionale (IAC)</a:t>
            </a:r>
          </a:p>
        </p:txBody>
      </p:sp>
    </p:spTree>
    <p:extLst>
      <p:ext uri="{BB962C8B-B14F-4D97-AF65-F5344CB8AC3E}">
        <p14:creationId xmlns:p14="http://schemas.microsoft.com/office/powerpoint/2010/main" val="497912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55EC474-B781-2BCC-F3A7-118D8623FE5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66EFD5B-F4E3-76C0-AA44-2B78B72F0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2F8D196-9B53-5E7D-7D4D-9FBC95DEC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67C10E6-5FB6-3232-F74D-6FAA3E882E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1C1F67B-19AF-480E-DCB8-055F78E3E274}"/>
              </a:ext>
            </a:extLst>
          </p:cNvPr>
          <p:cNvSpPr>
            <a:spLocks noGrp="1"/>
          </p:cNvSpPr>
          <p:nvPr>
            <p:ph sz="half" idx="1"/>
          </p:nvPr>
        </p:nvSpPr>
        <p:spPr>
          <a:xfrm>
            <a:off x="555710" y="1439399"/>
            <a:ext cx="11120475" cy="5282076"/>
          </a:xfrm>
        </p:spPr>
        <p:txBody>
          <a:bodyPr vert="horz" lIns="91440" tIns="45720" rIns="91440" bIns="45720" rtlCol="0">
            <a:normAutofit fontScale="92500" lnSpcReduction="10000"/>
          </a:bodyPr>
          <a:lstStyle/>
          <a:p>
            <a:pPr marL="0" indent="0" algn="just">
              <a:buNone/>
            </a:pPr>
            <a:r>
              <a:rPr lang="en-US" sz="2000" b="1" u="sng" dirty="0" err="1"/>
              <a:t>Articolo</a:t>
            </a:r>
            <a:r>
              <a:rPr lang="en-US" sz="2000" b="1" u="sng" dirty="0"/>
              <a:t> 3 </a:t>
            </a:r>
            <a:r>
              <a:rPr lang="en-US" sz="2000" b="1" u="sng" dirty="0" err="1"/>
              <a:t>comune</a:t>
            </a:r>
            <a:r>
              <a:rPr lang="en-US" sz="2000" b="1" u="sng" dirty="0"/>
              <a:t> alle </a:t>
            </a:r>
            <a:r>
              <a:rPr lang="en-US" sz="2000" b="1" u="sng" dirty="0" err="1"/>
              <a:t>Convenzioni</a:t>
            </a:r>
            <a:r>
              <a:rPr lang="en-US" sz="2000" b="1" u="sng" dirty="0"/>
              <a:t> di Ginevra del 1949 (CA3)</a:t>
            </a:r>
          </a:p>
          <a:p>
            <a:pPr marL="0" indent="0" algn="just">
              <a:buNone/>
            </a:pPr>
            <a:endParaRPr lang="en-US" sz="2000" dirty="0"/>
          </a:p>
          <a:p>
            <a:pPr marL="0" indent="0" algn="just">
              <a:buNone/>
            </a:pPr>
            <a:r>
              <a:rPr lang="en-US" sz="2000" dirty="0"/>
              <a:t>Nel </a:t>
            </a:r>
            <a:r>
              <a:rPr lang="en-US" sz="2000" dirty="0" err="1"/>
              <a:t>caso</a:t>
            </a:r>
            <a:r>
              <a:rPr lang="en-US" sz="2000" dirty="0"/>
              <a:t> in cui un </a:t>
            </a:r>
            <a:r>
              <a:rPr lang="en-US" sz="2000" b="1" dirty="0" err="1"/>
              <a:t>conflitto</a:t>
            </a:r>
            <a:r>
              <a:rPr lang="en-US" sz="2000" b="1" dirty="0"/>
              <a:t> </a:t>
            </a:r>
            <a:r>
              <a:rPr lang="en-US" sz="2000" b="1" dirty="0" err="1"/>
              <a:t>armato</a:t>
            </a:r>
            <a:r>
              <a:rPr lang="en-US" sz="2000" b="1" dirty="0"/>
              <a:t> </a:t>
            </a:r>
            <a:r>
              <a:rPr lang="en-US" sz="2000" b="1" dirty="0" err="1"/>
              <a:t>privo</a:t>
            </a:r>
            <a:r>
              <a:rPr lang="en-US" sz="2000" b="1" dirty="0"/>
              <a:t> di carattere </a:t>
            </a:r>
            <a:r>
              <a:rPr lang="en-US" sz="2000" b="1" dirty="0" err="1"/>
              <a:t>internazionale</a:t>
            </a:r>
            <a:r>
              <a:rPr lang="en-US" sz="2000" b="1" dirty="0"/>
              <a:t> </a:t>
            </a:r>
            <a:r>
              <a:rPr lang="en-US" sz="2000" b="1" dirty="0" err="1"/>
              <a:t>scoppiasse</a:t>
            </a:r>
            <a:r>
              <a:rPr lang="en-US" sz="2000" b="1" dirty="0"/>
              <a:t> </a:t>
            </a:r>
            <a:r>
              <a:rPr lang="en-US" sz="2000" b="1" dirty="0" err="1"/>
              <a:t>sul</a:t>
            </a:r>
            <a:r>
              <a:rPr lang="en-US" sz="2000" b="1" dirty="0"/>
              <a:t> </a:t>
            </a:r>
            <a:r>
              <a:rPr lang="en-US" sz="2000" b="1" dirty="0" err="1"/>
              <a:t>territorio</a:t>
            </a:r>
            <a:r>
              <a:rPr lang="en-US" sz="2000" b="1" dirty="0"/>
              <a:t> di </a:t>
            </a:r>
            <a:r>
              <a:rPr lang="en-US" sz="2000" b="1" dirty="0" err="1"/>
              <a:t>una</a:t>
            </a:r>
            <a:r>
              <a:rPr lang="en-US" sz="2000" b="1" dirty="0"/>
              <a:t> delle Alte Parti </a:t>
            </a:r>
            <a:r>
              <a:rPr lang="en-US" sz="2000" b="1" dirty="0" err="1"/>
              <a:t>contraenti</a:t>
            </a:r>
            <a:r>
              <a:rPr lang="en-US" sz="2000" dirty="0"/>
              <a:t>, </a:t>
            </a:r>
            <a:r>
              <a:rPr lang="en-US" sz="2000" dirty="0" err="1"/>
              <a:t>ciascuna</a:t>
            </a:r>
            <a:r>
              <a:rPr lang="en-US" sz="2000" dirty="0"/>
              <a:t> delle Parti </a:t>
            </a:r>
            <a:r>
              <a:rPr lang="en-US" sz="2000" dirty="0" err="1"/>
              <a:t>belligeranti</a:t>
            </a:r>
            <a:r>
              <a:rPr lang="en-US" sz="2000" dirty="0"/>
              <a:t> </a:t>
            </a:r>
            <a:r>
              <a:rPr lang="en-US" sz="2000" dirty="0" err="1"/>
              <a:t>è</a:t>
            </a:r>
            <a:r>
              <a:rPr lang="en-US" sz="2000" dirty="0"/>
              <a:t> </a:t>
            </a:r>
            <a:r>
              <a:rPr lang="en-US" sz="2000" dirty="0" err="1"/>
              <a:t>tenuta</a:t>
            </a:r>
            <a:r>
              <a:rPr lang="en-US" sz="2000" dirty="0"/>
              <a:t> ad </a:t>
            </a:r>
            <a:r>
              <a:rPr lang="en-US" sz="2000" dirty="0" err="1"/>
              <a:t>applicare</a:t>
            </a:r>
            <a:r>
              <a:rPr lang="en-US" sz="2000" dirty="0"/>
              <a:t> </a:t>
            </a:r>
            <a:r>
              <a:rPr lang="en-US" sz="2000" dirty="0" err="1"/>
              <a:t>almeno</a:t>
            </a:r>
            <a:r>
              <a:rPr lang="en-US" sz="2000" dirty="0"/>
              <a:t> le </a:t>
            </a:r>
            <a:r>
              <a:rPr lang="en-US" sz="2000" dirty="0" err="1"/>
              <a:t>disposizioni</a:t>
            </a:r>
            <a:r>
              <a:rPr lang="en-US" sz="2000" dirty="0"/>
              <a:t> </a:t>
            </a:r>
            <a:r>
              <a:rPr lang="en-US" sz="2000" dirty="0" err="1"/>
              <a:t>seguenti</a:t>
            </a:r>
            <a:r>
              <a:rPr lang="en-US" sz="2000" dirty="0"/>
              <a:t>:</a:t>
            </a:r>
          </a:p>
          <a:p>
            <a:pPr marL="0" indent="0" algn="just">
              <a:buNone/>
            </a:pPr>
            <a:r>
              <a:rPr lang="en-US" sz="2000" dirty="0"/>
              <a:t>1. Le </a:t>
            </a:r>
            <a:r>
              <a:rPr lang="en-US" sz="2000" dirty="0" err="1"/>
              <a:t>persone</a:t>
            </a:r>
            <a:r>
              <a:rPr lang="en-US" sz="2000" dirty="0"/>
              <a:t> </a:t>
            </a:r>
            <a:r>
              <a:rPr lang="en-US" sz="2000" dirty="0" err="1"/>
              <a:t>che</a:t>
            </a:r>
            <a:r>
              <a:rPr lang="en-US" sz="2000" dirty="0"/>
              <a:t> non </a:t>
            </a:r>
            <a:r>
              <a:rPr lang="en-US" sz="2000" dirty="0" err="1"/>
              <a:t>partecipano</a:t>
            </a:r>
            <a:r>
              <a:rPr lang="en-US" sz="2000" dirty="0"/>
              <a:t> </a:t>
            </a:r>
            <a:r>
              <a:rPr lang="en-US" sz="2000" dirty="0" err="1"/>
              <a:t>direttamente</a:t>
            </a:r>
            <a:r>
              <a:rPr lang="en-US" sz="2000" dirty="0"/>
              <a:t> alle </a:t>
            </a:r>
            <a:r>
              <a:rPr lang="en-US" sz="2000" dirty="0" err="1"/>
              <a:t>ostilità</a:t>
            </a:r>
            <a:r>
              <a:rPr lang="en-US" sz="2000" dirty="0"/>
              <a:t>, </a:t>
            </a:r>
            <a:r>
              <a:rPr lang="en-US" sz="2000" dirty="0" err="1"/>
              <a:t>compresi</a:t>
            </a:r>
            <a:r>
              <a:rPr lang="en-US" sz="2000" dirty="0"/>
              <a:t> </a:t>
            </a:r>
            <a:r>
              <a:rPr lang="en-US" sz="2000" dirty="0" err="1"/>
              <a:t>i</a:t>
            </a:r>
            <a:r>
              <a:rPr lang="en-US" sz="2000" dirty="0"/>
              <a:t> </a:t>
            </a:r>
            <a:r>
              <a:rPr lang="en-US" sz="2000" dirty="0" err="1"/>
              <a:t>membri</a:t>
            </a:r>
            <a:r>
              <a:rPr lang="en-US" sz="2000" dirty="0"/>
              <a:t> di </a:t>
            </a:r>
            <a:r>
              <a:rPr lang="en-US" sz="2000" dirty="0" err="1"/>
              <a:t>forze</a:t>
            </a:r>
            <a:r>
              <a:rPr lang="en-US" sz="2000" dirty="0"/>
              <a:t> </a:t>
            </a:r>
            <a:r>
              <a:rPr lang="en-US" sz="2000" dirty="0" err="1"/>
              <a:t>armate</a:t>
            </a:r>
            <a:r>
              <a:rPr lang="en-US" sz="2000" dirty="0"/>
              <a:t> </a:t>
            </a:r>
            <a:r>
              <a:rPr lang="en-US" sz="2000" dirty="0" err="1"/>
              <a:t>che</a:t>
            </a:r>
            <a:r>
              <a:rPr lang="en-US" sz="2000" dirty="0"/>
              <a:t> </a:t>
            </a:r>
            <a:r>
              <a:rPr lang="en-US" sz="2000" dirty="0" err="1"/>
              <a:t>abbiano</a:t>
            </a:r>
            <a:r>
              <a:rPr lang="en-US" sz="2000" dirty="0"/>
              <a:t> </a:t>
            </a:r>
            <a:r>
              <a:rPr lang="en-US" sz="2000" dirty="0" err="1"/>
              <a:t>deposto</a:t>
            </a:r>
            <a:r>
              <a:rPr lang="en-US" sz="2000" dirty="0"/>
              <a:t> le </a:t>
            </a:r>
            <a:r>
              <a:rPr lang="en-US" sz="2000" dirty="0" err="1"/>
              <a:t>armi</a:t>
            </a:r>
            <a:r>
              <a:rPr lang="en-US" sz="2000" dirty="0"/>
              <a:t> e le </a:t>
            </a:r>
            <a:r>
              <a:rPr lang="en-US" sz="2000" dirty="0" err="1"/>
              <a:t>persone</a:t>
            </a:r>
            <a:r>
              <a:rPr lang="en-US" sz="2000" dirty="0"/>
              <a:t> </a:t>
            </a:r>
            <a:r>
              <a:rPr lang="en-US" sz="2000" dirty="0" err="1"/>
              <a:t>messe</a:t>
            </a:r>
            <a:r>
              <a:rPr lang="en-US" sz="2000" dirty="0"/>
              <a:t> </a:t>
            </a:r>
            <a:r>
              <a:rPr lang="en-US" sz="2000" dirty="0" err="1"/>
              <a:t>fuori</a:t>
            </a:r>
            <a:r>
              <a:rPr lang="en-US" sz="2000" dirty="0"/>
              <a:t> </a:t>
            </a:r>
            <a:r>
              <a:rPr lang="en-US" sz="2000" dirty="0" err="1"/>
              <a:t>combattimento</a:t>
            </a:r>
            <a:r>
              <a:rPr lang="en-US" sz="2000" dirty="0"/>
              <a:t> da </a:t>
            </a:r>
            <a:r>
              <a:rPr lang="en-US" sz="2000" dirty="0" err="1"/>
              <a:t>malattia</a:t>
            </a:r>
            <a:r>
              <a:rPr lang="en-US" sz="2000" dirty="0"/>
              <a:t>, </a:t>
            </a:r>
            <a:r>
              <a:rPr lang="en-US" sz="2000" dirty="0" err="1"/>
              <a:t>ferita</a:t>
            </a:r>
            <a:r>
              <a:rPr lang="en-US" sz="2000" dirty="0"/>
              <a:t>, </a:t>
            </a:r>
            <a:r>
              <a:rPr lang="en-US" sz="2000" dirty="0" err="1"/>
              <a:t>detenzione</a:t>
            </a:r>
            <a:r>
              <a:rPr lang="en-US" sz="2000" dirty="0"/>
              <a:t> o </a:t>
            </a:r>
            <a:r>
              <a:rPr lang="en-US" sz="2000" dirty="0" err="1"/>
              <a:t>qualsiasi</a:t>
            </a:r>
            <a:r>
              <a:rPr lang="en-US" sz="2000" dirty="0"/>
              <a:t> </a:t>
            </a:r>
            <a:r>
              <a:rPr lang="en-US" sz="2000" dirty="0" err="1"/>
              <a:t>altra</a:t>
            </a:r>
            <a:r>
              <a:rPr lang="en-US" sz="2000" dirty="0"/>
              <a:t> causa, </a:t>
            </a:r>
            <a:r>
              <a:rPr lang="en-US" sz="2000" dirty="0" err="1"/>
              <a:t>saranno</a:t>
            </a:r>
            <a:r>
              <a:rPr lang="en-US" sz="2000" dirty="0"/>
              <a:t> </a:t>
            </a:r>
            <a:r>
              <a:rPr lang="en-US" sz="2000" dirty="0" err="1"/>
              <a:t>trattate</a:t>
            </a:r>
            <a:r>
              <a:rPr lang="en-US" sz="2000" dirty="0"/>
              <a:t>, in ogni </a:t>
            </a:r>
            <a:r>
              <a:rPr lang="en-US" sz="2000" dirty="0" err="1"/>
              <a:t>circostanza</a:t>
            </a:r>
            <a:r>
              <a:rPr lang="en-US" sz="2000" dirty="0"/>
              <a:t>, con </a:t>
            </a:r>
            <a:r>
              <a:rPr lang="en-US" sz="2000" dirty="0" err="1"/>
              <a:t>umanità</a:t>
            </a:r>
            <a:r>
              <a:rPr lang="en-US" sz="2000" dirty="0"/>
              <a:t>, senza alcuna </a:t>
            </a:r>
            <a:r>
              <a:rPr lang="en-US" sz="2000" dirty="0" err="1"/>
              <a:t>distinzione</a:t>
            </a:r>
            <a:r>
              <a:rPr lang="en-US" sz="2000" dirty="0"/>
              <a:t> di carattere </a:t>
            </a:r>
            <a:r>
              <a:rPr lang="en-US" sz="2000" dirty="0" err="1"/>
              <a:t>sfavorevole</a:t>
            </a:r>
            <a:r>
              <a:rPr lang="en-US" sz="2000" dirty="0"/>
              <a:t> </a:t>
            </a:r>
            <a:r>
              <a:rPr lang="en-US" sz="2000" dirty="0" err="1"/>
              <a:t>che</a:t>
            </a:r>
            <a:r>
              <a:rPr lang="en-US" sz="2000" dirty="0"/>
              <a:t> </a:t>
            </a:r>
            <a:r>
              <a:rPr lang="en-US" sz="2000" dirty="0" err="1"/>
              <a:t>si</a:t>
            </a:r>
            <a:r>
              <a:rPr lang="en-US" sz="2000" dirty="0"/>
              <a:t> </a:t>
            </a:r>
            <a:r>
              <a:rPr lang="en-US" sz="2000" dirty="0" err="1"/>
              <a:t>riferisca</a:t>
            </a:r>
            <a:r>
              <a:rPr lang="en-US" sz="2000" dirty="0"/>
              <a:t> alla </a:t>
            </a:r>
            <a:r>
              <a:rPr lang="en-US" sz="2000" dirty="0" err="1"/>
              <a:t>razza</a:t>
            </a:r>
            <a:r>
              <a:rPr lang="en-US" sz="2000" dirty="0"/>
              <a:t>, al </a:t>
            </a:r>
            <a:r>
              <a:rPr lang="en-US" sz="2000" dirty="0" err="1"/>
              <a:t>colore</a:t>
            </a:r>
            <a:r>
              <a:rPr lang="en-US" sz="2000" dirty="0"/>
              <a:t>, alla </a:t>
            </a:r>
            <a:r>
              <a:rPr lang="en-US" sz="2000" dirty="0" err="1"/>
              <a:t>religione</a:t>
            </a:r>
            <a:r>
              <a:rPr lang="en-US" sz="2000" dirty="0"/>
              <a:t> o alla credenza, al </a:t>
            </a:r>
            <a:r>
              <a:rPr lang="en-US" sz="2000" dirty="0" err="1"/>
              <a:t>sesso</a:t>
            </a:r>
            <a:r>
              <a:rPr lang="en-US" sz="2000" dirty="0"/>
              <a:t>, alla </a:t>
            </a:r>
            <a:r>
              <a:rPr lang="en-US" sz="2000" dirty="0" err="1"/>
              <a:t>nascita</a:t>
            </a:r>
            <a:r>
              <a:rPr lang="en-US" sz="2000" dirty="0"/>
              <a:t> o al censo, o </a:t>
            </a:r>
            <a:r>
              <a:rPr lang="en-US" sz="2000" dirty="0" err="1"/>
              <a:t>fondata</a:t>
            </a:r>
            <a:r>
              <a:rPr lang="en-US" sz="2000" dirty="0"/>
              <a:t> </a:t>
            </a:r>
            <a:r>
              <a:rPr lang="en-US" sz="2000" dirty="0" err="1"/>
              <a:t>su</a:t>
            </a:r>
            <a:r>
              <a:rPr lang="en-US" sz="2000" dirty="0"/>
              <a:t> </a:t>
            </a:r>
            <a:r>
              <a:rPr lang="en-US" sz="2000" dirty="0" err="1"/>
              <a:t>qualsiasi</a:t>
            </a:r>
            <a:r>
              <a:rPr lang="en-US" sz="2000" dirty="0"/>
              <a:t> </a:t>
            </a:r>
            <a:r>
              <a:rPr lang="en-US" sz="2000" dirty="0" err="1"/>
              <a:t>altro</a:t>
            </a:r>
            <a:r>
              <a:rPr lang="en-US" sz="2000" dirty="0"/>
              <a:t> </a:t>
            </a:r>
            <a:r>
              <a:rPr lang="en-US" sz="2000" dirty="0" err="1"/>
              <a:t>criterio</a:t>
            </a:r>
            <a:r>
              <a:rPr lang="en-US" sz="2000" dirty="0"/>
              <a:t> </a:t>
            </a:r>
            <a:r>
              <a:rPr lang="en-US" sz="2000" dirty="0" err="1"/>
              <a:t>analogo</a:t>
            </a:r>
            <a:r>
              <a:rPr lang="en-US" sz="2000" dirty="0"/>
              <a:t>.</a:t>
            </a:r>
          </a:p>
          <a:p>
            <a:pPr marL="0" indent="0" algn="just">
              <a:buNone/>
            </a:pPr>
            <a:r>
              <a:rPr lang="en-US" sz="2000" dirty="0"/>
              <a:t>A </a:t>
            </a:r>
            <a:r>
              <a:rPr lang="en-US" sz="2000" dirty="0" err="1"/>
              <a:t>questo</a:t>
            </a:r>
            <a:r>
              <a:rPr lang="en-US" sz="2000" dirty="0"/>
              <a:t> </a:t>
            </a:r>
            <a:r>
              <a:rPr lang="en-US" sz="2000" dirty="0" err="1"/>
              <a:t>scopo</a:t>
            </a:r>
            <a:r>
              <a:rPr lang="en-US" sz="2000" dirty="0"/>
              <a:t>, </a:t>
            </a:r>
            <a:r>
              <a:rPr lang="en-US" sz="2000" dirty="0" err="1"/>
              <a:t>sono</a:t>
            </a:r>
            <a:r>
              <a:rPr lang="en-US" sz="2000" dirty="0"/>
              <a:t> e </a:t>
            </a:r>
            <a:r>
              <a:rPr lang="en-US" sz="2000" dirty="0" err="1"/>
              <a:t>rimangono</a:t>
            </a:r>
            <a:r>
              <a:rPr lang="en-US" sz="2000" dirty="0"/>
              <a:t> </a:t>
            </a:r>
            <a:r>
              <a:rPr lang="en-US" sz="2000" dirty="0" err="1"/>
              <a:t>vietate</a:t>
            </a:r>
            <a:r>
              <a:rPr lang="en-US" sz="2000" dirty="0"/>
              <a:t>, in ogni tempo e </a:t>
            </a:r>
            <a:r>
              <a:rPr lang="en-US" sz="2000" dirty="0" err="1"/>
              <a:t>luogo</a:t>
            </a:r>
            <a:r>
              <a:rPr lang="en-US" sz="2000" dirty="0"/>
              <a:t>, </a:t>
            </a:r>
            <a:r>
              <a:rPr lang="en-US" sz="2000" dirty="0" err="1"/>
              <a:t>nei</a:t>
            </a:r>
            <a:r>
              <a:rPr lang="en-US" sz="2000" dirty="0"/>
              <a:t> </a:t>
            </a:r>
            <a:r>
              <a:rPr lang="en-US" sz="2000" dirty="0" err="1"/>
              <a:t>confronti</a:t>
            </a:r>
            <a:r>
              <a:rPr lang="en-US" sz="2000" dirty="0"/>
              <a:t> delle </a:t>
            </a:r>
            <a:r>
              <a:rPr lang="en-US" sz="2000" dirty="0" err="1"/>
              <a:t>persone</a:t>
            </a:r>
            <a:r>
              <a:rPr lang="en-US" sz="2000" dirty="0"/>
              <a:t> sopra indicate:</a:t>
            </a:r>
          </a:p>
          <a:p>
            <a:pPr marL="514350" indent="-514350" algn="just">
              <a:buAutoNum type="alphaLcPeriod"/>
            </a:pPr>
            <a:r>
              <a:rPr lang="en-US" sz="2000" dirty="0"/>
              <a:t>le </a:t>
            </a:r>
            <a:r>
              <a:rPr lang="en-US" sz="2000" dirty="0" err="1"/>
              <a:t>violenze</a:t>
            </a:r>
            <a:r>
              <a:rPr lang="en-US" sz="2000" dirty="0"/>
              <a:t> </a:t>
            </a:r>
            <a:r>
              <a:rPr lang="en-US" sz="2000" dirty="0" err="1"/>
              <a:t>contro</a:t>
            </a:r>
            <a:r>
              <a:rPr lang="en-US" sz="2000" dirty="0"/>
              <a:t> la vita e </a:t>
            </a:r>
            <a:r>
              <a:rPr lang="en-US" sz="2000" dirty="0" err="1"/>
              <a:t>l’integrità</a:t>
            </a:r>
            <a:r>
              <a:rPr lang="en-US" sz="2000" dirty="0"/>
              <a:t> </a:t>
            </a:r>
            <a:r>
              <a:rPr lang="en-US" sz="2000" dirty="0" err="1"/>
              <a:t>corporale</a:t>
            </a:r>
            <a:r>
              <a:rPr lang="en-US" sz="2000" dirty="0"/>
              <a:t>, </a:t>
            </a:r>
            <a:r>
              <a:rPr lang="en-US" sz="2000" dirty="0" err="1"/>
              <a:t>specialmente</a:t>
            </a:r>
            <a:r>
              <a:rPr lang="en-US" sz="2000" dirty="0"/>
              <a:t> </a:t>
            </a:r>
            <a:r>
              <a:rPr lang="en-US" sz="2000" dirty="0" err="1"/>
              <a:t>l’assassinio</a:t>
            </a:r>
            <a:r>
              <a:rPr lang="en-US" sz="2000" dirty="0"/>
              <a:t> in tutte le sue </a:t>
            </a:r>
            <a:r>
              <a:rPr lang="en-US" sz="2000" dirty="0" err="1"/>
              <a:t>forme</a:t>
            </a:r>
            <a:r>
              <a:rPr lang="en-US" sz="2000" dirty="0"/>
              <a:t>, le </a:t>
            </a:r>
            <a:r>
              <a:rPr lang="en-US" sz="2000" dirty="0" err="1"/>
              <a:t>mutilazioni</a:t>
            </a:r>
            <a:r>
              <a:rPr lang="en-US" sz="2000" dirty="0"/>
              <a:t>, </a:t>
            </a:r>
            <a:r>
              <a:rPr lang="en-US" sz="2000" dirty="0" err="1"/>
              <a:t>i</a:t>
            </a:r>
            <a:r>
              <a:rPr lang="en-US" sz="2000" dirty="0"/>
              <a:t> </a:t>
            </a:r>
            <a:r>
              <a:rPr lang="en-US" sz="2000" dirty="0" err="1"/>
              <a:t>trattamenti</a:t>
            </a:r>
            <a:r>
              <a:rPr lang="en-US" sz="2000" dirty="0"/>
              <a:t> </a:t>
            </a:r>
            <a:r>
              <a:rPr lang="en-US" sz="2000" dirty="0" err="1"/>
              <a:t>crudeli</a:t>
            </a:r>
            <a:r>
              <a:rPr lang="en-US" sz="2000" dirty="0"/>
              <a:t>, le torture e </a:t>
            </a:r>
            <a:r>
              <a:rPr lang="en-US" sz="2000" dirty="0" err="1"/>
              <a:t>i</a:t>
            </a:r>
            <a:r>
              <a:rPr lang="en-US" sz="2000" dirty="0"/>
              <a:t> </a:t>
            </a:r>
            <a:r>
              <a:rPr lang="en-US" sz="2000" dirty="0" err="1"/>
              <a:t>supplizi</a:t>
            </a:r>
            <a:r>
              <a:rPr lang="en-US" sz="2000" dirty="0"/>
              <a:t>;</a:t>
            </a:r>
          </a:p>
          <a:p>
            <a:pPr marL="514350" indent="-514350" algn="just">
              <a:buAutoNum type="alphaLcPeriod"/>
            </a:pPr>
            <a:r>
              <a:rPr lang="en-US" sz="2000" dirty="0"/>
              <a:t>la </a:t>
            </a:r>
            <a:r>
              <a:rPr lang="en-US" sz="2000" dirty="0" err="1"/>
              <a:t>cattura</a:t>
            </a:r>
            <a:r>
              <a:rPr lang="en-US" sz="2000" dirty="0"/>
              <a:t> di </a:t>
            </a:r>
            <a:r>
              <a:rPr lang="en-US" sz="2000" dirty="0" err="1"/>
              <a:t>ostaggi</a:t>
            </a:r>
            <a:r>
              <a:rPr lang="en-US" sz="2000" dirty="0"/>
              <a:t>;</a:t>
            </a:r>
          </a:p>
          <a:p>
            <a:pPr marL="514350" indent="-514350" algn="just">
              <a:buAutoNum type="alphaLcPeriod"/>
            </a:pPr>
            <a:r>
              <a:rPr lang="en-US" sz="2000" dirty="0" err="1"/>
              <a:t>gli</a:t>
            </a:r>
            <a:r>
              <a:rPr lang="en-US" sz="2000" dirty="0"/>
              <a:t> </a:t>
            </a:r>
            <a:r>
              <a:rPr lang="en-US" sz="2000" dirty="0" err="1"/>
              <a:t>oltraggi</a:t>
            </a:r>
            <a:r>
              <a:rPr lang="en-US" sz="2000" dirty="0"/>
              <a:t> alla </a:t>
            </a:r>
            <a:r>
              <a:rPr lang="en-US" sz="2000" dirty="0" err="1"/>
              <a:t>dignità</a:t>
            </a:r>
            <a:r>
              <a:rPr lang="en-US" sz="2000" dirty="0"/>
              <a:t> </a:t>
            </a:r>
            <a:r>
              <a:rPr lang="en-US" sz="2000" dirty="0" err="1"/>
              <a:t>personale</a:t>
            </a:r>
            <a:r>
              <a:rPr lang="en-US" sz="2000" dirty="0"/>
              <a:t>, </a:t>
            </a:r>
            <a:r>
              <a:rPr lang="en-US" sz="2000" dirty="0" err="1"/>
              <a:t>specialmente</a:t>
            </a:r>
            <a:r>
              <a:rPr lang="en-US" sz="2000" dirty="0"/>
              <a:t> </a:t>
            </a:r>
            <a:r>
              <a:rPr lang="en-US" sz="2000" dirty="0" err="1"/>
              <a:t>i</a:t>
            </a:r>
            <a:r>
              <a:rPr lang="en-US" sz="2000" dirty="0"/>
              <a:t> </a:t>
            </a:r>
            <a:r>
              <a:rPr lang="en-US" sz="2000" dirty="0" err="1"/>
              <a:t>trattamenti</a:t>
            </a:r>
            <a:r>
              <a:rPr lang="en-US" sz="2000" dirty="0"/>
              <a:t> </a:t>
            </a:r>
            <a:r>
              <a:rPr lang="en-US" sz="2000" dirty="0" err="1"/>
              <a:t>umilianti</a:t>
            </a:r>
            <a:r>
              <a:rPr lang="en-US" sz="2000" dirty="0"/>
              <a:t> e </a:t>
            </a:r>
            <a:r>
              <a:rPr lang="en-US" sz="2000" dirty="0" err="1"/>
              <a:t>degradanti</a:t>
            </a:r>
            <a:r>
              <a:rPr lang="en-US" sz="2000" dirty="0"/>
              <a:t>;</a:t>
            </a:r>
          </a:p>
          <a:p>
            <a:pPr marL="514350" indent="-514350" algn="just">
              <a:buAutoNum type="alphaLcPeriod"/>
            </a:pPr>
            <a:r>
              <a:rPr lang="en-US" sz="2000" dirty="0"/>
              <a:t>le </a:t>
            </a:r>
            <a:r>
              <a:rPr lang="en-US" sz="2000" dirty="0" err="1"/>
              <a:t>condanne</a:t>
            </a:r>
            <a:r>
              <a:rPr lang="en-US" sz="2000" dirty="0"/>
              <a:t> </a:t>
            </a:r>
            <a:r>
              <a:rPr lang="en-US" sz="2000" dirty="0" err="1"/>
              <a:t>pronunciate</a:t>
            </a:r>
            <a:r>
              <a:rPr lang="en-US" sz="2000" dirty="0"/>
              <a:t> e le </a:t>
            </a:r>
            <a:r>
              <a:rPr lang="en-US" sz="2000" dirty="0" err="1"/>
              <a:t>esecuzioni</a:t>
            </a:r>
            <a:r>
              <a:rPr lang="en-US" sz="2000" dirty="0"/>
              <a:t> </a:t>
            </a:r>
            <a:r>
              <a:rPr lang="en-US" sz="2000" dirty="0" err="1"/>
              <a:t>compiute</a:t>
            </a:r>
            <a:r>
              <a:rPr lang="en-US" sz="2000" dirty="0"/>
              <a:t> senza </a:t>
            </a:r>
            <a:r>
              <a:rPr lang="en-US" sz="2000" dirty="0" err="1"/>
              <a:t>previo</a:t>
            </a:r>
            <a:r>
              <a:rPr lang="en-US" sz="2000" dirty="0"/>
              <a:t> </a:t>
            </a:r>
            <a:r>
              <a:rPr lang="en-US" sz="2000" dirty="0" err="1"/>
              <a:t>giudizio</a:t>
            </a:r>
            <a:r>
              <a:rPr lang="en-US" sz="2000" dirty="0"/>
              <a:t> di un </a:t>
            </a:r>
            <a:r>
              <a:rPr lang="en-US" sz="2000" dirty="0" err="1"/>
              <a:t>tribunale</a:t>
            </a:r>
            <a:r>
              <a:rPr lang="en-US" sz="2000" dirty="0"/>
              <a:t> </a:t>
            </a:r>
            <a:r>
              <a:rPr lang="en-US" sz="2000" dirty="0" err="1"/>
              <a:t>regolarmente</a:t>
            </a:r>
            <a:r>
              <a:rPr lang="en-US" sz="2000" dirty="0"/>
              <a:t> </a:t>
            </a:r>
            <a:r>
              <a:rPr lang="en-US" sz="2000" dirty="0" err="1"/>
              <a:t>costituito</a:t>
            </a:r>
            <a:r>
              <a:rPr lang="en-US" sz="2000" dirty="0"/>
              <a:t>, </a:t>
            </a:r>
            <a:r>
              <a:rPr lang="en-US" sz="2000" dirty="0" err="1"/>
              <a:t>che</a:t>
            </a:r>
            <a:r>
              <a:rPr lang="en-US" sz="2000" dirty="0"/>
              <a:t> </a:t>
            </a:r>
            <a:r>
              <a:rPr lang="en-US" sz="2000" dirty="0" err="1"/>
              <a:t>offra</a:t>
            </a:r>
            <a:r>
              <a:rPr lang="en-US" sz="2000" dirty="0"/>
              <a:t> le </a:t>
            </a:r>
            <a:r>
              <a:rPr lang="en-US" sz="2000" dirty="0" err="1"/>
              <a:t>garanzie</a:t>
            </a:r>
            <a:r>
              <a:rPr lang="en-US" sz="2000" dirty="0"/>
              <a:t> </a:t>
            </a:r>
            <a:r>
              <a:rPr lang="en-US" sz="2000" dirty="0" err="1"/>
              <a:t>giudiziarie</a:t>
            </a:r>
            <a:r>
              <a:rPr lang="en-US" sz="2000" dirty="0"/>
              <a:t> </a:t>
            </a:r>
            <a:r>
              <a:rPr lang="en-US" sz="2000" dirty="0" err="1"/>
              <a:t>riconosciute</a:t>
            </a:r>
            <a:r>
              <a:rPr lang="en-US" sz="2000" dirty="0"/>
              <a:t> </a:t>
            </a:r>
            <a:r>
              <a:rPr lang="en-US" sz="2000" dirty="0" err="1"/>
              <a:t>indispensabili</a:t>
            </a:r>
            <a:r>
              <a:rPr lang="en-US" sz="2000" dirty="0"/>
              <a:t> </a:t>
            </a:r>
            <a:r>
              <a:rPr lang="en-US" sz="2000" dirty="0" err="1"/>
              <a:t>dai</a:t>
            </a:r>
            <a:r>
              <a:rPr lang="en-US" sz="2000" dirty="0"/>
              <a:t> </a:t>
            </a:r>
            <a:r>
              <a:rPr lang="en-US" sz="2000" dirty="0" err="1"/>
              <a:t>popoli</a:t>
            </a:r>
            <a:r>
              <a:rPr lang="en-US" sz="2000" dirty="0"/>
              <a:t> </a:t>
            </a:r>
            <a:r>
              <a:rPr lang="en-US" sz="2000" dirty="0" err="1"/>
              <a:t>civili</a:t>
            </a:r>
            <a:r>
              <a:rPr lang="en-US" sz="2000" dirty="0"/>
              <a:t>.</a:t>
            </a:r>
          </a:p>
          <a:p>
            <a:pPr marL="0" indent="0" algn="just">
              <a:buNone/>
            </a:pPr>
            <a:r>
              <a:rPr lang="en-US" sz="2000" dirty="0"/>
              <a:t>2. I </a:t>
            </a:r>
            <a:r>
              <a:rPr lang="en-US" sz="2000" dirty="0" err="1"/>
              <a:t>feriti</a:t>
            </a:r>
            <a:r>
              <a:rPr lang="en-US" sz="2000" dirty="0"/>
              <a:t> e </a:t>
            </a:r>
            <a:r>
              <a:rPr lang="en-US" sz="2000" dirty="0" err="1"/>
              <a:t>i</a:t>
            </a:r>
            <a:r>
              <a:rPr lang="en-US" sz="2000" dirty="0"/>
              <a:t> </a:t>
            </a:r>
            <a:r>
              <a:rPr lang="en-US" sz="2000" dirty="0" err="1"/>
              <a:t>malati</a:t>
            </a:r>
            <a:r>
              <a:rPr lang="en-US" sz="2000" dirty="0"/>
              <a:t> </a:t>
            </a:r>
            <a:r>
              <a:rPr lang="en-US" sz="2000" dirty="0" err="1"/>
              <a:t>saranno</a:t>
            </a:r>
            <a:r>
              <a:rPr lang="en-US" sz="2000" dirty="0"/>
              <a:t> </a:t>
            </a:r>
            <a:r>
              <a:rPr lang="en-US" sz="2000" dirty="0" err="1"/>
              <a:t>raccolti</a:t>
            </a:r>
            <a:r>
              <a:rPr lang="en-US" sz="2000" dirty="0"/>
              <a:t> e </a:t>
            </a:r>
            <a:r>
              <a:rPr lang="en-US" sz="2000" dirty="0" err="1"/>
              <a:t>curati</a:t>
            </a:r>
            <a:r>
              <a:rPr lang="en-US" sz="2000" dirty="0"/>
              <a:t>. […]</a:t>
            </a:r>
          </a:p>
        </p:txBody>
      </p:sp>
      <p:sp>
        <p:nvSpPr>
          <p:cNvPr id="7" name="Segnaposto numero diapositiva 6">
            <a:extLst>
              <a:ext uri="{FF2B5EF4-FFF2-40B4-BE49-F238E27FC236}">
                <a16:creationId xmlns:a16="http://schemas.microsoft.com/office/drawing/2014/main" id="{01943B5E-2C17-B8E3-F8A0-C331A9514FF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BB2E142-33F0-61AE-AE6C-0606ADF64BD7}"/>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Conflitto armato non internazionale (NIAC)</a:t>
            </a:r>
          </a:p>
        </p:txBody>
      </p:sp>
    </p:spTree>
    <p:extLst>
      <p:ext uri="{BB962C8B-B14F-4D97-AF65-F5344CB8AC3E}">
        <p14:creationId xmlns:p14="http://schemas.microsoft.com/office/powerpoint/2010/main" val="6711218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AB6F76-BA5B-6651-9096-0F539D41525D}"/>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0967F83-C4C4-2B7D-C37F-C3997BC2D8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23EDD0F6-4F98-AE82-A05B-F528BFD35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2B187CA-8CBF-63C2-A689-0120A1A1FD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5B803FB-1F47-BDE4-4FD7-4616B5B75532}"/>
              </a:ext>
            </a:extLst>
          </p:cNvPr>
          <p:cNvSpPr>
            <a:spLocks noGrp="1"/>
          </p:cNvSpPr>
          <p:nvPr>
            <p:ph sz="half" idx="1"/>
          </p:nvPr>
        </p:nvSpPr>
        <p:spPr>
          <a:xfrm>
            <a:off x="555710" y="1439399"/>
            <a:ext cx="11120475" cy="5282076"/>
          </a:xfrm>
        </p:spPr>
        <p:txBody>
          <a:bodyPr vert="horz" lIns="91440" tIns="45720" rIns="91440" bIns="45720" rtlCol="0">
            <a:normAutofit fontScale="92500" lnSpcReduction="20000"/>
          </a:bodyPr>
          <a:lstStyle/>
          <a:p>
            <a:pPr marL="0" indent="0" algn="just">
              <a:buNone/>
            </a:pPr>
            <a:r>
              <a:rPr lang="en-US" b="1" u="sng" dirty="0" err="1"/>
              <a:t>Articolo</a:t>
            </a:r>
            <a:r>
              <a:rPr lang="en-US" b="1" u="sng" dirty="0"/>
              <a:t> 1 del Secondo </a:t>
            </a:r>
            <a:r>
              <a:rPr lang="en-US" b="1" u="sng" dirty="0" err="1"/>
              <a:t>Protocollo</a:t>
            </a:r>
            <a:r>
              <a:rPr lang="en-US" b="1" u="sng" dirty="0"/>
              <a:t> </a:t>
            </a:r>
            <a:r>
              <a:rPr lang="en-US" b="1" u="sng" dirty="0" err="1"/>
              <a:t>Aggiuntivo</a:t>
            </a:r>
            <a:r>
              <a:rPr lang="en-US" b="1" u="sng" dirty="0"/>
              <a:t> (AP2)</a:t>
            </a:r>
          </a:p>
          <a:p>
            <a:pPr marL="0" indent="0" algn="just">
              <a:buNone/>
            </a:pPr>
            <a:endParaRPr lang="en-US" dirty="0"/>
          </a:p>
          <a:p>
            <a:pPr marL="457200" indent="-457200" algn="just">
              <a:buFont typeface="+mj-lt"/>
              <a:buAutoNum type="arabicPeriod"/>
            </a:pPr>
            <a:r>
              <a:rPr lang="en-US" dirty="0"/>
              <a:t>Il </a:t>
            </a:r>
            <a:r>
              <a:rPr lang="en-US" dirty="0" err="1"/>
              <a:t>presente</a:t>
            </a:r>
            <a:r>
              <a:rPr lang="en-US" dirty="0"/>
              <a:t> </a:t>
            </a:r>
            <a:r>
              <a:rPr lang="en-US" dirty="0" err="1"/>
              <a:t>Protocollo</a:t>
            </a:r>
            <a:r>
              <a:rPr lang="en-US" dirty="0"/>
              <a:t>, </a:t>
            </a:r>
            <a:r>
              <a:rPr lang="en-US" dirty="0" err="1"/>
              <a:t>che</a:t>
            </a:r>
            <a:r>
              <a:rPr lang="en-US" dirty="0"/>
              <a:t> </a:t>
            </a:r>
            <a:r>
              <a:rPr lang="en-US" dirty="0" err="1"/>
              <a:t>sviluppa</a:t>
            </a:r>
            <a:r>
              <a:rPr lang="en-US" dirty="0"/>
              <a:t> e completa </a:t>
            </a:r>
            <a:r>
              <a:rPr lang="en-US" dirty="0" err="1"/>
              <a:t>l’articolo</a:t>
            </a:r>
            <a:r>
              <a:rPr lang="en-US" dirty="0"/>
              <a:t> 3 </a:t>
            </a:r>
            <a:r>
              <a:rPr lang="en-US" dirty="0" err="1"/>
              <a:t>comune</a:t>
            </a:r>
            <a:r>
              <a:rPr lang="en-US" dirty="0"/>
              <a:t> alle </a:t>
            </a:r>
            <a:r>
              <a:rPr lang="en-US" dirty="0" err="1"/>
              <a:t>Convenzioni</a:t>
            </a:r>
            <a:r>
              <a:rPr lang="en-US" dirty="0"/>
              <a:t> di Ginevra del 12 </a:t>
            </a:r>
            <a:r>
              <a:rPr lang="en-US" dirty="0" err="1"/>
              <a:t>agosto</a:t>
            </a:r>
            <a:r>
              <a:rPr lang="en-US" dirty="0"/>
              <a:t> 1949 senza </a:t>
            </a:r>
            <a:r>
              <a:rPr lang="en-US" dirty="0" err="1"/>
              <a:t>modificarne</a:t>
            </a:r>
            <a:r>
              <a:rPr lang="en-US" dirty="0"/>
              <a:t> le </a:t>
            </a:r>
            <a:r>
              <a:rPr lang="en-US" dirty="0" err="1"/>
              <a:t>condizioni</a:t>
            </a:r>
            <a:r>
              <a:rPr lang="en-US" dirty="0"/>
              <a:t> </a:t>
            </a:r>
            <a:r>
              <a:rPr lang="en-US" dirty="0" err="1"/>
              <a:t>attuali</a:t>
            </a:r>
            <a:r>
              <a:rPr lang="en-US" dirty="0"/>
              <a:t> di </a:t>
            </a:r>
            <a:r>
              <a:rPr lang="en-US" dirty="0" err="1"/>
              <a:t>applicazione</a:t>
            </a:r>
            <a:r>
              <a:rPr lang="en-US" dirty="0"/>
              <a:t>, </a:t>
            </a:r>
            <a:r>
              <a:rPr lang="en-US" dirty="0" err="1"/>
              <a:t>si</a:t>
            </a:r>
            <a:r>
              <a:rPr lang="en-US" dirty="0"/>
              <a:t> </a:t>
            </a:r>
            <a:r>
              <a:rPr lang="en-US" dirty="0" err="1"/>
              <a:t>applicherà</a:t>
            </a:r>
            <a:r>
              <a:rPr lang="en-US" dirty="0"/>
              <a:t> a </a:t>
            </a:r>
            <a:r>
              <a:rPr lang="en-US" b="1" dirty="0"/>
              <a:t>tutti </a:t>
            </a:r>
            <a:r>
              <a:rPr lang="en-US" b="1" dirty="0" err="1"/>
              <a:t>i</a:t>
            </a:r>
            <a:r>
              <a:rPr lang="en-US" b="1" dirty="0"/>
              <a:t> </a:t>
            </a:r>
            <a:r>
              <a:rPr lang="en-US" b="1" dirty="0" err="1"/>
              <a:t>conflitti</a:t>
            </a:r>
            <a:r>
              <a:rPr lang="en-US" b="1" dirty="0"/>
              <a:t> </a:t>
            </a:r>
            <a:r>
              <a:rPr lang="en-US" b="1" dirty="0" err="1"/>
              <a:t>armati</a:t>
            </a:r>
            <a:r>
              <a:rPr lang="en-US" b="1" dirty="0"/>
              <a:t> </a:t>
            </a:r>
            <a:r>
              <a:rPr lang="en-US" b="1" dirty="0" err="1"/>
              <a:t>che</a:t>
            </a:r>
            <a:r>
              <a:rPr lang="en-US" b="1" dirty="0"/>
              <a:t> non </a:t>
            </a:r>
            <a:r>
              <a:rPr lang="en-US" b="1" dirty="0" err="1"/>
              <a:t>rientrano</a:t>
            </a:r>
            <a:r>
              <a:rPr lang="en-US" b="1" dirty="0"/>
              <a:t> </a:t>
            </a:r>
            <a:r>
              <a:rPr lang="en-US" b="1" dirty="0" err="1"/>
              <a:t>nell’articolo</a:t>
            </a:r>
            <a:r>
              <a:rPr lang="en-US" b="1" dirty="0"/>
              <a:t> 1 del </a:t>
            </a:r>
            <a:r>
              <a:rPr lang="en-US" b="1" dirty="0" err="1"/>
              <a:t>Protocollo</a:t>
            </a:r>
            <a:r>
              <a:rPr lang="en-US" b="1" dirty="0"/>
              <a:t> </a:t>
            </a:r>
            <a:r>
              <a:rPr lang="en-US" b="1" dirty="0" err="1"/>
              <a:t>aggiuntivo</a:t>
            </a:r>
            <a:r>
              <a:rPr lang="en-US" b="1" dirty="0"/>
              <a:t> </a:t>
            </a:r>
            <a:r>
              <a:rPr lang="en-US" dirty="0"/>
              <a:t>alle </a:t>
            </a:r>
            <a:r>
              <a:rPr lang="en-US" dirty="0" err="1"/>
              <a:t>Convenzioni</a:t>
            </a:r>
            <a:r>
              <a:rPr lang="en-US" dirty="0"/>
              <a:t> di Ginevra del 12 </a:t>
            </a:r>
            <a:r>
              <a:rPr lang="en-US" dirty="0" err="1"/>
              <a:t>agosto</a:t>
            </a:r>
            <a:r>
              <a:rPr lang="en-US" dirty="0"/>
              <a:t> 1949 </a:t>
            </a:r>
            <a:r>
              <a:rPr lang="en-US" dirty="0" err="1"/>
              <a:t>relativo</a:t>
            </a:r>
            <a:r>
              <a:rPr lang="en-US" dirty="0"/>
              <a:t> alla </a:t>
            </a:r>
            <a:r>
              <a:rPr lang="en-US" dirty="0" err="1"/>
              <a:t>protezione</a:t>
            </a:r>
            <a:r>
              <a:rPr lang="en-US" dirty="0"/>
              <a:t> delle </a:t>
            </a:r>
            <a:r>
              <a:rPr lang="en-US" dirty="0" err="1"/>
              <a:t>vittime</a:t>
            </a:r>
            <a:r>
              <a:rPr lang="en-US" dirty="0"/>
              <a:t> </a:t>
            </a:r>
            <a:r>
              <a:rPr lang="en-US" dirty="0" err="1"/>
              <a:t>dei</a:t>
            </a:r>
            <a:r>
              <a:rPr lang="en-US" dirty="0"/>
              <a:t> </a:t>
            </a:r>
            <a:r>
              <a:rPr lang="en-US" dirty="0" err="1"/>
              <a:t>conflitti</a:t>
            </a:r>
            <a:r>
              <a:rPr lang="en-US" dirty="0"/>
              <a:t> </a:t>
            </a:r>
            <a:r>
              <a:rPr lang="en-US" dirty="0" err="1"/>
              <a:t>armati</a:t>
            </a:r>
            <a:r>
              <a:rPr lang="en-US" dirty="0"/>
              <a:t> </a:t>
            </a:r>
            <a:r>
              <a:rPr lang="en-US" dirty="0" err="1"/>
              <a:t>internazionali</a:t>
            </a:r>
            <a:r>
              <a:rPr lang="en-US" dirty="0"/>
              <a:t> (</a:t>
            </a:r>
            <a:r>
              <a:rPr lang="en-US" dirty="0" err="1"/>
              <a:t>Protocollo</a:t>
            </a:r>
            <a:r>
              <a:rPr lang="en-US" dirty="0"/>
              <a:t> I), </a:t>
            </a:r>
            <a:r>
              <a:rPr lang="en-US" b="1" dirty="0"/>
              <a:t>e </a:t>
            </a:r>
            <a:r>
              <a:rPr lang="en-US" b="1" dirty="0" err="1"/>
              <a:t>che</a:t>
            </a:r>
            <a:r>
              <a:rPr lang="en-US" b="1" dirty="0"/>
              <a:t> </a:t>
            </a:r>
            <a:r>
              <a:rPr lang="en-US" b="1" dirty="0" err="1"/>
              <a:t>si</a:t>
            </a:r>
            <a:r>
              <a:rPr lang="en-US" b="1" dirty="0"/>
              <a:t> </a:t>
            </a:r>
            <a:r>
              <a:rPr lang="en-US" b="1" dirty="0" err="1"/>
              <a:t>svolgono</a:t>
            </a:r>
            <a:r>
              <a:rPr lang="en-US" b="1" dirty="0"/>
              <a:t> </a:t>
            </a:r>
            <a:r>
              <a:rPr lang="en-US" b="1" dirty="0" err="1"/>
              <a:t>sul</a:t>
            </a:r>
            <a:r>
              <a:rPr lang="en-US" b="1" dirty="0"/>
              <a:t> </a:t>
            </a:r>
            <a:r>
              <a:rPr lang="en-US" b="1" dirty="0" err="1"/>
              <a:t>territorio</a:t>
            </a:r>
            <a:r>
              <a:rPr lang="en-US" b="1" dirty="0"/>
              <a:t> di </a:t>
            </a:r>
            <a:r>
              <a:rPr lang="en-US" b="1" dirty="0" err="1"/>
              <a:t>un’Alta</a:t>
            </a:r>
            <a:r>
              <a:rPr lang="en-US" b="1" dirty="0"/>
              <a:t> </a:t>
            </a:r>
            <a:r>
              <a:rPr lang="en-US" b="1" dirty="0" err="1"/>
              <a:t>Parte</a:t>
            </a:r>
            <a:r>
              <a:rPr lang="en-US" b="1" dirty="0"/>
              <a:t> </a:t>
            </a:r>
            <a:r>
              <a:rPr lang="en-US" b="1" dirty="0" err="1"/>
              <a:t>contraente</a:t>
            </a:r>
            <a:r>
              <a:rPr lang="en-US" b="1" dirty="0"/>
              <a:t> </a:t>
            </a:r>
            <a:r>
              <a:rPr lang="en-US" b="1" dirty="0" err="1"/>
              <a:t>fra</a:t>
            </a:r>
            <a:r>
              <a:rPr lang="en-US" b="1" dirty="0"/>
              <a:t> le sue </a:t>
            </a:r>
            <a:r>
              <a:rPr lang="en-US" b="1" dirty="0" err="1"/>
              <a:t>forze</a:t>
            </a:r>
            <a:r>
              <a:rPr lang="en-US" b="1" dirty="0"/>
              <a:t> </a:t>
            </a:r>
            <a:r>
              <a:rPr lang="en-US" b="1" dirty="0" err="1"/>
              <a:t>armate</a:t>
            </a:r>
            <a:r>
              <a:rPr lang="en-US" b="1" dirty="0"/>
              <a:t> e </a:t>
            </a:r>
            <a:r>
              <a:rPr lang="en-US" b="1" dirty="0" err="1"/>
              <a:t>forze</a:t>
            </a:r>
            <a:r>
              <a:rPr lang="en-US" b="1" dirty="0"/>
              <a:t> </a:t>
            </a:r>
            <a:r>
              <a:rPr lang="en-US" b="1" dirty="0" err="1"/>
              <a:t>armate</a:t>
            </a:r>
            <a:r>
              <a:rPr lang="en-US" b="1" dirty="0"/>
              <a:t> </a:t>
            </a:r>
            <a:r>
              <a:rPr lang="en-US" b="1" dirty="0" err="1"/>
              <a:t>dissidenti</a:t>
            </a:r>
            <a:r>
              <a:rPr lang="en-US" b="1" dirty="0"/>
              <a:t> o </a:t>
            </a:r>
            <a:r>
              <a:rPr lang="en-US" b="1" dirty="0" err="1"/>
              <a:t>gruppi</a:t>
            </a:r>
            <a:r>
              <a:rPr lang="en-US" b="1" dirty="0"/>
              <a:t> </a:t>
            </a:r>
            <a:r>
              <a:rPr lang="en-US" b="1" dirty="0" err="1"/>
              <a:t>armati</a:t>
            </a:r>
            <a:r>
              <a:rPr lang="en-US" b="1" dirty="0"/>
              <a:t> </a:t>
            </a:r>
            <a:r>
              <a:rPr lang="en-US" b="1" dirty="0" err="1"/>
              <a:t>organizzati</a:t>
            </a:r>
            <a:r>
              <a:rPr lang="en-US" b="1" dirty="0"/>
              <a:t> </a:t>
            </a:r>
            <a:r>
              <a:rPr lang="en-US" b="1" dirty="0" err="1"/>
              <a:t>che</a:t>
            </a:r>
            <a:r>
              <a:rPr lang="en-US" b="1" dirty="0"/>
              <a:t>, sotto la </a:t>
            </a:r>
            <a:r>
              <a:rPr lang="en-US" b="1" dirty="0" err="1"/>
              <a:t>condotta</a:t>
            </a:r>
            <a:r>
              <a:rPr lang="en-US" b="1" dirty="0"/>
              <a:t> di un </a:t>
            </a:r>
            <a:r>
              <a:rPr lang="en-US" b="1" dirty="0" err="1"/>
              <a:t>comando</a:t>
            </a:r>
            <a:r>
              <a:rPr lang="en-US" b="1" dirty="0"/>
              <a:t> </a:t>
            </a:r>
            <a:r>
              <a:rPr lang="en-US" b="1" dirty="0" err="1"/>
              <a:t>responsabile</a:t>
            </a:r>
            <a:r>
              <a:rPr lang="en-US" b="1" dirty="0"/>
              <a:t>, </a:t>
            </a:r>
            <a:r>
              <a:rPr lang="en-US" b="1" dirty="0" err="1"/>
              <a:t>esercitano</a:t>
            </a:r>
            <a:r>
              <a:rPr lang="en-US" b="1" dirty="0"/>
              <a:t>, </a:t>
            </a:r>
            <a:r>
              <a:rPr lang="en-US" b="1" dirty="0" err="1"/>
              <a:t>su</a:t>
            </a:r>
            <a:r>
              <a:rPr lang="en-US" b="1" dirty="0"/>
              <a:t> </a:t>
            </a:r>
            <a:r>
              <a:rPr lang="en-US" b="1" dirty="0" err="1"/>
              <a:t>una</a:t>
            </a:r>
            <a:r>
              <a:rPr lang="en-US" b="1" dirty="0"/>
              <a:t> </a:t>
            </a:r>
            <a:r>
              <a:rPr lang="en-US" b="1" dirty="0" err="1"/>
              <a:t>parte</a:t>
            </a:r>
            <a:r>
              <a:rPr lang="en-US" b="1" dirty="0"/>
              <a:t> del </a:t>
            </a:r>
            <a:r>
              <a:rPr lang="en-US" b="1" dirty="0" err="1"/>
              <a:t>suo</a:t>
            </a:r>
            <a:r>
              <a:rPr lang="en-US" b="1" dirty="0"/>
              <a:t> </a:t>
            </a:r>
            <a:r>
              <a:rPr lang="en-US" b="1" dirty="0" err="1"/>
              <a:t>territorio</a:t>
            </a:r>
            <a:r>
              <a:rPr lang="en-US" b="1" dirty="0"/>
              <a:t>, un </a:t>
            </a:r>
            <a:r>
              <a:rPr lang="en-US" b="1" dirty="0" err="1"/>
              <a:t>controllo</a:t>
            </a:r>
            <a:r>
              <a:rPr lang="en-US" b="1" dirty="0"/>
              <a:t> tale da </a:t>
            </a:r>
            <a:r>
              <a:rPr lang="en-US" b="1" dirty="0" err="1"/>
              <a:t>permettere</a:t>
            </a:r>
            <a:r>
              <a:rPr lang="en-US" b="1" dirty="0"/>
              <a:t> loro di </a:t>
            </a:r>
            <a:r>
              <a:rPr lang="en-US" b="1" dirty="0" err="1"/>
              <a:t>condurre</a:t>
            </a:r>
            <a:r>
              <a:rPr lang="en-US" b="1" dirty="0"/>
              <a:t> </a:t>
            </a:r>
            <a:r>
              <a:rPr lang="en-US" b="1" dirty="0" err="1"/>
              <a:t>operazioni</a:t>
            </a:r>
            <a:r>
              <a:rPr lang="en-US" b="1" dirty="0"/>
              <a:t> </a:t>
            </a:r>
            <a:r>
              <a:rPr lang="en-US" b="1" dirty="0" err="1"/>
              <a:t>militari</a:t>
            </a:r>
            <a:r>
              <a:rPr lang="en-US" b="1" dirty="0"/>
              <a:t> </a:t>
            </a:r>
            <a:r>
              <a:rPr lang="en-US" b="1" dirty="0" err="1"/>
              <a:t>prolungate</a:t>
            </a:r>
            <a:r>
              <a:rPr lang="en-US" b="1" dirty="0"/>
              <a:t> e </a:t>
            </a:r>
            <a:r>
              <a:rPr lang="en-US" b="1" dirty="0" err="1"/>
              <a:t>concertate</a:t>
            </a:r>
            <a:r>
              <a:rPr lang="en-US" dirty="0"/>
              <a:t>, e di </a:t>
            </a:r>
            <a:r>
              <a:rPr lang="en-US" dirty="0" err="1"/>
              <a:t>applicare</a:t>
            </a:r>
            <a:r>
              <a:rPr lang="en-US" dirty="0"/>
              <a:t> il </a:t>
            </a:r>
            <a:r>
              <a:rPr lang="en-US" dirty="0" err="1"/>
              <a:t>presente</a:t>
            </a:r>
            <a:r>
              <a:rPr lang="en-US" dirty="0"/>
              <a:t> </a:t>
            </a:r>
            <a:r>
              <a:rPr lang="en-US" dirty="0" err="1"/>
              <a:t>Protocollo</a:t>
            </a:r>
            <a:r>
              <a:rPr lang="en-US" dirty="0"/>
              <a:t>.</a:t>
            </a:r>
          </a:p>
          <a:p>
            <a:pPr marL="457200" indent="-457200" algn="just">
              <a:buFont typeface="+mj-lt"/>
              <a:buAutoNum type="arabicPeriod"/>
            </a:pPr>
            <a:r>
              <a:rPr lang="en-US" dirty="0"/>
              <a:t>Il </a:t>
            </a:r>
            <a:r>
              <a:rPr lang="en-US" dirty="0" err="1"/>
              <a:t>presente</a:t>
            </a:r>
            <a:r>
              <a:rPr lang="en-US" dirty="0"/>
              <a:t> </a:t>
            </a:r>
            <a:r>
              <a:rPr lang="en-US" dirty="0" err="1"/>
              <a:t>Protocollo</a:t>
            </a:r>
            <a:r>
              <a:rPr lang="en-US" dirty="0"/>
              <a:t> </a:t>
            </a:r>
            <a:r>
              <a:rPr lang="en-US" b="1" u="sng" dirty="0"/>
              <a:t>non </a:t>
            </a:r>
            <a:r>
              <a:rPr lang="en-US" b="1" u="sng" dirty="0" err="1"/>
              <a:t>si</a:t>
            </a:r>
            <a:r>
              <a:rPr lang="en-US" b="1" u="sng" dirty="0"/>
              <a:t> </a:t>
            </a:r>
            <a:r>
              <a:rPr lang="en-US" b="1" u="sng" dirty="0" err="1"/>
              <a:t>applicherà</a:t>
            </a:r>
            <a:r>
              <a:rPr lang="en-US" b="1" u="sng" dirty="0"/>
              <a:t> alle </a:t>
            </a:r>
            <a:r>
              <a:rPr lang="en-US" b="1" u="sng" dirty="0" err="1"/>
              <a:t>situazioni</a:t>
            </a:r>
            <a:r>
              <a:rPr lang="en-US" b="1" u="sng" dirty="0"/>
              <a:t> di </a:t>
            </a:r>
            <a:r>
              <a:rPr lang="en-US" b="1" u="sng" dirty="0" err="1"/>
              <a:t>tensioni</a:t>
            </a:r>
            <a:r>
              <a:rPr lang="en-US" b="1" u="sng" dirty="0"/>
              <a:t> interne, di </a:t>
            </a:r>
            <a:r>
              <a:rPr lang="en-US" b="1" u="sng" dirty="0" err="1"/>
              <a:t>disordini</a:t>
            </a:r>
            <a:r>
              <a:rPr lang="en-US" b="1" u="sng" dirty="0"/>
              <a:t> </a:t>
            </a:r>
            <a:r>
              <a:rPr lang="en-US" b="1" u="sng" dirty="0" err="1"/>
              <a:t>interni</a:t>
            </a:r>
            <a:r>
              <a:rPr lang="en-US" b="1" u="sng" dirty="0"/>
              <a:t>, come le </a:t>
            </a:r>
            <a:r>
              <a:rPr lang="en-US" b="1" u="sng" dirty="0" err="1"/>
              <a:t>sommosse</a:t>
            </a:r>
            <a:r>
              <a:rPr lang="en-US" b="1" u="sng" dirty="0"/>
              <a:t>, </a:t>
            </a:r>
            <a:r>
              <a:rPr lang="en-US" b="1" u="sng" dirty="0" err="1"/>
              <a:t>gli</a:t>
            </a:r>
            <a:r>
              <a:rPr lang="en-US" b="1" u="sng" dirty="0"/>
              <a:t> </a:t>
            </a:r>
            <a:r>
              <a:rPr lang="en-US" b="1" u="sng" dirty="0" err="1"/>
              <a:t>atti</a:t>
            </a:r>
            <a:r>
              <a:rPr lang="en-US" b="1" u="sng" dirty="0"/>
              <a:t> </a:t>
            </a:r>
            <a:r>
              <a:rPr lang="en-US" b="1" u="sng" dirty="0" err="1"/>
              <a:t>isolati</a:t>
            </a:r>
            <a:r>
              <a:rPr lang="en-US" b="1" u="sng" dirty="0"/>
              <a:t> e </a:t>
            </a:r>
            <a:r>
              <a:rPr lang="en-US" b="1" u="sng" dirty="0" err="1"/>
              <a:t>sporadici</a:t>
            </a:r>
            <a:r>
              <a:rPr lang="en-US" b="1" u="sng" dirty="0"/>
              <a:t> di </a:t>
            </a:r>
            <a:r>
              <a:rPr lang="en-US" b="1" u="sng" dirty="0" err="1"/>
              <a:t>violenza</a:t>
            </a:r>
            <a:r>
              <a:rPr lang="en-US" b="1" u="sng" dirty="0"/>
              <a:t> ed </a:t>
            </a:r>
            <a:r>
              <a:rPr lang="en-US" b="1" u="sng" dirty="0" err="1"/>
              <a:t>altri</a:t>
            </a:r>
            <a:r>
              <a:rPr lang="en-US" b="1" u="sng" dirty="0"/>
              <a:t> </a:t>
            </a:r>
            <a:r>
              <a:rPr lang="en-US" b="1" u="sng" dirty="0" err="1"/>
              <a:t>atti</a:t>
            </a:r>
            <a:r>
              <a:rPr lang="en-US" b="1" u="sng" dirty="0"/>
              <a:t> </a:t>
            </a:r>
            <a:r>
              <a:rPr lang="en-US" b="1" u="sng" dirty="0" err="1"/>
              <a:t>analoghi</a:t>
            </a:r>
            <a:r>
              <a:rPr lang="en-US" b="1" u="sng" dirty="0"/>
              <a:t>, </a:t>
            </a:r>
            <a:r>
              <a:rPr lang="en-US" b="1" u="sng" dirty="0" err="1"/>
              <a:t>che</a:t>
            </a:r>
            <a:r>
              <a:rPr lang="en-US" b="1" u="sng" dirty="0"/>
              <a:t> non </a:t>
            </a:r>
            <a:r>
              <a:rPr lang="en-US" b="1" u="sng" dirty="0" err="1"/>
              <a:t>sono</a:t>
            </a:r>
            <a:r>
              <a:rPr lang="en-US" b="1" u="sng" dirty="0"/>
              <a:t> </a:t>
            </a:r>
            <a:r>
              <a:rPr lang="en-US" b="1" u="sng" dirty="0" err="1"/>
              <a:t>considerati</a:t>
            </a:r>
            <a:r>
              <a:rPr lang="en-US" b="1" u="sng" dirty="0"/>
              <a:t> come </a:t>
            </a:r>
            <a:r>
              <a:rPr lang="en-US" b="1" u="sng" dirty="0" err="1"/>
              <a:t>conflitti</a:t>
            </a:r>
            <a:r>
              <a:rPr lang="en-US" b="1" u="sng" dirty="0"/>
              <a:t> </a:t>
            </a:r>
            <a:r>
              <a:rPr lang="en-US" b="1" u="sng" dirty="0" err="1"/>
              <a:t>armati</a:t>
            </a:r>
            <a:r>
              <a:rPr lang="en-US" dirty="0"/>
              <a:t>.</a:t>
            </a:r>
          </a:p>
        </p:txBody>
      </p:sp>
      <p:sp>
        <p:nvSpPr>
          <p:cNvPr id="7" name="Segnaposto numero diapositiva 6">
            <a:extLst>
              <a:ext uri="{FF2B5EF4-FFF2-40B4-BE49-F238E27FC236}">
                <a16:creationId xmlns:a16="http://schemas.microsoft.com/office/drawing/2014/main" id="{EFA8805D-12E1-8B9C-1ECC-63B968376CD6}"/>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8D4829B-7317-1053-F075-E4356AA3DD13}"/>
              </a:ext>
            </a:extLst>
          </p:cNvPr>
          <p:cNvSpPr txBox="1"/>
          <p:nvPr/>
        </p:nvSpPr>
        <p:spPr>
          <a:xfrm>
            <a:off x="324466" y="396534"/>
            <a:ext cx="11621728" cy="769441"/>
          </a:xfrm>
          <a:prstGeom prst="rect">
            <a:avLst/>
          </a:prstGeom>
          <a:noFill/>
        </p:spPr>
        <p:txBody>
          <a:bodyPr wrap="square">
            <a:spAutoFit/>
          </a:bodyPr>
          <a:lstStyle/>
          <a:p>
            <a:pPr algn="ctr">
              <a:defRPr/>
            </a:pPr>
            <a:r>
              <a:rPr lang="it-IT" sz="4400" dirty="0"/>
              <a:t>Conflitto armato non internazionale (NIAC)</a:t>
            </a:r>
          </a:p>
        </p:txBody>
      </p:sp>
    </p:spTree>
    <p:extLst>
      <p:ext uri="{BB962C8B-B14F-4D97-AF65-F5344CB8AC3E}">
        <p14:creationId xmlns:p14="http://schemas.microsoft.com/office/powerpoint/2010/main" val="1904236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8B8E431-BDAA-1133-9483-A9AB6C4BE934}"/>
            </a:ext>
          </a:extLst>
        </p:cNvPr>
        <p:cNvGrpSpPr/>
        <p:nvPr/>
      </p:nvGrpSpPr>
      <p:grpSpPr>
        <a:xfrm>
          <a:off x="0" y="0"/>
          <a:ext cx="0" cy="0"/>
          <a:chOff x="0" y="0"/>
          <a:chExt cx="0" cy="0"/>
        </a:xfrm>
      </p:grpSpPr>
      <p:sp>
        <p:nvSpPr>
          <p:cNvPr id="5127" name="Rectangle 5126">
            <a:extLst>
              <a:ext uri="{FF2B5EF4-FFF2-40B4-BE49-F238E27FC236}">
                <a16:creationId xmlns:a16="http://schemas.microsoft.com/office/drawing/2014/main" id="{C0C1C9F4-8B6A-7270-8306-124C1DCB0E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122" name="Picture 2">
            <a:extLst>
              <a:ext uri="{FF2B5EF4-FFF2-40B4-BE49-F238E27FC236}">
                <a16:creationId xmlns:a16="http://schemas.microsoft.com/office/drawing/2014/main" id="{E9D7BFC9-7618-20D0-2ED2-1948A74727E5}"/>
              </a:ext>
            </a:extLst>
          </p:cNvPr>
          <p:cNvPicPr>
            <a:picLocks noChangeAspect="1" noChangeArrowheads="1"/>
          </p:cNvPicPr>
          <p:nvPr/>
        </p:nvPicPr>
        <p:blipFill>
          <a:blip r:embed="rId3"/>
          <a:srcRect t="6933" b="6933"/>
          <a:stretch/>
        </p:blipFill>
        <p:spPr bwMode="auto">
          <a:xfrm>
            <a:off x="1080911" y="578921"/>
            <a:ext cx="10272889" cy="5777429"/>
          </a:xfrm>
          <a:prstGeom prst="rect">
            <a:avLst/>
          </a:prstGeom>
          <a:noFill/>
          <a:extLst>
            <a:ext uri="{909E8E84-426E-40DD-AFC4-6F175D3DCCD1}">
              <a14:hiddenFill xmlns:a14="http://schemas.microsoft.com/office/drawing/2010/main">
                <a:solidFill>
                  <a:srgbClr val="FFFFFF"/>
                </a:solidFill>
              </a14:hiddenFill>
            </a:ext>
          </a:extLst>
        </p:spPr>
      </p:pic>
      <p:sp>
        <p:nvSpPr>
          <p:cNvPr id="7" name="Segnaposto numero diapositiva 6">
            <a:extLst>
              <a:ext uri="{FF2B5EF4-FFF2-40B4-BE49-F238E27FC236}">
                <a16:creationId xmlns:a16="http://schemas.microsoft.com/office/drawing/2014/main" id="{D3150B0A-F64B-5CBD-D2DC-5EE10D1B76E9}"/>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solidFill>
                  <a:srgbClr val="FFFFFF"/>
                </a:solidFill>
              </a:rPr>
              <a:pPr>
                <a:spcAft>
                  <a:spcPts val="600"/>
                </a:spcAft>
                <a:defRPr/>
              </a:pPr>
              <a:t>35</a:t>
            </a:fld>
            <a:endParaRPr lang="en-US">
              <a:solidFill>
                <a:srgbClr val="FFFFFF"/>
              </a:solidFill>
            </a:endParaRPr>
          </a:p>
        </p:txBody>
      </p:sp>
    </p:spTree>
    <p:extLst>
      <p:ext uri="{BB962C8B-B14F-4D97-AF65-F5344CB8AC3E}">
        <p14:creationId xmlns:p14="http://schemas.microsoft.com/office/powerpoint/2010/main" val="32554677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Guerra civile yemenita</a:t>
            </a:r>
          </a:p>
        </p:txBody>
      </p:sp>
      <p:graphicFrame>
        <p:nvGraphicFramePr>
          <p:cNvPr id="8" name="Segnaposto contenuto 7">
            <a:extLst>
              <a:ext uri="{FF2B5EF4-FFF2-40B4-BE49-F238E27FC236}">
                <a16:creationId xmlns:a16="http://schemas.microsoft.com/office/drawing/2014/main" id="{7A05FBD1-A174-B757-E06F-AB338FFEB39E}"/>
              </a:ext>
            </a:extLst>
          </p:cNvPr>
          <p:cNvGraphicFramePr>
            <a:graphicFrameLocks noGrp="1"/>
          </p:cNvGraphicFramePr>
          <p:nvPr>
            <p:ph sz="half" idx="1"/>
            <p:extLst>
              <p:ext uri="{D42A27DB-BD31-4B8C-83A1-F6EECF244321}">
                <p14:modId xmlns:p14="http://schemas.microsoft.com/office/powerpoint/2010/main" val="1076716184"/>
              </p:ext>
            </p:extLst>
          </p:nvPr>
        </p:nvGraphicFramePr>
        <p:xfrm>
          <a:off x="838200" y="1214064"/>
          <a:ext cx="4510558" cy="5554284"/>
        </p:xfrm>
        <a:graphic>
          <a:graphicData uri="http://schemas.openxmlformats.org/drawingml/2006/table">
            <a:tbl>
              <a:tblPr firstRow="1" bandRow="1">
                <a:tableStyleId>{5C22544A-7EE6-4342-B048-85BDC9FD1C3A}</a:tableStyleId>
              </a:tblPr>
              <a:tblGrid>
                <a:gridCol w="4510558">
                  <a:extLst>
                    <a:ext uri="{9D8B030D-6E8A-4147-A177-3AD203B41FA5}">
                      <a16:colId xmlns:a16="http://schemas.microsoft.com/office/drawing/2014/main" val="3616371134"/>
                    </a:ext>
                  </a:extLst>
                </a:gridCol>
              </a:tblGrid>
              <a:tr h="1058948">
                <a:tc>
                  <a:txBody>
                    <a:bodyPr/>
                    <a:lstStyle/>
                    <a:p>
                      <a:pPr algn="ctr"/>
                      <a:r>
                        <a:rPr lang="it-IT" sz="2800" dirty="0"/>
                        <a:t>Attori</a:t>
                      </a:r>
                    </a:p>
                  </a:txBody>
                  <a:tcPr/>
                </a:tc>
                <a:extLst>
                  <a:ext uri="{0D108BD9-81ED-4DB2-BD59-A6C34878D82A}">
                    <a16:rowId xmlns:a16="http://schemas.microsoft.com/office/drawing/2014/main" val="2273893838"/>
                  </a:ext>
                </a:extLst>
              </a:tr>
              <a:tr h="1058948">
                <a:tc>
                  <a:txBody>
                    <a:bodyPr/>
                    <a:lstStyle/>
                    <a:p>
                      <a:r>
                        <a:rPr lang="it-IT" sz="2400" b="1" u="sng" dirty="0"/>
                        <a:t>Esercito yemenita vs Houthi</a:t>
                      </a:r>
                    </a:p>
                  </a:txBody>
                  <a:tcPr/>
                </a:tc>
                <a:extLst>
                  <a:ext uri="{0D108BD9-81ED-4DB2-BD59-A6C34878D82A}">
                    <a16:rowId xmlns:a16="http://schemas.microsoft.com/office/drawing/2014/main" val="1165323118"/>
                  </a:ext>
                </a:extLst>
              </a:tr>
              <a:tr h="10589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Esercito yemenita vs Al Qaeda nella Penisola Arabica</a:t>
                      </a:r>
                    </a:p>
                  </a:txBody>
                  <a:tcPr/>
                </a:tc>
                <a:extLst>
                  <a:ext uri="{0D108BD9-81ED-4DB2-BD59-A6C34878D82A}">
                    <a16:rowId xmlns:a16="http://schemas.microsoft.com/office/drawing/2014/main" val="2300506588"/>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Coalizione a guida saudita vs Houthi </a:t>
                      </a:r>
                      <a:r>
                        <a:rPr lang="it-IT" sz="2400" dirty="0"/>
                        <a:t>(campagna aerea autorizzata)</a:t>
                      </a:r>
                    </a:p>
                  </a:txBody>
                  <a:tcPr/>
                </a:tc>
                <a:extLst>
                  <a:ext uri="{0D108BD9-81ED-4DB2-BD59-A6C34878D82A}">
                    <a16:rowId xmlns:a16="http://schemas.microsoft.com/office/drawing/2014/main" val="2599121772"/>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Attacchi USA vs Houthi </a:t>
                      </a:r>
                      <a:r>
                        <a:rPr lang="it-IT" sz="2400" dirty="0"/>
                        <a:t>(campagna di bombardamento non autorizzata)</a:t>
                      </a:r>
                    </a:p>
                  </a:txBody>
                  <a:tcPr/>
                </a:tc>
                <a:extLst>
                  <a:ext uri="{0D108BD9-81ED-4DB2-BD59-A6C34878D82A}">
                    <a16:rowId xmlns:a16="http://schemas.microsoft.com/office/drawing/2014/main" val="2088609785"/>
                  </a:ext>
                </a:extLst>
              </a:tr>
            </a:tbl>
          </a:graphicData>
        </a:graphic>
      </p:graphicFrame>
    </p:spTree>
    <p:extLst>
      <p:ext uri="{BB962C8B-B14F-4D97-AF65-F5344CB8AC3E}">
        <p14:creationId xmlns:p14="http://schemas.microsoft.com/office/powerpoint/2010/main" val="1588021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198485-FC88-1EE4-19DB-CA99BA7CC7C9}"/>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F1E03E6-9FAF-9743-7CF3-AE0DBF0B8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0B5E143-7EA6-EB45-6AE3-F8C7D8605D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44E4423-7761-E79E-495B-3BE018BFF6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egnaposto numero diapositiva 6">
            <a:extLst>
              <a:ext uri="{FF2B5EF4-FFF2-40B4-BE49-F238E27FC236}">
                <a16:creationId xmlns:a16="http://schemas.microsoft.com/office/drawing/2014/main" id="{1F06B9C0-E1D0-F899-9B88-20CAFB304BC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1950331-4BF0-783E-ED2A-31DE887655A0}"/>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Guerra civile yemenita</a:t>
            </a:r>
          </a:p>
        </p:txBody>
      </p:sp>
      <p:graphicFrame>
        <p:nvGraphicFramePr>
          <p:cNvPr id="8" name="Segnaposto contenuto 7">
            <a:extLst>
              <a:ext uri="{FF2B5EF4-FFF2-40B4-BE49-F238E27FC236}">
                <a16:creationId xmlns:a16="http://schemas.microsoft.com/office/drawing/2014/main" id="{BE161276-F737-9EB2-3B8E-33DA822BC4E3}"/>
              </a:ext>
            </a:extLst>
          </p:cNvPr>
          <p:cNvGraphicFramePr>
            <a:graphicFrameLocks noGrp="1"/>
          </p:cNvGraphicFramePr>
          <p:nvPr>
            <p:ph sz="half" idx="1"/>
            <p:extLst>
              <p:ext uri="{D42A27DB-BD31-4B8C-83A1-F6EECF244321}">
                <p14:modId xmlns:p14="http://schemas.microsoft.com/office/powerpoint/2010/main" val="3007140928"/>
              </p:ext>
            </p:extLst>
          </p:nvPr>
        </p:nvGraphicFramePr>
        <p:xfrm>
          <a:off x="838200" y="1214064"/>
          <a:ext cx="7365253" cy="5554284"/>
        </p:xfrm>
        <a:graphic>
          <a:graphicData uri="http://schemas.openxmlformats.org/drawingml/2006/table">
            <a:tbl>
              <a:tblPr firstRow="1" bandRow="1">
                <a:tableStyleId>{5C22544A-7EE6-4342-B048-85BDC9FD1C3A}</a:tableStyleId>
              </a:tblPr>
              <a:tblGrid>
                <a:gridCol w="4510558">
                  <a:extLst>
                    <a:ext uri="{9D8B030D-6E8A-4147-A177-3AD203B41FA5}">
                      <a16:colId xmlns:a16="http://schemas.microsoft.com/office/drawing/2014/main" val="3616371134"/>
                    </a:ext>
                  </a:extLst>
                </a:gridCol>
                <a:gridCol w="2854695">
                  <a:extLst>
                    <a:ext uri="{9D8B030D-6E8A-4147-A177-3AD203B41FA5}">
                      <a16:colId xmlns:a16="http://schemas.microsoft.com/office/drawing/2014/main" val="2326907550"/>
                    </a:ext>
                  </a:extLst>
                </a:gridCol>
              </a:tblGrid>
              <a:tr h="1058948">
                <a:tc>
                  <a:txBody>
                    <a:bodyPr/>
                    <a:lstStyle/>
                    <a:p>
                      <a:pPr algn="ctr"/>
                      <a:r>
                        <a:rPr lang="it-IT" sz="2800" dirty="0"/>
                        <a:t>Attori</a:t>
                      </a:r>
                    </a:p>
                  </a:txBody>
                  <a:tcPr/>
                </a:tc>
                <a:tc>
                  <a:txBody>
                    <a:bodyPr/>
                    <a:lstStyle/>
                    <a:p>
                      <a:pPr algn="ctr"/>
                      <a:r>
                        <a:rPr lang="it-IT" sz="2800" dirty="0"/>
                        <a:t>Classificazione</a:t>
                      </a:r>
                    </a:p>
                  </a:txBody>
                  <a:tcPr/>
                </a:tc>
                <a:extLst>
                  <a:ext uri="{0D108BD9-81ED-4DB2-BD59-A6C34878D82A}">
                    <a16:rowId xmlns:a16="http://schemas.microsoft.com/office/drawing/2014/main" val="2273893838"/>
                  </a:ext>
                </a:extLst>
              </a:tr>
              <a:tr h="1058948">
                <a:tc>
                  <a:txBody>
                    <a:bodyPr/>
                    <a:lstStyle/>
                    <a:p>
                      <a:r>
                        <a:rPr lang="it-IT" sz="2400" b="1" u="sng" dirty="0"/>
                        <a:t>Esercito yemenita vs Houthi</a:t>
                      </a:r>
                    </a:p>
                  </a:txBody>
                  <a:tcPr/>
                </a:tc>
                <a:tc>
                  <a:txBody>
                    <a:bodyPr/>
                    <a:lstStyle/>
                    <a:p>
                      <a:r>
                        <a:rPr lang="it-IT" sz="2400" dirty="0"/>
                        <a:t>NIAC</a:t>
                      </a:r>
                    </a:p>
                  </a:txBody>
                  <a:tcPr/>
                </a:tc>
                <a:extLst>
                  <a:ext uri="{0D108BD9-81ED-4DB2-BD59-A6C34878D82A}">
                    <a16:rowId xmlns:a16="http://schemas.microsoft.com/office/drawing/2014/main" val="1165323118"/>
                  </a:ext>
                </a:extLst>
              </a:tr>
              <a:tr h="10589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Esercito yemenita vs Al Qaeda nella Penisola Arabica</a:t>
                      </a:r>
                    </a:p>
                  </a:txBody>
                  <a:tcPr/>
                </a:tc>
                <a:tc>
                  <a:txBody>
                    <a:bodyPr/>
                    <a:lstStyle/>
                    <a:p>
                      <a:r>
                        <a:rPr lang="it-IT" sz="2400" dirty="0"/>
                        <a:t>NIAC</a:t>
                      </a:r>
                    </a:p>
                  </a:txBody>
                  <a:tcPr/>
                </a:tc>
                <a:extLst>
                  <a:ext uri="{0D108BD9-81ED-4DB2-BD59-A6C34878D82A}">
                    <a16:rowId xmlns:a16="http://schemas.microsoft.com/office/drawing/2014/main" val="2300506588"/>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Coalizione a guida saudita vs Houthi </a:t>
                      </a:r>
                      <a:r>
                        <a:rPr lang="it-IT" sz="2400" dirty="0"/>
                        <a:t>(campagna aerea autorizzata)</a:t>
                      </a:r>
                    </a:p>
                  </a:txBody>
                  <a:tcPr/>
                </a:tc>
                <a:tc>
                  <a:txBody>
                    <a:bodyPr/>
                    <a:lstStyle/>
                    <a:p>
                      <a:r>
                        <a:rPr lang="it-IT" sz="2400" dirty="0"/>
                        <a:t>NIAC</a:t>
                      </a:r>
                    </a:p>
                  </a:txBody>
                  <a:tcPr/>
                </a:tc>
                <a:extLst>
                  <a:ext uri="{0D108BD9-81ED-4DB2-BD59-A6C34878D82A}">
                    <a16:rowId xmlns:a16="http://schemas.microsoft.com/office/drawing/2014/main" val="2599121772"/>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Attacchi USA vs Houthi </a:t>
                      </a:r>
                      <a:r>
                        <a:rPr lang="it-IT" sz="2400" dirty="0"/>
                        <a:t>(campagna di bombardamento non autorizzata)</a:t>
                      </a:r>
                    </a:p>
                  </a:txBody>
                  <a:tcPr/>
                </a:tc>
                <a:tc>
                  <a:txBody>
                    <a:bodyPr/>
                    <a:lstStyle/>
                    <a:p>
                      <a:r>
                        <a:rPr lang="it-IT" sz="2400" dirty="0"/>
                        <a:t>IAC (USA vs Yemen) +</a:t>
                      </a:r>
                    </a:p>
                    <a:p>
                      <a:r>
                        <a:rPr lang="it-IT" sz="2400" dirty="0"/>
                        <a:t>NIAC (USA vs Houthi)</a:t>
                      </a:r>
                    </a:p>
                  </a:txBody>
                  <a:tcPr/>
                </a:tc>
                <a:extLst>
                  <a:ext uri="{0D108BD9-81ED-4DB2-BD59-A6C34878D82A}">
                    <a16:rowId xmlns:a16="http://schemas.microsoft.com/office/drawing/2014/main" val="2088609785"/>
                  </a:ext>
                </a:extLst>
              </a:tr>
            </a:tbl>
          </a:graphicData>
        </a:graphic>
      </p:graphicFrame>
    </p:spTree>
    <p:extLst>
      <p:ext uri="{BB962C8B-B14F-4D97-AF65-F5344CB8AC3E}">
        <p14:creationId xmlns:p14="http://schemas.microsoft.com/office/powerpoint/2010/main" val="15587576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D1EA6D-9165-983B-8BF8-064CFEF8A15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EE8720F-585D-AFB6-2689-F43FED99C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475ED7B-9EEA-EC32-B4E0-6230914EB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0DC67AB-2CC6-46EA-C3B1-7BB29CDB8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egnaposto numero diapositiva 6">
            <a:extLst>
              <a:ext uri="{FF2B5EF4-FFF2-40B4-BE49-F238E27FC236}">
                <a16:creationId xmlns:a16="http://schemas.microsoft.com/office/drawing/2014/main" id="{2CDBEEC4-A697-F8E0-5201-0FD733240D28}"/>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230C104A-6B58-70DE-8FDC-A459F94C84E0}"/>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Guerra civile yemenita</a:t>
            </a:r>
          </a:p>
        </p:txBody>
      </p:sp>
      <p:graphicFrame>
        <p:nvGraphicFramePr>
          <p:cNvPr id="8" name="Segnaposto contenuto 7">
            <a:extLst>
              <a:ext uri="{FF2B5EF4-FFF2-40B4-BE49-F238E27FC236}">
                <a16:creationId xmlns:a16="http://schemas.microsoft.com/office/drawing/2014/main" id="{3CC363FD-2DB0-4D19-FFA1-436CB97C7274}"/>
              </a:ext>
            </a:extLst>
          </p:cNvPr>
          <p:cNvGraphicFramePr>
            <a:graphicFrameLocks noGrp="1"/>
          </p:cNvGraphicFramePr>
          <p:nvPr>
            <p:ph sz="half" idx="1"/>
          </p:nvPr>
        </p:nvGraphicFramePr>
        <p:xfrm>
          <a:off x="838200" y="1214064"/>
          <a:ext cx="10416822" cy="5554284"/>
        </p:xfrm>
        <a:graphic>
          <a:graphicData uri="http://schemas.openxmlformats.org/drawingml/2006/table">
            <a:tbl>
              <a:tblPr firstRow="1" bandRow="1">
                <a:tableStyleId>{5C22544A-7EE6-4342-B048-85BDC9FD1C3A}</a:tableStyleId>
              </a:tblPr>
              <a:tblGrid>
                <a:gridCol w="4510558">
                  <a:extLst>
                    <a:ext uri="{9D8B030D-6E8A-4147-A177-3AD203B41FA5}">
                      <a16:colId xmlns:a16="http://schemas.microsoft.com/office/drawing/2014/main" val="3616371134"/>
                    </a:ext>
                  </a:extLst>
                </a:gridCol>
                <a:gridCol w="2854695">
                  <a:extLst>
                    <a:ext uri="{9D8B030D-6E8A-4147-A177-3AD203B41FA5}">
                      <a16:colId xmlns:a16="http://schemas.microsoft.com/office/drawing/2014/main" val="2326907550"/>
                    </a:ext>
                  </a:extLst>
                </a:gridCol>
                <a:gridCol w="3051569">
                  <a:extLst>
                    <a:ext uri="{9D8B030D-6E8A-4147-A177-3AD203B41FA5}">
                      <a16:colId xmlns:a16="http://schemas.microsoft.com/office/drawing/2014/main" val="2062418190"/>
                    </a:ext>
                  </a:extLst>
                </a:gridCol>
              </a:tblGrid>
              <a:tr h="1058948">
                <a:tc>
                  <a:txBody>
                    <a:bodyPr/>
                    <a:lstStyle/>
                    <a:p>
                      <a:pPr algn="ctr"/>
                      <a:r>
                        <a:rPr lang="it-IT" sz="2800" dirty="0"/>
                        <a:t>Attori</a:t>
                      </a:r>
                    </a:p>
                  </a:txBody>
                  <a:tcPr/>
                </a:tc>
                <a:tc>
                  <a:txBody>
                    <a:bodyPr/>
                    <a:lstStyle/>
                    <a:p>
                      <a:pPr algn="ctr"/>
                      <a:r>
                        <a:rPr lang="it-IT" sz="2800" dirty="0"/>
                        <a:t>Classificazione</a:t>
                      </a:r>
                    </a:p>
                  </a:txBody>
                  <a:tcPr/>
                </a:tc>
                <a:tc>
                  <a:txBody>
                    <a:bodyPr/>
                    <a:lstStyle/>
                    <a:p>
                      <a:pPr algn="ctr"/>
                      <a:r>
                        <a:rPr lang="it-IT" sz="2800" dirty="0"/>
                        <a:t>Norme applicabili</a:t>
                      </a:r>
                    </a:p>
                  </a:txBody>
                  <a:tcPr/>
                </a:tc>
                <a:extLst>
                  <a:ext uri="{0D108BD9-81ED-4DB2-BD59-A6C34878D82A}">
                    <a16:rowId xmlns:a16="http://schemas.microsoft.com/office/drawing/2014/main" val="2273893838"/>
                  </a:ext>
                </a:extLst>
              </a:tr>
              <a:tr h="1058948">
                <a:tc>
                  <a:txBody>
                    <a:bodyPr/>
                    <a:lstStyle/>
                    <a:p>
                      <a:r>
                        <a:rPr lang="it-IT" sz="2400" b="1" u="sng" dirty="0"/>
                        <a:t>Esercito yemenita vs Houthi</a:t>
                      </a:r>
                    </a:p>
                  </a:txBody>
                  <a:tcPr/>
                </a:tc>
                <a:tc>
                  <a:txBody>
                    <a:bodyPr/>
                    <a:lstStyle/>
                    <a:p>
                      <a:r>
                        <a:rPr lang="it-IT" sz="2400" dirty="0"/>
                        <a:t>NIAC</a:t>
                      </a:r>
                    </a:p>
                  </a:txBody>
                  <a:tcPr/>
                </a:tc>
                <a:tc>
                  <a:txBody>
                    <a:bodyPr/>
                    <a:lstStyle/>
                    <a:p>
                      <a:r>
                        <a:rPr lang="it-IT" sz="2400" dirty="0"/>
                        <a:t>CA3 + AP2</a:t>
                      </a:r>
                    </a:p>
                  </a:txBody>
                  <a:tcPr/>
                </a:tc>
                <a:extLst>
                  <a:ext uri="{0D108BD9-81ED-4DB2-BD59-A6C34878D82A}">
                    <a16:rowId xmlns:a16="http://schemas.microsoft.com/office/drawing/2014/main" val="1165323118"/>
                  </a:ext>
                </a:extLst>
              </a:tr>
              <a:tr h="10589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Esercito yemenita vs Al Qaeda nella Penisola Arabica</a:t>
                      </a:r>
                    </a:p>
                  </a:txBody>
                  <a:tcPr/>
                </a:tc>
                <a:tc>
                  <a:txBody>
                    <a:bodyPr/>
                    <a:lstStyle/>
                    <a:p>
                      <a:r>
                        <a:rPr lang="it-IT" sz="2400" dirty="0"/>
                        <a:t>NIAC</a:t>
                      </a:r>
                    </a:p>
                  </a:txBody>
                  <a:tcPr/>
                </a:tc>
                <a:tc>
                  <a:txBody>
                    <a:bodyPr/>
                    <a:lstStyle/>
                    <a:p>
                      <a:r>
                        <a:rPr lang="it-IT" sz="2400" dirty="0"/>
                        <a:t>CA3</a:t>
                      </a:r>
                    </a:p>
                  </a:txBody>
                  <a:tcPr/>
                </a:tc>
                <a:extLst>
                  <a:ext uri="{0D108BD9-81ED-4DB2-BD59-A6C34878D82A}">
                    <a16:rowId xmlns:a16="http://schemas.microsoft.com/office/drawing/2014/main" val="2300506588"/>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Coalizione a guida saudita vs Houthi </a:t>
                      </a:r>
                      <a:r>
                        <a:rPr lang="it-IT" sz="2400" dirty="0"/>
                        <a:t>(campagna aerea autorizzata)</a:t>
                      </a:r>
                    </a:p>
                  </a:txBody>
                  <a:tcPr/>
                </a:tc>
                <a:tc>
                  <a:txBody>
                    <a:bodyPr/>
                    <a:lstStyle/>
                    <a:p>
                      <a:r>
                        <a:rPr lang="it-IT" sz="2400" dirty="0"/>
                        <a:t>NIAC</a:t>
                      </a:r>
                    </a:p>
                  </a:txBody>
                  <a:tcPr/>
                </a:tc>
                <a:tc>
                  <a:txBody>
                    <a:bodyPr/>
                    <a:lstStyle/>
                    <a:p>
                      <a:r>
                        <a:rPr lang="it-IT" sz="2400" dirty="0"/>
                        <a:t>CA3 + AP2</a:t>
                      </a:r>
                    </a:p>
                  </a:txBody>
                  <a:tcPr/>
                </a:tc>
                <a:extLst>
                  <a:ext uri="{0D108BD9-81ED-4DB2-BD59-A6C34878D82A}">
                    <a16:rowId xmlns:a16="http://schemas.microsoft.com/office/drawing/2014/main" val="2599121772"/>
                  </a:ext>
                </a:extLst>
              </a:tr>
              <a:tr h="116528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2400" b="1" u="sng" dirty="0"/>
                        <a:t>Attacchi USA vs Houthi </a:t>
                      </a:r>
                      <a:r>
                        <a:rPr lang="it-IT" sz="2400" dirty="0"/>
                        <a:t>(campagna di bombardamento non autorizzata)</a:t>
                      </a:r>
                    </a:p>
                  </a:txBody>
                  <a:tcPr/>
                </a:tc>
                <a:tc>
                  <a:txBody>
                    <a:bodyPr/>
                    <a:lstStyle/>
                    <a:p>
                      <a:r>
                        <a:rPr lang="it-IT" sz="2400" dirty="0"/>
                        <a:t>IAC (USA vs Yemen) +</a:t>
                      </a:r>
                    </a:p>
                    <a:p>
                      <a:r>
                        <a:rPr lang="it-IT" sz="2400" dirty="0"/>
                        <a:t>NIAC (USA vs Houthi)</a:t>
                      </a:r>
                    </a:p>
                  </a:txBody>
                  <a:tcPr/>
                </a:tc>
                <a:tc>
                  <a:txBody>
                    <a:bodyPr/>
                    <a:lstStyle/>
                    <a:p>
                      <a:r>
                        <a:rPr lang="it-IT" sz="2400" dirty="0"/>
                        <a:t>4GC (con Yemen)</a:t>
                      </a:r>
                    </a:p>
                    <a:p>
                      <a:r>
                        <a:rPr lang="it-IT" sz="2400" dirty="0"/>
                        <a:t>CA3 (con Houthi)</a:t>
                      </a:r>
                    </a:p>
                  </a:txBody>
                  <a:tcPr/>
                </a:tc>
                <a:extLst>
                  <a:ext uri="{0D108BD9-81ED-4DB2-BD59-A6C34878D82A}">
                    <a16:rowId xmlns:a16="http://schemas.microsoft.com/office/drawing/2014/main" val="2088609785"/>
                  </a:ext>
                </a:extLst>
              </a:tr>
            </a:tbl>
          </a:graphicData>
        </a:graphic>
      </p:graphicFrame>
    </p:spTree>
    <p:extLst>
      <p:ext uri="{BB962C8B-B14F-4D97-AF65-F5344CB8AC3E}">
        <p14:creationId xmlns:p14="http://schemas.microsoft.com/office/powerpoint/2010/main" val="460580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pPr>
                <a:spcAft>
                  <a:spcPts val="600"/>
                </a:spcAft>
                <a:defRPr/>
              </a:pPr>
              <a:t>4</a:t>
            </a:fld>
            <a:endParaRPr lang="en-US"/>
          </a:p>
        </p:txBody>
      </p:sp>
      <p:pic>
        <p:nvPicPr>
          <p:cNvPr id="13314" name="Picture 2">
            <a:extLst>
              <a:ext uri="{FF2B5EF4-FFF2-40B4-BE49-F238E27FC236}">
                <a16:creationId xmlns:a16="http://schemas.microsoft.com/office/drawing/2014/main" id="{3E24F544-EBAA-2D74-3EE5-8B373F394B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753" r="-2" b="-2"/>
          <a:stretch/>
        </p:blipFill>
        <p:spPr bwMode="auto">
          <a:xfrm>
            <a:off x="0" y="-51619"/>
            <a:ext cx="12338135" cy="6601900"/>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descr="Immagine che contiene testo, schermata, Carattere, Policromia&#10;&#10;Descrizione generata automaticamente">
            <a:extLst>
              <a:ext uri="{FF2B5EF4-FFF2-40B4-BE49-F238E27FC236}">
                <a16:creationId xmlns:a16="http://schemas.microsoft.com/office/drawing/2014/main" id="{77741D60-C7CF-B111-EABF-CF2DDBBCF142}"/>
              </a:ext>
            </a:extLst>
          </p:cNvPr>
          <p:cNvPicPr>
            <a:picLocks noChangeAspect="1"/>
          </p:cNvPicPr>
          <p:nvPr/>
        </p:nvPicPr>
        <p:blipFill>
          <a:blip r:embed="rId4"/>
          <a:stretch>
            <a:fillRect/>
          </a:stretch>
        </p:blipFill>
        <p:spPr>
          <a:xfrm>
            <a:off x="8937522" y="5103728"/>
            <a:ext cx="3254477" cy="1754272"/>
          </a:xfrm>
          <a:prstGeom prst="rect">
            <a:avLst/>
          </a:prstGeom>
        </p:spPr>
      </p:pic>
    </p:spTree>
    <p:extLst>
      <p:ext uri="{BB962C8B-B14F-4D97-AF65-F5344CB8AC3E}">
        <p14:creationId xmlns:p14="http://schemas.microsoft.com/office/powerpoint/2010/main" val="189208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DC53E7-0EC0-2468-586A-2D8511F4FE1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589549B-1CBD-5F29-2BCC-72D13BB070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D8F5096-CE29-A234-3110-D36FFE45C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AC8690C-5E6E-75C4-F1DA-2515ACA145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476CE08-9E49-605A-6EA8-0BBD9B3430A6}"/>
              </a:ext>
            </a:extLst>
          </p:cNvPr>
          <p:cNvSpPr>
            <a:spLocks noGrp="1"/>
          </p:cNvSpPr>
          <p:nvPr>
            <p:ph sz="half" idx="1"/>
          </p:nvPr>
        </p:nvSpPr>
        <p:spPr>
          <a:xfrm>
            <a:off x="555710" y="1439399"/>
            <a:ext cx="11120475" cy="5022068"/>
          </a:xfrm>
        </p:spPr>
        <p:txBody>
          <a:bodyPr vert="horz" lIns="91440" tIns="45720" rIns="91440" bIns="45720" rtlCol="0">
            <a:normAutofit fontScale="85000" lnSpcReduction="10000"/>
          </a:bodyPr>
          <a:lstStyle/>
          <a:p>
            <a:pPr algn="just"/>
            <a:r>
              <a:rPr lang="en-US" sz="3200" dirty="0"/>
              <a:t>64 </a:t>
            </a:r>
            <a:r>
              <a:rPr lang="en-US" sz="3200" dirty="0" err="1"/>
              <a:t>articoli</a:t>
            </a:r>
            <a:endParaRPr lang="en-US" sz="3200" dirty="0"/>
          </a:p>
          <a:p>
            <a:pPr algn="just"/>
            <a:r>
              <a:rPr lang="en-US" sz="3200" dirty="0"/>
              <a:t>Campo di </a:t>
            </a:r>
            <a:r>
              <a:rPr lang="en-US" sz="3200" dirty="0" err="1"/>
              <a:t>applicazione</a:t>
            </a:r>
            <a:r>
              <a:rPr lang="en-US" sz="3200" dirty="0"/>
              <a:t>:</a:t>
            </a:r>
          </a:p>
          <a:p>
            <a:pPr marL="457200" indent="-457200" algn="just">
              <a:buFont typeface="+mj-lt"/>
              <a:buAutoNum type="alphaLcParenR"/>
            </a:pPr>
            <a:r>
              <a:rPr lang="en-US" sz="3200" dirty="0"/>
              <a:t>Soldati </a:t>
            </a:r>
            <a:r>
              <a:rPr lang="en-US" sz="3200" dirty="0" err="1"/>
              <a:t>feriti</a:t>
            </a:r>
            <a:r>
              <a:rPr lang="en-US" sz="3200" dirty="0"/>
              <a:t> e </a:t>
            </a:r>
            <a:r>
              <a:rPr lang="en-US" sz="3200" dirty="0" err="1"/>
              <a:t>malati</a:t>
            </a:r>
            <a:r>
              <a:rPr lang="en-US" sz="3200" dirty="0"/>
              <a:t>
</a:t>
            </a:r>
            <a:r>
              <a:rPr lang="en-US" sz="3200" dirty="0" err="1"/>
              <a:t>Personale</a:t>
            </a:r>
            <a:r>
              <a:rPr lang="en-US" sz="3200" dirty="0"/>
              <a:t> medico, </a:t>
            </a:r>
            <a:r>
              <a:rPr lang="en-US" sz="3200" dirty="0" err="1"/>
              <a:t>strutture</a:t>
            </a:r>
            <a:r>
              <a:rPr lang="en-US" sz="3200" dirty="0"/>
              <a:t> e </a:t>
            </a:r>
            <a:r>
              <a:rPr lang="en-US" sz="3200" dirty="0" err="1"/>
              <a:t>attrezzature</a:t>
            </a:r>
            <a:r>
              <a:rPr lang="en-US" sz="3200" dirty="0"/>
              <a:t>
</a:t>
            </a:r>
            <a:r>
              <a:rPr lang="en-US" sz="3200" dirty="0" err="1"/>
              <a:t>Personale</a:t>
            </a:r>
            <a:r>
              <a:rPr lang="en-US" sz="3200" dirty="0"/>
              <a:t> civile di </a:t>
            </a:r>
            <a:r>
              <a:rPr lang="en-US" sz="3200" dirty="0" err="1"/>
              <a:t>supporto</a:t>
            </a:r>
            <a:r>
              <a:rPr lang="en-US" sz="3200" dirty="0"/>
              <a:t> </a:t>
            </a:r>
            <a:r>
              <a:rPr lang="en-US" sz="3200" dirty="0" err="1"/>
              <a:t>ferito</a:t>
            </a:r>
            <a:r>
              <a:rPr lang="en-US" sz="3200" dirty="0"/>
              <a:t> e </a:t>
            </a:r>
            <a:r>
              <a:rPr lang="en-US" sz="3200" dirty="0" err="1"/>
              <a:t>malato</a:t>
            </a:r>
            <a:r>
              <a:rPr lang="en-US" sz="3200" dirty="0"/>
              <a:t> </a:t>
            </a:r>
            <a:r>
              <a:rPr lang="en-US" sz="3200" dirty="0" err="1"/>
              <a:t>che</a:t>
            </a:r>
            <a:r>
              <a:rPr lang="en-US" sz="3200" dirty="0"/>
              <a:t> </a:t>
            </a:r>
            <a:r>
              <a:rPr lang="en-US" sz="3200" dirty="0" err="1"/>
              <a:t>accompagnava</a:t>
            </a:r>
            <a:r>
              <a:rPr lang="en-US" sz="3200" dirty="0"/>
              <a:t> le </a:t>
            </a:r>
            <a:r>
              <a:rPr lang="en-US" sz="3200" dirty="0" err="1"/>
              <a:t>forze</a:t>
            </a:r>
            <a:r>
              <a:rPr lang="en-US" sz="3200" dirty="0"/>
              <a:t> </a:t>
            </a:r>
            <a:r>
              <a:rPr lang="en-US" sz="3200" dirty="0" err="1"/>
              <a:t>armate</a:t>
            </a:r>
            <a:r>
              <a:rPr lang="en-US" sz="3200" dirty="0"/>
              <a:t>
</a:t>
            </a:r>
            <a:r>
              <a:rPr lang="en-US" sz="3200" dirty="0" err="1"/>
              <a:t>Cappellani</a:t>
            </a:r>
            <a:r>
              <a:rPr lang="en-US" sz="3200" dirty="0"/>
              <a:t> </a:t>
            </a:r>
            <a:r>
              <a:rPr lang="en-US" sz="3200" dirty="0" err="1"/>
              <a:t>militari</a:t>
            </a:r>
            <a:r>
              <a:rPr lang="en-US" sz="3200" dirty="0"/>
              <a:t>
</a:t>
            </a:r>
            <a:r>
              <a:rPr lang="it-IT" sz="3200" dirty="0"/>
              <a:t>Popolazione civile in caso di </a:t>
            </a:r>
            <a:r>
              <a:rPr lang="it-IT" sz="3200" i="1" dirty="0" err="1"/>
              <a:t>levée</a:t>
            </a:r>
            <a:r>
              <a:rPr lang="it-IT" sz="3200" i="1" dirty="0"/>
              <a:t> en masse </a:t>
            </a:r>
            <a:r>
              <a:rPr lang="it-IT" sz="3200" dirty="0"/>
              <a:t>(«popolazione di un territorio non occupato che, all’avvicinarsi del nemico, prenda spontaneamente le armi per combattere le truppe d’invasione senza aver avuto il tempo di organizzarsi come forze armate regolari, purché porti apertamente le armi e rispetti le leggi e gli usi della guerra»)</a:t>
            </a:r>
          </a:p>
        </p:txBody>
      </p:sp>
      <p:sp>
        <p:nvSpPr>
          <p:cNvPr id="7" name="Segnaposto numero diapositiva 6">
            <a:extLst>
              <a:ext uri="{FF2B5EF4-FFF2-40B4-BE49-F238E27FC236}">
                <a16:creationId xmlns:a16="http://schemas.microsoft.com/office/drawing/2014/main" id="{FF56EAB7-72AA-40D3-BB2C-881D6D850FB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C1D2C6AE-3C72-93D5-BCF9-5D05152DAD2F}"/>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Convenzione di Ginevra (GC1)</a:t>
            </a:r>
          </a:p>
        </p:txBody>
      </p:sp>
    </p:spTree>
    <p:extLst>
      <p:ext uri="{BB962C8B-B14F-4D97-AF65-F5344CB8AC3E}">
        <p14:creationId xmlns:p14="http://schemas.microsoft.com/office/powerpoint/2010/main" val="205184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A6DDB3-E6A2-83B9-20FF-4AB872B2F9D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CB71AAE-A010-B060-D0C1-940B83348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1573797-D2EC-7871-D6FB-3820A3DE2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D5027E7-0CDE-1585-2080-413DE898BE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3FF9520-FD31-180A-14EB-18050586A685}"/>
              </a:ext>
            </a:extLst>
          </p:cNvPr>
          <p:cNvSpPr>
            <a:spLocks noGrp="1"/>
          </p:cNvSpPr>
          <p:nvPr>
            <p:ph sz="half" idx="1"/>
          </p:nvPr>
        </p:nvSpPr>
        <p:spPr>
          <a:xfrm>
            <a:off x="555710" y="1165975"/>
            <a:ext cx="11120475" cy="5555500"/>
          </a:xfrm>
        </p:spPr>
        <p:txBody>
          <a:bodyPr vert="horz" lIns="91440" tIns="45720" rIns="91440" bIns="45720" rtlCol="0">
            <a:normAutofit fontScale="85000" lnSpcReduction="10000"/>
          </a:bodyPr>
          <a:lstStyle/>
          <a:p>
            <a:pPr algn="just"/>
            <a:r>
              <a:rPr lang="en-US" sz="3200" dirty="0" err="1"/>
              <a:t>Diritto</a:t>
            </a:r>
            <a:r>
              <a:rPr lang="en-US" sz="3200" dirty="0"/>
              <a:t> del CICR di </a:t>
            </a:r>
            <a:r>
              <a:rPr lang="en-US" sz="3200" dirty="0" err="1"/>
              <a:t>assistere</a:t>
            </a:r>
            <a:r>
              <a:rPr lang="en-US" sz="3200" dirty="0"/>
              <a:t> </a:t>
            </a:r>
            <a:r>
              <a:rPr lang="en-US" sz="3200" dirty="0" err="1"/>
              <a:t>feriti</a:t>
            </a:r>
            <a:r>
              <a:rPr lang="en-US" sz="3200" dirty="0"/>
              <a:t> e </a:t>
            </a:r>
            <a:r>
              <a:rPr lang="en-US" sz="3200" dirty="0" err="1"/>
              <a:t>i</a:t>
            </a:r>
            <a:r>
              <a:rPr lang="en-US" sz="3200" dirty="0"/>
              <a:t> </a:t>
            </a:r>
            <a:r>
              <a:rPr lang="en-US" sz="3200" dirty="0" err="1"/>
              <a:t>malati</a:t>
            </a:r>
            <a:r>
              <a:rPr lang="en-US" sz="3200" dirty="0"/>
              <a:t>. Le </a:t>
            </a:r>
            <a:r>
              <a:rPr lang="en-US" sz="3200" dirty="0" err="1"/>
              <a:t>società</a:t>
            </a:r>
            <a:r>
              <a:rPr lang="en-US" sz="3200" dirty="0"/>
              <a:t> </a:t>
            </a:r>
            <a:r>
              <a:rPr lang="en-US" sz="3200" dirty="0" err="1"/>
              <a:t>nazionali</a:t>
            </a:r>
            <a:r>
              <a:rPr lang="en-US" sz="3200" dirty="0"/>
              <a:t> della Croce Rossa e della Mezzaluna Rossa, </a:t>
            </a:r>
            <a:r>
              <a:rPr lang="en-US" sz="3200" dirty="0" err="1"/>
              <a:t>altre</a:t>
            </a:r>
            <a:r>
              <a:rPr lang="en-US" sz="3200" dirty="0"/>
              <a:t> </a:t>
            </a:r>
            <a:r>
              <a:rPr lang="en-US" sz="3200" dirty="0" err="1"/>
              <a:t>organizzazioni</a:t>
            </a:r>
            <a:r>
              <a:rPr lang="en-US" sz="3200" dirty="0"/>
              <a:t> di </a:t>
            </a:r>
            <a:r>
              <a:rPr lang="en-US" sz="3200" dirty="0" err="1"/>
              <a:t>soccorso</a:t>
            </a:r>
            <a:r>
              <a:rPr lang="en-US" sz="3200" dirty="0"/>
              <a:t> </a:t>
            </a:r>
            <a:r>
              <a:rPr lang="en-US" sz="3200" dirty="0" err="1"/>
              <a:t>autorizzate</a:t>
            </a:r>
            <a:r>
              <a:rPr lang="en-US" sz="3200" dirty="0"/>
              <a:t> e </a:t>
            </a:r>
            <a:r>
              <a:rPr lang="en-US" sz="3200" dirty="0" err="1"/>
              <a:t>imparziali</a:t>
            </a:r>
            <a:r>
              <a:rPr lang="en-US" sz="3200" dirty="0"/>
              <a:t> e </a:t>
            </a:r>
            <a:r>
              <a:rPr lang="en-US" sz="3200" dirty="0" err="1"/>
              <a:t>governi</a:t>
            </a:r>
            <a:r>
              <a:rPr lang="en-US" sz="3200" dirty="0"/>
              <a:t> </a:t>
            </a:r>
            <a:r>
              <a:rPr lang="en-US" sz="3200" dirty="0" err="1"/>
              <a:t>neutrali</a:t>
            </a:r>
            <a:r>
              <a:rPr lang="en-US" sz="3200" dirty="0"/>
              <a:t> </a:t>
            </a:r>
            <a:r>
              <a:rPr lang="en-US" sz="3200" dirty="0" err="1"/>
              <a:t>possono</a:t>
            </a:r>
            <a:r>
              <a:rPr lang="en-US" sz="3200" dirty="0"/>
              <a:t> </a:t>
            </a:r>
            <a:r>
              <a:rPr lang="en-US" sz="3200" dirty="0" err="1"/>
              <a:t>fornire</a:t>
            </a:r>
            <a:r>
              <a:rPr lang="en-US" sz="3200" dirty="0"/>
              <a:t> </a:t>
            </a:r>
            <a:r>
              <a:rPr lang="en-US" sz="3200" dirty="0" err="1"/>
              <a:t>servizi</a:t>
            </a:r>
            <a:r>
              <a:rPr lang="en-US" sz="3200" dirty="0"/>
              <a:t> </a:t>
            </a:r>
            <a:r>
              <a:rPr lang="en-US" sz="3200" dirty="0" err="1"/>
              <a:t>umanitari</a:t>
            </a:r>
            <a:endParaRPr lang="en-US" sz="3200" dirty="0"/>
          </a:p>
          <a:p>
            <a:pPr algn="just"/>
            <a:r>
              <a:rPr lang="en-US" sz="3200" dirty="0"/>
              <a:t>I </a:t>
            </a:r>
            <a:r>
              <a:rPr lang="en-US" sz="3200" dirty="0" err="1"/>
              <a:t>feriti</a:t>
            </a:r>
            <a:r>
              <a:rPr lang="en-US" sz="3200" dirty="0"/>
              <a:t> e </a:t>
            </a:r>
            <a:r>
              <a:rPr lang="en-US" sz="3200" dirty="0" err="1"/>
              <a:t>i</a:t>
            </a:r>
            <a:r>
              <a:rPr lang="en-US" sz="3200" dirty="0"/>
              <a:t> </a:t>
            </a:r>
            <a:r>
              <a:rPr lang="en-US" sz="3200" dirty="0" err="1"/>
              <a:t>malati</a:t>
            </a:r>
            <a:r>
              <a:rPr lang="en-US" sz="3200" dirty="0"/>
              <a:t> </a:t>
            </a:r>
            <a:r>
              <a:rPr lang="en-US" sz="3200" dirty="0" err="1"/>
              <a:t>devono</a:t>
            </a:r>
            <a:r>
              <a:rPr lang="en-US" sz="3200" dirty="0"/>
              <a:t> </a:t>
            </a:r>
            <a:r>
              <a:rPr lang="en-US" sz="3200" dirty="0" err="1"/>
              <a:t>essere</a:t>
            </a:r>
            <a:r>
              <a:rPr lang="en-US" sz="3200" dirty="0"/>
              <a:t> </a:t>
            </a:r>
            <a:r>
              <a:rPr lang="en-US" sz="3200" dirty="0" err="1"/>
              <a:t>rispettati</a:t>
            </a:r>
            <a:r>
              <a:rPr lang="en-US" sz="3200" dirty="0"/>
              <a:t> e </a:t>
            </a:r>
            <a:r>
              <a:rPr lang="en-US" sz="3200" dirty="0" err="1"/>
              <a:t>protetti</a:t>
            </a:r>
            <a:r>
              <a:rPr lang="en-US" sz="3200" dirty="0"/>
              <a:t> senza </a:t>
            </a:r>
            <a:r>
              <a:rPr lang="en-US" sz="3200" dirty="0" err="1"/>
              <a:t>discriminazione</a:t>
            </a:r>
            <a:r>
              <a:rPr lang="en-US" sz="3200" dirty="0"/>
              <a:t> in base a </a:t>
            </a:r>
            <a:r>
              <a:rPr lang="en-US" sz="3200" dirty="0" err="1"/>
              <a:t>sesso</a:t>
            </a:r>
            <a:r>
              <a:rPr lang="en-US" sz="3200" dirty="0"/>
              <a:t>, </a:t>
            </a:r>
            <a:r>
              <a:rPr lang="en-US" sz="3200" dirty="0" err="1"/>
              <a:t>razza</a:t>
            </a:r>
            <a:r>
              <a:rPr lang="en-US" sz="3200" dirty="0"/>
              <a:t>, </a:t>
            </a:r>
            <a:r>
              <a:rPr lang="en-US" sz="3200" dirty="0" err="1"/>
              <a:t>nazionalità</a:t>
            </a:r>
            <a:r>
              <a:rPr lang="en-US" sz="3200" dirty="0"/>
              <a:t>, </a:t>
            </a:r>
            <a:r>
              <a:rPr lang="en-US" sz="3200" dirty="0" err="1"/>
              <a:t>religione</a:t>
            </a:r>
            <a:r>
              <a:rPr lang="en-US" sz="3200" dirty="0"/>
              <a:t>, </a:t>
            </a:r>
            <a:r>
              <a:rPr lang="en-US" sz="3200" dirty="0" err="1"/>
              <a:t>convinzioni</a:t>
            </a:r>
            <a:r>
              <a:rPr lang="en-US" sz="3200" dirty="0"/>
              <a:t> </a:t>
            </a:r>
            <a:r>
              <a:rPr lang="en-US" sz="3200" dirty="0" err="1"/>
              <a:t>politiche</a:t>
            </a:r>
            <a:r>
              <a:rPr lang="en-US" sz="3200" dirty="0"/>
              <a:t> o </a:t>
            </a:r>
            <a:r>
              <a:rPr lang="en-US" sz="3200" dirty="0" err="1"/>
              <a:t>altri</a:t>
            </a:r>
            <a:r>
              <a:rPr lang="en-US" sz="3200" dirty="0"/>
              <a:t> </a:t>
            </a:r>
            <a:r>
              <a:rPr lang="en-US" sz="3200" dirty="0" err="1"/>
              <a:t>criteri</a:t>
            </a:r>
            <a:r>
              <a:rPr lang="en-US" sz="3200" dirty="0"/>
              <a:t> (art. 12). </a:t>
            </a:r>
          </a:p>
          <a:p>
            <a:pPr algn="just"/>
            <a:r>
              <a:rPr lang="en-US" sz="3200" dirty="0"/>
              <a:t>I </a:t>
            </a:r>
            <a:r>
              <a:rPr lang="en-US" sz="3200" dirty="0" err="1"/>
              <a:t>feriti</a:t>
            </a:r>
            <a:r>
              <a:rPr lang="en-US" sz="3200" dirty="0"/>
              <a:t> e </a:t>
            </a:r>
            <a:r>
              <a:rPr lang="en-US" sz="3200" dirty="0" err="1"/>
              <a:t>i</a:t>
            </a:r>
            <a:r>
              <a:rPr lang="en-US" sz="3200" dirty="0"/>
              <a:t> </a:t>
            </a:r>
            <a:r>
              <a:rPr lang="en-US" sz="3200" dirty="0" err="1"/>
              <a:t>malati</a:t>
            </a:r>
            <a:r>
              <a:rPr lang="en-US" sz="3200" dirty="0"/>
              <a:t> non </a:t>
            </a:r>
            <a:r>
              <a:rPr lang="en-US" sz="3200" dirty="0" err="1"/>
              <a:t>devono</a:t>
            </a:r>
            <a:r>
              <a:rPr lang="en-US" sz="3200" dirty="0"/>
              <a:t> </a:t>
            </a:r>
            <a:r>
              <a:rPr lang="en-US" sz="3200" dirty="0" err="1"/>
              <a:t>essere</a:t>
            </a:r>
            <a:r>
              <a:rPr lang="en-US" sz="3200" dirty="0"/>
              <a:t> </a:t>
            </a:r>
            <a:r>
              <a:rPr lang="en-US" sz="3200" dirty="0" err="1"/>
              <a:t>uccisi</a:t>
            </a:r>
            <a:r>
              <a:rPr lang="en-US" sz="3200" dirty="0"/>
              <a:t> o </a:t>
            </a:r>
            <a:r>
              <a:rPr lang="en-US" sz="3200" dirty="0" err="1"/>
              <a:t>sottoposti</a:t>
            </a:r>
            <a:r>
              <a:rPr lang="en-US" sz="3200" dirty="0"/>
              <a:t> a torture o </a:t>
            </a:r>
            <a:r>
              <a:rPr lang="en-US" sz="3200" dirty="0" err="1"/>
              <a:t>esperimenti</a:t>
            </a:r>
            <a:r>
              <a:rPr lang="en-US" sz="3200" dirty="0"/>
              <a:t> </a:t>
            </a:r>
            <a:r>
              <a:rPr lang="en-US" sz="3200" dirty="0" err="1"/>
              <a:t>biologici</a:t>
            </a:r>
            <a:r>
              <a:rPr lang="en-US" sz="3200" dirty="0"/>
              <a:t> (art. 12)</a:t>
            </a:r>
          </a:p>
          <a:p>
            <a:pPr algn="just"/>
            <a:r>
              <a:rPr lang="en-US" sz="3200" dirty="0"/>
              <a:t>I </a:t>
            </a:r>
            <a:r>
              <a:rPr lang="en-US" sz="3200" dirty="0" err="1"/>
              <a:t>feriti</a:t>
            </a:r>
            <a:r>
              <a:rPr lang="en-US" sz="3200" dirty="0"/>
              <a:t> e </a:t>
            </a:r>
            <a:r>
              <a:rPr lang="en-US" sz="3200" dirty="0" err="1"/>
              <a:t>i</a:t>
            </a:r>
            <a:r>
              <a:rPr lang="en-US" sz="3200" dirty="0"/>
              <a:t> </a:t>
            </a:r>
            <a:r>
              <a:rPr lang="en-US" sz="3200" dirty="0" err="1"/>
              <a:t>malati</a:t>
            </a:r>
            <a:r>
              <a:rPr lang="en-US" sz="3200" dirty="0"/>
              <a:t> </a:t>
            </a:r>
            <a:r>
              <a:rPr lang="en-US" sz="3200" dirty="0" err="1"/>
              <a:t>riceveranno</a:t>
            </a:r>
            <a:r>
              <a:rPr lang="en-US" sz="3200" dirty="0"/>
              <a:t> cure </a:t>
            </a:r>
            <a:r>
              <a:rPr lang="en-US" sz="3200" dirty="0" err="1"/>
              <a:t>adeguate</a:t>
            </a:r>
            <a:r>
              <a:rPr lang="en-US" sz="3200" dirty="0"/>
              <a:t> e </a:t>
            </a:r>
            <a:r>
              <a:rPr lang="en-US" sz="3200" dirty="0" err="1"/>
              <a:t>devono</a:t>
            </a:r>
            <a:r>
              <a:rPr lang="en-US" sz="3200" dirty="0"/>
              <a:t> </a:t>
            </a:r>
            <a:r>
              <a:rPr lang="en-US" sz="3200" dirty="0" err="1"/>
              <a:t>essere</a:t>
            </a:r>
            <a:r>
              <a:rPr lang="en-US" sz="3200" dirty="0"/>
              <a:t> </a:t>
            </a:r>
            <a:r>
              <a:rPr lang="en-US" sz="3200" dirty="0" err="1"/>
              <a:t>protetti</a:t>
            </a:r>
            <a:r>
              <a:rPr lang="en-US" sz="3200" dirty="0"/>
              <a:t> dal </a:t>
            </a:r>
            <a:r>
              <a:rPr lang="en-US" sz="3200" dirty="0" err="1"/>
              <a:t>saccheggio</a:t>
            </a:r>
            <a:r>
              <a:rPr lang="en-US" sz="3200" dirty="0"/>
              <a:t> e </a:t>
            </a:r>
            <a:r>
              <a:rPr lang="en-US" sz="3200" dirty="0" err="1"/>
              <a:t>dai</a:t>
            </a:r>
            <a:r>
              <a:rPr lang="en-US" sz="3200" dirty="0"/>
              <a:t> </a:t>
            </a:r>
            <a:r>
              <a:rPr lang="en-US" sz="3200" dirty="0" err="1"/>
              <a:t>maltrattamenti</a:t>
            </a:r>
            <a:r>
              <a:rPr lang="en-US" sz="3200" dirty="0"/>
              <a:t> (art. 15)</a:t>
            </a:r>
          </a:p>
          <a:p>
            <a:pPr algn="just"/>
            <a:r>
              <a:rPr lang="en-US" sz="3200" dirty="0"/>
              <a:t>Tutte le parti </a:t>
            </a:r>
            <a:r>
              <a:rPr lang="en-US" sz="3200" dirty="0" err="1"/>
              <a:t>coinvolte</a:t>
            </a:r>
            <a:r>
              <a:rPr lang="en-US" sz="3200" dirty="0"/>
              <a:t> in </a:t>
            </a:r>
            <a:r>
              <a:rPr lang="en-US" sz="3200" dirty="0" err="1"/>
              <a:t>conflitto</a:t>
            </a:r>
            <a:r>
              <a:rPr lang="en-US" sz="3200" dirty="0"/>
              <a:t> </a:t>
            </a:r>
            <a:r>
              <a:rPr lang="en-US" sz="3200" dirty="0" err="1"/>
              <a:t>devono</a:t>
            </a:r>
            <a:r>
              <a:rPr lang="en-US" sz="3200" dirty="0"/>
              <a:t> </a:t>
            </a:r>
            <a:r>
              <a:rPr lang="en-US" sz="3200" dirty="0" err="1"/>
              <a:t>cercare</a:t>
            </a:r>
            <a:r>
              <a:rPr lang="en-US" sz="3200" dirty="0"/>
              <a:t> e </a:t>
            </a:r>
            <a:r>
              <a:rPr lang="en-US" sz="3200" dirty="0" err="1"/>
              <a:t>recuperare</a:t>
            </a:r>
            <a:r>
              <a:rPr lang="en-US" sz="3200" dirty="0"/>
              <a:t> </a:t>
            </a:r>
            <a:r>
              <a:rPr lang="en-US" sz="3200" dirty="0" err="1"/>
              <a:t>i</a:t>
            </a:r>
            <a:r>
              <a:rPr lang="en-US" sz="3200" dirty="0"/>
              <a:t> </a:t>
            </a:r>
            <a:r>
              <a:rPr lang="en-US" sz="3200" dirty="0" err="1"/>
              <a:t>feriti</a:t>
            </a:r>
            <a:r>
              <a:rPr lang="en-US" sz="3200" dirty="0"/>
              <a:t> e </a:t>
            </a:r>
            <a:r>
              <a:rPr lang="en-US" sz="3200" dirty="0" err="1"/>
              <a:t>i</a:t>
            </a:r>
            <a:r>
              <a:rPr lang="en-US" sz="3200" dirty="0"/>
              <a:t> </a:t>
            </a:r>
            <a:r>
              <a:rPr lang="en-US" sz="3200" dirty="0" err="1"/>
              <a:t>malati</a:t>
            </a:r>
            <a:r>
              <a:rPr lang="en-US" sz="3200" dirty="0"/>
              <a:t>, </a:t>
            </a:r>
            <a:r>
              <a:rPr lang="en-US" sz="3200" dirty="0" err="1"/>
              <a:t>specialmente</a:t>
            </a:r>
            <a:r>
              <a:rPr lang="en-US" sz="3200" dirty="0"/>
              <a:t> dopo la </a:t>
            </a:r>
            <a:r>
              <a:rPr lang="en-US" sz="3200" dirty="0" err="1"/>
              <a:t>battaglia</a:t>
            </a:r>
            <a:r>
              <a:rPr lang="en-US" sz="3200" dirty="0"/>
              <a:t>, e </a:t>
            </a:r>
            <a:r>
              <a:rPr lang="en-US" sz="3200" dirty="0" err="1"/>
              <a:t>fornire</a:t>
            </a:r>
            <a:r>
              <a:rPr lang="en-US" sz="3200" dirty="0"/>
              <a:t> le </a:t>
            </a:r>
            <a:r>
              <a:rPr lang="en-US" sz="3200" dirty="0" err="1"/>
              <a:t>informazioni</a:t>
            </a:r>
            <a:r>
              <a:rPr lang="en-US" sz="3200" dirty="0"/>
              <a:t> relative </a:t>
            </a:r>
            <a:r>
              <a:rPr lang="en-US" sz="3200" dirty="0" err="1"/>
              <a:t>all'Agenzia</a:t>
            </a:r>
            <a:r>
              <a:rPr lang="en-US" sz="3200" dirty="0"/>
              <a:t> Centrale per la </a:t>
            </a:r>
            <a:r>
              <a:rPr lang="en-US" sz="3200" dirty="0" err="1"/>
              <a:t>Ricerca</a:t>
            </a:r>
            <a:r>
              <a:rPr lang="en-US" sz="3200" dirty="0"/>
              <a:t> e la </a:t>
            </a:r>
            <a:r>
              <a:rPr lang="en-US" sz="3200" dirty="0" err="1"/>
              <a:t>Protezione</a:t>
            </a:r>
            <a:r>
              <a:rPr lang="en-US" sz="3200" dirty="0"/>
              <a:t> del Comitato Internazionale della Croce Rossa (CICR) (</a:t>
            </a:r>
            <a:r>
              <a:rPr lang="en-US" sz="3200" dirty="0" err="1"/>
              <a:t>artt</a:t>
            </a:r>
            <a:r>
              <a:rPr lang="en-US" sz="3200" dirty="0"/>
              <a:t>. 15-16)</a:t>
            </a:r>
          </a:p>
        </p:txBody>
      </p:sp>
      <p:sp>
        <p:nvSpPr>
          <p:cNvPr id="7" name="Segnaposto numero diapositiva 6">
            <a:extLst>
              <a:ext uri="{FF2B5EF4-FFF2-40B4-BE49-F238E27FC236}">
                <a16:creationId xmlns:a16="http://schemas.microsoft.com/office/drawing/2014/main" id="{848C9988-1358-DD3B-6A49-A8A5E041A83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9E3D25E-2DB5-7590-0961-0B107547DCF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 Convenzione di Ginevra (GC1)</a:t>
            </a:r>
          </a:p>
        </p:txBody>
      </p:sp>
    </p:spTree>
    <p:extLst>
      <p:ext uri="{BB962C8B-B14F-4D97-AF65-F5344CB8AC3E}">
        <p14:creationId xmlns:p14="http://schemas.microsoft.com/office/powerpoint/2010/main" val="1825020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1369B71-BD11-0FE6-F95B-22A73177C964}"/>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776E573-5DD3-4F58-B2E6-9435E87E9E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F5991AB-CF0E-65BA-EF72-7F9F4AC2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EFA5F2D-3EEC-F6D2-5EEA-0CAF3334C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6890BF7-C89D-00D7-4FA4-FBCE03BD3017}"/>
              </a:ext>
            </a:extLst>
          </p:cNvPr>
          <p:cNvSpPr>
            <a:spLocks noGrp="1"/>
          </p:cNvSpPr>
          <p:nvPr>
            <p:ph sz="half" idx="1"/>
          </p:nvPr>
        </p:nvSpPr>
        <p:spPr>
          <a:xfrm>
            <a:off x="555710" y="1439399"/>
            <a:ext cx="11120475" cy="5022068"/>
          </a:xfrm>
        </p:spPr>
        <p:txBody>
          <a:bodyPr vert="horz" lIns="91440" tIns="45720" rIns="91440" bIns="45720" rtlCol="0">
            <a:normAutofit/>
          </a:bodyPr>
          <a:lstStyle/>
          <a:p>
            <a:pPr algn="just"/>
            <a:r>
              <a:rPr lang="en-US" sz="3600" dirty="0"/>
              <a:t>63 </a:t>
            </a:r>
            <a:r>
              <a:rPr lang="en-US" sz="3600" dirty="0" err="1"/>
              <a:t>articoli</a:t>
            </a:r>
            <a:endParaRPr lang="en-US" sz="3600" dirty="0"/>
          </a:p>
          <a:p>
            <a:pPr algn="just"/>
            <a:r>
              <a:rPr lang="en-US" sz="3600" dirty="0"/>
              <a:t>Campo di </a:t>
            </a:r>
            <a:r>
              <a:rPr lang="en-US" sz="3600" dirty="0" err="1"/>
              <a:t>applicazione</a:t>
            </a:r>
            <a:r>
              <a:rPr lang="en-US" sz="3600" dirty="0"/>
              <a:t>:</a:t>
            </a:r>
          </a:p>
          <a:p>
            <a:pPr marL="457200" indent="-457200" algn="just">
              <a:buFont typeface="+mj-lt"/>
              <a:buAutoNum type="alphaLcParenR"/>
            </a:pPr>
            <a:r>
              <a:rPr lang="en-US" sz="3600" dirty="0" err="1"/>
              <a:t>Membri</a:t>
            </a:r>
            <a:r>
              <a:rPr lang="en-US" sz="3600" dirty="0"/>
              <a:t> delle </a:t>
            </a:r>
            <a:r>
              <a:rPr lang="en-US" sz="3600" dirty="0" err="1"/>
              <a:t>forze</a:t>
            </a:r>
            <a:r>
              <a:rPr lang="en-US" sz="3600" dirty="0"/>
              <a:t> </a:t>
            </a:r>
            <a:r>
              <a:rPr lang="en-US" sz="3600" dirty="0" err="1"/>
              <a:t>armate</a:t>
            </a:r>
            <a:r>
              <a:rPr lang="en-US" sz="3600" dirty="0"/>
              <a:t> </a:t>
            </a:r>
            <a:r>
              <a:rPr lang="en-US" sz="3600" dirty="0" err="1"/>
              <a:t>feriti</a:t>
            </a:r>
            <a:r>
              <a:rPr lang="en-US" sz="3600" dirty="0"/>
              <a:t>, </a:t>
            </a:r>
            <a:r>
              <a:rPr lang="en-US" sz="3600" dirty="0" err="1"/>
              <a:t>malati</a:t>
            </a:r>
            <a:r>
              <a:rPr lang="en-US" sz="3600" dirty="0"/>
              <a:t> o </a:t>
            </a:r>
            <a:r>
              <a:rPr lang="en-US" sz="3600" dirty="0" err="1"/>
              <a:t>naufraghi</a:t>
            </a:r>
            <a:r>
              <a:rPr lang="en-US" sz="3600" dirty="0"/>
              <a:t>
</a:t>
            </a:r>
            <a:r>
              <a:rPr lang="it-IT" sz="3600" dirty="0"/>
              <a:t>Navi ospedale e personale medico</a:t>
            </a:r>
          </a:p>
          <a:p>
            <a:pPr marL="457200" indent="-457200" algn="just">
              <a:buFont typeface="+mj-lt"/>
              <a:buAutoNum type="alphaLcParenR"/>
            </a:pPr>
            <a:r>
              <a:rPr lang="it-IT" sz="3600" dirty="0"/>
              <a:t>Civili che accompagnano le forze armate</a:t>
            </a:r>
          </a:p>
          <a:p>
            <a:pPr algn="just"/>
            <a:r>
              <a:rPr lang="it-IT" sz="3600" dirty="0"/>
              <a:t>definizione di naufrago: «applicabile ad ogni naufragio, qualunque siano le circostanze in cui è avvenuto, compresi l’ammaraggio forzato o la caduta in mare»</a:t>
            </a:r>
            <a:endParaRPr lang="en-US" sz="3600" dirty="0"/>
          </a:p>
        </p:txBody>
      </p:sp>
      <p:sp>
        <p:nvSpPr>
          <p:cNvPr id="7" name="Segnaposto numero diapositiva 6">
            <a:extLst>
              <a:ext uri="{FF2B5EF4-FFF2-40B4-BE49-F238E27FC236}">
                <a16:creationId xmlns:a16="http://schemas.microsoft.com/office/drawing/2014/main" id="{4F3DDD29-AE4C-0069-8E64-5206B2756157}"/>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B569F95-C9C5-EDBC-FD85-ACF98E45921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 Convenzione di Ginevra (GC2)</a:t>
            </a:r>
          </a:p>
        </p:txBody>
      </p:sp>
    </p:spTree>
    <p:extLst>
      <p:ext uri="{BB962C8B-B14F-4D97-AF65-F5344CB8AC3E}">
        <p14:creationId xmlns:p14="http://schemas.microsoft.com/office/powerpoint/2010/main" val="1437745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1C1A40-B1CE-86FE-C01B-D088A4CD9B81}"/>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706985C-675E-9060-A8FE-E235E41D66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84E8E35-E407-FA11-7130-8DFABAA39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7139F0E-3731-437A-95CA-D3E8727FC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D40BB2E-7EDD-D959-910A-47D4C66C8C50}"/>
              </a:ext>
            </a:extLst>
          </p:cNvPr>
          <p:cNvSpPr>
            <a:spLocks noGrp="1"/>
          </p:cNvSpPr>
          <p:nvPr>
            <p:ph sz="half" idx="1"/>
          </p:nvPr>
        </p:nvSpPr>
        <p:spPr>
          <a:xfrm>
            <a:off x="555710" y="1165974"/>
            <a:ext cx="11120475" cy="5692025"/>
          </a:xfrm>
        </p:spPr>
        <p:txBody>
          <a:bodyPr vert="horz" lIns="91440" tIns="45720" rIns="91440" bIns="45720" rtlCol="0">
            <a:normAutofit lnSpcReduction="10000"/>
          </a:bodyPr>
          <a:lstStyle/>
          <a:p>
            <a:pPr algn="just"/>
            <a:r>
              <a:rPr lang="it-IT" dirty="0"/>
              <a:t>Adottare tutte le misure possibili per cercare, raccogliere e assistere feriti, malati e naufraghi</a:t>
            </a:r>
          </a:p>
          <a:p>
            <a:pPr algn="just"/>
            <a:r>
              <a:rPr lang="it-IT" dirty="0"/>
              <a:t>Una nave da guerra non può catturare il personale medico di una nave ospedale, ma può tenere i feriti, i malati e i naufragati come prigionieri di guerra a condizione che possano essere trasferiti in sicurezza e che la nave da guerra disponga delle strutture per prendersi cura di loro (artt. 15 ss.)</a:t>
            </a:r>
          </a:p>
          <a:p>
            <a:pPr algn="just"/>
            <a:r>
              <a:rPr lang="it-IT" dirty="0"/>
              <a:t>Protezione delle navi neutrali, incluse navi mercantili e yacht, che aiutino a recuperare e assistere feriti, malati e naufraghi (art. 21)</a:t>
            </a:r>
          </a:p>
          <a:p>
            <a:pPr algn="just"/>
            <a:r>
              <a:rPr lang="it-IT" dirty="0"/>
              <a:t>Le navi ospedale non possono essere utilizzate per scopi militari, attaccate o catturate. I nomi e le descrizioni delle navi ospedale devono essere trasmessi a tutte le parti coinvolte nel conflitto (art. 22)</a:t>
            </a:r>
          </a:p>
          <a:p>
            <a:pPr algn="just"/>
            <a:r>
              <a:rPr lang="it-IT" dirty="0"/>
              <a:t>Il personale religioso, medico e ospedaliero che presta servizio sulle navi da combattimento deve essere rispettato e protetto. Se catturati, devono essere rimandati dalla loro parte il prima possibile (art 36-37)</a:t>
            </a:r>
            <a:endParaRPr lang="en-US" dirty="0"/>
          </a:p>
        </p:txBody>
      </p:sp>
      <p:sp>
        <p:nvSpPr>
          <p:cNvPr id="7" name="Segnaposto numero diapositiva 6">
            <a:extLst>
              <a:ext uri="{FF2B5EF4-FFF2-40B4-BE49-F238E27FC236}">
                <a16:creationId xmlns:a16="http://schemas.microsoft.com/office/drawing/2014/main" id="{A4BAAC9A-210C-AD27-4636-B379D0DCACB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2136F-176A-F844-C830-4A99BAAAD439}"/>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 Convenzione di Ginevra (GC2)</a:t>
            </a:r>
          </a:p>
        </p:txBody>
      </p:sp>
    </p:spTree>
    <p:extLst>
      <p:ext uri="{BB962C8B-B14F-4D97-AF65-F5344CB8AC3E}">
        <p14:creationId xmlns:p14="http://schemas.microsoft.com/office/powerpoint/2010/main" val="2946829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87A6DF-3443-C4A4-FF65-CF12E7E2028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C3DD3F3-5436-DBEF-9204-8645F5BE70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43FA8EE-0DB6-D286-F94D-6DDC4D7877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12EE096-C535-2D84-3922-D0596E9EF3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97F716B6-A847-9F0B-7350-240E7A076C5B}"/>
              </a:ext>
            </a:extLst>
          </p:cNvPr>
          <p:cNvSpPr>
            <a:spLocks noGrp="1"/>
          </p:cNvSpPr>
          <p:nvPr>
            <p:ph sz="half" idx="1"/>
          </p:nvPr>
        </p:nvSpPr>
        <p:spPr>
          <a:xfrm>
            <a:off x="555710" y="1439399"/>
            <a:ext cx="11120475" cy="5022068"/>
          </a:xfrm>
        </p:spPr>
        <p:txBody>
          <a:bodyPr vert="horz" lIns="91440" tIns="45720" rIns="91440" bIns="45720" rtlCol="0">
            <a:normAutofit fontScale="92500" lnSpcReduction="20000"/>
          </a:bodyPr>
          <a:lstStyle/>
          <a:p>
            <a:pPr algn="just"/>
            <a:r>
              <a:rPr lang="en-US" sz="3600" dirty="0"/>
              <a:t>143 </a:t>
            </a:r>
            <a:r>
              <a:rPr lang="en-US" sz="3600" dirty="0" err="1"/>
              <a:t>articoli</a:t>
            </a:r>
            <a:endParaRPr lang="en-US" sz="3600" dirty="0"/>
          </a:p>
          <a:p>
            <a:pPr algn="just"/>
            <a:r>
              <a:rPr lang="en-US" sz="3600" dirty="0"/>
              <a:t>Campo di </a:t>
            </a:r>
            <a:r>
              <a:rPr lang="en-US" sz="3600" dirty="0" err="1"/>
              <a:t>applicazione</a:t>
            </a:r>
            <a:r>
              <a:rPr lang="en-US" sz="3600" dirty="0"/>
              <a:t>:</a:t>
            </a:r>
          </a:p>
          <a:p>
            <a:pPr marL="457200" indent="-457200" algn="just">
              <a:buFont typeface="+mj-lt"/>
              <a:buAutoNum type="alphaLcParenR"/>
            </a:pPr>
            <a:r>
              <a:rPr lang="en-US" sz="3600" dirty="0" err="1"/>
              <a:t>Membri</a:t>
            </a:r>
            <a:r>
              <a:rPr lang="en-US" sz="3600" dirty="0"/>
              <a:t> delle </a:t>
            </a:r>
            <a:r>
              <a:rPr lang="en-US" sz="3600" dirty="0" err="1"/>
              <a:t>forze</a:t>
            </a:r>
            <a:r>
              <a:rPr lang="en-US" sz="3600" dirty="0"/>
              <a:t> </a:t>
            </a:r>
            <a:r>
              <a:rPr lang="en-US" sz="3600" dirty="0" err="1"/>
              <a:t>armate</a:t>
            </a:r>
            <a:r>
              <a:rPr lang="en-US" sz="3600" dirty="0"/>
              <a:t> 
</a:t>
            </a:r>
            <a:r>
              <a:rPr lang="it-IT" sz="3600" dirty="0"/>
              <a:t>Civili che accompagnano le forze armate</a:t>
            </a:r>
          </a:p>
          <a:p>
            <a:pPr marL="457200" indent="-457200" algn="just">
              <a:buFont typeface="+mj-lt"/>
              <a:buAutoNum type="alphaLcParenR"/>
            </a:pPr>
            <a:r>
              <a:rPr lang="it-IT" sz="3600" dirty="0"/>
              <a:t>Milizie volontarie, inclusi movimenti di resistenza (a certe condizioni: art. 4, par. 2)</a:t>
            </a:r>
          </a:p>
          <a:p>
            <a:pPr marL="457200" indent="-457200" algn="just">
              <a:buFont typeface="+mj-lt"/>
              <a:buAutoNum type="alphaLcParenR"/>
            </a:pPr>
            <a:r>
              <a:rPr lang="it-IT" sz="3600" dirty="0"/>
              <a:t>Popolazione civile in caso di </a:t>
            </a:r>
            <a:r>
              <a:rPr lang="it-IT" sz="3600" i="1" dirty="0" err="1"/>
              <a:t>levée</a:t>
            </a:r>
            <a:r>
              <a:rPr lang="it-IT" sz="3600" i="1" dirty="0"/>
              <a:t> en masse </a:t>
            </a:r>
            <a:r>
              <a:rPr lang="it-IT" sz="3600" dirty="0"/>
              <a:t>(«popolazione di un territorio non occupato che, all’avvicinarsi del nemico, prenda spontaneamente le armi per combattere le truppe d’invasione senza aver avuto il tempo di organizzarsi come forze armate regolari, purché porti apertamente le armi e rispetti le leggi e gli usi della guerra»)</a:t>
            </a:r>
          </a:p>
        </p:txBody>
      </p:sp>
      <p:sp>
        <p:nvSpPr>
          <p:cNvPr id="7" name="Segnaposto numero diapositiva 6">
            <a:extLst>
              <a:ext uri="{FF2B5EF4-FFF2-40B4-BE49-F238E27FC236}">
                <a16:creationId xmlns:a16="http://schemas.microsoft.com/office/drawing/2014/main" id="{8F5F47B2-248E-7EF6-961E-B646D3F0499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87ED0913-E239-918B-A8D3-567A87F2AD14}"/>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III Convenzione di Ginevra (GC3)</a:t>
            </a:r>
          </a:p>
        </p:txBody>
      </p:sp>
    </p:spTree>
    <p:extLst>
      <p:ext uri="{BB962C8B-B14F-4D97-AF65-F5344CB8AC3E}">
        <p14:creationId xmlns:p14="http://schemas.microsoft.com/office/powerpoint/2010/main" val="107759483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7166</TotalTime>
  <Words>3980</Words>
  <Application>Microsoft Macintosh PowerPoint</Application>
  <PresentationFormat>Widescreen</PresentationFormat>
  <Paragraphs>296</Paragraphs>
  <Slides>38</Slides>
  <Notes>38</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38</vt:i4>
      </vt:variant>
    </vt:vector>
  </HeadingPairs>
  <TitlesOfParts>
    <vt:vector size="44"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493</cp:revision>
  <dcterms:created xsi:type="dcterms:W3CDTF">2023-02-07T10:10:48Z</dcterms:created>
  <dcterms:modified xsi:type="dcterms:W3CDTF">2026-04-29T10:39:38Z</dcterms:modified>
</cp:coreProperties>
</file>