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9" r:id="rId2"/>
    <p:sldId id="430" r:id="rId3"/>
    <p:sldId id="432" r:id="rId4"/>
    <p:sldId id="431" r:id="rId5"/>
    <p:sldId id="405" r:id="rId6"/>
    <p:sldId id="406" r:id="rId7"/>
    <p:sldId id="407" r:id="rId8"/>
    <p:sldId id="409" r:id="rId9"/>
    <p:sldId id="408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3FD91-6FF8-D22B-BCCE-F1F978DB3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F7C44B-8CEE-250B-1A28-F05B39BD7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C2804-ADD6-60ED-5D6E-F722BAB79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194-001E-433B-9A1C-1BD24EC4692D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8FCB8-A015-12A4-F72B-AC9B0ACB5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50EB0-878E-0F8C-51AB-324E55A0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55C0-00BF-406E-AD20-EDA8B8F420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1333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C8EEB-3DED-AF03-8C1D-028BDA88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995DC8-F151-9A3C-2028-8C21695A1A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B2CD-8FD7-A97A-4D82-EE75991F8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194-001E-433B-9A1C-1BD24EC4692D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15A66-273E-9F72-9A67-8EAC62EC9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62357-B02E-7888-2318-758A89FF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55C0-00BF-406E-AD20-EDA8B8F420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265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AF794A-F06F-3B06-E410-13A2B055EB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53BDA-8FBF-6130-4BA1-1EFB46FC3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3C346-02E7-9A18-A36C-18CE4BE55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194-001E-433B-9A1C-1BD24EC4692D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F0F20-E089-01E5-CC6B-5E9BC66FF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73D20-9145-EFAF-70DE-00029B96C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55C0-00BF-406E-AD20-EDA8B8F420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35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186F5-9EB8-4EAF-B49B-DDDCB9E9D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1FEA2-59A3-4726-2563-3689BE1AC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0DEEF-BB0F-110F-AE2A-DC4DC6E85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194-001E-433B-9A1C-1BD24EC4692D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ED62A-E125-534C-549D-433D98248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3070A-9DFB-981B-B834-5DEA2C79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55C0-00BF-406E-AD20-EDA8B8F420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449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781A1-3DC0-F7FB-8526-B012A8F32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CAA93-E934-2BAB-4CDD-2CD833B5E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44E30-4E2F-1A6C-F5F9-049C451D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194-001E-433B-9A1C-1BD24EC4692D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9D9C6-7492-2F9B-96FE-964713791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B579C-0B2E-33F9-4631-9CEA818C3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55C0-00BF-406E-AD20-EDA8B8F420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9585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40071-BBE0-1D11-05BE-AD60DECA2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D24E6-31E0-C788-9FEC-F8A120C842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917AA9-2255-2520-D89A-A9471103A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476DA-E797-C913-0E40-558870B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194-001E-433B-9A1C-1BD24EC4692D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AE6875-1B03-5AD8-0F88-2E23BF02D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15643-F798-0B5E-02DA-517BD4A8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55C0-00BF-406E-AD20-EDA8B8F420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923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1D69C-6A94-363E-0320-15AB7AFCC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31BC3-B7AF-6283-E245-DAB1810C9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642DF6-1678-F9DF-AD86-FEE69E3CA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DFB4BD-2057-47B1-E9C6-871AC424A8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83B093-D09A-9222-B42B-1D2F26281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77BB1-AC5B-B36D-B9E1-F751EE461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194-001E-433B-9A1C-1BD24EC4692D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629CC5-0C8C-BE60-B901-C9D3E540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82F59-816F-15AE-5ACF-40055841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55C0-00BF-406E-AD20-EDA8B8F420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48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53991-63A6-6AC3-C49F-D1AA4067A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EC401D-53CB-54DB-5A00-FFCF3DF19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194-001E-433B-9A1C-1BD24EC4692D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8B4BFE-F010-E757-DB22-517E30555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882D0F-2B03-FE8E-7D5C-C78B4D58A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55C0-00BF-406E-AD20-EDA8B8F420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0069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90F88-6D6B-CE60-72B7-279CA39EA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194-001E-433B-9A1C-1BD24EC4692D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E32862-7AC3-5449-F282-FFFB809F8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21FB0-0A14-AEF5-51A6-787A0CAA6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55C0-00BF-406E-AD20-EDA8B8F420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437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25E6B-97B0-C802-B347-43AA705A4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83EA1-5614-1BCE-55B9-72D5AC1B1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83BB6-8612-6FC5-9486-8226E0BD8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BD6D8-E396-FA6C-AA78-AD8329F6D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194-001E-433B-9A1C-1BD24EC4692D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9712C-42CB-B8DE-D00E-C72513D00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1D63D-DF09-F639-C9ED-598F90A5B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55C0-00BF-406E-AD20-EDA8B8F420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5658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97DCB-258E-0477-BC76-F4FF03B6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C304B7-5F58-BD9F-54F2-30E0620D80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CA955-ABC3-BCA0-CC08-507D6A442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3BFF5-AA57-E691-5910-C339F0177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9B194-001E-433B-9A1C-1BD24EC4692D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056FD-3E6E-699E-9D7A-8BA77150B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041AA-796D-87AF-EF26-D9B0DEACB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55C0-00BF-406E-AD20-EDA8B8F420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50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998F19-B5F4-907F-7C99-385555D80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CDD70-DF22-B444-C5A6-99CC41DB3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CCE61-40DD-B2CC-285C-276AFF823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9B194-001E-433B-9A1C-1BD24EC4692D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68AF0-5F3A-75A2-AB84-EF14E8F23F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B8B06-979C-6EE0-CD73-08B5E59B8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555C0-00BF-406E-AD20-EDA8B8F4209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8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519936" y="211491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4-cell embryo with four evenly sized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blastomeres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each one containing one nucleus. </a:t>
            </a:r>
            <a:endParaRPr lang="it-IT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/>
          <a:srcRect l="15279" r="3771"/>
          <a:stretch/>
        </p:blipFill>
        <p:spPr>
          <a:xfrm>
            <a:off x="2195112" y="4044267"/>
            <a:ext cx="3049246" cy="234409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5542622" y="497386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4-cell embryo with 15–20% fragmentation, </a:t>
            </a:r>
            <a:endParaRPr lang="it-IT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79"/>
          <a:stretch/>
        </p:blipFill>
        <p:spPr>
          <a:xfrm>
            <a:off x="2195113" y="731720"/>
            <a:ext cx="3049247" cy="314847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1A799E7-3936-43F6-BA27-75F1D5A92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79" y="239034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48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5130" r="3771"/>
          <a:stretch/>
        </p:blipFill>
        <p:spPr>
          <a:xfrm>
            <a:off x="1820749" y="883735"/>
            <a:ext cx="3941991" cy="269278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799252" y="206084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8-cell embryo with evenly sized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blastomeres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8727" t="12856" r="21447" b="12856"/>
          <a:stretch/>
        </p:blipFill>
        <p:spPr>
          <a:xfrm>
            <a:off x="1820816" y="3811916"/>
            <a:ext cx="3941990" cy="304608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799184" y="498457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6-cell embryo with 30–40% fragmentation </a:t>
            </a:r>
            <a:endParaRPr lang="it-IT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060B9F7-BB9C-4745-A517-EC84F9BD1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79" y="239034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83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713" y="1029022"/>
            <a:ext cx="3406513" cy="256490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945757" y="201908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5-cell embryo with 15–20% scattered fragmentation and unevenly sized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blastomeres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3"/>
          <a:stretch/>
        </p:blipFill>
        <p:spPr>
          <a:xfrm>
            <a:off x="2002713" y="3717032"/>
            <a:ext cx="3373208" cy="286125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5945757" y="482449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8-cell embryo showing signs of moderate compaction</a:t>
            </a:r>
            <a:endParaRPr lang="it-IT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C05B625-2D55-40F1-8359-268F0A5C9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79" y="239034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5" t="14031" r="14198"/>
          <a:stretch/>
        </p:blipFill>
        <p:spPr>
          <a:xfrm>
            <a:off x="1708073" y="579871"/>
            <a:ext cx="3402930" cy="32077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91" y="4077072"/>
            <a:ext cx="3406513" cy="256490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663952" y="213285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morula of good quality. All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blastomeres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have been included in the compaction process and individual cells are no longer evident.</a:t>
            </a:r>
            <a:endParaRPr lang="it-IT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519936" y="501317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morula of good quality. All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blastomeres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have been included in the compaction process and individual cells are no longer evident.</a:t>
            </a:r>
            <a:endParaRPr lang="it-IT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735E646-2C73-45E8-BCCB-9236AF444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79" y="239034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05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466184" y="1758117"/>
            <a:ext cx="4896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early blastocyst with a cavity occupying &lt; 50% of the volume of the embryo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Note the ﬂattened squamous-like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trophectoderm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(TE) cells lining the right half of the cavity in this view.</a:t>
            </a:r>
            <a:endParaRPr lang="it-IT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466184" y="48601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very early blastocyst.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18" y="3958779"/>
            <a:ext cx="3386801" cy="265241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/>
          <a:stretch/>
        </p:blipFill>
        <p:spPr>
          <a:xfrm>
            <a:off x="1859422" y="1196753"/>
            <a:ext cx="3410590" cy="258634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2B395B4-164F-4696-90FC-D998C144C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79" y="239034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63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500" y="1098978"/>
            <a:ext cx="3074480" cy="245204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628456" y="162912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early blastocyst with a cavity occupying &lt; 50% of the volume of the embryo.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 the early formation of the outer TE cells that are beginning to be ﬂattened against the zona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pellucida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(ZP).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628456" y="479715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early blastocyst with a cavity occupying almost 50% of the volume of the embryo.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 the large ﬂattened TE cells lining the initial blastocoel cavity. </a:t>
            </a:r>
            <a:endParaRPr lang="it-IT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3" r="12267" b="9373"/>
          <a:stretch/>
        </p:blipFill>
        <p:spPr>
          <a:xfrm>
            <a:off x="2218500" y="3810872"/>
            <a:ext cx="3074480" cy="278648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15EC7D2-BA77-4D6F-8331-89C381D88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79" y="239034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90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5591944" y="179568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early blastocyst with the cavity clearly visible and occupying half the volume of the embryo. </a:t>
            </a:r>
            <a:endParaRPr lang="it-IT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700464" y="4553834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early blastocyst with the cavity occupying &gt; 50% of the volume of the embryo.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overall volume of the blastocyst remains unchanged with no thinning of the ZP. The early ICM can be seen on the left half of the blastocyst in this view. </a:t>
            </a:r>
            <a:endParaRPr lang="it-IT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335" y="4221089"/>
            <a:ext cx="3286131" cy="238121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1" t="14656" r="32675" b="38956"/>
          <a:stretch/>
        </p:blipFill>
        <p:spPr>
          <a:xfrm>
            <a:off x="1729749" y="1161248"/>
            <a:ext cx="3277262" cy="243842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2B447FC-AB5D-4DA9-9D65-311B9C739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79" y="239034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2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630110" y="220349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Blastocyst (Grade 3:A:A)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showing a compact ICM. </a:t>
            </a:r>
            <a:endParaRPr lang="it-IT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630110" y="458112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Blastocyst (Grade 3:B:A)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showing a cavity occupying the total volume of the embryo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ICM can be seen at the </a:t>
            </a:r>
            <a:r>
              <a:rPr lang="it-IT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11o’clock position. </a:t>
            </a:r>
          </a:p>
          <a:p>
            <a:pPr algn="just"/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13162" t="13800" r="38580" b="27951"/>
          <a:stretch/>
        </p:blipFill>
        <p:spPr>
          <a:xfrm>
            <a:off x="1939252" y="519468"/>
            <a:ext cx="3436668" cy="297008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89"/>
          <a:stretch/>
        </p:blipFill>
        <p:spPr>
          <a:xfrm>
            <a:off x="1993338" y="3697315"/>
            <a:ext cx="3436668" cy="3125423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D6BDAA1-B192-40B8-B23F-ABD998E0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79" y="239034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71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766513"/>
            <a:ext cx="3312368" cy="248935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663952" y="1772816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Blastocyst (Grade 3:C:B)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no clearly identiﬁable ICM and TE cells that in places are quite large and stretch over great distances to reach the next cell</a:t>
            </a:r>
            <a:endParaRPr lang="it-IT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3877581"/>
            <a:ext cx="3312368" cy="248935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663952" y="440480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Blastocyst (Grade 3:A:A)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showing a very large ICM at the 10 o’ clock position in this view. The ICM is made up of many cells that are tightly compacted.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9EB0739-9959-47EA-965B-04AE40978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79" y="239034"/>
            <a:ext cx="977504" cy="5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98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</Words>
  <Application>Microsoft Office PowerPoint</Application>
  <PresentationFormat>Widescreen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Ilaria Listorti</dc:creator>
  <cp:lastModifiedBy>Ilaria Listorti</cp:lastModifiedBy>
  <cp:revision>1</cp:revision>
  <dcterms:created xsi:type="dcterms:W3CDTF">2023-03-29T09:25:40Z</dcterms:created>
  <dcterms:modified xsi:type="dcterms:W3CDTF">2023-03-29T09:26:09Z</dcterms:modified>
</cp:coreProperties>
</file>