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6" r:id="rId2"/>
    <p:sldId id="287" r:id="rId3"/>
    <p:sldId id="320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329" r:id="rId13"/>
    <p:sldId id="296" r:id="rId14"/>
    <p:sldId id="308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00"/>
    <a:srgbClr val="F47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0" autoAdjust="0"/>
    <p:restoredTop sz="94683" autoAdjust="0"/>
  </p:normalViewPr>
  <p:slideViewPr>
    <p:cSldViewPr>
      <p:cViewPr>
        <p:scale>
          <a:sx n="82" d="100"/>
          <a:sy n="82" d="100"/>
        </p:scale>
        <p:origin x="-51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483D9-8982-42C6-B46D-8EB1E8296804}" type="datetimeFigureOut">
              <a:rPr lang="it-IT" smtClean="0"/>
              <a:t>30/10/2017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Cap.9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CC8EC-512F-450B-94CD-6D76CA13041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46009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1FA21-8F32-4DA7-83C7-38E92FAA3C16}" type="datetimeFigureOut">
              <a:rPr lang="it-IT" smtClean="0"/>
              <a:t>30/10/2017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Cap.9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43156-6B33-456F-A9BB-D39D538113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50830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1081-5D54-42FD-A4B6-10CDA21A9DA4}" type="datetime1">
              <a:rPr lang="it-IT" smtClean="0"/>
              <a:t>30/10/2017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55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15AB-1E05-4932-83BE-DB29029C14C9}" type="datetime1">
              <a:rPr lang="it-IT" smtClean="0"/>
              <a:t>30/10/2017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05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5BF8-CA75-4541-BDB0-96705BD311DB}" type="datetime1">
              <a:rPr lang="it-IT" smtClean="0"/>
              <a:t>30/10/2017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95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71EB-BC72-4D54-9CA8-2B367C2155E6}" type="datetime1">
              <a:rPr lang="it-IT" smtClean="0"/>
              <a:t>30/10/2017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584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651A-4669-4986-85C7-95070E09382B}" type="datetime1">
              <a:rPr lang="it-IT" smtClean="0"/>
              <a:t>30/10/2017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77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7C8A-7EC3-476C-999A-0F4EE12C8013}" type="datetime1">
              <a:rPr lang="it-IT" smtClean="0"/>
              <a:t>30/10/2017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579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DDBA-42D0-41F8-84E7-9F05C890100F}" type="datetime1">
              <a:rPr lang="it-IT" smtClean="0"/>
              <a:t>30/10/2017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51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AFDA6-F2D3-424C-B87C-960F7746E94A}" type="datetime1">
              <a:rPr lang="it-IT" smtClean="0"/>
              <a:t>30/10/2017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85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26F9-3641-4A08-ACAC-461C64594C42}" type="datetime1">
              <a:rPr lang="it-IT" smtClean="0"/>
              <a:t>30/10/2017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063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19FD-595A-4ECA-9808-8FF84D79F561}" type="datetime1">
              <a:rPr lang="it-IT" smtClean="0"/>
              <a:t>30/10/2017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11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C9555-D64C-4E5D-B4CD-ABAFC03A6B04}" type="datetime1">
              <a:rPr lang="it-IT" smtClean="0"/>
              <a:t>30/10/2017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102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71338-AAB1-4731-8703-96239434DEE1}" type="datetime1">
              <a:rPr lang="it-IT" smtClean="0"/>
              <a:t>30/10/2017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Cap. 9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C0B49-5C0B-45EB-8B9B-E565C2B68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83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it-IT" sz="4000" dirty="0"/>
              <a:t>2. LA POLITICA PENSIONISTICA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/>
              <a:t>La pensione è quella prestazione pecuniaria vitalizia prevista a fronte dei rischi di vecchiaia e invalidità, nonché in relazione al grado di parentela con un assicurato o un pensionato defunto (rischio di premorienza), va distinta in 2 tipi:</a:t>
            </a:r>
          </a:p>
          <a:p>
            <a:pPr marL="0" indent="0" algn="just">
              <a:buNone/>
            </a:pPr>
            <a:r>
              <a:rPr lang="it-IT" sz="2800" dirty="0"/>
              <a:t>1. Se l’assicurato ha raggiunto i requisiti minimi per il pensionamento muore prima di essersi ritirato dal lavoro, il coniuge (o in assenza di questo i parenti più stretti, variabili nei diversi ordinamenti nazionali) ha diritto a percepire una pensione indiretta; 2. La pensione di reversibilità spetta invece ai medesimi soggetti nel caso in cui il decesso avvenga dopo il pensionamento dell’assicurato.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5090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Proprio la presenza di attori privati è uno degli elementi nuovi nella </a:t>
            </a:r>
            <a:r>
              <a:rPr lang="it-IT" dirty="0" smtClean="0"/>
              <a:t>definizione </a:t>
            </a:r>
            <a:r>
              <a:rPr lang="it-IT" dirty="0"/>
              <a:t>del </a:t>
            </a:r>
            <a:r>
              <a:rPr lang="it-IT" b="1" dirty="0"/>
              <a:t>pilastro pensionistico</a:t>
            </a:r>
            <a:r>
              <a:rPr lang="it-IT" dirty="0"/>
              <a:t> introdotto dalla </a:t>
            </a:r>
            <a:r>
              <a:rPr lang="it-IT" dirty="0" smtClean="0"/>
              <a:t>Banca </a:t>
            </a:r>
            <a:r>
              <a:rPr lang="it-IT" dirty="0"/>
              <a:t>mondiale a metà anni ’90: il primo pilastro è la presenza dello stato; il </a:t>
            </a:r>
            <a:r>
              <a:rPr lang="it-IT" dirty="0" smtClean="0"/>
              <a:t>secondo è l’affiancamento </a:t>
            </a:r>
            <a:r>
              <a:rPr lang="it-IT" dirty="0"/>
              <a:t>di schemi complementari privati, con copertura occupazionale (fondi pensione di categoria, settore produttivo) con adesione solitamente volontaria e gestione a capitalizzazione; il terzo pilastro riguarda forme pensionistiche sempre ad adesione volontaria ma istituite da banche, assicurazioni, società di gestione del risparmio.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3786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Fino alla seconda metà dell’Ottocento la protezione economica della vecchiaia era affidata all’intervento di corpi intermedi, come le società di mutuo soccorso operaio e le istituzioni di assistenza e beneficenza religiose. Tra fine Ottocento e prima guerra mondiale, in Germania e Danimarca le cose </a:t>
            </a:r>
            <a:r>
              <a:rPr lang="it-IT" dirty="0" smtClean="0"/>
              <a:t>cominciano a </a:t>
            </a:r>
            <a:r>
              <a:rPr lang="it-IT" dirty="0"/>
              <a:t>cambiare dando vita a due distinti modelli: quello bismarckiano e quello </a:t>
            </a:r>
            <a:r>
              <a:rPr lang="it-IT" dirty="0" err="1"/>
              <a:t>beveridgeano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335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tecnoapply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268760"/>
            <a:ext cx="540060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853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Nel corso del secolo il primo modello si espande nell’area scandinava e anglosassone, mentre il secondo in Austria, Francia, Spagna, Portogallo, Belgio, Grecia, Paesi Bassi e Italia. Questo secondo modello crea delle distinzioni molto forti tra le categorie di lavoratori e, di conseguenza, anche nel loro trattamento retributivo dopo la pensione.</a:t>
            </a:r>
          </a:p>
          <a:p>
            <a:pPr marL="0" indent="0" algn="just">
              <a:buNone/>
            </a:pPr>
            <a:r>
              <a:rPr lang="it-IT" dirty="0"/>
              <a:t>In Italia la pensione di reversibilità è stata introdotta dopo il 1939, cioè dopo la </a:t>
            </a:r>
            <a:r>
              <a:rPr lang="it-IT" dirty="0" smtClean="0"/>
              <a:t>guerra.</a:t>
            </a:r>
            <a:endParaRPr lang="it-IT" dirty="0"/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618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Nei paesi europei, Ascoli e Ranci delineano quattro diversi tipi di assistenza: 1 – sussidiarietà </a:t>
            </a:r>
            <a:r>
              <a:rPr lang="it-IT" dirty="0" smtClean="0"/>
              <a:t>attiva</a:t>
            </a:r>
            <a:r>
              <a:rPr lang="it-IT" dirty="0"/>
              <a:t>, tipica della Germania, con ruolo forte del terzo settore e finanziamento prevalentemente pubblico; 2 – prevalenza del terzo settore, tipico di Italia e Spagna, in cui il terzo settore svolge un ruolo cardine, senza grande spesa pubblica; 3 – prevalenza dello stato, tipico della Francia, in cui </a:t>
            </a:r>
            <a:r>
              <a:rPr lang="it-IT" dirty="0" smtClean="0"/>
              <a:t>l’assistenza </a:t>
            </a:r>
            <a:r>
              <a:rPr lang="it-IT" dirty="0"/>
              <a:t>è prevalentemente garantita dallo stato e il terzo settore si affianca ad esso; e 4 – prevalenza del mercato, tipico dell’Inghilterra, in cui la presenza pubblica è molto limitata.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700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Nel caso dell’invalidità di prevedono due diversi tipi di prestazione: </a:t>
            </a:r>
            <a:endParaRPr lang="it-IT" dirty="0" smtClean="0"/>
          </a:p>
          <a:p>
            <a:pPr marL="514350" indent="-514350" algn="just">
              <a:buAutoNum type="arabicPeriod"/>
            </a:pPr>
            <a:r>
              <a:rPr lang="it-IT" dirty="0" smtClean="0"/>
              <a:t>La </a:t>
            </a:r>
            <a:r>
              <a:rPr lang="it-IT" dirty="0"/>
              <a:t>pensione d’indennità </a:t>
            </a:r>
            <a:r>
              <a:rPr lang="it-IT" dirty="0" smtClean="0"/>
              <a:t>previdenziale, per i</a:t>
            </a:r>
          </a:p>
          <a:p>
            <a:pPr marL="0" indent="0" algn="just">
              <a:buNone/>
            </a:pPr>
            <a:r>
              <a:rPr lang="it-IT" dirty="0" smtClean="0"/>
              <a:t>lavoratori assicurati a fronte della perdita della capacità – parziale o totale – di lavoro per un evento invalidante; </a:t>
            </a:r>
          </a:p>
          <a:p>
            <a:pPr marL="0" indent="0" algn="just">
              <a:buNone/>
            </a:pPr>
            <a:r>
              <a:rPr lang="it-IT" dirty="0" smtClean="0"/>
              <a:t>2</a:t>
            </a:r>
            <a:r>
              <a:rPr lang="it-IT" dirty="0"/>
              <a:t>. La pensione d’invalidità civile, prestazione assistenziale per gli invalidi civili (totali o parziali) ai ciechi e ai sordomuti che si trovano in condizioni di bisogno, accertato tramite la prova dei mezzi.</a:t>
            </a:r>
          </a:p>
        </p:txBody>
      </p:sp>
    </p:spTree>
    <p:extLst>
      <p:ext uri="{BB962C8B-B14F-4D97-AF65-F5344CB8AC3E}">
        <p14:creationId xmlns:p14="http://schemas.microsoft.com/office/powerpoint/2010/main" val="300515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ecnoapply\Desktop\figura1spesasociale_fig_vol1_00230_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777686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11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In tutti i paesi europei la spesa per le pensioni rappresenta la prima voce di costo sociale; inoltre, essa è molto più elevata di quella per invalidi e </a:t>
            </a:r>
            <a:r>
              <a:rPr lang="it-IT" dirty="0" smtClean="0"/>
              <a:t>superstiti. La </a:t>
            </a:r>
            <a:r>
              <a:rPr lang="it-IT" dirty="0"/>
              <a:t>politica pensionistica riguarda tutte quelle azioni a tutela della vecchiaia, non solo da parte dello stato (INPS), ma anche dal settore privato (assicurazioni, banche, società di gestione del risparmio), o dalla collaborazione tra i due.</a:t>
            </a:r>
          </a:p>
          <a:p>
            <a:pPr marL="0" indent="0" algn="just">
              <a:buNone/>
            </a:pPr>
            <a:r>
              <a:rPr lang="it-IT" dirty="0"/>
              <a:t>Nei paesi europei si possono distinguere 4 diversi tipi di prestazioni a tutela della vecchiaia: </a:t>
            </a:r>
            <a:r>
              <a:rPr lang="it-IT" dirty="0" smtClean="0"/>
              <a:t>pensione previdenziale</a:t>
            </a:r>
            <a:r>
              <a:rPr lang="it-IT" dirty="0"/>
              <a:t>, di assistenza, </a:t>
            </a:r>
            <a:r>
              <a:rPr lang="it-IT" dirty="0" smtClean="0"/>
              <a:t>pensione sociale </a:t>
            </a:r>
            <a:r>
              <a:rPr lang="it-IT" dirty="0"/>
              <a:t>e di sicurezza sociale.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102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I primi due tipi sono rivolte ai lavoratori ed hanno natura previdenziale poiché mirano al mantenimento del reddito (con i contributi versati) minimo nella fase di quiescenza. </a:t>
            </a:r>
            <a:r>
              <a:rPr lang="it-IT" dirty="0" smtClean="0"/>
              <a:t>Esse distinguono </a:t>
            </a:r>
            <a:r>
              <a:rPr lang="it-IT" dirty="0"/>
              <a:t>la forma di accesso, la forma più tipica è la pensione previdenziale di vecchiaia e spetta ai lavoratori al superamento </a:t>
            </a:r>
            <a:r>
              <a:rPr lang="it-IT" dirty="0" smtClean="0"/>
              <a:t>di </a:t>
            </a:r>
            <a:r>
              <a:rPr lang="it-IT" dirty="0"/>
              <a:t>una certa età (pensionabile) subordinata ad un </a:t>
            </a:r>
            <a:r>
              <a:rPr lang="it-IT" dirty="0" smtClean="0"/>
              <a:t>periodo </a:t>
            </a:r>
            <a:r>
              <a:rPr lang="it-IT" dirty="0"/>
              <a:t>contributivo minimo. L’età pensionabile può essere fissa ovvero variabile. 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In </a:t>
            </a:r>
            <a:r>
              <a:rPr lang="it-IT" dirty="0"/>
              <a:t>alcuni paesi, inoltre, è possibile ottenere la pensione di vecchiaia in anticipo rispetto all’età pensionabile, con una decurtazione dell’importo della prestazione. Il raggiungimento dell’età pensionabile non è invece richiesto per la pensione previdenziale di anzianità per la quale è necessario solo il versamento contributivo per un numero prestabilito di anni. </a:t>
            </a:r>
          </a:p>
        </p:txBody>
      </p:sp>
    </p:spTree>
    <p:extLst>
      <p:ext uri="{BB962C8B-B14F-4D97-AF65-F5344CB8AC3E}">
        <p14:creationId xmlns:p14="http://schemas.microsoft.com/office/powerpoint/2010/main" val="296490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Le forme di variabilità </a:t>
            </a:r>
            <a:r>
              <a:rPr lang="it-IT" dirty="0" smtClean="0"/>
              <a:t>dell’età </a:t>
            </a:r>
            <a:r>
              <a:rPr lang="it-IT" dirty="0"/>
              <a:t>pensionabile consentono una discrezionalità al lavoratore in merito al momento in cui ritirarsi dal lavoro, discrezionalità che è fondamentale x</a:t>
            </a:r>
            <a:r>
              <a:rPr lang="it-IT" dirty="0" smtClean="0"/>
              <a:t> es x </a:t>
            </a:r>
            <a:r>
              <a:rPr lang="it-IT" dirty="0"/>
              <a:t>quei lavoratori che hanno iniziato </a:t>
            </a:r>
            <a:r>
              <a:rPr lang="it-IT" dirty="0" smtClean="0"/>
              <a:t>a lavorare presto.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D’altro canto, la pensione sociale ha finalità assistenziale per garantire un livello minimo di reddito a chi, stante la prova dei mezzi e superata una certa età, non ha versato contributi pensionistici o non dispone di contributi sufficienti a garantire una pensione di vecchiaia.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877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Nei paesi nordici c’è una quarta forma di pensione, la pensione di base, che non mira a tutelare i lavoratori anziani in condizioni di bisogno, ma garantisce un livello minimo di reddito a tutti i cittadini anziani; essa ha pertanto una funzione di sicurezza sociale con prestazioni a somma fissa – cioè non collegate al precedente reddito da lavoro – per tutti i cittadini (ovvero residenti da un certo numero di anni) che hanno superato un certa età, indipendentemente dal mercato del lavoro.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704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dirty="0"/>
              <a:t>Le pensioni vengono solitamente finanziate in </a:t>
            </a:r>
            <a:r>
              <a:rPr lang="it-IT" dirty="0" smtClean="0"/>
              <a:t>due modi: </a:t>
            </a:r>
            <a:r>
              <a:rPr lang="it-IT" dirty="0"/>
              <a:t>finanziamento fiscale </a:t>
            </a:r>
            <a:r>
              <a:rPr lang="it-IT" dirty="0" smtClean="0"/>
              <a:t>e </a:t>
            </a:r>
            <a:r>
              <a:rPr lang="it-IT" dirty="0"/>
              <a:t>contributivo. Il primo è </a:t>
            </a:r>
            <a:r>
              <a:rPr lang="it-IT" dirty="0" smtClean="0"/>
              <a:t>legato </a:t>
            </a:r>
            <a:r>
              <a:rPr lang="it-IT" dirty="0"/>
              <a:t>alla pensione sociale e a quella di base, il secondo </a:t>
            </a:r>
            <a:r>
              <a:rPr lang="it-IT" dirty="0" smtClean="0"/>
              <a:t>alle </a:t>
            </a:r>
            <a:r>
              <a:rPr lang="it-IT" dirty="0"/>
              <a:t>pensioni previdenziali di </a:t>
            </a:r>
            <a:r>
              <a:rPr lang="it-IT" dirty="0" smtClean="0"/>
              <a:t>vecchiaia. In </a:t>
            </a:r>
            <a:r>
              <a:rPr lang="it-IT" dirty="0"/>
              <a:t>un sistema fondato sul finanziamento fiscale le risorse sono gestite dallo stato, mentre in un sistema finanziato da contributi ci può essere: </a:t>
            </a:r>
            <a:r>
              <a:rPr lang="it-IT" dirty="0" smtClean="0"/>
              <a:t>1 - </a:t>
            </a:r>
            <a:r>
              <a:rPr lang="it-IT" dirty="0"/>
              <a:t>l</a:t>
            </a:r>
            <a:r>
              <a:rPr lang="it-IT" dirty="0" smtClean="0"/>
              <a:t>a </a:t>
            </a:r>
            <a:r>
              <a:rPr lang="it-IT" dirty="0"/>
              <a:t>creazione di un risparmio a fini previdenziali con il versamento, l’accumulo e l’investimento di contributi </a:t>
            </a:r>
            <a:r>
              <a:rPr lang="it-IT" dirty="0" smtClean="0"/>
              <a:t>sociali a </a:t>
            </a:r>
            <a:r>
              <a:rPr lang="it-IT" dirty="0"/>
              <a:t>capitalizzazione; </a:t>
            </a:r>
            <a:r>
              <a:rPr lang="it-IT" dirty="0" smtClean="0"/>
              <a:t>2 - lo </a:t>
            </a:r>
            <a:r>
              <a:rPr lang="it-IT" dirty="0"/>
              <a:t>scambio di una quota del proprio reddito da lavoro con il diritto a una porzione di reddito futuro – a ripartizione.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041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Nel sistema a capitalizzazione (</a:t>
            </a:r>
            <a:r>
              <a:rPr lang="it-IT" dirty="0" err="1"/>
              <a:t>fully</a:t>
            </a:r>
            <a:r>
              <a:rPr lang="it-IT" dirty="0"/>
              <a:t> </a:t>
            </a:r>
            <a:r>
              <a:rPr lang="it-IT" dirty="0" err="1"/>
              <a:t>funded</a:t>
            </a:r>
            <a:r>
              <a:rPr lang="it-IT" dirty="0"/>
              <a:t>) i contributi versati sono accumulati in conti individuali, investiti sui mercati finanziari e – rivalutati per il rendimento degli investimenti – convertiti in rendita al momento del pensionamento.</a:t>
            </a:r>
          </a:p>
          <a:p>
            <a:pPr marL="0" indent="0" algn="just">
              <a:buNone/>
            </a:pPr>
            <a:r>
              <a:rPr lang="it-IT" dirty="0"/>
              <a:t>Nel sistema a ripartizione (</a:t>
            </a:r>
            <a:r>
              <a:rPr lang="it-IT" dirty="0" err="1"/>
              <a:t>pay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smtClean="0"/>
              <a:t>go) </a:t>
            </a:r>
            <a:r>
              <a:rPr lang="it-IT" dirty="0"/>
              <a:t>i lavoratori versano i contributi ad un determinato tempo t e questi vengono immediatamente usati per pagare le pensioni; i lavoratori ottengono però il diritto ad ottenere a loro volta una pensione, quando al tempo t + 1, andranno in pensione. Va detto che tali modelli possono essere misti e prevedere, inoltre, la presenza sia dello stato, che di soggetti privati.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621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1168</Words>
  <Application>Microsoft Office PowerPoint</Application>
  <PresentationFormat>Presentazione su schermo (4:3)</PresentationFormat>
  <Paragraphs>22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2. LA POLITICA PENSIONISTICA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Globalizzazione economica e sociale</dc:title>
  <dc:creator>GDGiulianova</dc:creator>
  <cp:lastModifiedBy>tecnoapply</cp:lastModifiedBy>
  <cp:revision>84</cp:revision>
  <dcterms:created xsi:type="dcterms:W3CDTF">2016-12-05T13:33:02Z</dcterms:created>
  <dcterms:modified xsi:type="dcterms:W3CDTF">2017-10-30T08:51:36Z</dcterms:modified>
</cp:coreProperties>
</file>