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323" r:id="rId3"/>
    <p:sldId id="322" r:id="rId4"/>
    <p:sldId id="291" r:id="rId5"/>
    <p:sldId id="292" r:id="rId6"/>
    <p:sldId id="293" r:id="rId7"/>
    <p:sldId id="294" r:id="rId8"/>
    <p:sldId id="302" r:id="rId9"/>
    <p:sldId id="303" r:id="rId10"/>
    <p:sldId id="270" r:id="rId11"/>
    <p:sldId id="265" r:id="rId12"/>
    <p:sldId id="266" r:id="rId13"/>
    <p:sldId id="284" r:id="rId14"/>
    <p:sldId id="314" r:id="rId15"/>
    <p:sldId id="315" r:id="rId16"/>
    <p:sldId id="316" r:id="rId17"/>
    <p:sldId id="317" r:id="rId18"/>
    <p:sldId id="319" r:id="rId19"/>
    <p:sldId id="324" r:id="rId20"/>
    <p:sldId id="325" r:id="rId21"/>
    <p:sldId id="320" r:id="rId22"/>
    <p:sldId id="321" r:id="rId23"/>
    <p:sldId id="327" r:id="rId24"/>
    <p:sldId id="328" r:id="rId25"/>
    <p:sldId id="334" r:id="rId26"/>
    <p:sldId id="329" r:id="rId27"/>
    <p:sldId id="331" r:id="rId28"/>
    <p:sldId id="332" r:id="rId29"/>
    <p:sldId id="286" r:id="rId30"/>
    <p:sldId id="28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B5F84E3-6C3C-412D-A8A2-43B595E74A41}"/>
              </a:ext>
            </a:extLst>
          </p:cNvPr>
          <p:cNvSpPr>
            <a:spLocks noGrp="1" noChangeArrowheads="1"/>
          </p:cNvSpPr>
          <p:nvPr>
            <p:ph type="ctrTitle"/>
          </p:nvPr>
        </p:nvSpPr>
        <p:spPr/>
        <p:txBody>
          <a:bodyPr/>
          <a:lstStyle/>
          <a:p>
            <a:pPr eaLnBrk="1" hangingPunct="1"/>
            <a:r>
              <a:rPr lang="it-IT" altLang="it-IT"/>
              <a:t>La Grande guerra</a:t>
            </a:r>
          </a:p>
        </p:txBody>
      </p:sp>
      <p:sp>
        <p:nvSpPr>
          <p:cNvPr id="2051" name="Rectangle 3">
            <a:extLst>
              <a:ext uri="{FF2B5EF4-FFF2-40B4-BE49-F238E27FC236}">
                <a16:creationId xmlns:a16="http://schemas.microsoft.com/office/drawing/2014/main" id="{ABBFECD8-1C99-4C91-9F3A-8785F6D1DCF0}"/>
              </a:ext>
            </a:extLst>
          </p:cNvPr>
          <p:cNvSpPr>
            <a:spLocks noGrp="1" noChangeArrowheads="1"/>
          </p:cNvSpPr>
          <p:nvPr>
            <p:ph type="subTitle" idx="1"/>
          </p:nvPr>
        </p:nvSpPr>
        <p:spPr/>
        <p:txBody>
          <a:bodyPr>
            <a:normAutofit lnSpcReduction="10000"/>
          </a:bodyPr>
          <a:lstStyle/>
          <a:p>
            <a:pPr eaLnBrk="1" hangingPunct="1"/>
            <a:r>
              <a:rPr lang="it-IT" altLang="it-IT" dirty="0"/>
              <a:t>Prof. Iuso </a:t>
            </a:r>
          </a:p>
          <a:p>
            <a:pPr eaLnBrk="1" hangingPunct="1"/>
            <a:r>
              <a:rPr lang="it-IT" altLang="it-IT" dirty="0"/>
              <a:t>Corso di Laurea in Scienze Politiche Internazionali</a:t>
            </a:r>
          </a:p>
          <a:p>
            <a:pPr eaLnBrk="1" hangingPunct="1"/>
            <a:r>
              <a:rPr lang="it-IT" altLang="it-IT"/>
              <a:t>Storia del 900</a:t>
            </a:r>
            <a:endParaRPr lang="it-IT" altLang="it-IT" dirty="0"/>
          </a:p>
          <a:p>
            <a:pPr eaLnBrk="1" hangingPunct="1"/>
            <a:endParaRPr lang="it-IT" alt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EED8623-AB88-4B77-A583-B02BB35CB5E7}"/>
              </a:ext>
            </a:extLst>
          </p:cNvPr>
          <p:cNvSpPr>
            <a:spLocks noGrp="1" noChangeArrowheads="1"/>
          </p:cNvSpPr>
          <p:nvPr>
            <p:ph type="title"/>
          </p:nvPr>
        </p:nvSpPr>
        <p:spPr>
          <a:xfrm>
            <a:off x="2592925" y="624110"/>
            <a:ext cx="8911687" cy="466753"/>
          </a:xfrm>
        </p:spPr>
        <p:txBody>
          <a:bodyPr>
            <a:normAutofit fontScale="90000"/>
          </a:bodyPr>
          <a:lstStyle/>
          <a:p>
            <a:pPr eaLnBrk="1" hangingPunct="1"/>
            <a:r>
              <a:rPr lang="it-IT" altLang="it-IT" dirty="0"/>
              <a:t>Terra di nessuno</a:t>
            </a:r>
          </a:p>
        </p:txBody>
      </p:sp>
      <p:sp>
        <p:nvSpPr>
          <p:cNvPr id="15363" name="Rectangle 3">
            <a:extLst>
              <a:ext uri="{FF2B5EF4-FFF2-40B4-BE49-F238E27FC236}">
                <a16:creationId xmlns:a16="http://schemas.microsoft.com/office/drawing/2014/main" id="{B7F3C2CD-FC41-4304-AC55-E94CAF038C91}"/>
              </a:ext>
            </a:extLst>
          </p:cNvPr>
          <p:cNvSpPr>
            <a:spLocks noGrp="1" noChangeArrowheads="1"/>
          </p:cNvSpPr>
          <p:nvPr>
            <p:ph type="body" idx="1"/>
          </p:nvPr>
        </p:nvSpPr>
        <p:spPr>
          <a:xfrm>
            <a:off x="2592925" y="1251283"/>
            <a:ext cx="8911687" cy="5261811"/>
          </a:xfrm>
        </p:spPr>
        <p:txBody>
          <a:bodyPr>
            <a:normAutofit fontScale="55000" lnSpcReduction="20000"/>
          </a:bodyPr>
          <a:lstStyle/>
          <a:p>
            <a:pPr algn="just" eaLnBrk="1" hangingPunct="1">
              <a:lnSpc>
                <a:spcPct val="120000"/>
              </a:lnSpc>
            </a:pPr>
            <a:r>
              <a:rPr lang="it-IT" altLang="it-IT" sz="3300" dirty="0"/>
              <a:t>All'interno della propria personalità il soldato al fronte vede scavarsi una sorta di “terra di nessuno” </a:t>
            </a:r>
          </a:p>
          <a:p>
            <a:pPr algn="just" eaLnBrk="1" hangingPunct="1">
              <a:lnSpc>
                <a:spcPct val="120000"/>
              </a:lnSpc>
            </a:pPr>
            <a:r>
              <a:rPr lang="it-IT" altLang="it-IT" sz="3300" dirty="0"/>
              <a:t>Eric </a:t>
            </a:r>
            <a:r>
              <a:rPr lang="it-IT" altLang="it-IT" sz="3300" dirty="0" err="1"/>
              <a:t>J.Leed</a:t>
            </a:r>
            <a:r>
              <a:rPr lang="it-IT" altLang="it-IT" sz="3300" dirty="0"/>
              <a:t> trasforma l’ “evento guerra” : non più solo storia politica o militare, ma anche immaginario, emozioni, memoria.</a:t>
            </a:r>
          </a:p>
          <a:p>
            <a:pPr algn="just">
              <a:lnSpc>
                <a:spcPct val="120000"/>
              </a:lnSpc>
            </a:pPr>
            <a:r>
              <a:rPr lang="it-IT" altLang="it-IT" sz="3300" dirty="0"/>
              <a:t>Milioni di uomini compresero che combattere e morire, lungi dall’eroismo e lealtà di una volta, significava:</a:t>
            </a:r>
          </a:p>
          <a:p>
            <a:pPr lvl="1" algn="just">
              <a:lnSpc>
                <a:spcPct val="120000"/>
              </a:lnSpc>
            </a:pPr>
            <a:r>
              <a:rPr lang="it-IT" altLang="it-IT" sz="3300" dirty="0"/>
              <a:t> anonimato,  estraniamento,  sradicamento dal mondo dei civili, sensazione di partecipare a un evento che cambierà irreversibilmente la storia </a:t>
            </a:r>
          </a:p>
          <a:p>
            <a:pPr lvl="1" algn="just">
              <a:lnSpc>
                <a:spcPct val="120000"/>
              </a:lnSpc>
            </a:pPr>
            <a:r>
              <a:rPr lang="it-IT" altLang="it-IT" sz="3300" dirty="0"/>
              <a:t>Inizio di un’epoca che, come la guerra, sarebbe stata dominata dal primato della tecnica, delle gerarchie repressive e dalla mobilitazione delle masse. </a:t>
            </a:r>
          </a:p>
          <a:p>
            <a:pPr algn="just">
              <a:lnSpc>
                <a:spcPct val="120000"/>
              </a:lnSpc>
            </a:pPr>
            <a:r>
              <a:rPr lang="it-IT" altLang="it-IT" sz="3300" dirty="0"/>
              <a:t>Comportamenti che ricaddero nel dopoguerra “scaricando” i loro effetti in quella crisi dello stato, della società e dell’economia ottocentesca  spazzati via dal conflitto.</a:t>
            </a:r>
          </a:p>
          <a:p>
            <a:pPr algn="just" eaLnBrk="1" hangingPunct="1">
              <a:lnSpc>
                <a:spcPct val="80000"/>
              </a:lnSpc>
            </a:pPr>
            <a:endParaRPr lang="it-IT" altLang="it-IT"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E85E623-3A83-486E-8759-75ADD40275DF}"/>
              </a:ext>
            </a:extLst>
          </p:cNvPr>
          <p:cNvSpPr>
            <a:spLocks noGrp="1" noChangeArrowheads="1"/>
          </p:cNvSpPr>
          <p:nvPr>
            <p:ph type="title"/>
          </p:nvPr>
        </p:nvSpPr>
        <p:spPr>
          <a:xfrm>
            <a:off x="2592925" y="624110"/>
            <a:ext cx="8911687" cy="691343"/>
          </a:xfrm>
        </p:spPr>
        <p:txBody>
          <a:bodyPr>
            <a:normAutofit/>
          </a:bodyPr>
          <a:lstStyle/>
          <a:p>
            <a:pPr eaLnBrk="1" hangingPunct="1"/>
            <a:r>
              <a:rPr lang="it-IT" altLang="it-IT" sz="3200" dirty="0"/>
              <a:t>Terra di nessuno</a:t>
            </a:r>
          </a:p>
        </p:txBody>
      </p:sp>
      <p:sp>
        <p:nvSpPr>
          <p:cNvPr id="18435" name="Rectangle 3">
            <a:extLst>
              <a:ext uri="{FF2B5EF4-FFF2-40B4-BE49-F238E27FC236}">
                <a16:creationId xmlns:a16="http://schemas.microsoft.com/office/drawing/2014/main" id="{CDEB40D1-851A-426E-AC4C-9054C4C1470F}"/>
              </a:ext>
            </a:extLst>
          </p:cNvPr>
          <p:cNvSpPr>
            <a:spLocks noGrp="1" noChangeArrowheads="1"/>
          </p:cNvSpPr>
          <p:nvPr>
            <p:ph type="body" idx="1"/>
          </p:nvPr>
        </p:nvSpPr>
        <p:spPr>
          <a:xfrm>
            <a:off x="2589212" y="1572126"/>
            <a:ext cx="8915400" cy="4339096"/>
          </a:xfrm>
        </p:spPr>
        <p:txBody>
          <a:bodyPr>
            <a:normAutofit/>
          </a:bodyPr>
          <a:lstStyle/>
          <a:p>
            <a:pPr algn="just" eaLnBrk="1" hangingPunct="1"/>
            <a:r>
              <a:rPr lang="it-IT" altLang="it-IT" sz="2000" dirty="0"/>
              <a:t>Il mondo d’ogni soldato si ridusse all'informe microcosmo della trincea, ogni suo sforzo fu focalizzato alla semplice preservazione della propria sopravvivenza, ogni sua necessità si ridusse all'espletamento di poche essenziali necessità primordiali. </a:t>
            </a:r>
          </a:p>
          <a:p>
            <a:pPr algn="just" eaLnBrk="1" hangingPunct="1"/>
            <a:endParaRPr lang="it-IT" altLang="it-IT" sz="2000" dirty="0"/>
          </a:p>
          <a:p>
            <a:pPr algn="just" eaLnBrk="1" hangingPunct="1"/>
            <a:r>
              <a:rPr lang="it-IT" altLang="it-IT" sz="2000" dirty="0"/>
              <a:t>All'euforia, all'entusiasmo, all'eroismo personale subentrò in ogni combattente la terrificante consapevolezza della propria assoluta impotenza innanzi alle spaventose capacità distruttive gettate in campo dal progresso industriale e tecnologico: l'artiglieria, la mitragliatrice, il filo spinato, i gas asfissianti spogliarono la guerra di ogni sua maschera romantica e avventurosa. </a:t>
            </a:r>
          </a:p>
          <a:p>
            <a:pPr algn="just" eaLnBrk="1" hangingPunct="1">
              <a:lnSpc>
                <a:spcPct val="80000"/>
              </a:lnSpc>
            </a:pPr>
            <a:endParaRPr lang="it-IT" altLang="it-IT" dirty="0"/>
          </a:p>
        </p:txBody>
      </p:sp>
    </p:spTree>
    <p:extLst>
      <p:ext uri="{BB962C8B-B14F-4D97-AF65-F5344CB8AC3E}">
        <p14:creationId xmlns:p14="http://schemas.microsoft.com/office/powerpoint/2010/main" val="2266442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7445291-1021-462E-A761-5366A0983807}"/>
              </a:ext>
            </a:extLst>
          </p:cNvPr>
          <p:cNvSpPr>
            <a:spLocks noGrp="1" noChangeArrowheads="1"/>
          </p:cNvSpPr>
          <p:nvPr>
            <p:ph type="title"/>
          </p:nvPr>
        </p:nvSpPr>
        <p:spPr>
          <a:xfrm>
            <a:off x="2592925" y="624110"/>
            <a:ext cx="8911687" cy="755511"/>
          </a:xfrm>
        </p:spPr>
        <p:txBody>
          <a:bodyPr>
            <a:normAutofit/>
          </a:bodyPr>
          <a:lstStyle/>
          <a:p>
            <a:pPr eaLnBrk="1" hangingPunct="1"/>
            <a:r>
              <a:rPr lang="it-IT" altLang="it-IT" sz="3200" dirty="0"/>
              <a:t>Terra di nessuno</a:t>
            </a:r>
          </a:p>
        </p:txBody>
      </p:sp>
      <p:sp>
        <p:nvSpPr>
          <p:cNvPr id="19459" name="Rectangle 3">
            <a:extLst>
              <a:ext uri="{FF2B5EF4-FFF2-40B4-BE49-F238E27FC236}">
                <a16:creationId xmlns:a16="http://schemas.microsoft.com/office/drawing/2014/main" id="{8CD29A9D-7910-4FFB-9E6A-C11E8A720CC0}"/>
              </a:ext>
            </a:extLst>
          </p:cNvPr>
          <p:cNvSpPr>
            <a:spLocks noGrp="1" noChangeArrowheads="1"/>
          </p:cNvSpPr>
          <p:nvPr>
            <p:ph type="body" idx="1"/>
          </p:nvPr>
        </p:nvSpPr>
        <p:spPr/>
        <p:txBody>
          <a:bodyPr>
            <a:normAutofit fontScale="92500" lnSpcReduction="20000"/>
          </a:bodyPr>
          <a:lstStyle/>
          <a:p>
            <a:pPr algn="just" eaLnBrk="1" hangingPunct="1"/>
            <a:r>
              <a:rPr lang="it-IT" altLang="it-IT" sz="2000" dirty="0"/>
              <a:t>La dimensione e le atrocità sconvolsero ogni prospettiva personale creando nell’individuo una sorta di dissociazione, di alienazione, sia nei confronti del proprio “io” sia nei confronti della  società civile. </a:t>
            </a:r>
          </a:p>
          <a:p>
            <a:pPr algn="just" eaLnBrk="1" hangingPunct="1"/>
            <a:endParaRPr lang="it-IT" altLang="it-IT" sz="2000" dirty="0"/>
          </a:p>
          <a:p>
            <a:pPr algn="just" eaLnBrk="1" hangingPunct="1"/>
            <a:r>
              <a:rPr lang="it-IT" altLang="it-IT" sz="2000" dirty="0"/>
              <a:t>I reduci dal fronte, sia vincitori sia perdenti, erano stati tramutati in individui irrimediabilmente tagliati fuori dal proprio passato e dal proprio vissuto </a:t>
            </a:r>
          </a:p>
          <a:p>
            <a:pPr algn="just" eaLnBrk="1" hangingPunct="1"/>
            <a:endParaRPr lang="it-IT" altLang="it-IT" sz="2000" dirty="0"/>
          </a:p>
          <a:p>
            <a:pPr algn="just" eaLnBrk="1" hangingPunct="1"/>
            <a:r>
              <a:rPr lang="it-IT" altLang="it-IT" sz="2000" dirty="0"/>
              <a:t>Uomini che avevano trascorso interminabili periodi di terrore e di regressione istintuale, imbarbariti dalla quotidiana intimità con la morte e con la violenza e dunque incapaci di riconciliarsi sia con se stessi, sia con quella civiltà che, in un qualche modo, li aveva sfruttati, strumentalizzati e infine inappellabilmente disillusi.</a:t>
            </a:r>
          </a:p>
        </p:txBody>
      </p:sp>
    </p:spTree>
    <p:extLst>
      <p:ext uri="{BB962C8B-B14F-4D97-AF65-F5344CB8AC3E}">
        <p14:creationId xmlns:p14="http://schemas.microsoft.com/office/powerpoint/2010/main" val="416614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CE855BF-41EF-42EB-A1EF-6EEF94E179F9}"/>
              </a:ext>
            </a:extLst>
          </p:cNvPr>
          <p:cNvSpPr>
            <a:spLocks noGrp="1" noChangeArrowheads="1"/>
          </p:cNvSpPr>
          <p:nvPr>
            <p:ph type="title"/>
          </p:nvPr>
        </p:nvSpPr>
        <p:spPr>
          <a:xfrm>
            <a:off x="2592925" y="624110"/>
            <a:ext cx="8911687" cy="659258"/>
          </a:xfrm>
        </p:spPr>
        <p:txBody>
          <a:bodyPr>
            <a:normAutofit/>
          </a:bodyPr>
          <a:lstStyle/>
          <a:p>
            <a:pPr eaLnBrk="1" hangingPunct="1"/>
            <a:r>
              <a:rPr lang="it-IT" altLang="it-IT" sz="3200" dirty="0"/>
              <a:t>Terra di nessuno</a:t>
            </a:r>
          </a:p>
        </p:txBody>
      </p:sp>
      <p:sp>
        <p:nvSpPr>
          <p:cNvPr id="20483" name="Rectangle 3">
            <a:extLst>
              <a:ext uri="{FF2B5EF4-FFF2-40B4-BE49-F238E27FC236}">
                <a16:creationId xmlns:a16="http://schemas.microsoft.com/office/drawing/2014/main" id="{46163ADF-8DA6-4D29-B627-27E9FD37370D}"/>
              </a:ext>
            </a:extLst>
          </p:cNvPr>
          <p:cNvSpPr>
            <a:spLocks noGrp="1" noChangeArrowheads="1"/>
          </p:cNvSpPr>
          <p:nvPr>
            <p:ph type="body" idx="1"/>
          </p:nvPr>
        </p:nvSpPr>
        <p:spPr>
          <a:xfrm>
            <a:off x="2589212" y="1411705"/>
            <a:ext cx="8915400" cy="4499517"/>
          </a:xfrm>
        </p:spPr>
        <p:txBody>
          <a:bodyPr>
            <a:normAutofit fontScale="92500" lnSpcReduction="20000"/>
          </a:bodyPr>
          <a:lstStyle/>
          <a:p>
            <a:pPr algn="just" eaLnBrk="1" hangingPunct="1">
              <a:lnSpc>
                <a:spcPct val="110000"/>
              </a:lnSpc>
            </a:pPr>
            <a:r>
              <a:rPr lang="it-IT" altLang="it-IT" sz="2000" dirty="0"/>
              <a:t>Il soldato che entrò nella grande guerra varcò una soglia ….. un limite … al di là del quale la sua vita non sarebbe stata più la stessa</a:t>
            </a:r>
          </a:p>
          <a:p>
            <a:pPr algn="just" eaLnBrk="1" hangingPunct="1">
              <a:lnSpc>
                <a:spcPct val="110000"/>
              </a:lnSpc>
            </a:pPr>
            <a:endParaRPr lang="it-IT" altLang="it-IT" sz="2000" dirty="0"/>
          </a:p>
          <a:p>
            <a:pPr algn="just" eaLnBrk="1" hangingPunct="1">
              <a:lnSpc>
                <a:spcPct val="110000"/>
              </a:lnSpc>
            </a:pPr>
            <a:r>
              <a:rPr lang="it-IT" altLang="it-IT" sz="2000" dirty="0"/>
              <a:t>Il cambiamento di status si manifestò attraverso un nuovo nome, piuttosto che un nuovo modo di vestire o addirittura attraverso segni corporali che identificavano immediatamente la nuova condizione di appartenenza (simbolismo e ritualismo degli ex-combattenti).</a:t>
            </a:r>
          </a:p>
          <a:p>
            <a:pPr algn="just" eaLnBrk="1" hangingPunct="1">
              <a:lnSpc>
                <a:spcPct val="110000"/>
              </a:lnSpc>
            </a:pPr>
            <a:endParaRPr lang="it-IT" altLang="it-IT" sz="2000" dirty="0"/>
          </a:p>
          <a:p>
            <a:pPr algn="just" eaLnBrk="1" hangingPunct="1">
              <a:lnSpc>
                <a:spcPct val="110000"/>
              </a:lnSpc>
            </a:pPr>
            <a:r>
              <a:rPr lang="it-IT" altLang="it-IT" sz="2000" dirty="0"/>
              <a:t>Abbiamo quindi due concetti da tener presente: quello di separazione (dalla realtà quotidiana ma anche dalla vita ordinaria in termini di esperienze individuali e collettive) e quello di margine (o </a:t>
            </a:r>
            <a:r>
              <a:rPr lang="it-IT" altLang="it-IT" sz="2000" dirty="0" err="1"/>
              <a:t>liminarità</a:t>
            </a:r>
            <a:r>
              <a:rPr lang="it-IT" altLang="it-IT" sz="2000" dirty="0"/>
              <a:t>; l’attraversamento di un </a:t>
            </a:r>
            <a:r>
              <a:rPr lang="it-IT" altLang="it-IT" sz="2000" dirty="0" err="1"/>
              <a:t>limen</a:t>
            </a:r>
            <a:r>
              <a:rPr lang="it-IT" altLang="it-IT" sz="2000" dirty="0"/>
              <a:t> al di là del quale riconoscersi in “un altro sé” e riconoscere “altri” come il nuovo sé stesso, quindi … “identificarsi”)</a:t>
            </a:r>
          </a:p>
        </p:txBody>
      </p:sp>
    </p:spTree>
    <p:extLst>
      <p:ext uri="{BB962C8B-B14F-4D97-AF65-F5344CB8AC3E}">
        <p14:creationId xmlns:p14="http://schemas.microsoft.com/office/powerpoint/2010/main" val="4052655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086DAF8-9F77-4FB3-B58A-323335CCD4D7}"/>
              </a:ext>
            </a:extLst>
          </p:cNvPr>
          <p:cNvSpPr>
            <a:spLocks noGrp="1" noChangeArrowheads="1"/>
          </p:cNvSpPr>
          <p:nvPr>
            <p:ph type="title"/>
          </p:nvPr>
        </p:nvSpPr>
        <p:spPr/>
        <p:txBody>
          <a:bodyPr/>
          <a:lstStyle/>
          <a:p>
            <a:pPr eaLnBrk="1" hangingPunct="1"/>
            <a:r>
              <a:rPr lang="it-IT" altLang="it-IT"/>
              <a:t>L’esperienza di guerra</a:t>
            </a:r>
          </a:p>
        </p:txBody>
      </p:sp>
      <p:sp>
        <p:nvSpPr>
          <p:cNvPr id="25603" name="Rectangle 3">
            <a:extLst>
              <a:ext uri="{FF2B5EF4-FFF2-40B4-BE49-F238E27FC236}">
                <a16:creationId xmlns:a16="http://schemas.microsoft.com/office/drawing/2014/main" id="{19B56572-AD30-4833-9828-91C89C3B35D6}"/>
              </a:ext>
            </a:extLst>
          </p:cNvPr>
          <p:cNvSpPr>
            <a:spLocks noGrp="1" noChangeArrowheads="1"/>
          </p:cNvSpPr>
          <p:nvPr>
            <p:ph type="body" idx="1"/>
          </p:nvPr>
        </p:nvSpPr>
        <p:spPr>
          <a:xfrm>
            <a:off x="2589212" y="1780674"/>
            <a:ext cx="8915400" cy="4130548"/>
          </a:xfrm>
        </p:spPr>
        <p:txBody>
          <a:bodyPr>
            <a:normAutofit lnSpcReduction="10000"/>
          </a:bodyPr>
          <a:lstStyle/>
          <a:p>
            <a:pPr algn="just" eaLnBrk="1" hangingPunct="1">
              <a:lnSpc>
                <a:spcPct val="80000"/>
              </a:lnSpc>
            </a:pPr>
            <a:r>
              <a:rPr lang="it-IT" altLang="it-IT" sz="2000" dirty="0"/>
              <a:t>Il soldato in guerra deve sottostare a riti di passaggio nelle loro tre fasi</a:t>
            </a:r>
          </a:p>
          <a:p>
            <a:pPr algn="just" eaLnBrk="1" hangingPunct="1">
              <a:lnSpc>
                <a:spcPct val="80000"/>
              </a:lnSpc>
            </a:pPr>
            <a:endParaRPr lang="it-IT" altLang="it-IT" sz="2000" dirty="0"/>
          </a:p>
          <a:p>
            <a:pPr algn="just" eaLnBrk="1" hangingPunct="1">
              <a:lnSpc>
                <a:spcPct val="80000"/>
              </a:lnSpc>
            </a:pPr>
            <a:r>
              <a:rPr lang="it-IT" altLang="it-IT" sz="2000" dirty="0"/>
              <a:t>Il passaggio (liminare) è, nella letteratura come nella storia o nella memoria del conflitto, una realtà concreta del conflitto che possiamo rappresentare in modo semplificato con la vita nelle trincee contrapposte con al centro il confine della “terra di nessuno”</a:t>
            </a:r>
          </a:p>
          <a:p>
            <a:pPr algn="just" eaLnBrk="1" hangingPunct="1">
              <a:lnSpc>
                <a:spcPct val="80000"/>
              </a:lnSpc>
            </a:pPr>
            <a:endParaRPr lang="it-IT" altLang="it-IT" sz="2000" dirty="0"/>
          </a:p>
          <a:p>
            <a:pPr algn="just" eaLnBrk="1" hangingPunct="1">
              <a:lnSpc>
                <a:spcPct val="80000"/>
              </a:lnSpc>
            </a:pPr>
            <a:r>
              <a:rPr lang="it-IT" altLang="it-IT" sz="2000" dirty="0"/>
              <a:t>Le testimonianze del primo conflitto vanno a coincidere con un ricordo costante dell’incombenza e dell’ossessione della terra di nessuno (altre costanti esistono nel secondo conflitto)</a:t>
            </a:r>
          </a:p>
          <a:p>
            <a:pPr algn="just" eaLnBrk="1" hangingPunct="1">
              <a:lnSpc>
                <a:spcPct val="80000"/>
              </a:lnSpc>
            </a:pPr>
            <a:endParaRPr lang="it-IT" altLang="it-IT" sz="2000" dirty="0"/>
          </a:p>
          <a:p>
            <a:pPr algn="just" eaLnBrk="1" hangingPunct="1">
              <a:lnSpc>
                <a:spcPct val="80000"/>
              </a:lnSpc>
            </a:pPr>
            <a:r>
              <a:rPr lang="it-IT" altLang="it-IT" sz="2000" dirty="0"/>
              <a:t>La guerra è mutata</a:t>
            </a:r>
          </a:p>
        </p:txBody>
      </p:sp>
    </p:spTree>
    <p:extLst>
      <p:ext uri="{BB962C8B-B14F-4D97-AF65-F5344CB8AC3E}">
        <p14:creationId xmlns:p14="http://schemas.microsoft.com/office/powerpoint/2010/main" val="4221230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D22881F-5E06-4D4C-8A7E-AEAF7DC8EDB5}"/>
              </a:ext>
            </a:extLst>
          </p:cNvPr>
          <p:cNvSpPr>
            <a:spLocks noGrp="1" noChangeArrowheads="1"/>
          </p:cNvSpPr>
          <p:nvPr>
            <p:ph type="title"/>
          </p:nvPr>
        </p:nvSpPr>
        <p:spPr/>
        <p:txBody>
          <a:bodyPr/>
          <a:lstStyle/>
          <a:p>
            <a:pPr eaLnBrk="1" hangingPunct="1"/>
            <a:r>
              <a:rPr lang="it-IT" altLang="it-IT"/>
              <a:t>L’esperienza di guerra</a:t>
            </a:r>
          </a:p>
        </p:txBody>
      </p:sp>
      <p:sp>
        <p:nvSpPr>
          <p:cNvPr id="30723" name="Rectangle 3">
            <a:extLst>
              <a:ext uri="{FF2B5EF4-FFF2-40B4-BE49-F238E27FC236}">
                <a16:creationId xmlns:a16="http://schemas.microsoft.com/office/drawing/2014/main" id="{3D82A60A-7CFC-4A0B-BF29-3119CE8FB28C}"/>
              </a:ext>
            </a:extLst>
          </p:cNvPr>
          <p:cNvSpPr>
            <a:spLocks noGrp="1" noChangeArrowheads="1"/>
          </p:cNvSpPr>
          <p:nvPr>
            <p:ph type="body" idx="1"/>
          </p:nvPr>
        </p:nvSpPr>
        <p:spPr>
          <a:xfrm>
            <a:off x="2589212" y="1620253"/>
            <a:ext cx="8915400" cy="4290969"/>
          </a:xfrm>
        </p:spPr>
        <p:txBody>
          <a:bodyPr>
            <a:normAutofit/>
          </a:bodyPr>
          <a:lstStyle/>
          <a:p>
            <a:pPr algn="just" eaLnBrk="1" hangingPunct="1">
              <a:defRPr/>
            </a:pPr>
            <a:r>
              <a:rPr lang="it-IT" altLang="it-IT" dirty="0"/>
              <a:t>L’elemento trincea (una delle caratteristiche del conflitto) contribuisce in modo determinante alla distruzione del vecchio concetto di guerra come spettacolo del duello fra eserciti: l’invisibilità del nemico (e le immagini diaboliche non-umane dell’ignoto), le giornate trascorse con la terra e nella terra, un campo di battaglia vuoto ma nello stesso tempi pieno di soldati e sovrastati da un’onnipotente tecnologia</a:t>
            </a:r>
          </a:p>
          <a:p>
            <a:pPr algn="just" eaLnBrk="1" hangingPunct="1">
              <a:defRPr/>
            </a:pPr>
            <a:endParaRPr lang="it-IT" altLang="it-IT" dirty="0"/>
          </a:p>
          <a:p>
            <a:pPr algn="just" eaLnBrk="1" hangingPunct="1">
              <a:defRPr/>
            </a:pPr>
            <a:r>
              <a:rPr lang="it-IT" altLang="it-IT" dirty="0"/>
              <a:t>Una situazione di margine che si evidenzia nel considerare il fronte il luogo che dissolve la distinzione tra morte e vita</a:t>
            </a:r>
          </a:p>
          <a:p>
            <a:pPr marL="0" indent="0" algn="just">
              <a:buNone/>
              <a:defRPr/>
            </a:pPr>
            <a:endParaRPr lang="it-IT" altLang="it-IT" dirty="0"/>
          </a:p>
          <a:p>
            <a:pPr algn="just" eaLnBrk="1" hangingPunct="1">
              <a:defRPr/>
            </a:pPr>
            <a:r>
              <a:rPr lang="it-IT" altLang="it-IT" dirty="0"/>
              <a:t>Nessuna guerra precedente quella del 1914 ha travolto in modo così radicale il significato e lo status di combattente</a:t>
            </a:r>
          </a:p>
        </p:txBody>
      </p:sp>
    </p:spTree>
    <p:extLst>
      <p:ext uri="{BB962C8B-B14F-4D97-AF65-F5344CB8AC3E}">
        <p14:creationId xmlns:p14="http://schemas.microsoft.com/office/powerpoint/2010/main" val="24640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0601323-4C44-485D-9756-3957A26BB8D4}"/>
              </a:ext>
            </a:extLst>
          </p:cNvPr>
          <p:cNvSpPr>
            <a:spLocks noGrp="1" noChangeArrowheads="1"/>
          </p:cNvSpPr>
          <p:nvPr>
            <p:ph type="title"/>
          </p:nvPr>
        </p:nvSpPr>
        <p:spPr/>
        <p:txBody>
          <a:bodyPr/>
          <a:lstStyle/>
          <a:p>
            <a:pPr eaLnBrk="1" hangingPunct="1"/>
            <a:r>
              <a:rPr lang="it-IT" altLang="it-IT"/>
              <a:t>L’esperienza di guerra</a:t>
            </a:r>
          </a:p>
        </p:txBody>
      </p:sp>
      <p:sp>
        <p:nvSpPr>
          <p:cNvPr id="27651" name="Rectangle 3">
            <a:extLst>
              <a:ext uri="{FF2B5EF4-FFF2-40B4-BE49-F238E27FC236}">
                <a16:creationId xmlns:a16="http://schemas.microsoft.com/office/drawing/2014/main" id="{0D122340-1ED0-4C0D-80DF-C325CC866B77}"/>
              </a:ext>
            </a:extLst>
          </p:cNvPr>
          <p:cNvSpPr>
            <a:spLocks noGrp="1" noChangeArrowheads="1"/>
          </p:cNvSpPr>
          <p:nvPr>
            <p:ph type="body" idx="1"/>
          </p:nvPr>
        </p:nvSpPr>
        <p:spPr>
          <a:xfrm>
            <a:off x="2589212" y="1636295"/>
            <a:ext cx="8915400" cy="4274927"/>
          </a:xfrm>
        </p:spPr>
        <p:txBody>
          <a:bodyPr>
            <a:normAutofit fontScale="85000" lnSpcReduction="10000"/>
          </a:bodyPr>
          <a:lstStyle/>
          <a:p>
            <a:pPr algn="just" eaLnBrk="1" hangingPunct="1">
              <a:lnSpc>
                <a:spcPct val="110000"/>
              </a:lnSpc>
            </a:pPr>
            <a:r>
              <a:rPr lang="it-IT" altLang="it-IT" sz="2000" dirty="0"/>
              <a:t>Il passaggio liminare (che rimane sospeso fino al rientro nella società) è una esperienza socializzante che si genera nella guerra, ma anche un’esperienza di apprendimento diverso da qualunque altro</a:t>
            </a:r>
          </a:p>
          <a:p>
            <a:pPr algn="just" eaLnBrk="1" hangingPunct="1">
              <a:lnSpc>
                <a:spcPct val="110000"/>
              </a:lnSpc>
            </a:pPr>
            <a:endParaRPr lang="it-IT" altLang="it-IT" sz="2000" dirty="0"/>
          </a:p>
          <a:p>
            <a:pPr algn="just" eaLnBrk="1" hangingPunct="1">
              <a:lnSpc>
                <a:spcPct val="110000"/>
              </a:lnSpc>
            </a:pPr>
            <a:r>
              <a:rPr lang="it-IT" altLang="it-IT" sz="2000" dirty="0"/>
              <a:t>Il cameratismo al fronte (che cancellava buona parte delle barriere sociali  in quanto si condivideva un destino comune in condizioni d uguaglianza) rimase vivo nel dopoguerra fu tenuto ben distinto dagli orrori del conflitto </a:t>
            </a:r>
          </a:p>
          <a:p>
            <a:pPr algn="just" eaLnBrk="1" hangingPunct="1">
              <a:lnSpc>
                <a:spcPct val="110000"/>
              </a:lnSpc>
            </a:pPr>
            <a:endParaRPr lang="it-IT" altLang="it-IT" sz="2000" dirty="0"/>
          </a:p>
          <a:p>
            <a:pPr algn="just" eaLnBrk="1" hangingPunct="1">
              <a:lnSpc>
                <a:spcPct val="110000"/>
              </a:lnSpc>
            </a:pPr>
            <a:r>
              <a:rPr lang="it-IT" altLang="it-IT" sz="2000" dirty="0"/>
              <a:t>Tuttavia esperienza comunitaria e orrori vissuti sono i prodotti della </a:t>
            </a:r>
            <a:r>
              <a:rPr lang="it-IT" altLang="it-IT" sz="2000" dirty="0" err="1"/>
              <a:t>liminarità</a:t>
            </a:r>
            <a:r>
              <a:rPr lang="it-IT" altLang="it-IT" sz="2000" dirty="0"/>
              <a:t> della guerra stessa che forniscono identità ai gruppi</a:t>
            </a:r>
          </a:p>
          <a:p>
            <a:pPr algn="just" eaLnBrk="1" hangingPunct="1">
              <a:lnSpc>
                <a:spcPct val="110000"/>
              </a:lnSpc>
            </a:pPr>
            <a:endParaRPr lang="it-IT" altLang="it-IT" sz="2000" dirty="0"/>
          </a:p>
          <a:p>
            <a:pPr algn="just" eaLnBrk="1" hangingPunct="1">
              <a:lnSpc>
                <a:spcPct val="110000"/>
              </a:lnSpc>
            </a:pPr>
            <a:r>
              <a:rPr lang="it-IT" altLang="it-IT" sz="2000" dirty="0"/>
              <a:t>E’ un passaggio fondamentale per il dopoguerra. In Italia esperienza di guerra e “trinceristi” divengono oggetto della ricerca del consenso </a:t>
            </a:r>
          </a:p>
        </p:txBody>
      </p:sp>
    </p:spTree>
    <p:extLst>
      <p:ext uri="{BB962C8B-B14F-4D97-AF65-F5344CB8AC3E}">
        <p14:creationId xmlns:p14="http://schemas.microsoft.com/office/powerpoint/2010/main" val="45104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D728C40-76C8-49A5-94AC-083BDF856816}"/>
              </a:ext>
            </a:extLst>
          </p:cNvPr>
          <p:cNvSpPr>
            <a:spLocks noGrp="1" noChangeArrowheads="1"/>
          </p:cNvSpPr>
          <p:nvPr>
            <p:ph type="title"/>
          </p:nvPr>
        </p:nvSpPr>
        <p:spPr/>
        <p:txBody>
          <a:bodyPr/>
          <a:lstStyle/>
          <a:p>
            <a:pPr eaLnBrk="1" hangingPunct="1"/>
            <a:r>
              <a:rPr lang="it-IT" altLang="it-IT"/>
              <a:t>L’esperienza di guerra</a:t>
            </a:r>
          </a:p>
        </p:txBody>
      </p:sp>
      <p:sp>
        <p:nvSpPr>
          <p:cNvPr id="28675" name="Rectangle 3">
            <a:extLst>
              <a:ext uri="{FF2B5EF4-FFF2-40B4-BE49-F238E27FC236}">
                <a16:creationId xmlns:a16="http://schemas.microsoft.com/office/drawing/2014/main" id="{EFF11A15-F82B-46B3-A872-C0EC8B7C7096}"/>
              </a:ext>
            </a:extLst>
          </p:cNvPr>
          <p:cNvSpPr>
            <a:spLocks noGrp="1" noChangeArrowheads="1"/>
          </p:cNvSpPr>
          <p:nvPr>
            <p:ph type="body" idx="1"/>
          </p:nvPr>
        </p:nvSpPr>
        <p:spPr>
          <a:xfrm>
            <a:off x="2589212" y="1764632"/>
            <a:ext cx="8915400" cy="4469258"/>
          </a:xfrm>
        </p:spPr>
        <p:txBody>
          <a:bodyPr>
            <a:normAutofit/>
          </a:bodyPr>
          <a:lstStyle/>
          <a:p>
            <a:pPr algn="just" eaLnBrk="1" hangingPunct="1">
              <a:lnSpc>
                <a:spcPct val="120000"/>
              </a:lnSpc>
            </a:pPr>
            <a:r>
              <a:rPr lang="it-IT" altLang="it-IT" dirty="0"/>
              <a:t>Applicato meccanicamente il concetto di ritualità è portatore di una terza fase, quella della riaggregazione in cui il singolo assume il nuovo posto nella società. </a:t>
            </a:r>
          </a:p>
          <a:p>
            <a:pPr algn="just" eaLnBrk="1" hangingPunct="1">
              <a:lnSpc>
                <a:spcPct val="120000"/>
              </a:lnSpc>
            </a:pPr>
            <a:r>
              <a:rPr lang="it-IT" altLang="it-IT" dirty="0"/>
              <a:t>Secondo questo procedere, durante la fase liminare il soggetto o il gruppo giungono ad un nuova stabilità con diritti ed obblighi e con un comportamento in accordo con norme e principi etici.</a:t>
            </a:r>
          </a:p>
          <a:p>
            <a:pPr algn="just" eaLnBrk="1" hangingPunct="1">
              <a:lnSpc>
                <a:spcPct val="120000"/>
              </a:lnSpc>
            </a:pPr>
            <a:r>
              <a:rPr lang="it-IT" altLang="it-IT" dirty="0"/>
              <a:t>Questo nel dopoguerra non accade in modo omogeneo in tutti i reduci dei diversi eserciti</a:t>
            </a:r>
          </a:p>
          <a:p>
            <a:pPr algn="just" eaLnBrk="1" hangingPunct="1">
              <a:lnSpc>
                <a:spcPct val="120000"/>
              </a:lnSpc>
            </a:pPr>
            <a:r>
              <a:rPr lang="it-IT" altLang="it-IT" dirty="0"/>
              <a:t>Riti e simboli dei veterani continuarono a celebrare l’esperienza di guerra costrinse il veterano in una posizione difensiva nei confronti della società</a:t>
            </a:r>
          </a:p>
        </p:txBody>
      </p:sp>
    </p:spTree>
    <p:extLst>
      <p:ext uri="{BB962C8B-B14F-4D97-AF65-F5344CB8AC3E}">
        <p14:creationId xmlns:p14="http://schemas.microsoft.com/office/powerpoint/2010/main" val="95153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F5EF3BE-2CEB-4B72-B114-54FC699F42E7}"/>
              </a:ext>
            </a:extLst>
          </p:cNvPr>
          <p:cNvSpPr>
            <a:spLocks noGrp="1" noChangeArrowheads="1"/>
          </p:cNvSpPr>
          <p:nvPr>
            <p:ph type="title"/>
          </p:nvPr>
        </p:nvSpPr>
        <p:spPr>
          <a:xfrm>
            <a:off x="2592925" y="624110"/>
            <a:ext cx="8911687" cy="739469"/>
          </a:xfrm>
        </p:spPr>
        <p:txBody>
          <a:bodyPr/>
          <a:lstStyle/>
          <a:p>
            <a:pPr eaLnBrk="1" hangingPunct="1"/>
            <a:r>
              <a:rPr lang="it-IT" altLang="it-IT" dirty="0"/>
              <a:t>L’esperienza di guerra</a:t>
            </a:r>
          </a:p>
        </p:txBody>
      </p:sp>
      <p:sp>
        <p:nvSpPr>
          <p:cNvPr id="29699" name="Rectangle 3">
            <a:extLst>
              <a:ext uri="{FF2B5EF4-FFF2-40B4-BE49-F238E27FC236}">
                <a16:creationId xmlns:a16="http://schemas.microsoft.com/office/drawing/2014/main" id="{BC92C46F-7FE6-407C-8E84-B3E01CDF4657}"/>
              </a:ext>
            </a:extLst>
          </p:cNvPr>
          <p:cNvSpPr>
            <a:spLocks noGrp="1" noChangeArrowheads="1"/>
          </p:cNvSpPr>
          <p:nvPr>
            <p:ph type="body" idx="1"/>
          </p:nvPr>
        </p:nvSpPr>
        <p:spPr>
          <a:xfrm>
            <a:off x="2589212" y="1363579"/>
            <a:ext cx="8915400" cy="4870311"/>
          </a:xfrm>
        </p:spPr>
        <p:txBody>
          <a:bodyPr>
            <a:normAutofit lnSpcReduction="10000"/>
          </a:bodyPr>
          <a:lstStyle/>
          <a:p>
            <a:pPr algn="just" eaLnBrk="1" hangingPunct="1">
              <a:lnSpc>
                <a:spcPct val="120000"/>
              </a:lnSpc>
            </a:pPr>
            <a:r>
              <a:rPr lang="it-IT" altLang="it-IT" dirty="0"/>
              <a:t>Il veterano risultò così essere un “uomo bloccato” nella fase di passaggio</a:t>
            </a:r>
          </a:p>
          <a:p>
            <a:pPr algn="just" eaLnBrk="1" hangingPunct="1">
              <a:lnSpc>
                <a:spcPct val="120000"/>
              </a:lnSpc>
            </a:pPr>
            <a:endParaRPr lang="it-IT" altLang="it-IT" dirty="0"/>
          </a:p>
          <a:p>
            <a:pPr algn="just" eaLnBrk="1" hangingPunct="1">
              <a:lnSpc>
                <a:spcPct val="120000"/>
              </a:lnSpc>
            </a:pPr>
            <a:r>
              <a:rPr lang="it-IT" altLang="it-IT" dirty="0"/>
              <a:t>la </a:t>
            </a:r>
            <a:r>
              <a:rPr lang="it-IT" altLang="it-IT" dirty="0" err="1"/>
              <a:t>liminarità</a:t>
            </a:r>
            <a:r>
              <a:rPr lang="it-IT" altLang="it-IT" dirty="0"/>
              <a:t> di guerra non fu risolta ma incessantemente riprodotta e l’ex-combattente divenne una figura ambigua, potenzialmente pericolosa per la società</a:t>
            </a:r>
          </a:p>
          <a:p>
            <a:pPr algn="just" eaLnBrk="1" hangingPunct="1">
              <a:lnSpc>
                <a:spcPct val="120000"/>
              </a:lnSpc>
            </a:pPr>
            <a:endParaRPr lang="it-IT" altLang="it-IT" dirty="0"/>
          </a:p>
          <a:p>
            <a:pPr algn="just" eaLnBrk="1" hangingPunct="1">
              <a:lnSpc>
                <a:spcPct val="120000"/>
              </a:lnSpc>
            </a:pPr>
            <a:r>
              <a:rPr lang="it-IT" altLang="it-IT" dirty="0"/>
              <a:t>Inizia allora, quella che potrebbe essere una fase di riaggregazione nei gruppi di ex combattenti, rivolta alla ricerca di un mondo e di  un uomo nuovo che potesse sovvertire anche quelle istituzioni che avevano iniziato la guerra. </a:t>
            </a:r>
          </a:p>
          <a:p>
            <a:pPr algn="just" eaLnBrk="1" hangingPunct="1">
              <a:lnSpc>
                <a:spcPct val="120000"/>
              </a:lnSpc>
            </a:pPr>
            <a:endParaRPr lang="it-IT" altLang="it-IT" dirty="0"/>
          </a:p>
          <a:p>
            <a:pPr algn="just" eaLnBrk="1" hangingPunct="1">
              <a:lnSpc>
                <a:spcPct val="120000"/>
              </a:lnSpc>
            </a:pPr>
            <a:r>
              <a:rPr lang="it-IT" altLang="it-IT" dirty="0"/>
              <a:t>Lungo questa direzione la storia si divide fra paesi che ressero l’impatto ed altri che crollarono ma non solo per l’esperienza di guerra </a:t>
            </a:r>
          </a:p>
        </p:txBody>
      </p:sp>
    </p:spTree>
    <p:extLst>
      <p:ext uri="{BB962C8B-B14F-4D97-AF65-F5344CB8AC3E}">
        <p14:creationId xmlns:p14="http://schemas.microsoft.com/office/powerpoint/2010/main" val="4219693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33C89-EB28-4DDF-AEBB-BD6CDDA097AB}"/>
              </a:ext>
            </a:extLst>
          </p:cNvPr>
          <p:cNvSpPr>
            <a:spLocks noGrp="1"/>
          </p:cNvSpPr>
          <p:nvPr>
            <p:ph type="title"/>
          </p:nvPr>
        </p:nvSpPr>
        <p:spPr>
          <a:xfrm>
            <a:off x="2592925" y="624110"/>
            <a:ext cx="8911687" cy="627174"/>
          </a:xfrm>
        </p:spPr>
        <p:txBody>
          <a:bodyPr>
            <a:normAutofit/>
          </a:bodyPr>
          <a:lstStyle/>
          <a:p>
            <a:r>
              <a:rPr lang="it-IT" sz="3200" dirty="0"/>
              <a:t>Il quadro geopolitico del conflitto </a:t>
            </a:r>
          </a:p>
        </p:txBody>
      </p:sp>
      <p:sp>
        <p:nvSpPr>
          <p:cNvPr id="3" name="Segnaposto contenuto 2">
            <a:extLst>
              <a:ext uri="{FF2B5EF4-FFF2-40B4-BE49-F238E27FC236}">
                <a16:creationId xmlns:a16="http://schemas.microsoft.com/office/drawing/2014/main" id="{B076954C-0850-4760-89F8-7A77DE8B366D}"/>
              </a:ext>
            </a:extLst>
          </p:cNvPr>
          <p:cNvSpPr>
            <a:spLocks noGrp="1"/>
          </p:cNvSpPr>
          <p:nvPr>
            <p:ph idx="1"/>
          </p:nvPr>
        </p:nvSpPr>
        <p:spPr>
          <a:xfrm>
            <a:off x="2589212" y="1346200"/>
            <a:ext cx="8915400" cy="4887689"/>
          </a:xfrm>
        </p:spPr>
        <p:txBody>
          <a:bodyPr>
            <a:normAutofit fontScale="92500" lnSpcReduction="10000"/>
          </a:bodyPr>
          <a:lstStyle/>
          <a:p>
            <a:pPr>
              <a:lnSpc>
                <a:spcPct val="120000"/>
              </a:lnSpc>
            </a:pPr>
            <a:r>
              <a:rPr lang="it-IT" sz="1900" dirty="0"/>
              <a:t>Lo scoppio del conflitto non fu casuale (casuale fu l’attimo) ma la concatenazione logica di atti precedenti, soprattutto per la complessa definizione delle alleanze contrapposte.</a:t>
            </a:r>
          </a:p>
          <a:p>
            <a:pPr>
              <a:lnSpc>
                <a:spcPct val="120000"/>
              </a:lnSpc>
            </a:pPr>
            <a:r>
              <a:rPr lang="it-IT" sz="1900" dirty="0"/>
              <a:t>Per quanto analoga ad altre crisi, questa volta sfuggì di mano ai protagonisti perché una crisi locale si radicalizzò per la scelta di Vienna di risolvere definitivamente la questione balcanica, riducendo a condizioni subalterne la Serbia</a:t>
            </a:r>
          </a:p>
          <a:p>
            <a:pPr>
              <a:lnSpc>
                <a:spcPct val="120000"/>
              </a:lnSpc>
            </a:pPr>
            <a:r>
              <a:rPr lang="it-IT" sz="1900" dirty="0"/>
              <a:t>Fu la prima guerra paneuropea dopo un secolo rinnovando in un contesto completamente differente il confronto fra due blocchi per il predominio in Europa.</a:t>
            </a:r>
          </a:p>
          <a:p>
            <a:pPr>
              <a:lnSpc>
                <a:spcPct val="120000"/>
              </a:lnSpc>
            </a:pPr>
            <a:r>
              <a:rPr lang="it-IT" sz="1900" dirty="0"/>
              <a:t>Il caso italiano fu esemplificativo della combinazione di problemi geografici e storici particolari, inseriti nel quadro del grande conflitto balcanico e centroeuropeo: l’Italia inizia il conflitto contro l’Austria nel 1915 ma dichiara guerra alla Germania nel 1916</a:t>
            </a:r>
          </a:p>
          <a:p>
            <a:endParaRPr lang="it-IT" dirty="0"/>
          </a:p>
        </p:txBody>
      </p:sp>
    </p:spTree>
    <p:extLst>
      <p:ext uri="{BB962C8B-B14F-4D97-AF65-F5344CB8AC3E}">
        <p14:creationId xmlns:p14="http://schemas.microsoft.com/office/powerpoint/2010/main" val="81025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60797-EC82-4CCA-8E96-366913955BAC}"/>
              </a:ext>
            </a:extLst>
          </p:cNvPr>
          <p:cNvSpPr>
            <a:spLocks noGrp="1"/>
          </p:cNvSpPr>
          <p:nvPr>
            <p:ph type="title"/>
          </p:nvPr>
        </p:nvSpPr>
        <p:spPr>
          <a:xfrm>
            <a:off x="2592925" y="624110"/>
            <a:ext cx="8911687" cy="819679"/>
          </a:xfrm>
        </p:spPr>
        <p:txBody>
          <a:bodyPr/>
          <a:lstStyle/>
          <a:p>
            <a:r>
              <a:rPr lang="it-IT" sz="2800" dirty="0">
                <a:solidFill>
                  <a:prstClr val="black">
                    <a:lumMod val="85000"/>
                    <a:lumOff val="15000"/>
                  </a:prstClr>
                </a:solidFill>
              </a:rPr>
              <a:t>Punti essenziali, perché la 1GM non è Sarajevo</a:t>
            </a:r>
            <a:endParaRPr lang="it-IT" dirty="0"/>
          </a:p>
        </p:txBody>
      </p:sp>
      <p:sp>
        <p:nvSpPr>
          <p:cNvPr id="3" name="Segnaposto contenuto 2">
            <a:extLst>
              <a:ext uri="{FF2B5EF4-FFF2-40B4-BE49-F238E27FC236}">
                <a16:creationId xmlns:a16="http://schemas.microsoft.com/office/drawing/2014/main" id="{04BD26C5-0BD6-46AF-85C5-8A2BE733E7D2}"/>
              </a:ext>
            </a:extLst>
          </p:cNvPr>
          <p:cNvSpPr>
            <a:spLocks noGrp="1"/>
          </p:cNvSpPr>
          <p:nvPr>
            <p:ph idx="1"/>
          </p:nvPr>
        </p:nvSpPr>
        <p:spPr/>
        <p:txBody>
          <a:bodyPr/>
          <a:lstStyle/>
          <a:p>
            <a:r>
              <a:rPr lang="it-IT" dirty="0"/>
              <a:t>Affrontiamo la 1GM non come cronaca ma come individuazione di elementi nuovi sul piano del conflitto e poi  in quello geopolitico</a:t>
            </a:r>
          </a:p>
          <a:p>
            <a:r>
              <a:rPr lang="it-IT" dirty="0"/>
              <a:t>Fermo restando il quadro delle relazioni di potenza che abbiamo definito fissiamo alcuni elementi partendo dalle caratteristiche del tutto nuove che il conflitto assume in pochi mesi</a:t>
            </a:r>
          </a:p>
          <a:p>
            <a:r>
              <a:rPr lang="it-IT" dirty="0"/>
              <a:t>Ci soffermeremo su questi elementi e sull’interpretazione dell’evento guerra e della sua «</a:t>
            </a:r>
            <a:r>
              <a:rPr lang="it-IT" dirty="0" err="1"/>
              <a:t>liminarità</a:t>
            </a:r>
            <a:r>
              <a:rPr lang="it-IT" dirty="0"/>
              <a:t>» che ci offre </a:t>
            </a:r>
            <a:r>
              <a:rPr lang="it-IT" dirty="0" err="1"/>
              <a:t>E.J.Leed</a:t>
            </a:r>
            <a:r>
              <a:rPr lang="it-IT" dirty="0"/>
              <a:t>, tenendo in debito conto:</a:t>
            </a:r>
          </a:p>
          <a:p>
            <a:pPr lvl="1"/>
            <a:r>
              <a:rPr lang="it-IT" dirty="0"/>
              <a:t> i nazionalismi radicali</a:t>
            </a:r>
          </a:p>
          <a:p>
            <a:pPr lvl="1"/>
            <a:r>
              <a:rPr lang="it-IT" dirty="0"/>
              <a:t> l’affermarsi della società di massa</a:t>
            </a:r>
          </a:p>
          <a:p>
            <a:pPr lvl="1"/>
            <a:r>
              <a:rPr lang="it-IT" dirty="0"/>
              <a:t>L’affermarsi del secolo industriale per eccellenza </a:t>
            </a:r>
          </a:p>
          <a:p>
            <a:endParaRPr lang="it-IT" dirty="0"/>
          </a:p>
        </p:txBody>
      </p:sp>
    </p:spTree>
    <p:extLst>
      <p:ext uri="{BB962C8B-B14F-4D97-AF65-F5344CB8AC3E}">
        <p14:creationId xmlns:p14="http://schemas.microsoft.com/office/powerpoint/2010/main" val="2706766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33C89-EB28-4DDF-AEBB-BD6CDDA097AB}"/>
              </a:ext>
            </a:extLst>
          </p:cNvPr>
          <p:cNvSpPr>
            <a:spLocks noGrp="1"/>
          </p:cNvSpPr>
          <p:nvPr>
            <p:ph type="title"/>
          </p:nvPr>
        </p:nvSpPr>
        <p:spPr>
          <a:xfrm>
            <a:off x="2592925" y="624110"/>
            <a:ext cx="8911687" cy="627174"/>
          </a:xfrm>
        </p:spPr>
        <p:txBody>
          <a:bodyPr>
            <a:normAutofit/>
          </a:bodyPr>
          <a:lstStyle/>
          <a:p>
            <a:r>
              <a:rPr lang="it-IT" sz="3200" dirty="0"/>
              <a:t>Il quadro geopolitico del conflitto </a:t>
            </a:r>
          </a:p>
        </p:txBody>
      </p:sp>
      <p:sp>
        <p:nvSpPr>
          <p:cNvPr id="3" name="Segnaposto contenuto 2">
            <a:extLst>
              <a:ext uri="{FF2B5EF4-FFF2-40B4-BE49-F238E27FC236}">
                <a16:creationId xmlns:a16="http://schemas.microsoft.com/office/drawing/2014/main" id="{B076954C-0850-4760-89F8-7A77DE8B366D}"/>
              </a:ext>
            </a:extLst>
          </p:cNvPr>
          <p:cNvSpPr>
            <a:spLocks noGrp="1"/>
          </p:cNvSpPr>
          <p:nvPr>
            <p:ph idx="1"/>
          </p:nvPr>
        </p:nvSpPr>
        <p:spPr>
          <a:xfrm>
            <a:off x="2589212" y="2133599"/>
            <a:ext cx="8915400" cy="3953933"/>
          </a:xfrm>
        </p:spPr>
        <p:txBody>
          <a:bodyPr>
            <a:normAutofit/>
          </a:bodyPr>
          <a:lstStyle/>
          <a:p>
            <a:r>
              <a:rPr lang="it-IT" dirty="0"/>
              <a:t>I due sistemi di alleanze (agli Imperi centrali  si aggiunse l’Impero Ottomano, all’Intesa l’Italia si ampliarono, e sui due assi del confronto austro-russo e di quello anglo-franco-tedesco si inserirono conflitti locali e nazionalismi</a:t>
            </a:r>
          </a:p>
          <a:p>
            <a:r>
              <a:rPr lang="it-IT" dirty="0"/>
              <a:t>Le due alleanze sono sbilanciate a favore dell’Intesa dal punto di vista economico e per la possibilità di bloccare rifornimenti via mare (potenza navale inglese), mentre gli Imperi possono contare su una maggior compattezza territoriale ed una maggior preparazione bellica </a:t>
            </a:r>
          </a:p>
          <a:p>
            <a:r>
              <a:rPr lang="it-IT" dirty="0"/>
              <a:t>Primo vero conflitto moderno con la crescita verticale delle spese di guerra ma anche con la novità della collaborazione economica fra alleati. </a:t>
            </a:r>
          </a:p>
          <a:p>
            <a:endParaRPr lang="it-IT" dirty="0"/>
          </a:p>
          <a:p>
            <a:endParaRPr lang="it-IT" dirty="0"/>
          </a:p>
        </p:txBody>
      </p:sp>
    </p:spTree>
    <p:extLst>
      <p:ext uri="{BB962C8B-B14F-4D97-AF65-F5344CB8AC3E}">
        <p14:creationId xmlns:p14="http://schemas.microsoft.com/office/powerpoint/2010/main" val="700600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BA8E4-CDB6-4EFB-A946-A65BA4FC818D}"/>
              </a:ext>
            </a:extLst>
          </p:cNvPr>
          <p:cNvSpPr>
            <a:spLocks noGrp="1"/>
          </p:cNvSpPr>
          <p:nvPr>
            <p:ph type="title"/>
          </p:nvPr>
        </p:nvSpPr>
        <p:spPr>
          <a:xfrm>
            <a:off x="2608967" y="332481"/>
            <a:ext cx="8911687" cy="640445"/>
          </a:xfrm>
        </p:spPr>
        <p:txBody>
          <a:bodyPr>
            <a:normAutofit/>
          </a:bodyPr>
          <a:lstStyle/>
          <a:p>
            <a:r>
              <a:rPr lang="it-IT" sz="3200" dirty="0"/>
              <a:t>Le nazionalità nell’impero austroungarico</a:t>
            </a:r>
          </a:p>
        </p:txBody>
      </p:sp>
      <p:pic>
        <p:nvPicPr>
          <p:cNvPr id="5" name="Segnaposto contenuto 4">
            <a:extLst>
              <a:ext uri="{FF2B5EF4-FFF2-40B4-BE49-F238E27FC236}">
                <a16:creationId xmlns:a16="http://schemas.microsoft.com/office/drawing/2014/main" id="{AEB32D8F-3958-45A1-9058-65D020262794}"/>
              </a:ext>
            </a:extLst>
          </p:cNvPr>
          <p:cNvPicPr>
            <a:picLocks noGrp="1" noChangeAspect="1"/>
          </p:cNvPicPr>
          <p:nvPr>
            <p:ph idx="1"/>
          </p:nvPr>
        </p:nvPicPr>
        <p:blipFill>
          <a:blip r:embed="rId2"/>
          <a:stretch>
            <a:fillRect/>
          </a:stretch>
        </p:blipFill>
        <p:spPr>
          <a:xfrm>
            <a:off x="3988588" y="992917"/>
            <a:ext cx="5674655" cy="5532602"/>
          </a:xfrm>
        </p:spPr>
      </p:pic>
    </p:spTree>
    <p:extLst>
      <p:ext uri="{BB962C8B-B14F-4D97-AF65-F5344CB8AC3E}">
        <p14:creationId xmlns:p14="http://schemas.microsoft.com/office/powerpoint/2010/main" val="3642600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E1CF438-DC41-476A-9B84-AF0108EDC2C8}"/>
              </a:ext>
            </a:extLst>
          </p:cNvPr>
          <p:cNvPicPr>
            <a:picLocks noChangeAspect="1"/>
          </p:cNvPicPr>
          <p:nvPr/>
        </p:nvPicPr>
        <p:blipFill>
          <a:blip r:embed="rId2"/>
          <a:stretch>
            <a:fillRect/>
          </a:stretch>
        </p:blipFill>
        <p:spPr>
          <a:xfrm>
            <a:off x="2044776" y="152400"/>
            <a:ext cx="9341449" cy="6705600"/>
          </a:xfrm>
          <a:prstGeom prst="rect">
            <a:avLst/>
          </a:prstGeom>
        </p:spPr>
      </p:pic>
    </p:spTree>
    <p:extLst>
      <p:ext uri="{BB962C8B-B14F-4D97-AF65-F5344CB8AC3E}">
        <p14:creationId xmlns:p14="http://schemas.microsoft.com/office/powerpoint/2010/main" val="1386032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33C89-EB28-4DDF-AEBB-BD6CDDA097AB}"/>
              </a:ext>
            </a:extLst>
          </p:cNvPr>
          <p:cNvSpPr>
            <a:spLocks noGrp="1"/>
          </p:cNvSpPr>
          <p:nvPr>
            <p:ph type="title"/>
          </p:nvPr>
        </p:nvSpPr>
        <p:spPr>
          <a:xfrm>
            <a:off x="2592925" y="624110"/>
            <a:ext cx="8911687" cy="627174"/>
          </a:xfrm>
        </p:spPr>
        <p:txBody>
          <a:bodyPr>
            <a:normAutofit/>
          </a:bodyPr>
          <a:lstStyle/>
          <a:p>
            <a:r>
              <a:rPr lang="it-IT" sz="3200" dirty="0"/>
              <a:t>Il quadro geopolitico del conflitto </a:t>
            </a:r>
          </a:p>
        </p:txBody>
      </p:sp>
      <p:sp>
        <p:nvSpPr>
          <p:cNvPr id="3" name="Segnaposto contenuto 2">
            <a:extLst>
              <a:ext uri="{FF2B5EF4-FFF2-40B4-BE49-F238E27FC236}">
                <a16:creationId xmlns:a16="http://schemas.microsoft.com/office/drawing/2014/main" id="{B076954C-0850-4760-89F8-7A77DE8B366D}"/>
              </a:ext>
            </a:extLst>
          </p:cNvPr>
          <p:cNvSpPr>
            <a:spLocks noGrp="1"/>
          </p:cNvSpPr>
          <p:nvPr>
            <p:ph idx="1"/>
          </p:nvPr>
        </p:nvSpPr>
        <p:spPr>
          <a:xfrm>
            <a:off x="2589212" y="2133599"/>
            <a:ext cx="8915400" cy="3953933"/>
          </a:xfrm>
        </p:spPr>
        <p:txBody>
          <a:bodyPr>
            <a:normAutofit/>
          </a:bodyPr>
          <a:lstStyle/>
          <a:p>
            <a:r>
              <a:rPr lang="it-IT" dirty="0"/>
              <a:t>Le caratteristiche assunte dalla guerra impedirono qualunque riproposizione del modello ottocentesco di relazioni internazionali che vennero trasformate dalla forza della modernità insita nel conflitto e, poi, nel dopoguerra</a:t>
            </a:r>
          </a:p>
          <a:p>
            <a:r>
              <a:rPr lang="it-IT" dirty="0"/>
              <a:t>Tutti i tentativi di compromesso che aleggiarono nei primi due anni fallirono come internazionalismo e universalismi. </a:t>
            </a:r>
          </a:p>
          <a:p>
            <a:r>
              <a:rPr lang="it-IT" dirty="0"/>
              <a:t>La logica militare della vittoria ad ogni costo sostituì </a:t>
            </a:r>
            <a:r>
              <a:rPr lang="it-IT" dirty="0" err="1"/>
              <a:t>qualuque</a:t>
            </a:r>
            <a:r>
              <a:rPr lang="it-IT" dirty="0"/>
              <a:t> obbiettivo politico</a:t>
            </a:r>
          </a:p>
          <a:p>
            <a:r>
              <a:rPr lang="it-IT" dirty="0"/>
              <a:t>Il 1917 è no dei tornanti più importanti del conflitto con l’esplosione di crisi del consenso e della tenuta militare in tutti i contendenti</a:t>
            </a:r>
          </a:p>
          <a:p>
            <a:endParaRPr lang="it-IT" dirty="0"/>
          </a:p>
        </p:txBody>
      </p:sp>
    </p:spTree>
    <p:extLst>
      <p:ext uri="{BB962C8B-B14F-4D97-AF65-F5344CB8AC3E}">
        <p14:creationId xmlns:p14="http://schemas.microsoft.com/office/powerpoint/2010/main" val="3661957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33C89-EB28-4DDF-AEBB-BD6CDDA097AB}"/>
              </a:ext>
            </a:extLst>
          </p:cNvPr>
          <p:cNvSpPr>
            <a:spLocks noGrp="1"/>
          </p:cNvSpPr>
          <p:nvPr>
            <p:ph type="title"/>
          </p:nvPr>
        </p:nvSpPr>
        <p:spPr>
          <a:xfrm>
            <a:off x="2592925" y="624110"/>
            <a:ext cx="8911687" cy="627174"/>
          </a:xfrm>
        </p:spPr>
        <p:txBody>
          <a:bodyPr>
            <a:normAutofit/>
          </a:bodyPr>
          <a:lstStyle/>
          <a:p>
            <a:r>
              <a:rPr lang="it-IT" sz="3200" dirty="0"/>
              <a:t>Il quadro geopolitico del conflitto </a:t>
            </a:r>
          </a:p>
        </p:txBody>
      </p:sp>
      <p:sp>
        <p:nvSpPr>
          <p:cNvPr id="3" name="Segnaposto contenuto 2">
            <a:extLst>
              <a:ext uri="{FF2B5EF4-FFF2-40B4-BE49-F238E27FC236}">
                <a16:creationId xmlns:a16="http://schemas.microsoft.com/office/drawing/2014/main" id="{B076954C-0850-4760-89F8-7A77DE8B366D}"/>
              </a:ext>
            </a:extLst>
          </p:cNvPr>
          <p:cNvSpPr>
            <a:spLocks noGrp="1"/>
          </p:cNvSpPr>
          <p:nvPr>
            <p:ph idx="1"/>
          </p:nvPr>
        </p:nvSpPr>
        <p:spPr>
          <a:xfrm>
            <a:off x="2374232" y="2133599"/>
            <a:ext cx="9130380" cy="3953933"/>
          </a:xfrm>
        </p:spPr>
        <p:txBody>
          <a:bodyPr>
            <a:normAutofit/>
          </a:bodyPr>
          <a:lstStyle/>
          <a:p>
            <a:r>
              <a:rPr lang="it-IT" dirty="0"/>
              <a:t>Crolla l’impero zarista al cui interno si avvia la rivoluzione bolscevica</a:t>
            </a:r>
          </a:p>
          <a:p>
            <a:r>
              <a:rPr lang="it-IT" dirty="0"/>
              <a:t>L’Italia resiste a fatica allo sfondamento di Caporetto</a:t>
            </a:r>
          </a:p>
          <a:p>
            <a:r>
              <a:rPr lang="it-IT" dirty="0"/>
              <a:t>In Germania l’impostazione imperiale e militarista in funzione del pangermanesimo fu resa ancor più dura</a:t>
            </a:r>
          </a:p>
          <a:p>
            <a:r>
              <a:rPr lang="it-IT" dirty="0"/>
              <a:t>In Austria Ungheria esplodono le nazionalità </a:t>
            </a:r>
          </a:p>
          <a:p>
            <a:r>
              <a:rPr lang="it-IT" dirty="0"/>
              <a:t>In Francia e Gran Bretagna l’obbiettivo della vittoria finale fu perseguito con un’ulteriore verticalizzazione del potere e con il rifiuto di ogni compromesso</a:t>
            </a:r>
          </a:p>
          <a:p>
            <a:r>
              <a:rPr lang="it-IT" dirty="0"/>
              <a:t>La ripresa tedesca della guerra sottomarina puntava a bloccare i rifornimenti per Londra ma produsse il risultato di far entrare in guerra gli USA (in realtà l’intervento fu la conseguenza anche dell’avvicinamento tra la Germania e il Messico in funzione anti-USA)</a:t>
            </a:r>
          </a:p>
        </p:txBody>
      </p:sp>
    </p:spTree>
    <p:extLst>
      <p:ext uri="{BB962C8B-B14F-4D97-AF65-F5344CB8AC3E}">
        <p14:creationId xmlns:p14="http://schemas.microsoft.com/office/powerpoint/2010/main" val="2518209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9142D51-5BD2-4A05-BC24-7D2345A869F3}"/>
              </a:ext>
            </a:extLst>
          </p:cNvPr>
          <p:cNvPicPr>
            <a:picLocks noChangeAspect="1"/>
          </p:cNvPicPr>
          <p:nvPr/>
        </p:nvPicPr>
        <p:blipFill>
          <a:blip r:embed="rId2"/>
          <a:stretch>
            <a:fillRect/>
          </a:stretch>
        </p:blipFill>
        <p:spPr>
          <a:xfrm>
            <a:off x="2312068" y="271462"/>
            <a:ext cx="9525000" cy="6315075"/>
          </a:xfrm>
          <a:prstGeom prst="rect">
            <a:avLst/>
          </a:prstGeom>
        </p:spPr>
      </p:pic>
    </p:spTree>
    <p:extLst>
      <p:ext uri="{BB962C8B-B14F-4D97-AF65-F5344CB8AC3E}">
        <p14:creationId xmlns:p14="http://schemas.microsoft.com/office/powerpoint/2010/main" val="2473544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33C89-EB28-4DDF-AEBB-BD6CDDA097AB}"/>
              </a:ext>
            </a:extLst>
          </p:cNvPr>
          <p:cNvSpPr>
            <a:spLocks noGrp="1"/>
          </p:cNvSpPr>
          <p:nvPr>
            <p:ph type="title"/>
          </p:nvPr>
        </p:nvSpPr>
        <p:spPr>
          <a:xfrm>
            <a:off x="2592925" y="624110"/>
            <a:ext cx="8911687" cy="627174"/>
          </a:xfrm>
        </p:spPr>
        <p:txBody>
          <a:bodyPr>
            <a:normAutofit/>
          </a:bodyPr>
          <a:lstStyle/>
          <a:p>
            <a:r>
              <a:rPr lang="it-IT" sz="3200" dirty="0"/>
              <a:t>Il quadro geopolitico del conflitto</a:t>
            </a:r>
          </a:p>
        </p:txBody>
      </p:sp>
      <p:sp>
        <p:nvSpPr>
          <p:cNvPr id="3" name="Segnaposto contenuto 2">
            <a:extLst>
              <a:ext uri="{FF2B5EF4-FFF2-40B4-BE49-F238E27FC236}">
                <a16:creationId xmlns:a16="http://schemas.microsoft.com/office/drawing/2014/main" id="{B076954C-0850-4760-89F8-7A77DE8B366D}"/>
              </a:ext>
            </a:extLst>
          </p:cNvPr>
          <p:cNvSpPr>
            <a:spLocks noGrp="1"/>
          </p:cNvSpPr>
          <p:nvPr>
            <p:ph idx="1"/>
          </p:nvPr>
        </p:nvSpPr>
        <p:spPr>
          <a:xfrm>
            <a:off x="2197768" y="1251284"/>
            <a:ext cx="9306844" cy="4836249"/>
          </a:xfrm>
        </p:spPr>
        <p:txBody>
          <a:bodyPr>
            <a:normAutofit/>
          </a:bodyPr>
          <a:lstStyle/>
          <a:p>
            <a:r>
              <a:rPr lang="it-IT" dirty="0"/>
              <a:t>L’ingresso USA modifica il conflitto in termini economici ma – ci interessa di più – di prospettiva politica.</a:t>
            </a:r>
          </a:p>
          <a:p>
            <a:r>
              <a:rPr lang="it-IT" dirty="0"/>
              <a:t>Gli USA si «associano» all’Intesa ma non si «alleano»; si apre una «new diplomacy» che pone le potenze europee di fronte alla scelta di Wilson che gli USA non potevano più occuparsi del proprio continente, ma dovevano assumersi la responsabilità di guidare il sistema internazionale verso altri orizzonti.</a:t>
            </a:r>
          </a:p>
          <a:p>
            <a:r>
              <a:rPr lang="it-IT" dirty="0"/>
              <a:t>La leadership mondiale USA si espresse in due proposte: autodeterminazione dei popoli e «community of power», concetto che si concretizzò nella </a:t>
            </a:r>
            <a:r>
              <a:rPr lang="it-IT" dirty="0" err="1"/>
              <a:t>SdN</a:t>
            </a:r>
            <a:endParaRPr lang="it-IT" dirty="0"/>
          </a:p>
          <a:p>
            <a:r>
              <a:rPr lang="it-IT" dirty="0"/>
              <a:t>Il trattato russo-tedesco del 1918 (Brest-</a:t>
            </a:r>
            <a:r>
              <a:rPr lang="it-IT" dirty="0" err="1"/>
              <a:t>Litovsk</a:t>
            </a:r>
            <a:r>
              <a:rPr lang="it-IT" dirty="0"/>
              <a:t>) rispose all’obbiettivo di Berlino di costruire un’ampia zona subordinata (economia e sicurezza) nell’oriente europeo</a:t>
            </a:r>
          </a:p>
          <a:p>
            <a:r>
              <a:rPr lang="it-IT" dirty="0"/>
              <a:t>Le frontiere fissate saranno poi sostanzialmente confermate a Versailles in funzione di contenimento della Russia rivoluzionaria</a:t>
            </a:r>
          </a:p>
        </p:txBody>
      </p:sp>
    </p:spTree>
    <p:extLst>
      <p:ext uri="{BB962C8B-B14F-4D97-AF65-F5344CB8AC3E}">
        <p14:creationId xmlns:p14="http://schemas.microsoft.com/office/powerpoint/2010/main" val="779237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FF4C65F9-438C-4CAC-9DC9-0BADE7D08C64}"/>
              </a:ext>
            </a:extLst>
          </p:cNvPr>
          <p:cNvPicPr>
            <a:picLocks noChangeAspect="1"/>
          </p:cNvPicPr>
          <p:nvPr/>
        </p:nvPicPr>
        <p:blipFill>
          <a:blip r:embed="rId2"/>
          <a:stretch>
            <a:fillRect/>
          </a:stretch>
        </p:blipFill>
        <p:spPr>
          <a:xfrm>
            <a:off x="3331743" y="288149"/>
            <a:ext cx="4560971" cy="6281701"/>
          </a:xfrm>
          <a:prstGeom prst="rect">
            <a:avLst/>
          </a:prstGeom>
        </p:spPr>
      </p:pic>
      <p:sp>
        <p:nvSpPr>
          <p:cNvPr id="4" name="CasellaDiTesto 3">
            <a:extLst>
              <a:ext uri="{FF2B5EF4-FFF2-40B4-BE49-F238E27FC236}">
                <a16:creationId xmlns:a16="http://schemas.microsoft.com/office/drawing/2014/main" id="{7E7EEB01-8E67-47B0-982B-995F68CAE38A}"/>
              </a:ext>
            </a:extLst>
          </p:cNvPr>
          <p:cNvSpPr txBox="1"/>
          <p:nvPr/>
        </p:nvSpPr>
        <p:spPr>
          <a:xfrm>
            <a:off x="8630653" y="2711116"/>
            <a:ext cx="2823410" cy="369332"/>
          </a:xfrm>
          <a:prstGeom prst="rect">
            <a:avLst/>
          </a:prstGeom>
          <a:noFill/>
        </p:spPr>
        <p:txBody>
          <a:bodyPr wrap="square" rtlCol="0">
            <a:spAutoFit/>
          </a:bodyPr>
          <a:lstStyle/>
          <a:p>
            <a:r>
              <a:rPr lang="it-IT" dirty="0"/>
              <a:t>Trattato di Brest-</a:t>
            </a:r>
            <a:r>
              <a:rPr lang="it-IT" dirty="0" err="1"/>
              <a:t>Litovsk</a:t>
            </a:r>
            <a:endParaRPr lang="it-IT" dirty="0"/>
          </a:p>
        </p:txBody>
      </p:sp>
    </p:spTree>
    <p:extLst>
      <p:ext uri="{BB962C8B-B14F-4D97-AF65-F5344CB8AC3E}">
        <p14:creationId xmlns:p14="http://schemas.microsoft.com/office/powerpoint/2010/main" val="2893235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F4D94F-6A6F-4480-B7E5-233B4672FD2A}"/>
              </a:ext>
            </a:extLst>
          </p:cNvPr>
          <p:cNvSpPr>
            <a:spLocks noGrp="1"/>
          </p:cNvSpPr>
          <p:nvPr>
            <p:ph type="title"/>
          </p:nvPr>
        </p:nvSpPr>
        <p:spPr>
          <a:xfrm>
            <a:off x="2592925" y="624110"/>
            <a:ext cx="8911687" cy="899890"/>
          </a:xfrm>
        </p:spPr>
        <p:txBody>
          <a:bodyPr>
            <a:normAutofit/>
          </a:bodyPr>
          <a:lstStyle/>
          <a:p>
            <a:r>
              <a:rPr lang="it-IT" sz="3200" dirty="0"/>
              <a:t>La fine del conflitto. Il crollo degli imperi</a:t>
            </a:r>
          </a:p>
        </p:txBody>
      </p:sp>
      <p:sp>
        <p:nvSpPr>
          <p:cNvPr id="3" name="Segnaposto contenuto 2">
            <a:extLst>
              <a:ext uri="{FF2B5EF4-FFF2-40B4-BE49-F238E27FC236}">
                <a16:creationId xmlns:a16="http://schemas.microsoft.com/office/drawing/2014/main" id="{DA13CE56-57F0-4FB3-8812-95F07B56920A}"/>
              </a:ext>
            </a:extLst>
          </p:cNvPr>
          <p:cNvSpPr>
            <a:spLocks noGrp="1"/>
          </p:cNvSpPr>
          <p:nvPr>
            <p:ph idx="1"/>
          </p:nvPr>
        </p:nvSpPr>
        <p:spPr/>
        <p:txBody>
          <a:bodyPr/>
          <a:lstStyle/>
          <a:p>
            <a:r>
              <a:rPr lang="it-IT" dirty="0"/>
              <a:t>Il 9 novembre 1918 abdica il Kaiser la neonata repubblica firma l’armistizio e la Germania precipita in un’incerta transizione</a:t>
            </a:r>
          </a:p>
          <a:p>
            <a:r>
              <a:rPr lang="it-IT" dirty="0"/>
              <a:t>L’Austria crolla in Veneto (4 novembre 1918). </a:t>
            </a:r>
          </a:p>
          <a:p>
            <a:r>
              <a:rPr lang="it-IT" dirty="0"/>
              <a:t>29 ottobre 1918 nasce lo stato degli Slavi del Sud (Regno Serbi, Croati e Sloveni)</a:t>
            </a:r>
          </a:p>
          <a:p>
            <a:r>
              <a:rPr lang="it-IT" dirty="0"/>
              <a:t>Boemi e Slovacchi raggiunsero l’intesa di formare il nuovo stato della Cecoslovacchia</a:t>
            </a:r>
          </a:p>
          <a:p>
            <a:r>
              <a:rPr lang="it-IT" dirty="0"/>
              <a:t>L’Ungheria si separa definitivamente dall’Austria. Finisce l’Impero</a:t>
            </a:r>
          </a:p>
          <a:p>
            <a:r>
              <a:rPr lang="it-IT" dirty="0"/>
              <a:t>Crolla l’Impero Ottomano dopo un lungo percorso di separazione delle diverse nazionalità. </a:t>
            </a:r>
          </a:p>
          <a:p>
            <a:pPr marL="0" indent="0">
              <a:buNone/>
            </a:pPr>
            <a:endParaRPr lang="it-IT" dirty="0"/>
          </a:p>
        </p:txBody>
      </p:sp>
    </p:spTree>
    <p:extLst>
      <p:ext uri="{BB962C8B-B14F-4D97-AF65-F5344CB8AC3E}">
        <p14:creationId xmlns:p14="http://schemas.microsoft.com/office/powerpoint/2010/main" val="52306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a:extLst>
              <a:ext uri="{FF2B5EF4-FFF2-40B4-BE49-F238E27FC236}">
                <a16:creationId xmlns:a16="http://schemas.microsoft.com/office/drawing/2014/main" id="{24361F8F-8AFA-42B1-9BA2-352C755B39CE}"/>
              </a:ext>
            </a:extLst>
          </p:cNvPr>
          <p:cNvSpPr>
            <a:spLocks noGrp="1" noChangeArrowheads="1"/>
          </p:cNvSpPr>
          <p:nvPr>
            <p:ph type="title"/>
          </p:nvPr>
        </p:nvSpPr>
        <p:spPr>
          <a:xfrm>
            <a:off x="2592924" y="624110"/>
            <a:ext cx="8911687" cy="833754"/>
          </a:xfrm>
        </p:spPr>
        <p:txBody>
          <a:bodyPr/>
          <a:lstStyle/>
          <a:p>
            <a:pPr eaLnBrk="1" hangingPunct="1"/>
            <a:r>
              <a:rPr lang="it-IT" altLang="it-IT" sz="2000" b="1" dirty="0">
                <a:solidFill>
                  <a:schemeClr val="tx1"/>
                </a:solidFill>
              </a:rPr>
              <a:t>DATI SULLA GRANDE GUERRA: Caduti, Prigionieri, Dispersi e Feriti degli Alleati-Intesa</a:t>
            </a:r>
          </a:p>
        </p:txBody>
      </p:sp>
      <p:sp>
        <p:nvSpPr>
          <p:cNvPr id="22531" name="Rectangle 7">
            <a:extLst>
              <a:ext uri="{FF2B5EF4-FFF2-40B4-BE49-F238E27FC236}">
                <a16:creationId xmlns:a16="http://schemas.microsoft.com/office/drawing/2014/main" id="{527F7E9C-948A-4757-A661-B15652361598}"/>
              </a:ext>
            </a:extLst>
          </p:cNvPr>
          <p:cNvSpPr>
            <a:spLocks noChangeArrowheads="1"/>
          </p:cNvSpPr>
          <p:nvPr/>
        </p:nvSpPr>
        <p:spPr bwMode="auto">
          <a:xfrm>
            <a:off x="-995051" y="1553831"/>
            <a:ext cx="14183691" cy="364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900"/>
          </a:p>
          <a:p>
            <a:pPr algn="ctr">
              <a:spcBef>
                <a:spcPct val="0"/>
              </a:spcBef>
              <a:buFontTx/>
              <a:buNone/>
            </a:pPr>
            <a:r>
              <a:rPr lang="it-IT" altLang="it-IT" sz="700"/>
              <a:t>  </a:t>
            </a:r>
            <a:r>
              <a:rPr lang="it-IT" altLang="it-IT" sz="22200"/>
              <a:t> </a:t>
            </a:r>
            <a:r>
              <a:rPr lang="it-IT" altLang="it-IT" sz="700"/>
              <a:t>                                                                                                                                                                                                                                                                                                                                                                                                                                                                                                                                 </a:t>
            </a:r>
          </a:p>
        </p:txBody>
      </p:sp>
      <p:pic>
        <p:nvPicPr>
          <p:cNvPr id="22532" name="Picture 8" descr="Morti, Feriti e Prigionieri delle principali Nazioni dell'Intesa">
            <a:extLst>
              <a:ext uri="{FF2B5EF4-FFF2-40B4-BE49-F238E27FC236}">
                <a16:creationId xmlns:a16="http://schemas.microsoft.com/office/drawing/2014/main" id="{EA6E64C9-483B-4490-BC82-49146D783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924" y="1768416"/>
            <a:ext cx="8601381" cy="467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D4CD1-1638-41A2-912C-0003BA057E1E}"/>
              </a:ext>
            </a:extLst>
          </p:cNvPr>
          <p:cNvSpPr>
            <a:spLocks noGrp="1"/>
          </p:cNvSpPr>
          <p:nvPr>
            <p:ph type="title"/>
          </p:nvPr>
        </p:nvSpPr>
        <p:spPr>
          <a:xfrm>
            <a:off x="2592925" y="624110"/>
            <a:ext cx="8911687" cy="659258"/>
          </a:xfrm>
        </p:spPr>
        <p:txBody>
          <a:bodyPr>
            <a:normAutofit/>
          </a:bodyPr>
          <a:lstStyle/>
          <a:p>
            <a:r>
              <a:rPr lang="it-IT" sz="2800" dirty="0"/>
              <a:t>Punti essenziali, perché la 1GM non è Sarajevo</a:t>
            </a:r>
          </a:p>
        </p:txBody>
      </p:sp>
      <p:sp>
        <p:nvSpPr>
          <p:cNvPr id="3" name="Segnaposto contenuto 2">
            <a:extLst>
              <a:ext uri="{FF2B5EF4-FFF2-40B4-BE49-F238E27FC236}">
                <a16:creationId xmlns:a16="http://schemas.microsoft.com/office/drawing/2014/main" id="{A44A8308-B712-4F49-9315-786EAD2B06E3}"/>
              </a:ext>
            </a:extLst>
          </p:cNvPr>
          <p:cNvSpPr>
            <a:spLocks noGrp="1"/>
          </p:cNvSpPr>
          <p:nvPr>
            <p:ph idx="1"/>
          </p:nvPr>
        </p:nvSpPr>
        <p:spPr>
          <a:xfrm>
            <a:off x="2589212" y="1604211"/>
            <a:ext cx="8915400" cy="4629679"/>
          </a:xfrm>
        </p:spPr>
        <p:txBody>
          <a:bodyPr>
            <a:normAutofit lnSpcReduction="10000"/>
          </a:bodyPr>
          <a:lstStyle/>
          <a:p>
            <a:r>
              <a:rPr lang="it-IT" dirty="0"/>
              <a:t>Caratteristiche del conflitto: di massa, di logoramento, industriale, fronti interni</a:t>
            </a:r>
          </a:p>
          <a:p>
            <a:r>
              <a:rPr lang="it-IT" dirty="0"/>
              <a:t>Due date fondamentali: 1914-15 e 1917</a:t>
            </a:r>
          </a:p>
          <a:p>
            <a:r>
              <a:rPr lang="it-IT" dirty="0"/>
              <a:t>Crollo degli imperi multinazionali europei</a:t>
            </a:r>
          </a:p>
          <a:p>
            <a:r>
              <a:rPr lang="it-IT" dirty="0"/>
              <a:t>Esigenza di ricostruire nel dopoguerra un nuovo ordine mondiale duraturo quanto quello di Vienna</a:t>
            </a:r>
          </a:p>
          <a:p>
            <a:r>
              <a:rPr lang="it-IT" dirty="0"/>
              <a:t>Internazionalismo wilsoniano e internazionalismo del proletariato socialista</a:t>
            </a:r>
          </a:p>
          <a:p>
            <a:r>
              <a:rPr lang="it-IT" dirty="0"/>
              <a:t>Conferenza di Versailles: nonostante tutto le potenze vincitrici intendevano prioritariamente consolidare i propri sistemi imperiali</a:t>
            </a:r>
          </a:p>
          <a:p>
            <a:r>
              <a:rPr lang="it-IT" dirty="0"/>
              <a:t>La </a:t>
            </a:r>
            <a:r>
              <a:rPr lang="it-IT" dirty="0" err="1"/>
              <a:t>SdN</a:t>
            </a:r>
            <a:r>
              <a:rPr lang="it-IT" dirty="0"/>
              <a:t> affiancò ma non riuscì a sostituire la Politica di Potenza: non emerse una potenza dominante</a:t>
            </a:r>
          </a:p>
          <a:p>
            <a:r>
              <a:rPr lang="it-IT" dirty="0"/>
              <a:t>Prima metà anni venti: stabilizzazione del quadro </a:t>
            </a:r>
            <a:r>
              <a:rPr lang="it-IT" dirty="0" err="1"/>
              <a:t>euromondiale</a:t>
            </a:r>
            <a:r>
              <a:rPr lang="it-IT" dirty="0"/>
              <a:t> per la ripresa economica che avvenne seguendo solo i mercati e senza regole solide.</a:t>
            </a:r>
          </a:p>
          <a:p>
            <a:endParaRPr lang="it-IT" dirty="0"/>
          </a:p>
        </p:txBody>
      </p:sp>
    </p:spTree>
    <p:extLst>
      <p:ext uri="{BB962C8B-B14F-4D97-AF65-F5344CB8AC3E}">
        <p14:creationId xmlns:p14="http://schemas.microsoft.com/office/powerpoint/2010/main" val="2606301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9327BD68-BC46-43F1-99B7-61F6BF4B71C5}"/>
              </a:ext>
            </a:extLst>
          </p:cNvPr>
          <p:cNvSpPr>
            <a:spLocks noGrp="1" noChangeArrowheads="1"/>
          </p:cNvSpPr>
          <p:nvPr>
            <p:ph type="title"/>
          </p:nvPr>
        </p:nvSpPr>
        <p:spPr>
          <a:xfrm>
            <a:off x="2592924" y="624110"/>
            <a:ext cx="8911687" cy="815223"/>
          </a:xfrm>
        </p:spPr>
        <p:txBody>
          <a:bodyPr/>
          <a:lstStyle/>
          <a:p>
            <a:pPr eaLnBrk="1" hangingPunct="1"/>
            <a:r>
              <a:rPr lang="it-IT" altLang="it-IT" sz="2000" b="1" dirty="0">
                <a:solidFill>
                  <a:schemeClr val="tx1"/>
                </a:solidFill>
              </a:rPr>
              <a:t>DATI SULLA GRANDE GUERRA: Caduti, Prigionieri, Dispersi e Feriti degli Imperi Centrali</a:t>
            </a:r>
          </a:p>
        </p:txBody>
      </p:sp>
      <p:sp>
        <p:nvSpPr>
          <p:cNvPr id="24579" name="Rectangle 6">
            <a:extLst>
              <a:ext uri="{FF2B5EF4-FFF2-40B4-BE49-F238E27FC236}">
                <a16:creationId xmlns:a16="http://schemas.microsoft.com/office/drawing/2014/main" id="{3FC6EF68-097E-46F9-8E64-B1A5C5B06A46}"/>
              </a:ext>
            </a:extLst>
          </p:cNvPr>
          <p:cNvSpPr>
            <a:spLocks noChangeArrowheads="1"/>
          </p:cNvSpPr>
          <p:nvPr/>
        </p:nvSpPr>
        <p:spPr bwMode="auto">
          <a:xfrm>
            <a:off x="-417513" y="1581151"/>
            <a:ext cx="13028613"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900"/>
          </a:p>
          <a:p>
            <a:pPr algn="ctr">
              <a:spcBef>
                <a:spcPct val="0"/>
              </a:spcBef>
              <a:buFontTx/>
              <a:buNone/>
            </a:pPr>
            <a:r>
              <a:rPr lang="it-IT" altLang="it-IT" sz="1800"/>
              <a:t>  </a:t>
            </a:r>
            <a:r>
              <a:rPr lang="it-IT" altLang="it-IT" sz="22100"/>
              <a:t> </a:t>
            </a:r>
            <a:r>
              <a:rPr lang="it-IT" altLang="it-IT" sz="1800"/>
              <a:t>                                                                                                                                                                                            </a:t>
            </a:r>
          </a:p>
        </p:txBody>
      </p:sp>
      <p:pic>
        <p:nvPicPr>
          <p:cNvPr id="24580" name="Picture 7" descr="Morti, feriti e prigionieri degli Imperi Centrali">
            <a:extLst>
              <a:ext uri="{FF2B5EF4-FFF2-40B4-BE49-F238E27FC236}">
                <a16:creationId xmlns:a16="http://schemas.microsoft.com/office/drawing/2014/main" id="{8688B56D-DF0E-40F0-ADB0-D4AC959E6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6104" y="1643592"/>
            <a:ext cx="8471430" cy="46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D9BD36F-D7B7-4D68-A77F-7C148195E8B0}"/>
              </a:ext>
            </a:extLst>
          </p:cNvPr>
          <p:cNvSpPr>
            <a:spLocks noGrp="1" noChangeArrowheads="1"/>
          </p:cNvSpPr>
          <p:nvPr>
            <p:ph type="title"/>
          </p:nvPr>
        </p:nvSpPr>
        <p:spPr/>
        <p:txBody>
          <a:bodyPr>
            <a:normAutofit/>
          </a:bodyPr>
          <a:lstStyle/>
          <a:p>
            <a:pPr eaLnBrk="1" hangingPunct="1"/>
            <a:r>
              <a:rPr lang="it-IT" altLang="it-IT" sz="3200" dirty="0"/>
              <a:t>Il militarismo alla conquista delle nazioni</a:t>
            </a:r>
          </a:p>
        </p:txBody>
      </p:sp>
      <p:sp>
        <p:nvSpPr>
          <p:cNvPr id="3075" name="Rectangle 3">
            <a:extLst>
              <a:ext uri="{FF2B5EF4-FFF2-40B4-BE49-F238E27FC236}">
                <a16:creationId xmlns:a16="http://schemas.microsoft.com/office/drawing/2014/main" id="{DC7ABEB5-72FF-48D3-8E07-EFC5FAA4F46D}"/>
              </a:ext>
            </a:extLst>
          </p:cNvPr>
          <p:cNvSpPr>
            <a:spLocks noGrp="1" noChangeArrowheads="1"/>
          </p:cNvSpPr>
          <p:nvPr>
            <p:ph type="body" idx="1"/>
          </p:nvPr>
        </p:nvSpPr>
        <p:spPr/>
        <p:txBody>
          <a:bodyPr>
            <a:normAutofit/>
          </a:bodyPr>
          <a:lstStyle/>
          <a:p>
            <a:pPr algn="just" eaLnBrk="1" hangingPunct="1">
              <a:lnSpc>
                <a:spcPct val="90000"/>
              </a:lnSpc>
              <a:buFontTx/>
              <a:buNone/>
            </a:pPr>
            <a:r>
              <a:rPr lang="it-IT" altLang="it-IT" dirty="0"/>
              <a:t>Peso e influenza crescente del potere militare sui governi delle diverse potenze europee:</a:t>
            </a:r>
          </a:p>
          <a:p>
            <a:pPr lvl="1" algn="just">
              <a:lnSpc>
                <a:spcPct val="90000"/>
              </a:lnSpc>
            </a:pPr>
            <a:r>
              <a:rPr lang="it-IT" altLang="it-IT" sz="1800" dirty="0"/>
              <a:t>riarmo navale di Germania e Gran Bretagna </a:t>
            </a:r>
          </a:p>
          <a:p>
            <a:pPr lvl="1" algn="just" eaLnBrk="1" hangingPunct="1">
              <a:lnSpc>
                <a:spcPct val="90000"/>
              </a:lnSpc>
            </a:pPr>
            <a:r>
              <a:rPr lang="it-IT" altLang="it-IT" sz="1800" dirty="0"/>
              <a:t>prolungamento di un anno della ferma militare in Francia </a:t>
            </a:r>
          </a:p>
          <a:p>
            <a:pPr lvl="1" algn="just" eaLnBrk="1" hangingPunct="1">
              <a:lnSpc>
                <a:spcPct val="90000"/>
              </a:lnSpc>
            </a:pPr>
            <a:r>
              <a:rPr lang="it-IT" altLang="it-IT" sz="1800" dirty="0"/>
              <a:t>crescente pressione dell’industria pesante coinvolta nelle commesse militari da parte dello stato </a:t>
            </a:r>
          </a:p>
          <a:p>
            <a:pPr lvl="1" algn="just" eaLnBrk="1" hangingPunct="1">
              <a:lnSpc>
                <a:spcPct val="90000"/>
              </a:lnSpc>
            </a:pPr>
            <a:r>
              <a:rPr lang="it-IT" altLang="it-IT" sz="1800" dirty="0"/>
              <a:t>preparazione di piani di attacco e di difesa militare da parte degli Stati Maggiori dei diversi eserciti nazionali ⇒ Piano </a:t>
            </a:r>
            <a:r>
              <a:rPr lang="it-IT" altLang="it-IT" sz="1800" dirty="0" err="1"/>
              <a:t>Schlieffen</a:t>
            </a:r>
            <a:r>
              <a:rPr lang="it-IT" altLang="it-IT" sz="1800" dirty="0"/>
              <a:t> (a partire dal 1905), piano dell‘esercito tedesco di attacco lampo alla Francia attraverso il Belgio, contro il pericolo di una guerra contemporanea su due fronti, occidentale e orientale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0318887-351E-4BBD-A165-F62BF4FA214F}"/>
              </a:ext>
            </a:extLst>
          </p:cNvPr>
          <p:cNvSpPr>
            <a:spLocks noGrp="1" noChangeArrowheads="1"/>
          </p:cNvSpPr>
          <p:nvPr>
            <p:ph type="title"/>
          </p:nvPr>
        </p:nvSpPr>
        <p:spPr/>
        <p:txBody>
          <a:bodyPr>
            <a:normAutofit/>
          </a:bodyPr>
          <a:lstStyle/>
          <a:p>
            <a:pPr eaLnBrk="1" hangingPunct="1"/>
            <a:r>
              <a:rPr lang="it-IT" altLang="it-IT" sz="3200" dirty="0"/>
              <a:t>Fine del pacifismo e affermazione del nazionalismo bellicista</a:t>
            </a:r>
          </a:p>
        </p:txBody>
      </p:sp>
      <p:sp>
        <p:nvSpPr>
          <p:cNvPr id="4099" name="Rectangle 3">
            <a:extLst>
              <a:ext uri="{FF2B5EF4-FFF2-40B4-BE49-F238E27FC236}">
                <a16:creationId xmlns:a16="http://schemas.microsoft.com/office/drawing/2014/main" id="{E355DFC7-F5FE-4BD2-9706-B084F40A17C2}"/>
              </a:ext>
            </a:extLst>
          </p:cNvPr>
          <p:cNvSpPr>
            <a:spLocks noGrp="1" noChangeArrowheads="1"/>
          </p:cNvSpPr>
          <p:nvPr>
            <p:ph type="body" idx="1"/>
          </p:nvPr>
        </p:nvSpPr>
        <p:spPr/>
        <p:txBody>
          <a:bodyPr>
            <a:normAutofit/>
          </a:bodyPr>
          <a:lstStyle/>
          <a:p>
            <a:pPr algn="just" eaLnBrk="1" hangingPunct="1">
              <a:lnSpc>
                <a:spcPct val="80000"/>
              </a:lnSpc>
            </a:pPr>
            <a:r>
              <a:rPr lang="it-IT" altLang="it-IT" sz="2000" dirty="0"/>
              <a:t>Differenza tra </a:t>
            </a:r>
            <a:r>
              <a:rPr lang="it-IT" altLang="it-IT" sz="2000" dirty="0" err="1"/>
              <a:t>nazionalitarismo</a:t>
            </a:r>
            <a:r>
              <a:rPr lang="it-IT" altLang="it-IT" sz="2000" dirty="0"/>
              <a:t> e nazionalismo</a:t>
            </a:r>
          </a:p>
          <a:p>
            <a:pPr algn="just" eaLnBrk="1" hangingPunct="1">
              <a:lnSpc>
                <a:spcPct val="80000"/>
              </a:lnSpc>
            </a:pPr>
            <a:endParaRPr lang="it-IT" altLang="it-IT" sz="2000" dirty="0"/>
          </a:p>
          <a:p>
            <a:pPr algn="just" eaLnBrk="1" hangingPunct="1">
              <a:lnSpc>
                <a:spcPct val="80000"/>
              </a:lnSpc>
            </a:pPr>
            <a:r>
              <a:rPr lang="it-IT" altLang="it-IT" sz="2000" dirty="0"/>
              <a:t>Conferenze dell’Aja (1899 e 1907) per disciplinare i conflitti – Mancata strategia internazionale di prevenzione di una guerra </a:t>
            </a:r>
          </a:p>
          <a:p>
            <a:pPr algn="just" eaLnBrk="1" hangingPunct="1">
              <a:lnSpc>
                <a:spcPct val="80000"/>
              </a:lnSpc>
            </a:pPr>
            <a:endParaRPr lang="it-IT" altLang="it-IT" sz="2000" dirty="0"/>
          </a:p>
          <a:p>
            <a:pPr algn="just" eaLnBrk="1" hangingPunct="1">
              <a:lnSpc>
                <a:spcPct val="80000"/>
              </a:lnSpc>
            </a:pPr>
            <a:r>
              <a:rPr lang="it-IT" altLang="it-IT" sz="2000" dirty="0"/>
              <a:t>Progressivo consolidarsi della divisione europea nei due differenti blocchi di alleanze: Triplice Alleanza e Triplice Intesa </a:t>
            </a:r>
          </a:p>
          <a:p>
            <a:pPr algn="just" eaLnBrk="1" hangingPunct="1">
              <a:lnSpc>
                <a:spcPct val="80000"/>
              </a:lnSpc>
            </a:pPr>
            <a:endParaRPr lang="it-IT" altLang="it-IT" sz="2000" dirty="0"/>
          </a:p>
          <a:p>
            <a:pPr algn="just" eaLnBrk="1" hangingPunct="1">
              <a:lnSpc>
                <a:spcPct val="80000"/>
              </a:lnSpc>
            </a:pPr>
            <a:r>
              <a:rPr lang="it-IT" altLang="it-IT" sz="2000" dirty="0"/>
              <a:t>“Strategia di rischio” e possibilità offerte da una eventuale guerra ai governi dei diversi paesi per risolvere seri problemi di politica interna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7FE6084-DBF5-4E48-A970-1669CBAA8E02}"/>
              </a:ext>
            </a:extLst>
          </p:cNvPr>
          <p:cNvSpPr>
            <a:spLocks noGrp="1" noChangeArrowheads="1"/>
          </p:cNvSpPr>
          <p:nvPr>
            <p:ph type="title"/>
          </p:nvPr>
        </p:nvSpPr>
        <p:spPr/>
        <p:txBody>
          <a:bodyPr>
            <a:normAutofit/>
          </a:bodyPr>
          <a:lstStyle/>
          <a:p>
            <a:pPr eaLnBrk="1" hangingPunct="1"/>
            <a:r>
              <a:rPr lang="it-IT" altLang="it-IT" sz="3200" dirty="0"/>
              <a:t>Fine del pacifismo e affermazione del nazionalismo bellicista</a:t>
            </a:r>
          </a:p>
        </p:txBody>
      </p:sp>
      <p:sp>
        <p:nvSpPr>
          <p:cNvPr id="5123" name="Rectangle 3">
            <a:extLst>
              <a:ext uri="{FF2B5EF4-FFF2-40B4-BE49-F238E27FC236}">
                <a16:creationId xmlns:a16="http://schemas.microsoft.com/office/drawing/2014/main" id="{BA6CC5E1-5224-4757-96DE-8433E03586F3}"/>
              </a:ext>
            </a:extLst>
          </p:cNvPr>
          <p:cNvSpPr>
            <a:spLocks noGrp="1" noChangeArrowheads="1"/>
          </p:cNvSpPr>
          <p:nvPr>
            <p:ph type="body" idx="1"/>
          </p:nvPr>
        </p:nvSpPr>
        <p:spPr/>
        <p:txBody>
          <a:bodyPr>
            <a:normAutofit/>
          </a:bodyPr>
          <a:lstStyle/>
          <a:p>
            <a:pPr algn="just" eaLnBrk="1" hangingPunct="1">
              <a:lnSpc>
                <a:spcPct val="80000"/>
              </a:lnSpc>
            </a:pPr>
            <a:endParaRPr lang="it-IT" altLang="it-IT" sz="2000" dirty="0"/>
          </a:p>
          <a:p>
            <a:pPr algn="just" eaLnBrk="1" hangingPunct="1">
              <a:lnSpc>
                <a:spcPct val="80000"/>
              </a:lnSpc>
            </a:pPr>
            <a:r>
              <a:rPr lang="it-IT" altLang="it-IT" sz="2000" dirty="0"/>
              <a:t>Crescente sentimento revanscista antitedesco da parte francese e generale rafforzamento di un acceso nazionalismo nell’opinione pubblica dei vari paesi, in particolare anche alle frontiere dell’impero austro-ungarico </a:t>
            </a:r>
          </a:p>
          <a:p>
            <a:pPr algn="just" eaLnBrk="1" hangingPunct="1">
              <a:lnSpc>
                <a:spcPct val="80000"/>
              </a:lnSpc>
            </a:pPr>
            <a:endParaRPr lang="it-IT" altLang="it-IT" sz="2000" dirty="0"/>
          </a:p>
          <a:p>
            <a:pPr algn="just" eaLnBrk="1" hangingPunct="1">
              <a:lnSpc>
                <a:spcPct val="80000"/>
              </a:lnSpc>
            </a:pPr>
            <a:r>
              <a:rPr lang="it-IT" altLang="it-IT" sz="2000" dirty="0"/>
              <a:t>Debolezza delle forze antimilitariste: cattolici pacifisti e socialisti internazionalisti </a:t>
            </a:r>
          </a:p>
          <a:p>
            <a:pPr algn="just" eaLnBrk="1" hangingPunct="1">
              <a:lnSpc>
                <a:spcPct val="80000"/>
              </a:lnSpc>
            </a:pPr>
            <a:endParaRPr lang="it-IT" altLang="it-IT" sz="2000" dirty="0"/>
          </a:p>
          <a:p>
            <a:pPr algn="just" eaLnBrk="1" hangingPunct="1">
              <a:lnSpc>
                <a:spcPct val="80000"/>
              </a:lnSpc>
            </a:pPr>
            <a:r>
              <a:rPr lang="it-IT" altLang="it-IT" sz="2000" dirty="0"/>
              <a:t>Formarsi, sotto il richiamo nazionalista, di alleanze trasversali, comprendenti anche forze socialiste, per l’approvazione dei crediti di guerra proposti dai governi delle varie nazioni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A80D6E6-6AEE-44EC-B08E-8E466B398E88}"/>
              </a:ext>
            </a:extLst>
          </p:cNvPr>
          <p:cNvSpPr>
            <a:spLocks noGrp="1" noChangeArrowheads="1"/>
          </p:cNvSpPr>
          <p:nvPr>
            <p:ph type="title"/>
          </p:nvPr>
        </p:nvSpPr>
        <p:spPr>
          <a:xfrm>
            <a:off x="2592925" y="624110"/>
            <a:ext cx="8911687" cy="643216"/>
          </a:xfrm>
        </p:spPr>
        <p:txBody>
          <a:bodyPr>
            <a:normAutofit/>
          </a:bodyPr>
          <a:lstStyle/>
          <a:p>
            <a:pPr eaLnBrk="1" hangingPunct="1"/>
            <a:r>
              <a:rPr lang="it-IT" altLang="it-IT" sz="3200" dirty="0"/>
              <a:t>La guerra: caratteristiche nuove</a:t>
            </a:r>
          </a:p>
        </p:txBody>
      </p:sp>
      <p:sp>
        <p:nvSpPr>
          <p:cNvPr id="6147" name="Rectangle 3">
            <a:extLst>
              <a:ext uri="{FF2B5EF4-FFF2-40B4-BE49-F238E27FC236}">
                <a16:creationId xmlns:a16="http://schemas.microsoft.com/office/drawing/2014/main" id="{E7BA16AD-C105-4802-93E7-A18E9886E1CF}"/>
              </a:ext>
            </a:extLst>
          </p:cNvPr>
          <p:cNvSpPr>
            <a:spLocks noGrp="1" noChangeArrowheads="1"/>
          </p:cNvSpPr>
          <p:nvPr>
            <p:ph type="body" idx="1"/>
          </p:nvPr>
        </p:nvSpPr>
        <p:spPr>
          <a:xfrm>
            <a:off x="1973179" y="1427747"/>
            <a:ext cx="9531433" cy="5165558"/>
          </a:xfrm>
        </p:spPr>
        <p:txBody>
          <a:bodyPr>
            <a:normAutofit/>
          </a:bodyPr>
          <a:lstStyle/>
          <a:p>
            <a:pPr algn="just" eaLnBrk="1" hangingPunct="1">
              <a:lnSpc>
                <a:spcPct val="120000"/>
              </a:lnSpc>
            </a:pPr>
            <a:r>
              <a:rPr lang="it-IT" altLang="it-IT" sz="2000" dirty="0"/>
              <a:t>Quando la guerra narrata, la guerra reale, la guerra ricostruita in funzione nazionali non coincidono con la realtà</a:t>
            </a:r>
          </a:p>
          <a:p>
            <a:pPr algn="just" eaLnBrk="1" hangingPunct="1">
              <a:lnSpc>
                <a:spcPct val="120000"/>
              </a:lnSpc>
            </a:pPr>
            <a:r>
              <a:rPr lang="it-IT" altLang="it-IT" sz="2000" dirty="0"/>
              <a:t>Operai e contadini, ufficiali e soldati, i fronti interni, la propaganda, le donne, i sistemi industriali</a:t>
            </a:r>
          </a:p>
          <a:p>
            <a:pPr algn="just" eaLnBrk="1" hangingPunct="1">
              <a:lnSpc>
                <a:spcPct val="120000"/>
              </a:lnSpc>
            </a:pPr>
            <a:r>
              <a:rPr lang="it-IT" altLang="it-IT" sz="2000" dirty="0"/>
              <a:t>“guerra moderna” e della “guerra totale” come diversità dall’800</a:t>
            </a:r>
          </a:p>
          <a:p>
            <a:pPr algn="just" eaLnBrk="1" hangingPunct="1">
              <a:lnSpc>
                <a:spcPct val="120000"/>
              </a:lnSpc>
            </a:pPr>
            <a:r>
              <a:rPr lang="it-IT" altLang="it-IT" sz="2000" dirty="0"/>
              <a:t>Quando la prima guerra mondiale non è Sarajevo e nemmeno Caporetto</a:t>
            </a:r>
          </a:p>
          <a:p>
            <a:pPr algn="just">
              <a:lnSpc>
                <a:spcPct val="120000"/>
              </a:lnSpc>
            </a:pPr>
            <a:r>
              <a:rPr lang="it-IT" altLang="it-IT" sz="2000" dirty="0"/>
              <a:t>Le immagini, l’immaginario e la letteratura di guerra (memorie degli ufficiali e dei soldati le lettere dal fronte e i racconti durante le licenze). Quando la politica e la storiografia costruiscono un mito</a:t>
            </a:r>
          </a:p>
          <a:p>
            <a:pPr algn="just">
              <a:lnSpc>
                <a:spcPct val="120000"/>
              </a:lnSpc>
            </a:pPr>
            <a:r>
              <a:rPr lang="it-IT" altLang="it-IT" sz="2000" dirty="0"/>
              <a:t>La guerra come punto di definizione di una identità nazionale?</a:t>
            </a:r>
          </a:p>
          <a:p>
            <a:pPr algn="just" eaLnBrk="1" hangingPunct="1">
              <a:lnSpc>
                <a:spcPct val="80000"/>
              </a:lnSpc>
            </a:pPr>
            <a:endParaRPr lang="it-IT" altLang="it-IT"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87F97B0-8489-4772-9B6B-93AA309C4665}"/>
              </a:ext>
            </a:extLst>
          </p:cNvPr>
          <p:cNvSpPr>
            <a:spLocks noGrp="1" noChangeArrowheads="1"/>
          </p:cNvSpPr>
          <p:nvPr>
            <p:ph type="title"/>
          </p:nvPr>
        </p:nvSpPr>
        <p:spPr>
          <a:xfrm>
            <a:off x="2592925" y="624110"/>
            <a:ext cx="8911687" cy="611132"/>
          </a:xfrm>
        </p:spPr>
        <p:txBody>
          <a:bodyPr>
            <a:normAutofit/>
          </a:bodyPr>
          <a:lstStyle/>
          <a:p>
            <a:pPr eaLnBrk="1" hangingPunct="1"/>
            <a:r>
              <a:rPr lang="it-IT" altLang="it-IT" sz="3200" dirty="0"/>
              <a:t>La condizione dei soldati al fronte</a:t>
            </a:r>
          </a:p>
        </p:txBody>
      </p:sp>
      <p:sp>
        <p:nvSpPr>
          <p:cNvPr id="13315" name="Rectangle 3">
            <a:extLst>
              <a:ext uri="{FF2B5EF4-FFF2-40B4-BE49-F238E27FC236}">
                <a16:creationId xmlns:a16="http://schemas.microsoft.com/office/drawing/2014/main" id="{C515AD25-62A8-48B6-9D2E-28F3B9A05F90}"/>
              </a:ext>
            </a:extLst>
          </p:cNvPr>
          <p:cNvSpPr>
            <a:spLocks noGrp="1" noChangeArrowheads="1"/>
          </p:cNvSpPr>
          <p:nvPr>
            <p:ph type="body" idx="1"/>
          </p:nvPr>
        </p:nvSpPr>
        <p:spPr>
          <a:xfrm>
            <a:off x="2589212" y="1379621"/>
            <a:ext cx="8915400" cy="4531601"/>
          </a:xfrm>
        </p:spPr>
        <p:txBody>
          <a:bodyPr>
            <a:noAutofit/>
          </a:bodyPr>
          <a:lstStyle/>
          <a:p>
            <a:pPr algn="just" eaLnBrk="1" hangingPunct="1">
              <a:lnSpc>
                <a:spcPct val="80000"/>
              </a:lnSpc>
            </a:pPr>
            <a:r>
              <a:rPr lang="it-IT" altLang="it-IT" dirty="0"/>
              <a:t>Si può escludere che, al di là della retorica ufficiale, in tutti gli eserciti, i soldati fossero convinti degli ideali patriottici (con qualche eccezione nei primi mesi di guerra e non su tutti i fronti), così come non fu sufficiente la costrizione disciplinare. </a:t>
            </a:r>
          </a:p>
          <a:p>
            <a:pPr algn="just" eaLnBrk="1" hangingPunct="1">
              <a:lnSpc>
                <a:spcPct val="80000"/>
              </a:lnSpc>
            </a:pPr>
            <a:endParaRPr lang="it-IT" altLang="it-IT" dirty="0"/>
          </a:p>
          <a:p>
            <a:pPr algn="just" eaLnBrk="1" hangingPunct="1">
              <a:lnSpc>
                <a:spcPct val="80000"/>
              </a:lnSpc>
            </a:pPr>
            <a:r>
              <a:rPr lang="it-IT" altLang="it-IT" dirty="0"/>
              <a:t>Si proseguì a combattere </a:t>
            </a:r>
          </a:p>
          <a:p>
            <a:pPr lvl="1" algn="just" eaLnBrk="1" hangingPunct="1">
              <a:lnSpc>
                <a:spcPct val="80000"/>
              </a:lnSpc>
            </a:pPr>
            <a:r>
              <a:rPr lang="it-IT" altLang="it-IT" sz="1800" dirty="0"/>
              <a:t>per una solidarietà tra i compagni vicina al sentimento dell’onore;</a:t>
            </a:r>
          </a:p>
          <a:p>
            <a:pPr lvl="1" algn="just" eaLnBrk="1" hangingPunct="1">
              <a:lnSpc>
                <a:spcPct val="80000"/>
              </a:lnSpc>
            </a:pPr>
            <a:r>
              <a:rPr lang="it-IT" altLang="it-IT" sz="1800" dirty="0"/>
              <a:t>per una sorta di rassegnazione, perché non si poteva fare altrimenti e perché, dopo i primi entusiasmi e il successivo scoraggiamento, subentrò la rassegnazione</a:t>
            </a:r>
          </a:p>
          <a:p>
            <a:pPr lvl="1" algn="just" eaLnBrk="1" hangingPunct="1">
              <a:lnSpc>
                <a:spcPct val="80000"/>
              </a:lnSpc>
            </a:pPr>
            <a:r>
              <a:rPr lang="it-IT" altLang="it-IT" sz="1800" dirty="0"/>
              <a:t>una terza ragione è indicata dallo psicologo sociale, esperto del comando supremo dell’esercito italiano, Agostino Gemelli: lo choc e la violenza totale cui veniva sottoposto il soldato in trincea, regrediva in uno stato di disorientamento e di passività, garantendo una sorta di obbedienza “automatica” e provocando l’inibizione della volontà autonoma.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3F6A2F6-F62E-4D2D-9653-79799070909F}"/>
              </a:ext>
            </a:extLst>
          </p:cNvPr>
          <p:cNvSpPr>
            <a:spLocks noGrp="1" noChangeArrowheads="1"/>
          </p:cNvSpPr>
          <p:nvPr>
            <p:ph type="title"/>
          </p:nvPr>
        </p:nvSpPr>
        <p:spPr>
          <a:xfrm>
            <a:off x="2592925" y="624110"/>
            <a:ext cx="8911687" cy="691343"/>
          </a:xfrm>
        </p:spPr>
        <p:txBody>
          <a:bodyPr>
            <a:normAutofit/>
          </a:bodyPr>
          <a:lstStyle/>
          <a:p>
            <a:pPr eaLnBrk="1" hangingPunct="1"/>
            <a:r>
              <a:rPr lang="it-IT" altLang="it-IT" sz="3200" dirty="0"/>
              <a:t>La condizione dei soldati al fronte</a:t>
            </a:r>
          </a:p>
        </p:txBody>
      </p:sp>
      <p:sp>
        <p:nvSpPr>
          <p:cNvPr id="14339" name="Rectangle 3">
            <a:extLst>
              <a:ext uri="{FF2B5EF4-FFF2-40B4-BE49-F238E27FC236}">
                <a16:creationId xmlns:a16="http://schemas.microsoft.com/office/drawing/2014/main" id="{F2818A16-7F53-4F04-BF61-4B8936FE348C}"/>
              </a:ext>
            </a:extLst>
          </p:cNvPr>
          <p:cNvSpPr>
            <a:spLocks noGrp="1" noChangeArrowheads="1"/>
          </p:cNvSpPr>
          <p:nvPr>
            <p:ph type="body" idx="1"/>
          </p:nvPr>
        </p:nvSpPr>
        <p:spPr>
          <a:xfrm>
            <a:off x="2589212" y="1491916"/>
            <a:ext cx="8915400" cy="4419306"/>
          </a:xfrm>
        </p:spPr>
        <p:txBody>
          <a:bodyPr>
            <a:noAutofit/>
          </a:bodyPr>
          <a:lstStyle/>
          <a:p>
            <a:pPr algn="just" eaLnBrk="1" hangingPunct="1">
              <a:lnSpc>
                <a:spcPct val="80000"/>
              </a:lnSpc>
            </a:pPr>
            <a:r>
              <a:rPr lang="it-IT" altLang="it-IT" dirty="0"/>
              <a:t>Tutto ciò comunque non esclude il ruolo della costrizione né il fatto che numeri significativi di soldati si ribellarono e tentarono con ogni mezzo (dalla renitenza alla diserzione fino all’autolesionismo) di sottrarsi alla morte.</a:t>
            </a:r>
          </a:p>
          <a:p>
            <a:pPr algn="just" eaLnBrk="1" hangingPunct="1">
              <a:lnSpc>
                <a:spcPct val="80000"/>
              </a:lnSpc>
            </a:pPr>
            <a:r>
              <a:rPr lang="it-IT" altLang="it-IT" dirty="0"/>
              <a:t>Centinaia di migliaia furono, </a:t>
            </a:r>
            <a:r>
              <a:rPr lang="it-IT" altLang="it-IT" b="1" dirty="0"/>
              <a:t>nel solo esercito italiano</a:t>
            </a:r>
            <a:r>
              <a:rPr lang="it-IT" altLang="it-IT" dirty="0"/>
              <a:t>, i processi dell’autorità militare per atti di insubordinazione e abbandono dei reparti cui vanno aggiunti:  </a:t>
            </a:r>
          </a:p>
          <a:p>
            <a:pPr lvl="1" algn="just" eaLnBrk="1" hangingPunct="1">
              <a:lnSpc>
                <a:spcPct val="80000"/>
              </a:lnSpc>
            </a:pPr>
            <a:r>
              <a:rPr lang="it-IT" altLang="it-IT" sz="1800" dirty="0"/>
              <a:t>oltre 100.000 processi per renitenza alla leva</a:t>
            </a:r>
          </a:p>
          <a:p>
            <a:pPr lvl="1" algn="just" eaLnBrk="1" hangingPunct="1">
              <a:lnSpc>
                <a:spcPct val="80000"/>
              </a:lnSpc>
            </a:pPr>
            <a:r>
              <a:rPr lang="it-IT" altLang="it-IT" sz="1800" dirty="0"/>
              <a:t>370.000 per sottrazione agli obblighi militari a carico di emigranti</a:t>
            </a:r>
          </a:p>
          <a:p>
            <a:pPr lvl="1" algn="just" eaLnBrk="1" hangingPunct="1">
              <a:lnSpc>
                <a:spcPct val="80000"/>
              </a:lnSpc>
            </a:pPr>
            <a:r>
              <a:rPr lang="it-IT" altLang="it-IT" sz="1800" dirty="0"/>
              <a:t>60.000 a civili per reati militari. </a:t>
            </a:r>
          </a:p>
          <a:p>
            <a:pPr lvl="1" algn="just" eaLnBrk="1" hangingPunct="1">
              <a:lnSpc>
                <a:spcPct val="80000"/>
              </a:lnSpc>
            </a:pPr>
            <a:r>
              <a:rPr lang="it-IT" altLang="it-IT" sz="1800" dirty="0"/>
              <a:t>Reato di diserzione: 162.000 denunce, 101.000 condanne</a:t>
            </a:r>
          </a:p>
          <a:p>
            <a:pPr lvl="1" algn="just" eaLnBrk="1" hangingPunct="1">
              <a:lnSpc>
                <a:spcPct val="80000"/>
              </a:lnSpc>
            </a:pPr>
            <a:r>
              <a:rPr lang="it-IT" altLang="it-IT" sz="1800" dirty="0"/>
              <a:t>Reato di mutilazioni volontarie:15.000 denunce, 10.000 condanne</a:t>
            </a:r>
          </a:p>
          <a:p>
            <a:pPr lvl="1" algn="just" eaLnBrk="1" hangingPunct="1">
              <a:lnSpc>
                <a:spcPct val="80000"/>
              </a:lnSpc>
            </a:pPr>
            <a:r>
              <a:rPr lang="it-IT" altLang="it-IT" sz="1800" dirty="0"/>
              <a:t>Reato di resa/sbandamento di fronte al nemico: 8.500 denunce, 5.300 condanne</a:t>
            </a:r>
          </a:p>
          <a:p>
            <a:pPr lvl="1" algn="just" eaLnBrk="1" hangingPunct="1">
              <a:lnSpc>
                <a:spcPct val="80000"/>
              </a:lnSpc>
            </a:pPr>
            <a:r>
              <a:rPr lang="it-IT" altLang="it-IT" sz="1800" dirty="0"/>
              <a:t>Condanne a morte eseguite: 4.048</a:t>
            </a: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217</TotalTime>
  <Words>3310</Words>
  <Application>Microsoft Office PowerPoint</Application>
  <PresentationFormat>Widescreen</PresentationFormat>
  <Paragraphs>165</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Century Gothic</vt:lpstr>
      <vt:lpstr>Wingdings 3</vt:lpstr>
      <vt:lpstr>Filo</vt:lpstr>
      <vt:lpstr>La Grande guerra</vt:lpstr>
      <vt:lpstr>Punti essenziali, perché la 1GM non è Sarajevo</vt:lpstr>
      <vt:lpstr>Punti essenziali, perché la 1GM non è Sarajevo</vt:lpstr>
      <vt:lpstr>Il militarismo alla conquista delle nazioni</vt:lpstr>
      <vt:lpstr>Fine del pacifismo e affermazione del nazionalismo bellicista</vt:lpstr>
      <vt:lpstr>Fine del pacifismo e affermazione del nazionalismo bellicista</vt:lpstr>
      <vt:lpstr>La guerra: caratteristiche nuove</vt:lpstr>
      <vt:lpstr>La condizione dei soldati al fronte</vt:lpstr>
      <vt:lpstr>La condizione dei soldati al fronte</vt:lpstr>
      <vt:lpstr>Terra di nessuno</vt:lpstr>
      <vt:lpstr>Terra di nessuno</vt:lpstr>
      <vt:lpstr>Terra di nessuno</vt:lpstr>
      <vt:lpstr>Terra di nessuno</vt:lpstr>
      <vt:lpstr>L’esperienza di guerra</vt:lpstr>
      <vt:lpstr>L’esperienza di guerra</vt:lpstr>
      <vt:lpstr>L’esperienza di guerra</vt:lpstr>
      <vt:lpstr>L’esperienza di guerra</vt:lpstr>
      <vt:lpstr>L’esperienza di guerra</vt:lpstr>
      <vt:lpstr>Il quadro geopolitico del conflitto </vt:lpstr>
      <vt:lpstr>Il quadro geopolitico del conflitto </vt:lpstr>
      <vt:lpstr>Le nazionalità nell’impero austroungarico</vt:lpstr>
      <vt:lpstr>Presentazione standard di PowerPoint</vt:lpstr>
      <vt:lpstr>Il quadro geopolitico del conflitto </vt:lpstr>
      <vt:lpstr>Il quadro geopolitico del conflitto </vt:lpstr>
      <vt:lpstr>Presentazione standard di PowerPoint</vt:lpstr>
      <vt:lpstr>Il quadro geopolitico del conflitto</vt:lpstr>
      <vt:lpstr>Presentazione standard di PowerPoint</vt:lpstr>
      <vt:lpstr>La fine del conflitto. Il crollo degli imperi</vt:lpstr>
      <vt:lpstr>DATI SULLA GRANDE GUERRA: Caduti, Prigionieri, Dispersi e Feriti degli Alleati-Intesa</vt:lpstr>
      <vt:lpstr>DATI SULLA GRANDE GUERRA: Caduti, Prigionieri, Dispersi e Feriti degli Imperi Centrali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20</cp:revision>
  <dcterms:created xsi:type="dcterms:W3CDTF">2020-12-30T17:36:54Z</dcterms:created>
  <dcterms:modified xsi:type="dcterms:W3CDTF">2023-01-05T14:32:10Z</dcterms:modified>
</cp:coreProperties>
</file>