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2" r:id="rId1"/>
  </p:sldMasterIdLst>
  <p:sldIdLst>
    <p:sldId id="256" r:id="rId2"/>
    <p:sldId id="258" r:id="rId3"/>
    <p:sldId id="259" r:id="rId4"/>
    <p:sldId id="260" r:id="rId5"/>
    <p:sldId id="261" r:id="rId6"/>
    <p:sldId id="262" r:id="rId7"/>
    <p:sldId id="263" r:id="rId8"/>
    <p:sldId id="264" r:id="rId9"/>
    <p:sldId id="265" r:id="rId10"/>
    <p:sldId id="266" r:id="rId11"/>
    <p:sldId id="267"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489"/>
  </p:normalViewPr>
  <p:slideViewPr>
    <p:cSldViewPr snapToGrid="0">
      <p:cViewPr varScale="1">
        <p:scale>
          <a:sx n="102" d="100"/>
          <a:sy n="102" d="100"/>
        </p:scale>
        <p:origin x="952"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12/02/24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85437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12/02/24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513756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12/02/24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353302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12/02/24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935841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370E104C-F7BC-3743-9129-BABE01727AEB}" type="datetimeFigureOut">
              <a:rPr lang="it-IT" smtClean="0"/>
              <a:t>12/02/24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54851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370E104C-F7BC-3743-9129-BABE01727AEB}" type="datetimeFigureOut">
              <a:rPr lang="it-IT" smtClean="0"/>
              <a:t>12/02/24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655088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370E104C-F7BC-3743-9129-BABE01727AEB}" type="datetimeFigureOut">
              <a:rPr lang="it-IT" smtClean="0"/>
              <a:t>12/02/24</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19955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370E104C-F7BC-3743-9129-BABE01727AEB}" type="datetimeFigureOut">
              <a:rPr lang="it-IT" smtClean="0"/>
              <a:t>12/02/24</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178109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0E104C-F7BC-3743-9129-BABE01727AEB}" type="datetimeFigureOut">
              <a:rPr lang="it-IT" smtClean="0"/>
              <a:t>12/02/24</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810473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70E104C-F7BC-3743-9129-BABE01727AEB}" type="datetimeFigureOut">
              <a:rPr lang="it-IT" smtClean="0"/>
              <a:t>12/02/24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599954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70E104C-F7BC-3743-9129-BABE01727AEB}" type="datetimeFigureOut">
              <a:rPr lang="it-IT" smtClean="0"/>
              <a:t>12/02/24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338923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0E104C-F7BC-3743-9129-BABE01727AEB}" type="datetimeFigureOut">
              <a:rPr lang="it-IT" smtClean="0"/>
              <a:t>12/02/24</a:t>
            </a:fld>
            <a:endParaRPr lang="it-IT"/>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910CFB-EEE0-D549-BD71-C5EB18030C94}" type="slidenum">
              <a:rPr lang="it-IT" smtClean="0"/>
              <a:t>‹N›</a:t>
            </a:fld>
            <a:endParaRPr lang="it-IT"/>
          </a:p>
        </p:txBody>
      </p:sp>
    </p:spTree>
    <p:extLst>
      <p:ext uri="{BB962C8B-B14F-4D97-AF65-F5344CB8AC3E}">
        <p14:creationId xmlns:p14="http://schemas.microsoft.com/office/powerpoint/2010/main" val="1309275797"/>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211222D-2129-BAAE-00EC-2F84CEC3954F}"/>
              </a:ext>
            </a:extLst>
          </p:cNvPr>
          <p:cNvSpPr>
            <a:spLocks noGrp="1"/>
          </p:cNvSpPr>
          <p:nvPr>
            <p:ph type="title"/>
          </p:nvPr>
        </p:nvSpPr>
        <p:spPr/>
        <p:txBody>
          <a:bodyPr>
            <a:noAutofit/>
          </a:bodyPr>
          <a:lstStyle/>
          <a:p>
            <a:pPr algn="l"/>
            <a:r>
              <a:rPr lang="it-IT" sz="4000" b="1" dirty="0">
                <a:solidFill>
                  <a:srgbClr val="FF0000"/>
                </a:solidFill>
              </a:rPr>
              <a:t>Diritto del Mercato Unico Europeo</a:t>
            </a:r>
            <a:br>
              <a:rPr lang="it-IT" sz="4000" b="1" dirty="0">
                <a:solidFill>
                  <a:srgbClr val="FF0000"/>
                </a:solidFill>
              </a:rPr>
            </a:br>
            <a:r>
              <a:rPr lang="it-IT" sz="4000" b="1" dirty="0">
                <a:solidFill>
                  <a:schemeClr val="bg1">
                    <a:lumMod val="50000"/>
                  </a:schemeClr>
                </a:solidFill>
              </a:rPr>
              <a:t>Prof. Dr. Alessandro Nato</a:t>
            </a:r>
          </a:p>
        </p:txBody>
      </p:sp>
      <p:sp>
        <p:nvSpPr>
          <p:cNvPr id="3" name="Sottotitolo 2">
            <a:extLst>
              <a:ext uri="{FF2B5EF4-FFF2-40B4-BE49-F238E27FC236}">
                <a16:creationId xmlns:a16="http://schemas.microsoft.com/office/drawing/2014/main" id="{217CB69F-F640-CEDA-212E-18CE2713562F}"/>
              </a:ext>
            </a:extLst>
          </p:cNvPr>
          <p:cNvSpPr>
            <a:spLocks noGrp="1"/>
          </p:cNvSpPr>
          <p:nvPr>
            <p:ph idx="1"/>
          </p:nvPr>
        </p:nvSpPr>
        <p:spPr>
          <a:xfrm>
            <a:off x="838200" y="2607275"/>
            <a:ext cx="10515600" cy="3569687"/>
          </a:xfrm>
        </p:spPr>
        <p:txBody>
          <a:bodyPr>
            <a:normAutofit/>
          </a:bodyPr>
          <a:lstStyle/>
          <a:p>
            <a:pPr algn="l"/>
            <a:r>
              <a:rPr lang="it-IT" sz="3200" b="1">
                <a:solidFill>
                  <a:srgbClr val="FF0000"/>
                </a:solidFill>
              </a:rPr>
              <a:t>Lezione 17</a:t>
            </a:r>
            <a:endParaRPr lang="it-IT" sz="3200" b="1" dirty="0">
              <a:solidFill>
                <a:srgbClr val="FF0000"/>
              </a:solidFill>
            </a:endParaRPr>
          </a:p>
          <a:p>
            <a:pPr algn="l"/>
            <a:r>
              <a:rPr lang="it-IT" sz="3200" b="1" dirty="0">
                <a:solidFill>
                  <a:schemeClr val="bg1">
                    <a:lumMod val="50000"/>
                  </a:schemeClr>
                </a:solidFill>
              </a:rPr>
              <a:t>Libera circolazione dei pagamenti e dei capitali – Approfondimenti e Deroghe</a:t>
            </a:r>
          </a:p>
          <a:p>
            <a:pPr algn="l"/>
            <a:endParaRPr lang="it-IT" sz="3200" b="1" dirty="0">
              <a:solidFill>
                <a:schemeClr val="bg1">
                  <a:lumMod val="50000"/>
                </a:schemeClr>
              </a:solidFill>
            </a:endParaRPr>
          </a:p>
          <a:p>
            <a:pPr algn="l"/>
            <a:endParaRPr lang="it-IT" sz="3200" b="1" dirty="0"/>
          </a:p>
        </p:txBody>
      </p:sp>
      <p:pic>
        <p:nvPicPr>
          <p:cNvPr id="6" name="Immagine 5">
            <a:extLst>
              <a:ext uri="{FF2B5EF4-FFF2-40B4-BE49-F238E27FC236}">
                <a16:creationId xmlns:a16="http://schemas.microsoft.com/office/drawing/2014/main" id="{1EDF75BB-5B35-B06F-64E1-59B34AD44195}"/>
              </a:ext>
            </a:extLst>
          </p:cNvPr>
          <p:cNvPicPr>
            <a:picLocks noChangeAspect="1"/>
          </p:cNvPicPr>
          <p:nvPr/>
        </p:nvPicPr>
        <p:blipFill>
          <a:blip r:embed="rId2"/>
          <a:stretch>
            <a:fillRect/>
          </a:stretch>
        </p:blipFill>
        <p:spPr>
          <a:xfrm>
            <a:off x="7979078" y="201634"/>
            <a:ext cx="4021029" cy="1629825"/>
          </a:xfrm>
          <a:prstGeom prst="rect">
            <a:avLst/>
          </a:prstGeom>
        </p:spPr>
      </p:pic>
      <p:pic>
        <p:nvPicPr>
          <p:cNvPr id="7" name="Immagine 6">
            <a:extLst>
              <a:ext uri="{FF2B5EF4-FFF2-40B4-BE49-F238E27FC236}">
                <a16:creationId xmlns:a16="http://schemas.microsoft.com/office/drawing/2014/main" id="{3B24BD02-0CEA-FFA0-7761-9D268AFF0F88}"/>
              </a:ext>
            </a:extLst>
          </p:cNvPr>
          <p:cNvPicPr>
            <a:picLocks noChangeAspect="1"/>
          </p:cNvPicPr>
          <p:nvPr/>
        </p:nvPicPr>
        <p:blipFill>
          <a:blip r:embed="rId3"/>
          <a:stretch>
            <a:fillRect/>
          </a:stretch>
        </p:blipFill>
        <p:spPr>
          <a:xfrm>
            <a:off x="2590800" y="4716165"/>
            <a:ext cx="7010400" cy="1724300"/>
          </a:xfrm>
          <a:prstGeom prst="rect">
            <a:avLst/>
          </a:prstGeom>
        </p:spPr>
      </p:pic>
    </p:spTree>
    <p:extLst>
      <p:ext uri="{BB962C8B-B14F-4D97-AF65-F5344CB8AC3E}">
        <p14:creationId xmlns:p14="http://schemas.microsoft.com/office/powerpoint/2010/main" val="22647644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FD129B0-D447-4B4B-587C-B1BDC3ACBB89}"/>
              </a:ext>
            </a:extLst>
          </p:cNvPr>
          <p:cNvSpPr>
            <a:spLocks noGrp="1"/>
          </p:cNvSpPr>
          <p:nvPr>
            <p:ph type="title"/>
          </p:nvPr>
        </p:nvSpPr>
        <p:spPr/>
        <p:txBody>
          <a:bodyPr/>
          <a:lstStyle/>
          <a:p>
            <a:r>
              <a:rPr lang="it-IT" b="1" dirty="0">
                <a:solidFill>
                  <a:srgbClr val="FF0000"/>
                </a:solidFill>
              </a:rPr>
              <a:t>Deroghe alla libera circolazione dei capitali e dei pagamenti</a:t>
            </a:r>
            <a:endParaRPr lang="it-IT" dirty="0"/>
          </a:p>
        </p:txBody>
      </p:sp>
      <p:sp>
        <p:nvSpPr>
          <p:cNvPr id="3" name="Segnaposto contenuto 2">
            <a:extLst>
              <a:ext uri="{FF2B5EF4-FFF2-40B4-BE49-F238E27FC236}">
                <a16:creationId xmlns:a16="http://schemas.microsoft.com/office/drawing/2014/main" id="{3DA6EB2D-E300-7018-289C-D344DAF533E8}"/>
              </a:ext>
            </a:extLst>
          </p:cNvPr>
          <p:cNvSpPr>
            <a:spLocks noGrp="1"/>
          </p:cNvSpPr>
          <p:nvPr>
            <p:ph idx="1"/>
          </p:nvPr>
        </p:nvSpPr>
        <p:spPr/>
        <p:txBody>
          <a:bodyPr>
            <a:normAutofit fontScale="92500" lnSpcReduction="10000"/>
          </a:bodyPr>
          <a:lstStyle/>
          <a:p>
            <a:r>
              <a:rPr lang="it-IT" b="0" i="0" u="none" strike="noStrike" dirty="0">
                <a:solidFill>
                  <a:srgbClr val="1E1E1F"/>
                </a:solidFill>
                <a:effectLst/>
                <a:latin typeface="Calibri" panose="020F0502020204030204" pitchFamily="34" charset="0"/>
                <a:cs typeface="Calibri" panose="020F0502020204030204" pitchFamily="34" charset="0"/>
              </a:rPr>
              <a:t>Le sole restrizioni giustificate ai movimenti di capitali in generale, inclusi i movimenti all'interno dell'UE, sono stabilite </a:t>
            </a:r>
            <a:r>
              <a:rPr lang="it-IT" b="1" i="0" u="none" strike="noStrike" dirty="0">
                <a:solidFill>
                  <a:srgbClr val="00B0F0"/>
                </a:solidFill>
                <a:effectLst/>
                <a:latin typeface="Calibri" panose="020F0502020204030204" pitchFamily="34" charset="0"/>
                <a:cs typeface="Calibri" panose="020F0502020204030204" pitchFamily="34" charset="0"/>
              </a:rPr>
              <a:t>dall'articolo 65 TFUE </a:t>
            </a:r>
            <a:r>
              <a:rPr lang="it-IT" b="0" i="0" u="none" strike="noStrike" dirty="0">
                <a:solidFill>
                  <a:srgbClr val="1E1E1F"/>
                </a:solidFill>
                <a:effectLst/>
                <a:latin typeface="Calibri" panose="020F0502020204030204" pitchFamily="34" charset="0"/>
                <a:cs typeface="Calibri" panose="020F0502020204030204" pitchFamily="34" charset="0"/>
              </a:rPr>
              <a:t>e comprendono: </a:t>
            </a:r>
          </a:p>
          <a:p>
            <a:pPr marL="457200" lvl="1" indent="0">
              <a:buNone/>
            </a:pPr>
            <a:r>
              <a:rPr lang="it-IT" b="0" i="0" u="none" strike="noStrike" dirty="0">
                <a:solidFill>
                  <a:srgbClr val="1E1E1F"/>
                </a:solidFill>
                <a:effectLst/>
                <a:latin typeface="Calibri" panose="020F0502020204030204" pitchFamily="34" charset="0"/>
                <a:cs typeface="Calibri" panose="020F0502020204030204" pitchFamily="34" charset="0"/>
              </a:rPr>
              <a:t>	</a:t>
            </a:r>
            <a:r>
              <a:rPr lang="it-IT" b="1" i="0" u="none" strike="noStrike" dirty="0">
                <a:solidFill>
                  <a:srgbClr val="00B0F0"/>
                </a:solidFill>
                <a:effectLst/>
                <a:latin typeface="Calibri" panose="020F0502020204030204" pitchFamily="34" charset="0"/>
                <a:cs typeface="Calibri" panose="020F0502020204030204" pitchFamily="34" charset="0"/>
              </a:rPr>
              <a:t>(i) </a:t>
            </a:r>
            <a:r>
              <a:rPr lang="it-IT" b="0" i="0" u="none" strike="noStrike" dirty="0">
                <a:solidFill>
                  <a:srgbClr val="1E1E1F"/>
                </a:solidFill>
                <a:effectLst/>
                <a:latin typeface="Calibri" panose="020F0502020204030204" pitchFamily="34" charset="0"/>
                <a:cs typeface="Calibri" panose="020F0502020204030204" pitchFamily="34" charset="0"/>
              </a:rPr>
              <a:t>le misure necessarie per impedire violazioni della legislazione nazionale 	(in particolare nel settore fiscale e in materia di vigilanza prudenziale sui 	servizi	finanziari);</a:t>
            </a:r>
          </a:p>
          <a:p>
            <a:pPr marL="457200" lvl="1" indent="0">
              <a:buNone/>
            </a:pPr>
            <a:r>
              <a:rPr lang="it-IT" dirty="0">
                <a:solidFill>
                  <a:srgbClr val="1E1E1F"/>
                </a:solidFill>
                <a:latin typeface="Calibri" panose="020F0502020204030204" pitchFamily="34" charset="0"/>
                <a:cs typeface="Calibri" panose="020F0502020204030204" pitchFamily="34" charset="0"/>
              </a:rPr>
              <a:t>	</a:t>
            </a:r>
            <a:r>
              <a:rPr lang="it-IT" b="1" dirty="0">
                <a:solidFill>
                  <a:srgbClr val="00B0F0"/>
                </a:solidFill>
                <a:latin typeface="Calibri" panose="020F0502020204030204" pitchFamily="34" charset="0"/>
                <a:cs typeface="Calibri" panose="020F0502020204030204" pitchFamily="34" charset="0"/>
              </a:rPr>
              <a:t>(</a:t>
            </a:r>
            <a:r>
              <a:rPr lang="it-IT" b="1" i="0" u="none" strike="noStrike" dirty="0">
                <a:solidFill>
                  <a:srgbClr val="00B0F0"/>
                </a:solidFill>
                <a:effectLst/>
                <a:latin typeface="Calibri" panose="020F0502020204030204" pitchFamily="34" charset="0"/>
                <a:cs typeface="Calibri" panose="020F0502020204030204" pitchFamily="34" charset="0"/>
              </a:rPr>
              <a:t>ii) </a:t>
            </a:r>
            <a:r>
              <a:rPr lang="it-IT" b="0" i="0" u="none" strike="noStrike" dirty="0">
                <a:solidFill>
                  <a:srgbClr val="1E1E1F"/>
                </a:solidFill>
                <a:effectLst/>
                <a:latin typeface="Calibri" panose="020F0502020204030204" pitchFamily="34" charset="0"/>
                <a:cs typeface="Calibri" panose="020F0502020204030204" pitchFamily="34" charset="0"/>
              </a:rPr>
              <a:t>le procedure per la dichiarazione dei movimenti di capitali a fini 	amministrativi o statistici; </a:t>
            </a:r>
          </a:p>
          <a:p>
            <a:pPr marL="457200" lvl="1" indent="0">
              <a:buNone/>
            </a:pPr>
            <a:r>
              <a:rPr lang="it-IT" dirty="0">
                <a:solidFill>
                  <a:srgbClr val="1E1E1F"/>
                </a:solidFill>
                <a:latin typeface="Calibri" panose="020F0502020204030204" pitchFamily="34" charset="0"/>
                <a:cs typeface="Calibri" panose="020F0502020204030204" pitchFamily="34" charset="0"/>
              </a:rPr>
              <a:t>	</a:t>
            </a:r>
            <a:r>
              <a:rPr lang="it-IT" b="1" i="0" u="none" strike="noStrike" dirty="0">
                <a:solidFill>
                  <a:srgbClr val="00B0F0"/>
                </a:solidFill>
                <a:effectLst/>
                <a:latin typeface="Calibri" panose="020F0502020204030204" pitchFamily="34" charset="0"/>
                <a:cs typeface="Calibri" panose="020F0502020204030204" pitchFamily="34" charset="0"/>
              </a:rPr>
              <a:t>(iii) </a:t>
            </a:r>
            <a:r>
              <a:rPr lang="it-IT" b="0" i="0" u="none" strike="noStrike" dirty="0">
                <a:solidFill>
                  <a:srgbClr val="1E1E1F"/>
                </a:solidFill>
                <a:effectLst/>
                <a:latin typeface="Calibri" panose="020F0502020204030204" pitchFamily="34" charset="0"/>
                <a:cs typeface="Calibri" panose="020F0502020204030204" pitchFamily="34" charset="0"/>
              </a:rPr>
              <a:t>le misure giustificate da motivi di ordine pubblico o di pubblica sicurezza.	Quest'ultimo caso è stato invocato durante la crisi del debito sovrano in Europa,	quando Cipro (2013) e la Grecia (2015) sono stati costretti a introdurre controlli sui	movimenti di capitale al fine di impedire un deflusso eccessivo dei capitali.	Cipro ha rimosso tutte le restrizioni rimanenti nel 2015, mentre la Grecia lo ha 	atto nel 2019.</a:t>
            </a:r>
            <a:endParaRPr lang="it-IT"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097169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8D627B5-8E7F-1A66-EBE4-529A79A5BF51}"/>
              </a:ext>
            </a:extLst>
          </p:cNvPr>
          <p:cNvSpPr>
            <a:spLocks noGrp="1"/>
          </p:cNvSpPr>
          <p:nvPr>
            <p:ph type="title"/>
          </p:nvPr>
        </p:nvSpPr>
        <p:spPr/>
        <p:txBody>
          <a:bodyPr/>
          <a:lstStyle/>
          <a:p>
            <a:r>
              <a:rPr lang="it-IT" b="1" dirty="0">
                <a:solidFill>
                  <a:srgbClr val="FF0000"/>
                </a:solidFill>
              </a:rPr>
              <a:t>Deroghe alla libera circolazione dei capitali e dei pagamenti</a:t>
            </a:r>
            <a:endParaRPr lang="it-IT" dirty="0"/>
          </a:p>
        </p:txBody>
      </p:sp>
      <p:sp>
        <p:nvSpPr>
          <p:cNvPr id="3" name="Segnaposto contenuto 2">
            <a:extLst>
              <a:ext uri="{FF2B5EF4-FFF2-40B4-BE49-F238E27FC236}">
                <a16:creationId xmlns:a16="http://schemas.microsoft.com/office/drawing/2014/main" id="{E752A45B-05AF-EC2C-BDDE-4CCDC9929573}"/>
              </a:ext>
            </a:extLst>
          </p:cNvPr>
          <p:cNvSpPr>
            <a:spLocks noGrp="1"/>
          </p:cNvSpPr>
          <p:nvPr>
            <p:ph idx="1"/>
          </p:nvPr>
        </p:nvSpPr>
        <p:spPr/>
        <p:txBody>
          <a:bodyPr>
            <a:normAutofit/>
          </a:bodyPr>
          <a:lstStyle/>
          <a:p>
            <a:pPr algn="l"/>
            <a:r>
              <a:rPr lang="it-IT" b="1" i="0" u="none" strike="noStrike" dirty="0">
                <a:solidFill>
                  <a:srgbClr val="00B0F0"/>
                </a:solidFill>
                <a:effectLst/>
                <a:latin typeface="Calibri" panose="020F0502020204030204" pitchFamily="34" charset="0"/>
                <a:cs typeface="Calibri" panose="020F0502020204030204" pitchFamily="34" charset="0"/>
              </a:rPr>
              <a:t>L'articolo 144 TFUE </a:t>
            </a:r>
            <a:r>
              <a:rPr lang="it-IT" b="0" i="0" u="none" strike="noStrike" dirty="0">
                <a:solidFill>
                  <a:srgbClr val="1E1E1F"/>
                </a:solidFill>
                <a:effectLst/>
                <a:latin typeface="Calibri" panose="020F0502020204030204" pitchFamily="34" charset="0"/>
                <a:cs typeface="Calibri" panose="020F0502020204030204" pitchFamily="34" charset="0"/>
              </a:rPr>
              <a:t>autorizza, nel quadro dei programmi di assistenza relativi alla bilancia dei pagamenti, l'adozione di misure di salvaguardia per la bilancia dei pagamenti in caso di difficoltà tali da compromettere il funzionamento del mercato interno o di improvvisa crisi. Tale clausola di salvaguardia è disponibile solamente per gli Stati membri non appartenenti alla zona euro.</a:t>
            </a:r>
          </a:p>
          <a:p>
            <a:pPr algn="l"/>
            <a:r>
              <a:rPr lang="it-IT" b="0" i="0" u="none" strike="noStrike" dirty="0">
                <a:solidFill>
                  <a:srgbClr val="1E1E1F"/>
                </a:solidFill>
                <a:effectLst/>
                <a:latin typeface="Calibri" panose="020F0502020204030204" pitchFamily="34" charset="0"/>
                <a:cs typeface="Calibri" panose="020F0502020204030204" pitchFamily="34" charset="0"/>
              </a:rPr>
              <a:t>Infine, </a:t>
            </a:r>
            <a:r>
              <a:rPr lang="it-IT" b="1" i="0" u="none" strike="noStrike" dirty="0">
                <a:solidFill>
                  <a:srgbClr val="00B0F0"/>
                </a:solidFill>
                <a:effectLst/>
                <a:latin typeface="Calibri" panose="020F0502020204030204" pitchFamily="34" charset="0"/>
                <a:cs typeface="Calibri" panose="020F0502020204030204" pitchFamily="34" charset="0"/>
              </a:rPr>
              <a:t>gli articoli 75 e 215 TFUE </a:t>
            </a:r>
            <a:r>
              <a:rPr lang="it-IT" b="0" i="0" u="none" strike="noStrike" dirty="0">
                <a:solidFill>
                  <a:srgbClr val="1E1E1F"/>
                </a:solidFill>
                <a:effectLst/>
                <a:latin typeface="Calibri" panose="020F0502020204030204" pitchFamily="34" charset="0"/>
                <a:cs typeface="Calibri" panose="020F0502020204030204" pitchFamily="34" charset="0"/>
              </a:rPr>
              <a:t>stabiliscono la possibilità di applicare sanzioni finanziarie o al fine di prevenire e contrastare il terrorismo o sulla base di decisioni adottate nel quadro della politica estera e di sicurezza comune.</a:t>
            </a:r>
          </a:p>
          <a:p>
            <a:endParaRPr lang="it-IT" dirty="0"/>
          </a:p>
        </p:txBody>
      </p:sp>
    </p:spTree>
    <p:extLst>
      <p:ext uri="{BB962C8B-B14F-4D97-AF65-F5344CB8AC3E}">
        <p14:creationId xmlns:p14="http://schemas.microsoft.com/office/powerpoint/2010/main" val="28280427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86C6E3-6847-0293-0DE0-918E2F530DA2}"/>
              </a:ext>
            </a:extLst>
          </p:cNvPr>
          <p:cNvSpPr>
            <a:spLocks noGrp="1"/>
          </p:cNvSpPr>
          <p:nvPr>
            <p:ph type="title"/>
          </p:nvPr>
        </p:nvSpPr>
        <p:spPr/>
        <p:txBody>
          <a:bodyPr/>
          <a:lstStyle/>
          <a:p>
            <a:r>
              <a:rPr lang="it-IT" b="1" dirty="0">
                <a:solidFill>
                  <a:srgbClr val="FF0000"/>
                </a:solidFill>
              </a:rPr>
              <a:t>La libera circolazione dei pagamenti e dei capitali</a:t>
            </a:r>
            <a:endParaRPr lang="it-IT" dirty="0"/>
          </a:p>
        </p:txBody>
      </p:sp>
      <p:sp>
        <p:nvSpPr>
          <p:cNvPr id="3" name="Segnaposto contenuto 2">
            <a:extLst>
              <a:ext uri="{FF2B5EF4-FFF2-40B4-BE49-F238E27FC236}">
                <a16:creationId xmlns:a16="http://schemas.microsoft.com/office/drawing/2014/main" id="{5102FB98-BE30-B8E0-8547-3E3EFB38E0AF}"/>
              </a:ext>
            </a:extLst>
          </p:cNvPr>
          <p:cNvSpPr>
            <a:spLocks noGrp="1"/>
          </p:cNvSpPr>
          <p:nvPr>
            <p:ph idx="1"/>
          </p:nvPr>
        </p:nvSpPr>
        <p:spPr/>
        <p:txBody>
          <a:bodyPr>
            <a:normAutofit lnSpcReduction="10000"/>
          </a:bodyPr>
          <a:lstStyle/>
          <a:p>
            <a:r>
              <a:rPr lang="it-IT" b="1" dirty="0">
                <a:solidFill>
                  <a:srgbClr val="00B0F0"/>
                </a:solidFill>
              </a:rPr>
              <a:t>Particolare ambito di applicazione territoriale rispetto alle altre libertà del mercato</a:t>
            </a:r>
          </a:p>
          <a:p>
            <a:pPr algn="just"/>
            <a:r>
              <a:rPr lang="it-IT" dirty="0">
                <a:solidFill>
                  <a:schemeClr val="tx1">
                    <a:lumMod val="95000"/>
                    <a:lumOff val="5000"/>
                  </a:schemeClr>
                </a:solidFill>
                <a:latin typeface="Calibri" panose="020F0502020204030204" pitchFamily="34" charset="0"/>
                <a:cs typeface="Calibri" panose="020F0502020204030204" pitchFamily="34" charset="0"/>
              </a:rPr>
              <a:t>La liberalizzazione riguarda i movimenti</a:t>
            </a:r>
          </a:p>
          <a:p>
            <a:pPr lvl="1" algn="just">
              <a:buFontTx/>
              <a:buChar char="-"/>
            </a:pPr>
            <a:r>
              <a:rPr lang="it-IT" dirty="0">
                <a:solidFill>
                  <a:schemeClr val="tx1">
                    <a:lumMod val="95000"/>
                    <a:lumOff val="5000"/>
                  </a:schemeClr>
                </a:solidFill>
                <a:latin typeface="Calibri" panose="020F0502020204030204" pitchFamily="34" charset="0"/>
                <a:cs typeface="Calibri" panose="020F0502020204030204" pitchFamily="34" charset="0"/>
              </a:rPr>
              <a:t>Tra Stati membri</a:t>
            </a:r>
          </a:p>
          <a:p>
            <a:pPr lvl="1" algn="just">
              <a:buFontTx/>
              <a:buChar char="-"/>
            </a:pPr>
            <a:r>
              <a:rPr lang="it-IT" dirty="0">
                <a:solidFill>
                  <a:schemeClr val="tx1">
                    <a:lumMod val="95000"/>
                    <a:lumOff val="5000"/>
                  </a:schemeClr>
                </a:solidFill>
                <a:latin typeface="Calibri" panose="020F0502020204030204" pitchFamily="34" charset="0"/>
                <a:cs typeface="Calibri" panose="020F0502020204030204" pitchFamily="34" charset="0"/>
              </a:rPr>
              <a:t>Tra uno Stato membro e uno Stato terzo (e viceversa)</a:t>
            </a:r>
            <a:endParaRPr lang="it-IT" b="1" dirty="0">
              <a:solidFill>
                <a:schemeClr val="tx1">
                  <a:lumMod val="95000"/>
                  <a:lumOff val="5000"/>
                </a:schemeClr>
              </a:solidFill>
              <a:latin typeface="Calibri" panose="020F0502020204030204" pitchFamily="34" charset="0"/>
              <a:cs typeface="Calibri" panose="020F0502020204030204" pitchFamily="34" charset="0"/>
            </a:endParaRPr>
          </a:p>
          <a:p>
            <a:pPr algn="just"/>
            <a:r>
              <a:rPr lang="it-IT" dirty="0">
                <a:latin typeface="Calibri" panose="020F0502020204030204" pitchFamily="34" charset="0"/>
                <a:cs typeface="Calibri" panose="020F0502020204030204" pitchFamily="34" charset="0"/>
              </a:rPr>
              <a:t>Merci: di Stati membri + in libera pratica</a:t>
            </a:r>
          </a:p>
          <a:p>
            <a:pPr algn="just"/>
            <a:r>
              <a:rPr lang="it-IT" dirty="0">
                <a:latin typeface="Calibri" panose="020F0502020204030204" pitchFamily="34" charset="0"/>
                <a:cs typeface="Calibri" panose="020F0502020204030204" pitchFamily="34" charset="0"/>
              </a:rPr>
              <a:t>Lavoratori: cittadini</a:t>
            </a:r>
          </a:p>
          <a:p>
            <a:pPr algn="just"/>
            <a:r>
              <a:rPr lang="it-IT" dirty="0">
                <a:latin typeface="Calibri" panose="020F0502020204030204" pitchFamily="34" charset="0"/>
                <a:cs typeface="Calibri" panose="020F0502020204030204" pitchFamily="34" charset="0"/>
              </a:rPr>
              <a:t>Stabilimento: cittadini/società costituite in SM</a:t>
            </a:r>
          </a:p>
          <a:p>
            <a:pPr algn="just"/>
            <a:r>
              <a:rPr lang="it-IT" dirty="0">
                <a:latin typeface="Calibri" panose="020F0502020204030204" pitchFamily="34" charset="0"/>
                <a:cs typeface="Calibri" panose="020F0502020204030204" pitchFamily="34" charset="0"/>
              </a:rPr>
              <a:t>servizi: </a:t>
            </a:r>
            <a:r>
              <a:rPr lang="it-IT" u="sng" dirty="0">
                <a:latin typeface="Calibri" panose="020F0502020204030204" pitchFamily="34" charset="0"/>
                <a:cs typeface="Calibri" panose="020F0502020204030204" pitchFamily="34" charset="0"/>
              </a:rPr>
              <a:t>possibilità </a:t>
            </a:r>
            <a:r>
              <a:rPr lang="it-IT" dirty="0">
                <a:latin typeface="Calibri" panose="020F0502020204030204" pitchFamily="34" charset="0"/>
                <a:cs typeface="Calibri" panose="020F0502020204030204" pitchFamily="34" charset="0"/>
              </a:rPr>
              <a:t>di estendere a cittadini di Stati terzi se stabiliti in uno SM (con normativa UE)  </a:t>
            </a:r>
          </a:p>
          <a:p>
            <a:endParaRPr lang="it-IT" b="1" dirty="0">
              <a:solidFill>
                <a:srgbClr val="00B0F0"/>
              </a:solidFill>
            </a:endParaRPr>
          </a:p>
        </p:txBody>
      </p:sp>
    </p:spTree>
    <p:extLst>
      <p:ext uri="{BB962C8B-B14F-4D97-AF65-F5344CB8AC3E}">
        <p14:creationId xmlns:p14="http://schemas.microsoft.com/office/powerpoint/2010/main" val="15877676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2CF1ED1-2ACB-22B1-5D2A-F16DC362F354}"/>
              </a:ext>
            </a:extLst>
          </p:cNvPr>
          <p:cNvSpPr>
            <a:spLocks noGrp="1"/>
          </p:cNvSpPr>
          <p:nvPr>
            <p:ph type="title"/>
          </p:nvPr>
        </p:nvSpPr>
        <p:spPr/>
        <p:txBody>
          <a:bodyPr/>
          <a:lstStyle/>
          <a:p>
            <a:r>
              <a:rPr lang="it-IT" b="1" dirty="0">
                <a:solidFill>
                  <a:srgbClr val="FF0000"/>
                </a:solidFill>
              </a:rPr>
              <a:t>La libera circolazione dei pagamenti e dei capitali</a:t>
            </a:r>
            <a:endParaRPr lang="it-IT" dirty="0"/>
          </a:p>
        </p:txBody>
      </p:sp>
      <p:sp>
        <p:nvSpPr>
          <p:cNvPr id="3" name="Segnaposto contenuto 2">
            <a:extLst>
              <a:ext uri="{FF2B5EF4-FFF2-40B4-BE49-F238E27FC236}">
                <a16:creationId xmlns:a16="http://schemas.microsoft.com/office/drawing/2014/main" id="{5302F163-D062-B9A4-11FE-4C5252E4A00F}"/>
              </a:ext>
            </a:extLst>
          </p:cNvPr>
          <p:cNvSpPr>
            <a:spLocks noGrp="1"/>
          </p:cNvSpPr>
          <p:nvPr>
            <p:ph idx="1"/>
          </p:nvPr>
        </p:nvSpPr>
        <p:spPr/>
        <p:txBody>
          <a:bodyPr/>
          <a:lstStyle/>
          <a:p>
            <a:r>
              <a:rPr lang="it-IT" sz="3200" dirty="0">
                <a:solidFill>
                  <a:srgbClr val="00B0F0"/>
                </a:solidFill>
              </a:rPr>
              <a:t>Integrazione negativa:</a:t>
            </a:r>
          </a:p>
          <a:p>
            <a:pPr algn="just">
              <a:buFontTx/>
              <a:buChar char="-"/>
            </a:pPr>
            <a:r>
              <a:rPr lang="it-IT" sz="3200" dirty="0">
                <a:latin typeface="Calibri" panose="020F0502020204030204" pitchFamily="34" charset="0"/>
                <a:cs typeface="Calibri" panose="020F0502020204030204" pitchFamily="34" charset="0"/>
              </a:rPr>
              <a:t>art. 63, par. 1 TFUE «Divieto  di restrizioni»</a:t>
            </a:r>
          </a:p>
          <a:p>
            <a:pPr algn="just">
              <a:buFontTx/>
              <a:buChar char="-"/>
            </a:pPr>
            <a:r>
              <a:rPr lang="it-IT" sz="3200" dirty="0">
                <a:latin typeface="Calibri" panose="020F0502020204030204" pitchFamily="34" charset="0"/>
                <a:cs typeface="Calibri" panose="020F0502020204030204" pitchFamily="34" charset="0"/>
              </a:rPr>
              <a:t>art.  67 TCEE: divieto di discriminazioni</a:t>
            </a:r>
          </a:p>
          <a:p>
            <a:pPr lvl="1" algn="just">
              <a:buFontTx/>
              <a:buChar char="-"/>
            </a:pPr>
            <a:r>
              <a:rPr lang="it-IT" sz="2800" dirty="0">
                <a:latin typeface="Calibri" panose="020F0502020204030204" pitchFamily="34" charset="0"/>
                <a:cs typeface="Calibri" panose="020F0502020204030204" pitchFamily="34" charset="0"/>
              </a:rPr>
              <a:t> fondate sulla nazionalità</a:t>
            </a:r>
          </a:p>
          <a:p>
            <a:pPr lvl="1" algn="just">
              <a:buFontTx/>
              <a:buChar char="-"/>
            </a:pPr>
            <a:r>
              <a:rPr lang="it-IT" sz="2800" dirty="0">
                <a:latin typeface="Calibri" panose="020F0502020204030204" pitchFamily="34" charset="0"/>
                <a:cs typeface="Calibri" panose="020F0502020204030204" pitchFamily="34" charset="0"/>
              </a:rPr>
              <a:t>fondate sulla residenza</a:t>
            </a:r>
          </a:p>
          <a:p>
            <a:pPr lvl="1" algn="just">
              <a:buFontTx/>
              <a:buChar char="-"/>
            </a:pPr>
            <a:r>
              <a:rPr lang="it-IT" sz="2800" dirty="0">
                <a:latin typeface="Calibri" panose="020F0502020204030204" pitchFamily="34" charset="0"/>
                <a:cs typeface="Calibri" panose="020F0502020204030204" pitchFamily="34" charset="0"/>
              </a:rPr>
              <a:t>fondate sul luogo di collocamento del capitale</a:t>
            </a:r>
          </a:p>
          <a:p>
            <a:endParaRPr lang="it-IT" dirty="0"/>
          </a:p>
        </p:txBody>
      </p:sp>
    </p:spTree>
    <p:extLst>
      <p:ext uri="{BB962C8B-B14F-4D97-AF65-F5344CB8AC3E}">
        <p14:creationId xmlns:p14="http://schemas.microsoft.com/office/powerpoint/2010/main" val="11790514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E4764A-3331-F00C-A564-8CAE6F05CA12}"/>
              </a:ext>
            </a:extLst>
          </p:cNvPr>
          <p:cNvSpPr>
            <a:spLocks noGrp="1"/>
          </p:cNvSpPr>
          <p:nvPr>
            <p:ph type="title"/>
          </p:nvPr>
        </p:nvSpPr>
        <p:spPr/>
        <p:txBody>
          <a:bodyPr/>
          <a:lstStyle/>
          <a:p>
            <a:r>
              <a:rPr lang="it-IT" b="1" dirty="0">
                <a:solidFill>
                  <a:srgbClr val="FF0000"/>
                </a:solidFill>
              </a:rPr>
              <a:t>Esempio 1 - </a:t>
            </a:r>
            <a:r>
              <a:rPr lang="it-IT" sz="4400" b="1" dirty="0">
                <a:solidFill>
                  <a:srgbClr val="FF0000"/>
                </a:solidFill>
              </a:rPr>
              <a:t>C-358/93 e C-416/93 </a:t>
            </a:r>
            <a:r>
              <a:rPr lang="it-IT" sz="4400" b="1" i="1" dirty="0" err="1">
                <a:solidFill>
                  <a:srgbClr val="FF0000"/>
                </a:solidFill>
              </a:rPr>
              <a:t>Bordessa</a:t>
            </a:r>
            <a:r>
              <a:rPr lang="it-IT" b="1" dirty="0">
                <a:solidFill>
                  <a:srgbClr val="FF0000"/>
                </a:solidFill>
              </a:rPr>
              <a:t> </a:t>
            </a:r>
          </a:p>
        </p:txBody>
      </p:sp>
      <p:sp>
        <p:nvSpPr>
          <p:cNvPr id="3" name="Segnaposto contenuto 2">
            <a:extLst>
              <a:ext uri="{FF2B5EF4-FFF2-40B4-BE49-F238E27FC236}">
                <a16:creationId xmlns:a16="http://schemas.microsoft.com/office/drawing/2014/main" id="{17DC5555-5334-B736-45FE-AEDC3E40FD03}"/>
              </a:ext>
            </a:extLst>
          </p:cNvPr>
          <p:cNvSpPr>
            <a:spLocks noGrp="1"/>
          </p:cNvSpPr>
          <p:nvPr>
            <p:ph idx="1"/>
          </p:nvPr>
        </p:nvSpPr>
        <p:spPr/>
        <p:txBody>
          <a:bodyPr>
            <a:normAutofit fontScale="92500"/>
          </a:bodyPr>
          <a:lstStyle/>
          <a:p>
            <a:pPr marL="0" indent="0" algn="just">
              <a:buNone/>
            </a:pPr>
            <a:r>
              <a:rPr lang="it-IT" dirty="0">
                <a:solidFill>
                  <a:schemeClr val="tx1">
                    <a:lumMod val="95000"/>
                    <a:lumOff val="5000"/>
                  </a:schemeClr>
                </a:solidFill>
                <a:latin typeface="Calibri" panose="020F0502020204030204" pitchFamily="34" charset="0"/>
                <a:cs typeface="Calibri" panose="020F0502020204030204" pitchFamily="34" charset="0"/>
              </a:rPr>
              <a:t>NORMATIVA SPAGNOLA SUI TRASFERIMENTI DI CONTANTE ALL’ESTERO:</a:t>
            </a:r>
          </a:p>
          <a:p>
            <a:pPr algn="just"/>
            <a:r>
              <a:rPr lang="it-IT" dirty="0">
                <a:solidFill>
                  <a:schemeClr val="tx1">
                    <a:lumMod val="95000"/>
                    <a:lumOff val="5000"/>
                  </a:schemeClr>
                </a:solidFill>
                <a:latin typeface="Calibri" panose="020F0502020204030204" pitchFamily="34" charset="0"/>
                <a:cs typeface="Calibri" panose="020F0502020204030204" pitchFamily="34" charset="0"/>
              </a:rPr>
              <a:t>Monete</a:t>
            </a:r>
          </a:p>
          <a:p>
            <a:pPr algn="just"/>
            <a:r>
              <a:rPr lang="it-IT" dirty="0">
                <a:solidFill>
                  <a:schemeClr val="tx1">
                    <a:lumMod val="95000"/>
                    <a:lumOff val="5000"/>
                  </a:schemeClr>
                </a:solidFill>
                <a:latin typeface="Calibri" panose="020F0502020204030204" pitchFamily="34" charset="0"/>
                <a:cs typeface="Calibri" panose="020F0502020204030204" pitchFamily="34" charset="0"/>
              </a:rPr>
              <a:t>biglietti di banca</a:t>
            </a:r>
          </a:p>
          <a:p>
            <a:pPr algn="just"/>
            <a:r>
              <a:rPr lang="it-IT" dirty="0">
                <a:solidFill>
                  <a:schemeClr val="tx1">
                    <a:lumMod val="95000"/>
                    <a:lumOff val="5000"/>
                  </a:schemeClr>
                </a:solidFill>
                <a:latin typeface="Calibri" panose="020F0502020204030204" pitchFamily="34" charset="0"/>
                <a:cs typeface="Calibri" panose="020F0502020204030204" pitchFamily="34" charset="0"/>
              </a:rPr>
              <a:t>assegni al portatore</a:t>
            </a:r>
          </a:p>
          <a:p>
            <a:pPr marL="0" indent="0" algn="just">
              <a:buNone/>
            </a:pPr>
            <a:r>
              <a:rPr lang="it-IT" dirty="0">
                <a:solidFill>
                  <a:schemeClr val="tx1">
                    <a:lumMod val="95000"/>
                    <a:lumOff val="5000"/>
                  </a:schemeClr>
                </a:solidFill>
                <a:latin typeface="Calibri" panose="020F0502020204030204" pitchFamily="34" charset="0"/>
                <a:cs typeface="Calibri" panose="020F0502020204030204" pitchFamily="34" charset="0"/>
              </a:rPr>
              <a:t>Si richiede un’autorizzazione preventiva ai trasferimenti oltre un certo limite</a:t>
            </a:r>
            <a:endParaRPr lang="it-IT" b="1" dirty="0">
              <a:solidFill>
                <a:schemeClr val="tx1">
                  <a:lumMod val="95000"/>
                  <a:lumOff val="5000"/>
                </a:schemeClr>
              </a:solidFill>
              <a:latin typeface="Calibri" panose="020F0502020204030204" pitchFamily="34" charset="0"/>
              <a:cs typeface="Calibri" panose="020F0502020204030204" pitchFamily="34" charset="0"/>
            </a:endParaRPr>
          </a:p>
          <a:p>
            <a:pPr marL="0" indent="0" algn="just">
              <a:buNone/>
            </a:pPr>
            <a:r>
              <a:rPr lang="it-IT" b="1" dirty="0">
                <a:solidFill>
                  <a:schemeClr val="tx1">
                    <a:lumMod val="95000"/>
                    <a:lumOff val="5000"/>
                  </a:schemeClr>
                </a:solidFill>
                <a:latin typeface="Calibri" panose="020F0502020204030204" pitchFamily="34" charset="0"/>
                <a:cs typeface="Calibri" panose="020F0502020204030204" pitchFamily="34" charset="0"/>
              </a:rPr>
              <a:t>Trattasi di restrizione?</a:t>
            </a:r>
          </a:p>
          <a:p>
            <a:pPr marL="0" indent="0" algn="just">
              <a:buNone/>
            </a:pPr>
            <a:r>
              <a:rPr lang="it-IT" b="1" dirty="0">
                <a:solidFill>
                  <a:schemeClr val="tx1">
                    <a:lumMod val="95000"/>
                    <a:lumOff val="5000"/>
                  </a:schemeClr>
                </a:solidFill>
                <a:latin typeface="Calibri" panose="020F0502020204030204" pitchFamily="34" charset="0"/>
                <a:cs typeface="Calibri" panose="020F0502020204030204" pitchFamily="34" charset="0"/>
              </a:rPr>
              <a:t>Una dichiarazione previa avrebbe lo stesso effetto?</a:t>
            </a:r>
            <a:endParaRPr lang="it-IT" dirty="0">
              <a:solidFill>
                <a:schemeClr val="accent4">
                  <a:lumMod val="75000"/>
                </a:schemeClr>
              </a:solidFill>
              <a:latin typeface="Bahnschrift" panose="020B0502040204020203" pitchFamily="34" charset="0"/>
            </a:endParaRPr>
          </a:p>
          <a:p>
            <a:pPr marL="0" indent="0" algn="just">
              <a:buNone/>
            </a:pPr>
            <a:r>
              <a:rPr lang="it-IT" dirty="0">
                <a:solidFill>
                  <a:srgbClr val="00B0F0"/>
                </a:solidFill>
                <a:latin typeface="Bahnschrift" panose="020B0502040204020203" pitchFamily="34" charset="0"/>
              </a:rPr>
              <a:t>La richiesta di autorizzazione assoggetta l’esercizio della libertà alla discrezionalità della P.A.</a:t>
            </a:r>
            <a:r>
              <a:rPr lang="it-IT" dirty="0">
                <a:solidFill>
                  <a:srgbClr val="00B0F0"/>
                </a:solidFill>
                <a:latin typeface="Calibri"/>
                <a:cs typeface="Calibri"/>
              </a:rPr>
              <a:t>→ restrizione vietata</a:t>
            </a:r>
            <a:endParaRPr lang="it-IT" dirty="0">
              <a:solidFill>
                <a:srgbClr val="00B0F0"/>
              </a:solidFill>
              <a:latin typeface="Bahnschrift" panose="020B0502040204020203" pitchFamily="34" charset="0"/>
            </a:endParaRPr>
          </a:p>
          <a:p>
            <a:pPr marL="0" indent="0" algn="just">
              <a:buNone/>
            </a:pPr>
            <a:endParaRPr lang="it-IT" b="1" dirty="0">
              <a:solidFill>
                <a:schemeClr val="tx1">
                  <a:lumMod val="95000"/>
                  <a:lumOff val="5000"/>
                </a:schemeClr>
              </a:solidFill>
              <a:latin typeface="Calibri" panose="020F0502020204030204" pitchFamily="34" charset="0"/>
              <a:cs typeface="Calibri" panose="020F0502020204030204" pitchFamily="34" charset="0"/>
            </a:endParaRPr>
          </a:p>
          <a:p>
            <a:endParaRPr lang="it-IT" dirty="0"/>
          </a:p>
        </p:txBody>
      </p:sp>
    </p:spTree>
    <p:extLst>
      <p:ext uri="{BB962C8B-B14F-4D97-AF65-F5344CB8AC3E}">
        <p14:creationId xmlns:p14="http://schemas.microsoft.com/office/powerpoint/2010/main" val="15638878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E33C0CB-256C-832C-B035-185315611EDC}"/>
              </a:ext>
            </a:extLst>
          </p:cNvPr>
          <p:cNvSpPr>
            <a:spLocks noGrp="1"/>
          </p:cNvSpPr>
          <p:nvPr>
            <p:ph type="title"/>
          </p:nvPr>
        </p:nvSpPr>
        <p:spPr/>
        <p:txBody>
          <a:bodyPr/>
          <a:lstStyle/>
          <a:p>
            <a:r>
              <a:rPr lang="it-IT" b="1" dirty="0">
                <a:solidFill>
                  <a:srgbClr val="FF0000"/>
                </a:solidFill>
              </a:rPr>
              <a:t>Esempio 2 - C-35/98 </a:t>
            </a:r>
            <a:r>
              <a:rPr lang="it-IT" b="1" i="1" dirty="0" err="1">
                <a:solidFill>
                  <a:srgbClr val="FF0000"/>
                </a:solidFill>
              </a:rPr>
              <a:t>Verkooijen</a:t>
            </a:r>
            <a:endParaRPr lang="it-IT" b="1" dirty="0">
              <a:solidFill>
                <a:srgbClr val="FF0000"/>
              </a:solidFill>
            </a:endParaRPr>
          </a:p>
        </p:txBody>
      </p:sp>
      <p:sp>
        <p:nvSpPr>
          <p:cNvPr id="3" name="Segnaposto contenuto 2">
            <a:extLst>
              <a:ext uri="{FF2B5EF4-FFF2-40B4-BE49-F238E27FC236}">
                <a16:creationId xmlns:a16="http://schemas.microsoft.com/office/drawing/2014/main" id="{971EB2A5-95B5-0290-8C5A-9D1ED007268B}"/>
              </a:ext>
            </a:extLst>
          </p:cNvPr>
          <p:cNvSpPr>
            <a:spLocks noGrp="1"/>
          </p:cNvSpPr>
          <p:nvPr>
            <p:ph idx="1"/>
          </p:nvPr>
        </p:nvSpPr>
        <p:spPr/>
        <p:txBody>
          <a:bodyPr>
            <a:normAutofit fontScale="92500" lnSpcReduction="10000"/>
          </a:bodyPr>
          <a:lstStyle/>
          <a:p>
            <a:pPr marL="0" indent="0" algn="just">
              <a:buNone/>
            </a:pPr>
            <a:r>
              <a:rPr lang="it-IT" dirty="0">
                <a:solidFill>
                  <a:schemeClr val="tx1">
                    <a:lumMod val="95000"/>
                    <a:lumOff val="5000"/>
                  </a:schemeClr>
                </a:solidFill>
                <a:latin typeface="Calibri" panose="020F0502020204030204" pitchFamily="34" charset="0"/>
                <a:cs typeface="Calibri" panose="020F0502020204030204" pitchFamily="34" charset="0"/>
              </a:rPr>
              <a:t>NORMATIVA FISCALE OLANDESE</a:t>
            </a:r>
          </a:p>
          <a:p>
            <a:pPr algn="just">
              <a:buFont typeface="Arial" charset="0"/>
              <a:buChar char="•"/>
            </a:pPr>
            <a:r>
              <a:rPr lang="it-IT" dirty="0">
                <a:solidFill>
                  <a:schemeClr val="tx1">
                    <a:lumMod val="95000"/>
                    <a:lumOff val="5000"/>
                  </a:schemeClr>
                </a:solidFill>
                <a:latin typeface="Calibri" panose="020F0502020204030204" pitchFamily="34" charset="0"/>
                <a:cs typeface="Calibri" panose="020F0502020204030204" pitchFamily="34" charset="0"/>
              </a:rPr>
              <a:t>I dividendi azionari riscossi da società stabilite nei Paesi Bassi </a:t>
            </a:r>
            <a:r>
              <a:rPr lang="it-IT" u="sng" dirty="0">
                <a:solidFill>
                  <a:schemeClr val="tx1">
                    <a:lumMod val="95000"/>
                    <a:lumOff val="5000"/>
                  </a:schemeClr>
                </a:solidFill>
                <a:latin typeface="Calibri" panose="020F0502020204030204" pitchFamily="34" charset="0"/>
                <a:cs typeface="Calibri" panose="020F0502020204030204" pitchFamily="34" charset="0"/>
              </a:rPr>
              <a:t>sono esentati dall’imposta sul reddito</a:t>
            </a:r>
          </a:p>
          <a:p>
            <a:pPr algn="just">
              <a:buFont typeface="Arial" charset="0"/>
              <a:buChar char="•"/>
            </a:pPr>
            <a:r>
              <a:rPr lang="it-IT" dirty="0">
                <a:solidFill>
                  <a:schemeClr val="tx1">
                    <a:lumMod val="95000"/>
                    <a:lumOff val="5000"/>
                  </a:schemeClr>
                </a:solidFill>
                <a:latin typeface="Calibri" panose="020F0502020204030204" pitchFamily="34" charset="0"/>
                <a:cs typeface="Calibri" panose="020F0502020204030204" pitchFamily="34" charset="0"/>
              </a:rPr>
              <a:t>I dividendi azionari riscossi da società stabilite in altri Stati membri </a:t>
            </a:r>
            <a:r>
              <a:rPr lang="it-IT" u="sng" dirty="0">
                <a:solidFill>
                  <a:schemeClr val="tx1">
                    <a:lumMod val="95000"/>
                    <a:lumOff val="5000"/>
                  </a:schemeClr>
                </a:solidFill>
                <a:latin typeface="Calibri" panose="020F0502020204030204" pitchFamily="34" charset="0"/>
                <a:cs typeface="Calibri" panose="020F0502020204030204" pitchFamily="34" charset="0"/>
              </a:rPr>
              <a:t>NON sono esentati dall’imposta sul reddito</a:t>
            </a:r>
          </a:p>
          <a:p>
            <a:pPr marL="0" indent="0" algn="just">
              <a:buNone/>
            </a:pPr>
            <a:r>
              <a:rPr lang="it-IT" b="1" dirty="0">
                <a:solidFill>
                  <a:schemeClr val="tx1">
                    <a:lumMod val="95000"/>
                    <a:lumOff val="5000"/>
                  </a:schemeClr>
                </a:solidFill>
                <a:latin typeface="Calibri" panose="020F0502020204030204" pitchFamily="34" charset="0"/>
                <a:cs typeface="Calibri" panose="020F0502020204030204" pitchFamily="34" charset="0"/>
              </a:rPr>
              <a:t>Finalità?</a:t>
            </a:r>
          </a:p>
          <a:p>
            <a:pPr marL="0" indent="0" algn="just">
              <a:buNone/>
            </a:pPr>
            <a:r>
              <a:rPr lang="it-IT" b="1" dirty="0">
                <a:solidFill>
                  <a:schemeClr val="tx1">
                    <a:lumMod val="95000"/>
                    <a:lumOff val="5000"/>
                  </a:schemeClr>
                </a:solidFill>
                <a:latin typeface="Calibri" panose="020F0502020204030204" pitchFamily="34" charset="0"/>
                <a:cs typeface="Calibri" panose="020F0502020204030204" pitchFamily="34" charset="0"/>
              </a:rPr>
              <a:t>Effetto?</a:t>
            </a:r>
          </a:p>
          <a:p>
            <a:pPr algn="just">
              <a:buFont typeface="Arial" charset="0"/>
              <a:buChar char="•"/>
            </a:pPr>
            <a:r>
              <a:rPr lang="it-IT" b="1" dirty="0">
                <a:solidFill>
                  <a:srgbClr val="00B0F0"/>
                </a:solidFill>
                <a:latin typeface="Calibri" panose="020F0502020204030204" pitchFamily="34" charset="0"/>
                <a:cs typeface="Calibri" panose="020F0502020204030204" pitchFamily="34" charset="0"/>
              </a:rPr>
              <a:t>Effetto di disincentivare la circolazione al di fuori dei Paesi Bassi dei capitali presenti in questo Stato</a:t>
            </a:r>
          </a:p>
          <a:p>
            <a:pPr lvl="2" algn="just">
              <a:buFont typeface="Arial" charset="0"/>
              <a:buChar char="•"/>
            </a:pPr>
            <a:r>
              <a:rPr lang="it-IT" dirty="0">
                <a:solidFill>
                  <a:schemeClr val="tx1">
                    <a:lumMod val="95000"/>
                    <a:lumOff val="5000"/>
                  </a:schemeClr>
                </a:solidFill>
                <a:latin typeface="Calibri" panose="020F0502020204030204" pitchFamily="34" charset="0"/>
                <a:cs typeface="Calibri" panose="020F0502020204030204" pitchFamily="34" charset="0"/>
              </a:rPr>
              <a:t>Coloro che pagano l’imposta sul reddito nei PB investono in società del Paese</a:t>
            </a:r>
          </a:p>
          <a:p>
            <a:pPr lvl="2" algn="just">
              <a:buFont typeface="Arial" charset="0"/>
              <a:buChar char="•"/>
            </a:pPr>
            <a:r>
              <a:rPr lang="it-IT" dirty="0">
                <a:solidFill>
                  <a:schemeClr val="tx1">
                    <a:lumMod val="95000"/>
                    <a:lumOff val="5000"/>
                  </a:schemeClr>
                </a:solidFill>
                <a:latin typeface="Calibri" panose="020F0502020204030204" pitchFamily="34" charset="0"/>
                <a:cs typeface="Calibri" panose="020F0502020204030204" pitchFamily="34" charset="0"/>
              </a:rPr>
              <a:t>Le società di altri Stati membri sono ostacolate nell’eventuale raccolta di capitali nei PB</a:t>
            </a:r>
          </a:p>
          <a:p>
            <a:endParaRPr lang="it-IT" dirty="0"/>
          </a:p>
        </p:txBody>
      </p:sp>
    </p:spTree>
    <p:extLst>
      <p:ext uri="{BB962C8B-B14F-4D97-AF65-F5344CB8AC3E}">
        <p14:creationId xmlns:p14="http://schemas.microsoft.com/office/powerpoint/2010/main" val="1002716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8B0A05D-96B0-7245-E434-FA7C00711653}"/>
              </a:ext>
            </a:extLst>
          </p:cNvPr>
          <p:cNvSpPr>
            <a:spLocks noGrp="1"/>
          </p:cNvSpPr>
          <p:nvPr>
            <p:ph type="title"/>
          </p:nvPr>
        </p:nvSpPr>
        <p:spPr/>
        <p:txBody>
          <a:bodyPr/>
          <a:lstStyle/>
          <a:p>
            <a:r>
              <a:rPr lang="it-IT" b="1" dirty="0">
                <a:solidFill>
                  <a:srgbClr val="FF0000"/>
                </a:solidFill>
              </a:rPr>
              <a:t>Esempio 3 - C-423/98 </a:t>
            </a:r>
            <a:r>
              <a:rPr lang="it-IT" b="1" i="1" dirty="0">
                <a:solidFill>
                  <a:srgbClr val="FF0000"/>
                </a:solidFill>
              </a:rPr>
              <a:t>Albore</a:t>
            </a:r>
            <a:endParaRPr lang="it-IT" b="1" dirty="0">
              <a:solidFill>
                <a:srgbClr val="FF0000"/>
              </a:solidFill>
            </a:endParaRPr>
          </a:p>
        </p:txBody>
      </p:sp>
      <p:sp>
        <p:nvSpPr>
          <p:cNvPr id="3" name="Segnaposto contenuto 2">
            <a:extLst>
              <a:ext uri="{FF2B5EF4-FFF2-40B4-BE49-F238E27FC236}">
                <a16:creationId xmlns:a16="http://schemas.microsoft.com/office/drawing/2014/main" id="{3A0EEA86-250A-8BB7-A15E-2B3002F8E186}"/>
              </a:ext>
            </a:extLst>
          </p:cNvPr>
          <p:cNvSpPr>
            <a:spLocks noGrp="1"/>
          </p:cNvSpPr>
          <p:nvPr>
            <p:ph idx="1"/>
          </p:nvPr>
        </p:nvSpPr>
        <p:spPr/>
        <p:txBody>
          <a:bodyPr>
            <a:normAutofit fontScale="92500" lnSpcReduction="20000"/>
          </a:bodyPr>
          <a:lstStyle/>
          <a:p>
            <a:pPr marL="0" indent="0" algn="just">
              <a:buNone/>
            </a:pPr>
            <a:r>
              <a:rPr lang="it-IT" dirty="0">
                <a:solidFill>
                  <a:schemeClr val="tx1">
                    <a:lumMod val="95000"/>
                    <a:lumOff val="5000"/>
                  </a:schemeClr>
                </a:solidFill>
                <a:latin typeface="Calibri" panose="020F0502020204030204" pitchFamily="34" charset="0"/>
                <a:cs typeface="Calibri" panose="020F0502020204030204" pitchFamily="34" charset="0"/>
              </a:rPr>
              <a:t>NORMATIVA ITALIANA SULL’ACQUISTO DI IMMOBILI</a:t>
            </a:r>
          </a:p>
          <a:p>
            <a:pPr marL="0" indent="0" algn="just">
              <a:buNone/>
            </a:pPr>
            <a:r>
              <a:rPr lang="it-IT" dirty="0">
                <a:solidFill>
                  <a:schemeClr val="tx1">
                    <a:lumMod val="95000"/>
                    <a:lumOff val="5000"/>
                  </a:schemeClr>
                </a:solidFill>
                <a:latin typeface="Calibri" panose="020F0502020204030204" pitchFamily="34" charset="0"/>
                <a:cs typeface="Calibri" panose="020F0502020204030204" pitchFamily="34" charset="0"/>
              </a:rPr>
              <a:t>Acquisto di immobili situati in zone di importanza militare</a:t>
            </a:r>
            <a:endParaRPr lang="it-IT" u="sng" dirty="0">
              <a:solidFill>
                <a:schemeClr val="tx1">
                  <a:lumMod val="95000"/>
                  <a:lumOff val="5000"/>
                </a:schemeClr>
              </a:solidFill>
              <a:latin typeface="Calibri" panose="020F0502020204030204" pitchFamily="34" charset="0"/>
              <a:cs typeface="Calibri" panose="020F0502020204030204" pitchFamily="34" charset="0"/>
            </a:endParaRPr>
          </a:p>
          <a:p>
            <a:pPr algn="just">
              <a:buFont typeface="Arial" charset="0"/>
              <a:buChar char="•"/>
            </a:pPr>
            <a:r>
              <a:rPr lang="it-IT" dirty="0">
                <a:solidFill>
                  <a:schemeClr val="tx1">
                    <a:lumMod val="95000"/>
                    <a:lumOff val="5000"/>
                  </a:schemeClr>
                </a:solidFill>
                <a:latin typeface="Calibri" panose="020F0502020204030204" pitchFamily="34" charset="0"/>
                <a:cs typeface="Calibri" panose="020F0502020204030204" pitchFamily="34" charset="0"/>
              </a:rPr>
              <a:t>I cittadini stranieri devono acquisire autorizzazione preventiva da parte del prefetto</a:t>
            </a:r>
          </a:p>
          <a:p>
            <a:pPr algn="just">
              <a:buFont typeface="Arial" charset="0"/>
              <a:buChar char="•"/>
            </a:pPr>
            <a:r>
              <a:rPr lang="it-IT" dirty="0">
                <a:solidFill>
                  <a:schemeClr val="tx1">
                    <a:lumMod val="95000"/>
                    <a:lumOff val="5000"/>
                  </a:schemeClr>
                </a:solidFill>
                <a:latin typeface="Calibri" panose="020F0502020204030204" pitchFamily="34" charset="0"/>
                <a:cs typeface="Calibri" panose="020F0502020204030204" pitchFamily="34" charset="0"/>
              </a:rPr>
              <a:t>I cittadini italiani NON hanno tale onere</a:t>
            </a:r>
          </a:p>
          <a:p>
            <a:pPr marL="0" indent="0" algn="just">
              <a:buNone/>
            </a:pPr>
            <a:r>
              <a:rPr lang="it-IT" dirty="0">
                <a:solidFill>
                  <a:schemeClr val="tx1">
                    <a:lumMod val="95000"/>
                    <a:lumOff val="5000"/>
                  </a:schemeClr>
                </a:solidFill>
                <a:latin typeface="Calibri" panose="020F0502020204030204" pitchFamily="34" charset="0"/>
                <a:cs typeface="Calibri" panose="020F0502020204030204" pitchFamily="34" charset="0"/>
              </a:rPr>
              <a:t>→ rifiuto di trascrizione di alienazione di immobile sito in zona di </a:t>
            </a:r>
            <a:r>
              <a:rPr lang="it-IT" dirty="0" err="1">
                <a:solidFill>
                  <a:schemeClr val="tx1">
                    <a:lumMod val="95000"/>
                    <a:lumOff val="5000"/>
                  </a:schemeClr>
                </a:solidFill>
                <a:latin typeface="Calibri" panose="020F0502020204030204" pitchFamily="34" charset="0"/>
                <a:cs typeface="Calibri" panose="020F0502020204030204" pitchFamily="34" charset="0"/>
              </a:rPr>
              <a:t>i.m</a:t>
            </a:r>
            <a:r>
              <a:rPr lang="it-IT" dirty="0">
                <a:solidFill>
                  <a:schemeClr val="tx1">
                    <a:lumMod val="95000"/>
                    <a:lumOff val="5000"/>
                  </a:schemeClr>
                </a:solidFill>
                <a:latin typeface="Calibri" panose="020F0502020204030204" pitchFamily="34" charset="0"/>
                <a:cs typeface="Calibri" panose="020F0502020204030204" pitchFamily="34" charset="0"/>
              </a:rPr>
              <a:t>. da parte di cittadini tedeschi che NON avevano ottenuto autorizzazione prefettizia</a:t>
            </a:r>
          </a:p>
          <a:p>
            <a:pPr algn="just">
              <a:buFont typeface="Arial" charset="0"/>
              <a:buChar char="•"/>
            </a:pPr>
            <a:r>
              <a:rPr lang="it-IT" b="1" dirty="0">
                <a:solidFill>
                  <a:schemeClr val="tx1">
                    <a:lumMod val="95000"/>
                    <a:lumOff val="5000"/>
                  </a:schemeClr>
                </a:solidFill>
                <a:latin typeface="Calibri" panose="020F0502020204030204" pitchFamily="34" charset="0"/>
                <a:cs typeface="Calibri" panose="020F0502020204030204" pitchFamily="34" charset="0"/>
              </a:rPr>
              <a:t>Acquisto di immobile è investimento immobiliare rientrante nella </a:t>
            </a:r>
            <a:r>
              <a:rPr lang="it-IT" b="1" u="sng" dirty="0">
                <a:solidFill>
                  <a:schemeClr val="tx1">
                    <a:lumMod val="95000"/>
                    <a:lumOff val="5000"/>
                  </a:schemeClr>
                </a:solidFill>
                <a:latin typeface="Calibri" panose="020F0502020204030204" pitchFamily="34" charset="0"/>
                <a:cs typeface="Calibri" panose="020F0502020204030204" pitchFamily="34" charset="0"/>
              </a:rPr>
              <a:t>nozione di movimento di capitale</a:t>
            </a:r>
          </a:p>
          <a:p>
            <a:pPr algn="just">
              <a:buFont typeface="Arial" charset="0"/>
              <a:buChar char="•"/>
            </a:pPr>
            <a:r>
              <a:rPr lang="it-IT" b="1" dirty="0">
                <a:solidFill>
                  <a:srgbClr val="00B0F0"/>
                </a:solidFill>
                <a:latin typeface="Calibri" panose="020F0502020204030204" pitchFamily="34" charset="0"/>
                <a:cs typeface="Calibri" panose="020F0502020204030204" pitchFamily="34" charset="0"/>
              </a:rPr>
              <a:t>La normativa italiana pone restrizione discriminatoria sulla base della nazionalità</a:t>
            </a:r>
          </a:p>
          <a:p>
            <a:endParaRPr lang="it-IT" dirty="0"/>
          </a:p>
        </p:txBody>
      </p:sp>
    </p:spTree>
    <p:extLst>
      <p:ext uri="{BB962C8B-B14F-4D97-AF65-F5344CB8AC3E}">
        <p14:creationId xmlns:p14="http://schemas.microsoft.com/office/powerpoint/2010/main" val="21331904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0883474-E634-FAC5-B9AA-340612EFAB6A}"/>
              </a:ext>
            </a:extLst>
          </p:cNvPr>
          <p:cNvSpPr>
            <a:spLocks noGrp="1"/>
          </p:cNvSpPr>
          <p:nvPr>
            <p:ph type="title"/>
          </p:nvPr>
        </p:nvSpPr>
        <p:spPr/>
        <p:txBody>
          <a:bodyPr/>
          <a:lstStyle/>
          <a:p>
            <a:pPr algn="just"/>
            <a:r>
              <a:rPr lang="it-IT" b="1" dirty="0">
                <a:solidFill>
                  <a:srgbClr val="FF0000"/>
                </a:solidFill>
              </a:rPr>
              <a:t>Esempio 4 - C-367/98 </a:t>
            </a:r>
            <a:r>
              <a:rPr lang="it-IT" b="1" i="1" dirty="0">
                <a:solidFill>
                  <a:srgbClr val="FF0000"/>
                </a:solidFill>
              </a:rPr>
              <a:t>Commissione c. Portogallo</a:t>
            </a:r>
            <a:endParaRPr lang="it-IT" b="1" dirty="0">
              <a:solidFill>
                <a:srgbClr val="FF0000"/>
              </a:solidFill>
            </a:endParaRPr>
          </a:p>
        </p:txBody>
      </p:sp>
      <p:sp>
        <p:nvSpPr>
          <p:cNvPr id="3" name="Segnaposto contenuto 2">
            <a:extLst>
              <a:ext uri="{FF2B5EF4-FFF2-40B4-BE49-F238E27FC236}">
                <a16:creationId xmlns:a16="http://schemas.microsoft.com/office/drawing/2014/main" id="{0306B1FF-5085-4341-8B14-53F52FE1615D}"/>
              </a:ext>
            </a:extLst>
          </p:cNvPr>
          <p:cNvSpPr>
            <a:spLocks noGrp="1"/>
          </p:cNvSpPr>
          <p:nvPr>
            <p:ph idx="1"/>
          </p:nvPr>
        </p:nvSpPr>
        <p:spPr/>
        <p:txBody>
          <a:bodyPr>
            <a:normAutofit fontScale="92500" lnSpcReduction="10000"/>
          </a:bodyPr>
          <a:lstStyle/>
          <a:p>
            <a:pPr marL="0" indent="0" algn="just">
              <a:buNone/>
            </a:pPr>
            <a:r>
              <a:rPr lang="it-IT" dirty="0">
                <a:solidFill>
                  <a:schemeClr val="tx1">
                    <a:lumMod val="95000"/>
                    <a:lumOff val="5000"/>
                  </a:schemeClr>
                </a:solidFill>
                <a:latin typeface="Calibri" panose="020F0502020204030204" pitchFamily="34" charset="0"/>
                <a:cs typeface="Calibri" panose="020F0502020204030204" pitchFamily="34" charset="0"/>
              </a:rPr>
              <a:t>NORMATIVA PORTOGHESE SULL’ACQUISTO DI AZIONI DI CERTE SOCIETÀ PORTOGHESI</a:t>
            </a:r>
          </a:p>
          <a:p>
            <a:pPr marL="0" indent="0" algn="just">
              <a:buNone/>
            </a:pPr>
            <a:r>
              <a:rPr lang="it-IT" dirty="0">
                <a:solidFill>
                  <a:schemeClr val="tx1">
                    <a:lumMod val="95000"/>
                    <a:lumOff val="5000"/>
                  </a:schemeClr>
                </a:solidFill>
                <a:latin typeface="Calibri" panose="020F0502020204030204" pitchFamily="34" charset="0"/>
                <a:cs typeface="Calibri" panose="020F0502020204030204" pitchFamily="34" charset="0"/>
              </a:rPr>
              <a:t>I cittadini stranieri che vogliano farsi acquirenti di società portoghesi</a:t>
            </a:r>
            <a:endParaRPr lang="it-IT" u="sng" dirty="0">
              <a:solidFill>
                <a:schemeClr val="tx1">
                  <a:lumMod val="95000"/>
                  <a:lumOff val="5000"/>
                </a:schemeClr>
              </a:solidFill>
              <a:latin typeface="Calibri" panose="020F0502020204030204" pitchFamily="34" charset="0"/>
              <a:cs typeface="Calibri" panose="020F0502020204030204" pitchFamily="34" charset="0"/>
            </a:endParaRPr>
          </a:p>
          <a:p>
            <a:pPr algn="just">
              <a:buFont typeface="Arial" charset="0"/>
              <a:buChar char="•"/>
            </a:pPr>
            <a:r>
              <a:rPr lang="it-IT" dirty="0">
                <a:solidFill>
                  <a:schemeClr val="tx1">
                    <a:lumMod val="95000"/>
                    <a:lumOff val="5000"/>
                  </a:schemeClr>
                </a:solidFill>
                <a:latin typeface="Calibri" panose="020F0502020204030204" pitchFamily="34" charset="0"/>
                <a:cs typeface="Calibri" panose="020F0502020204030204" pitchFamily="34" charset="0"/>
              </a:rPr>
              <a:t>Divieto di superare certi livelli</a:t>
            </a:r>
          </a:p>
          <a:p>
            <a:pPr algn="just">
              <a:buFont typeface="Arial" charset="0"/>
              <a:buChar char="•"/>
            </a:pPr>
            <a:r>
              <a:rPr lang="it-IT" dirty="0">
                <a:solidFill>
                  <a:schemeClr val="tx1">
                    <a:lumMod val="95000"/>
                    <a:lumOff val="5000"/>
                  </a:schemeClr>
                </a:solidFill>
                <a:latin typeface="Calibri" panose="020F0502020204030204" pitchFamily="34" charset="0"/>
                <a:cs typeface="Calibri" panose="020F0502020204030204" pitchFamily="34" charset="0"/>
              </a:rPr>
              <a:t>Obbligo di acquisire autorizzazione governativa se superati certi livelli</a:t>
            </a:r>
          </a:p>
          <a:p>
            <a:pPr marL="0" indent="0" algn="just">
              <a:buNone/>
            </a:pPr>
            <a:r>
              <a:rPr lang="it-IT" b="1" dirty="0">
                <a:solidFill>
                  <a:schemeClr val="tx1">
                    <a:lumMod val="95000"/>
                    <a:lumOff val="5000"/>
                  </a:schemeClr>
                </a:solidFill>
                <a:latin typeface="Calibri" panose="020F0502020204030204" pitchFamily="34" charset="0"/>
                <a:cs typeface="Calibri" panose="020F0502020204030204" pitchFamily="34" charset="0"/>
              </a:rPr>
              <a:t>Finalità?</a:t>
            </a:r>
          </a:p>
          <a:p>
            <a:pPr marL="0" indent="0" algn="just">
              <a:buNone/>
            </a:pPr>
            <a:r>
              <a:rPr lang="it-IT" b="1" dirty="0">
                <a:solidFill>
                  <a:schemeClr val="tx1">
                    <a:lumMod val="95000"/>
                    <a:lumOff val="5000"/>
                  </a:schemeClr>
                </a:solidFill>
                <a:latin typeface="Calibri" panose="020F0502020204030204" pitchFamily="34" charset="0"/>
                <a:cs typeface="Calibri" panose="020F0502020204030204" pitchFamily="34" charset="0"/>
              </a:rPr>
              <a:t>Effetto?</a:t>
            </a:r>
          </a:p>
          <a:p>
            <a:pPr algn="just">
              <a:buFont typeface="Arial" charset="0"/>
              <a:buChar char="•"/>
            </a:pPr>
            <a:r>
              <a:rPr lang="it-IT" dirty="0">
                <a:solidFill>
                  <a:schemeClr val="tx1">
                    <a:lumMod val="95000"/>
                    <a:lumOff val="5000"/>
                  </a:schemeClr>
                </a:solidFill>
                <a:latin typeface="Calibri" panose="020F0502020204030204" pitchFamily="34" charset="0"/>
                <a:cs typeface="Calibri" panose="020F0502020204030204" pitchFamily="34" charset="0"/>
              </a:rPr>
              <a:t>Osservazione CGUE sulla </a:t>
            </a:r>
            <a:r>
              <a:rPr lang="it-IT" b="1" dirty="0">
                <a:solidFill>
                  <a:schemeClr val="tx1">
                    <a:lumMod val="95000"/>
                    <a:lumOff val="5000"/>
                  </a:schemeClr>
                </a:solidFill>
                <a:latin typeface="Calibri" panose="020F0502020204030204" pitchFamily="34" charset="0"/>
                <a:cs typeface="Calibri" panose="020F0502020204030204" pitchFamily="34" charset="0"/>
              </a:rPr>
              <a:t>discriminazione sulla base della nazionalità</a:t>
            </a:r>
            <a:endParaRPr lang="it-IT" u="sng" dirty="0">
              <a:solidFill>
                <a:schemeClr val="tx1">
                  <a:lumMod val="95000"/>
                  <a:lumOff val="5000"/>
                </a:schemeClr>
              </a:solidFill>
              <a:latin typeface="Calibri" panose="020F0502020204030204" pitchFamily="34" charset="0"/>
              <a:cs typeface="Calibri" panose="020F0502020204030204" pitchFamily="34" charset="0"/>
            </a:endParaRPr>
          </a:p>
          <a:p>
            <a:pPr algn="just">
              <a:buFont typeface="Arial" charset="0"/>
              <a:buChar char="•"/>
            </a:pPr>
            <a:r>
              <a:rPr lang="it-IT" dirty="0">
                <a:solidFill>
                  <a:srgbClr val="00B0F0"/>
                </a:solidFill>
              </a:rPr>
              <a:t>Osservazione CGUE sul rilievo dell’</a:t>
            </a:r>
            <a:r>
              <a:rPr lang="it-IT" b="1" dirty="0">
                <a:solidFill>
                  <a:srgbClr val="00B0F0"/>
                </a:solidFill>
              </a:rPr>
              <a:t>efficacia diretta</a:t>
            </a:r>
            <a:r>
              <a:rPr lang="it-IT" dirty="0">
                <a:solidFill>
                  <a:srgbClr val="00B0F0"/>
                </a:solidFill>
              </a:rPr>
              <a:t> ai fini della violazione statale (impegno del governo a concedere sempre l’autorizzazione)</a:t>
            </a:r>
          </a:p>
          <a:p>
            <a:endParaRPr lang="it-IT" dirty="0"/>
          </a:p>
        </p:txBody>
      </p:sp>
    </p:spTree>
    <p:extLst>
      <p:ext uri="{BB962C8B-B14F-4D97-AF65-F5344CB8AC3E}">
        <p14:creationId xmlns:p14="http://schemas.microsoft.com/office/powerpoint/2010/main" val="17614676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D3DDFAA-87B8-4AAF-168A-64520B740CE4}"/>
              </a:ext>
            </a:extLst>
          </p:cNvPr>
          <p:cNvSpPr>
            <a:spLocks noGrp="1"/>
          </p:cNvSpPr>
          <p:nvPr>
            <p:ph type="title"/>
          </p:nvPr>
        </p:nvSpPr>
        <p:spPr/>
        <p:txBody>
          <a:bodyPr/>
          <a:lstStyle/>
          <a:p>
            <a:r>
              <a:rPr lang="it-IT" b="1" dirty="0">
                <a:solidFill>
                  <a:srgbClr val="FF0000"/>
                </a:solidFill>
              </a:rPr>
              <a:t>Deroghe alla libera circolazione dei capitali e dei pagamenti</a:t>
            </a:r>
          </a:p>
        </p:txBody>
      </p:sp>
      <p:sp>
        <p:nvSpPr>
          <p:cNvPr id="3" name="Segnaposto contenuto 2">
            <a:extLst>
              <a:ext uri="{FF2B5EF4-FFF2-40B4-BE49-F238E27FC236}">
                <a16:creationId xmlns:a16="http://schemas.microsoft.com/office/drawing/2014/main" id="{696C00C5-1EFA-9271-1BE4-48287BE867FD}"/>
              </a:ext>
            </a:extLst>
          </p:cNvPr>
          <p:cNvSpPr>
            <a:spLocks noGrp="1"/>
          </p:cNvSpPr>
          <p:nvPr>
            <p:ph idx="1"/>
          </p:nvPr>
        </p:nvSpPr>
        <p:spPr/>
        <p:txBody>
          <a:bodyPr/>
          <a:lstStyle/>
          <a:p>
            <a:pPr algn="just"/>
            <a:r>
              <a:rPr lang="it-IT" sz="3200" b="1" dirty="0">
                <a:solidFill>
                  <a:srgbClr val="00B0F0"/>
                </a:solidFill>
              </a:rPr>
              <a:t>Deroghe trasversali:</a:t>
            </a:r>
          </a:p>
          <a:p>
            <a:pPr lvl="1" algn="just"/>
            <a:r>
              <a:rPr lang="it-IT" sz="2800" dirty="0">
                <a:solidFill>
                  <a:schemeClr val="tx1">
                    <a:lumMod val="95000"/>
                    <a:lumOff val="5000"/>
                  </a:schemeClr>
                </a:solidFill>
              </a:rPr>
              <a:t>Impedire la  violazione della normativa nazionale (art. 65, par. 1 </a:t>
            </a:r>
            <a:r>
              <a:rPr lang="it-IT" sz="2800" i="1" dirty="0">
                <a:solidFill>
                  <a:schemeClr val="tx1">
                    <a:lumMod val="95000"/>
                    <a:lumOff val="5000"/>
                  </a:schemeClr>
                </a:solidFill>
              </a:rPr>
              <a:t>b) </a:t>
            </a:r>
            <a:r>
              <a:rPr lang="it-IT" sz="2800" dirty="0">
                <a:solidFill>
                  <a:schemeClr val="tx1">
                    <a:lumMod val="95000"/>
                    <a:lumOff val="5000"/>
                  </a:schemeClr>
                </a:solidFill>
              </a:rPr>
              <a:t>parte I)</a:t>
            </a:r>
          </a:p>
          <a:p>
            <a:pPr lvl="1" algn="just"/>
            <a:r>
              <a:rPr lang="it-IT" sz="2800" dirty="0">
                <a:solidFill>
                  <a:schemeClr val="tx1">
                    <a:lumMod val="95000"/>
                    <a:lumOff val="5000"/>
                  </a:schemeClr>
                </a:solidFill>
              </a:rPr>
              <a:t>Ordine pubblico e pubblica sicurezza (art. 65, par. 1 </a:t>
            </a:r>
            <a:r>
              <a:rPr lang="it-IT" sz="2800" i="1" dirty="0">
                <a:solidFill>
                  <a:schemeClr val="tx1">
                    <a:lumMod val="95000"/>
                    <a:lumOff val="5000"/>
                  </a:schemeClr>
                </a:solidFill>
              </a:rPr>
              <a:t>b) </a:t>
            </a:r>
            <a:r>
              <a:rPr lang="it-IT" sz="2800" dirty="0">
                <a:solidFill>
                  <a:schemeClr val="tx1">
                    <a:lumMod val="95000"/>
                    <a:lumOff val="5000"/>
                  </a:schemeClr>
                </a:solidFill>
              </a:rPr>
              <a:t>parte III)</a:t>
            </a:r>
          </a:p>
          <a:p>
            <a:pPr algn="just"/>
            <a:r>
              <a:rPr lang="it-IT" sz="3200" b="1" dirty="0">
                <a:solidFill>
                  <a:srgbClr val="00B0F0"/>
                </a:solidFill>
              </a:rPr>
              <a:t>Deroghe settoriali:</a:t>
            </a:r>
          </a:p>
          <a:p>
            <a:pPr lvl="1" algn="just"/>
            <a:r>
              <a:rPr lang="it-IT" sz="2800" dirty="0">
                <a:solidFill>
                  <a:schemeClr val="tx1">
                    <a:lumMod val="95000"/>
                    <a:lumOff val="5000"/>
                  </a:schemeClr>
                </a:solidFill>
              </a:rPr>
              <a:t>Misure di carattere fiscale (art. 65, par. 1 </a:t>
            </a:r>
            <a:r>
              <a:rPr lang="it-IT" sz="2800" i="1" dirty="0">
                <a:solidFill>
                  <a:schemeClr val="tx1">
                    <a:lumMod val="95000"/>
                    <a:lumOff val="5000"/>
                  </a:schemeClr>
                </a:solidFill>
              </a:rPr>
              <a:t>a)</a:t>
            </a:r>
            <a:r>
              <a:rPr lang="it-IT" sz="2800" dirty="0">
                <a:solidFill>
                  <a:schemeClr val="tx1">
                    <a:lumMod val="95000"/>
                    <a:lumOff val="5000"/>
                  </a:schemeClr>
                </a:solidFill>
              </a:rPr>
              <a:t>)</a:t>
            </a:r>
          </a:p>
          <a:p>
            <a:pPr lvl="1" algn="just"/>
            <a:r>
              <a:rPr lang="it-IT" sz="2800" dirty="0">
                <a:solidFill>
                  <a:schemeClr val="tx1">
                    <a:lumMod val="95000"/>
                    <a:lumOff val="5000"/>
                  </a:schemeClr>
                </a:solidFill>
              </a:rPr>
              <a:t>Dichiarazione dei movimenti di capitale a scopo d’informazione amministrativa o statistica (art. 65, par. 1 </a:t>
            </a:r>
            <a:r>
              <a:rPr lang="it-IT" sz="2800" i="1" dirty="0">
                <a:solidFill>
                  <a:schemeClr val="tx1">
                    <a:lumMod val="95000"/>
                    <a:lumOff val="5000"/>
                  </a:schemeClr>
                </a:solidFill>
              </a:rPr>
              <a:t>b) </a:t>
            </a:r>
            <a:r>
              <a:rPr lang="it-IT" sz="2800" dirty="0">
                <a:solidFill>
                  <a:schemeClr val="tx1">
                    <a:lumMod val="95000"/>
                    <a:lumOff val="5000"/>
                  </a:schemeClr>
                </a:solidFill>
              </a:rPr>
              <a:t>parte II)</a:t>
            </a:r>
          </a:p>
          <a:p>
            <a:pPr algn="just">
              <a:buFontTx/>
              <a:buChar char="-"/>
            </a:pPr>
            <a:endParaRPr lang="it-IT" dirty="0">
              <a:solidFill>
                <a:schemeClr val="accent4">
                  <a:lumMod val="75000"/>
                </a:schemeClr>
              </a:solidFill>
              <a:latin typeface="Bradley Hand ITC" panose="03070402050302030203" pitchFamily="66" charset="0"/>
            </a:endParaRPr>
          </a:p>
          <a:p>
            <a:endParaRPr lang="it-IT" dirty="0"/>
          </a:p>
        </p:txBody>
      </p:sp>
    </p:spTree>
    <p:extLst>
      <p:ext uri="{BB962C8B-B14F-4D97-AF65-F5344CB8AC3E}">
        <p14:creationId xmlns:p14="http://schemas.microsoft.com/office/powerpoint/2010/main" val="13079547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79CD202-6955-4152-93E8-41A3DEE09EFF}"/>
              </a:ext>
            </a:extLst>
          </p:cNvPr>
          <p:cNvSpPr>
            <a:spLocks noGrp="1"/>
          </p:cNvSpPr>
          <p:nvPr>
            <p:ph type="title"/>
          </p:nvPr>
        </p:nvSpPr>
        <p:spPr/>
        <p:txBody>
          <a:bodyPr/>
          <a:lstStyle/>
          <a:p>
            <a:r>
              <a:rPr lang="it-IT" b="1" dirty="0">
                <a:solidFill>
                  <a:srgbClr val="FF0000"/>
                </a:solidFill>
              </a:rPr>
              <a:t>Deroghe alla libera circolazione dei capitali e dei pagamenti</a:t>
            </a:r>
          </a:p>
        </p:txBody>
      </p:sp>
      <p:sp>
        <p:nvSpPr>
          <p:cNvPr id="3" name="Segnaposto contenuto 2">
            <a:extLst>
              <a:ext uri="{FF2B5EF4-FFF2-40B4-BE49-F238E27FC236}">
                <a16:creationId xmlns:a16="http://schemas.microsoft.com/office/drawing/2014/main" id="{67FDF843-DFED-884D-2162-3FB518342383}"/>
              </a:ext>
            </a:extLst>
          </p:cNvPr>
          <p:cNvSpPr>
            <a:spLocks noGrp="1"/>
          </p:cNvSpPr>
          <p:nvPr>
            <p:ph idx="1"/>
          </p:nvPr>
        </p:nvSpPr>
        <p:spPr>
          <a:xfrm>
            <a:off x="838200" y="1825625"/>
            <a:ext cx="10515600" cy="4667250"/>
          </a:xfrm>
        </p:spPr>
        <p:txBody>
          <a:bodyPr>
            <a:normAutofit fontScale="92500" lnSpcReduction="10000"/>
          </a:bodyPr>
          <a:lstStyle/>
          <a:p>
            <a:r>
              <a:rPr lang="it-IT" b="0" i="0" u="none" strike="noStrike" dirty="0">
                <a:solidFill>
                  <a:schemeClr val="tx1">
                    <a:lumMod val="95000"/>
                    <a:lumOff val="5000"/>
                  </a:schemeClr>
                </a:solidFill>
                <a:effectLst/>
              </a:rPr>
              <a:t>Le deroghe sono essenzialmente limitate ai movimenti di capitali riguardanti paesi terzi (</a:t>
            </a:r>
            <a:r>
              <a:rPr lang="it-IT" b="1" i="0" u="none" strike="noStrike" dirty="0">
                <a:solidFill>
                  <a:srgbClr val="00B0F0"/>
                </a:solidFill>
                <a:effectLst/>
              </a:rPr>
              <a:t>articolo 64 TFUE</a:t>
            </a:r>
            <a:r>
              <a:rPr lang="it-IT" b="0" i="0" u="none" strike="noStrike" dirty="0">
                <a:solidFill>
                  <a:schemeClr val="tx1">
                    <a:lumMod val="95000"/>
                    <a:lumOff val="5000"/>
                  </a:schemeClr>
                </a:solidFill>
                <a:effectLst/>
              </a:rPr>
              <a:t>). </a:t>
            </a:r>
          </a:p>
          <a:p>
            <a:r>
              <a:rPr lang="it-IT" b="0" i="0" u="none" strike="noStrike" dirty="0">
                <a:solidFill>
                  <a:schemeClr val="tx1">
                    <a:lumMod val="95000"/>
                    <a:lumOff val="5000"/>
                  </a:schemeClr>
                </a:solidFill>
                <a:effectLst/>
              </a:rPr>
              <a:t>Oltre alla possibilità per gli Stati membri di mantenere le restrizioni sugli investimenti diretti e altre operazioni in vigore a una certa data, il Consiglio può adottare all'unanimità, previa consultazione del Parlamento europeo, misure che comportino un regresso nella liberalizzazione dei movimenti di capitali con i paesi terzi. </a:t>
            </a:r>
          </a:p>
          <a:p>
            <a:r>
              <a:rPr lang="it-IT" b="0" i="0" u="none" strike="noStrike" dirty="0">
                <a:solidFill>
                  <a:schemeClr val="tx1">
                    <a:lumMod val="95000"/>
                    <a:lumOff val="5000"/>
                  </a:schemeClr>
                </a:solidFill>
                <a:effectLst/>
              </a:rPr>
              <a:t>Inoltre, il Consiglio e il Parlamento possono adottare provvedimenti legislativi in relazione agli investimenti diretti, allo stabilimento, alla prestazione di servizi finanziari o all'ammissione di valori mobiliari nei mercati finanziari. </a:t>
            </a:r>
          </a:p>
          <a:p>
            <a:r>
              <a:rPr lang="it-IT" b="1" i="0" u="none" strike="noStrike" dirty="0">
                <a:solidFill>
                  <a:srgbClr val="00B0F0"/>
                </a:solidFill>
                <a:effectLst/>
              </a:rPr>
              <a:t>L'articolo 66 TFUE </a:t>
            </a:r>
            <a:r>
              <a:rPr lang="it-IT" b="0" i="0" u="none" strike="noStrike" dirty="0">
                <a:solidFill>
                  <a:schemeClr val="tx1">
                    <a:lumMod val="95000"/>
                    <a:lumOff val="5000"/>
                  </a:schemeClr>
                </a:solidFill>
                <a:effectLst/>
              </a:rPr>
              <a:t>introduce la possibilità di adottare misure di emergenza nei confronti di paesi terzi, limitate a un periodo non superiore a sei mesi</a:t>
            </a:r>
            <a:endParaRPr lang="it-IT" dirty="0">
              <a:solidFill>
                <a:schemeClr val="tx1">
                  <a:lumMod val="95000"/>
                  <a:lumOff val="5000"/>
                </a:schemeClr>
              </a:solidFill>
            </a:endParaRPr>
          </a:p>
        </p:txBody>
      </p:sp>
    </p:spTree>
    <p:extLst>
      <p:ext uri="{BB962C8B-B14F-4D97-AF65-F5344CB8AC3E}">
        <p14:creationId xmlns:p14="http://schemas.microsoft.com/office/powerpoint/2010/main" val="2902618631"/>
      </p:ext>
    </p:extLst>
  </p:cSld>
  <p:clrMapOvr>
    <a:masterClrMapping/>
  </p:clrMapOvr>
</p:sld>
</file>

<file path=ppt/theme/theme1.xml><?xml version="1.0" encoding="utf-8"?>
<a:theme xmlns:a="http://schemas.openxmlformats.org/drawingml/2006/main" name="Tema di Office">
  <a:themeElements>
    <a:clrScheme name="Giallo arancion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ema di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382</TotalTime>
  <Words>970</Words>
  <Application>Microsoft Macintosh PowerPoint</Application>
  <PresentationFormat>Widescreen</PresentationFormat>
  <Paragraphs>74</Paragraphs>
  <Slides>11</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11</vt:i4>
      </vt:variant>
    </vt:vector>
  </HeadingPairs>
  <TitlesOfParts>
    <vt:vector size="17" baseType="lpstr">
      <vt:lpstr>Arial</vt:lpstr>
      <vt:lpstr>Bahnschrift</vt:lpstr>
      <vt:lpstr>Bradley Hand ITC</vt:lpstr>
      <vt:lpstr>Calibri</vt:lpstr>
      <vt:lpstr>Calibri Light</vt:lpstr>
      <vt:lpstr>Tema di Office</vt:lpstr>
      <vt:lpstr>Diritto del Mercato Unico Europeo Prof. Dr. Alessandro Nato</vt:lpstr>
      <vt:lpstr>La libera circolazione dei pagamenti e dei capitali</vt:lpstr>
      <vt:lpstr>La libera circolazione dei pagamenti e dei capitali</vt:lpstr>
      <vt:lpstr>Esempio 1 - C-358/93 e C-416/93 Bordessa </vt:lpstr>
      <vt:lpstr>Esempio 2 - C-35/98 Verkooijen</vt:lpstr>
      <vt:lpstr>Esempio 3 - C-423/98 Albore</vt:lpstr>
      <vt:lpstr>Esempio 4 - C-367/98 Commissione c. Portogallo</vt:lpstr>
      <vt:lpstr>Deroghe alla libera circolazione dei capitali e dei pagamenti</vt:lpstr>
      <vt:lpstr>Deroghe alla libera circolazione dei capitali e dei pagamenti</vt:lpstr>
      <vt:lpstr>Deroghe alla libera circolazione dei capitali e dei pagamenti</vt:lpstr>
      <vt:lpstr>Deroghe alla libera circolazione dei capitali e dei pagamenti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Alessandro Nato</dc:creator>
  <cp:lastModifiedBy>Alessandro Nato</cp:lastModifiedBy>
  <cp:revision>120</cp:revision>
  <dcterms:created xsi:type="dcterms:W3CDTF">2022-09-09T08:27:37Z</dcterms:created>
  <dcterms:modified xsi:type="dcterms:W3CDTF">2024-02-12T12:16:27Z</dcterms:modified>
</cp:coreProperties>
</file>