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9"/>
  </p:notesMasterIdLst>
  <p:sldIdLst>
    <p:sldId id="383" r:id="rId2"/>
    <p:sldId id="315" r:id="rId3"/>
    <p:sldId id="327" r:id="rId4"/>
    <p:sldId id="341" r:id="rId5"/>
    <p:sldId id="351" r:id="rId6"/>
    <p:sldId id="353" r:id="rId7"/>
    <p:sldId id="354" r:id="rId8"/>
    <p:sldId id="360" r:id="rId9"/>
    <p:sldId id="365" r:id="rId10"/>
    <p:sldId id="367" r:id="rId11"/>
    <p:sldId id="368" r:id="rId12"/>
    <p:sldId id="369" r:id="rId13"/>
    <p:sldId id="370" r:id="rId14"/>
    <p:sldId id="372" r:id="rId15"/>
    <p:sldId id="374" r:id="rId16"/>
    <p:sldId id="375" r:id="rId17"/>
    <p:sldId id="37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CE1AF2-66C0-4017-9C1E-6EBF242F53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FAF6E3E-21B2-4487-972F-F82068A92201}">
      <dgm:prSet phldrT="[Testo]" custT="1"/>
      <dgm:spPr/>
      <dgm:t>
        <a:bodyPr/>
        <a:lstStyle/>
        <a:p>
          <a:r>
            <a:rPr lang="it-IT" sz="2500" dirty="0"/>
            <a:t>Insieme di fornitori che svolgono attività di produzione e vendita di beni, servizi e informazioni per un’impresa focale.</a:t>
          </a:r>
        </a:p>
      </dgm:t>
    </dgm:pt>
    <dgm:pt modelId="{62905EF5-9E6B-4997-A2A6-AEFBE684FBF8}" type="parTrans" cxnId="{A8DF997D-3F53-4ED2-8B03-57F1F6F35E63}">
      <dgm:prSet/>
      <dgm:spPr/>
      <dgm:t>
        <a:bodyPr/>
        <a:lstStyle/>
        <a:p>
          <a:endParaRPr lang="it-IT"/>
        </a:p>
      </dgm:t>
    </dgm:pt>
    <dgm:pt modelId="{6160A386-3E79-4019-A597-7C2C7E132670}" type="sibTrans" cxnId="{A8DF997D-3F53-4ED2-8B03-57F1F6F35E63}">
      <dgm:prSet/>
      <dgm:spPr/>
      <dgm:t>
        <a:bodyPr/>
        <a:lstStyle/>
        <a:p>
          <a:endParaRPr lang="it-IT"/>
        </a:p>
      </dgm:t>
    </dgm:pt>
    <dgm:pt modelId="{54AF04F5-B53B-4498-80FD-ADC89AA04E5C}">
      <dgm:prSet phldrT="[Testo]" custT="1"/>
      <dgm:spPr/>
      <dgm:t>
        <a:bodyPr/>
        <a:lstStyle/>
        <a:p>
          <a:r>
            <a:rPr lang="it-IT" sz="25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CATENA DI FORNITURA</a:t>
          </a:r>
        </a:p>
      </dgm:t>
    </dgm:pt>
    <dgm:pt modelId="{540354E2-8891-4F8A-A105-DA16567E99D6}" type="parTrans" cxnId="{D1F1130D-77CC-4F98-A85F-D9F35709AA15}">
      <dgm:prSet/>
      <dgm:spPr/>
      <dgm:t>
        <a:bodyPr/>
        <a:lstStyle/>
        <a:p>
          <a:endParaRPr lang="it-IT"/>
        </a:p>
      </dgm:t>
    </dgm:pt>
    <dgm:pt modelId="{A9EDB3BA-C5AE-4259-9242-ACFCED3435AF}" type="sibTrans" cxnId="{D1F1130D-77CC-4F98-A85F-D9F35709AA15}">
      <dgm:prSet/>
      <dgm:spPr/>
      <dgm:t>
        <a:bodyPr/>
        <a:lstStyle/>
        <a:p>
          <a:endParaRPr lang="it-IT"/>
        </a:p>
      </dgm:t>
    </dgm:pt>
    <dgm:pt modelId="{9AE44270-AFD2-4B4B-A11A-334E1FC434FF}">
      <dgm:prSet phldrT="[Testo]" custT="1"/>
      <dgm:spPr/>
      <dgm:t>
        <a:bodyPr/>
        <a:lstStyle/>
        <a:p>
          <a:r>
            <a:rPr lang="it-IT" sz="2500" dirty="0"/>
            <a:t>Organizzazione che tramite proprie funzioni svolge determinate attività’ di trasformazione/adattamento dei beni e servizi forniti dalla catena di fornitura.</a:t>
          </a:r>
        </a:p>
      </dgm:t>
    </dgm:pt>
    <dgm:pt modelId="{B1878CAD-EB58-4036-B526-C2C45E8DD444}" type="parTrans" cxnId="{008BA662-999E-4E92-8C86-672A1FC26177}">
      <dgm:prSet/>
      <dgm:spPr/>
      <dgm:t>
        <a:bodyPr/>
        <a:lstStyle/>
        <a:p>
          <a:endParaRPr lang="it-IT"/>
        </a:p>
      </dgm:t>
    </dgm:pt>
    <dgm:pt modelId="{9DB9AB6D-1867-4235-B370-951011564F05}" type="sibTrans" cxnId="{008BA662-999E-4E92-8C86-672A1FC26177}">
      <dgm:prSet/>
      <dgm:spPr/>
      <dgm:t>
        <a:bodyPr/>
        <a:lstStyle/>
        <a:p>
          <a:endParaRPr lang="it-IT"/>
        </a:p>
      </dgm:t>
    </dgm:pt>
    <dgm:pt modelId="{577BDEE6-592B-4CF2-A1B0-B4A80BF7F916}">
      <dgm:prSet phldrT="[Testo]" custT="1"/>
      <dgm:spPr/>
      <dgm:t>
        <a:bodyPr/>
        <a:lstStyle/>
        <a:p>
          <a:r>
            <a:rPr lang="it-IT" sz="25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IMPRESA FOCALE</a:t>
          </a:r>
        </a:p>
      </dgm:t>
    </dgm:pt>
    <dgm:pt modelId="{3ECA3921-9EE0-4A13-A163-FE7D9416BC7E}" type="parTrans" cxnId="{1050C5DB-7BC2-48B2-931D-5E9E2F31A66F}">
      <dgm:prSet/>
      <dgm:spPr/>
      <dgm:t>
        <a:bodyPr/>
        <a:lstStyle/>
        <a:p>
          <a:endParaRPr lang="it-IT"/>
        </a:p>
      </dgm:t>
    </dgm:pt>
    <dgm:pt modelId="{C170C0D0-2CA8-4E33-9BC4-02CB553C9442}" type="sibTrans" cxnId="{1050C5DB-7BC2-48B2-931D-5E9E2F31A66F}">
      <dgm:prSet/>
      <dgm:spPr/>
      <dgm:t>
        <a:bodyPr/>
        <a:lstStyle/>
        <a:p>
          <a:endParaRPr lang="it-IT"/>
        </a:p>
      </dgm:t>
    </dgm:pt>
    <dgm:pt modelId="{6B222433-D570-435A-94CB-52FEB8B7DE94}">
      <dgm:prSet phldrT="[Testo]"/>
      <dgm:spPr/>
      <dgm:t>
        <a:bodyPr/>
        <a:lstStyle/>
        <a:p>
          <a:endParaRPr lang="it-IT" sz="5100" dirty="0"/>
        </a:p>
      </dgm:t>
    </dgm:pt>
    <dgm:pt modelId="{BDE58A75-0F19-49E6-9689-4961D0BC686C}" type="parTrans" cxnId="{037848D1-D8FB-4594-A3A5-1EAA9B2575A6}">
      <dgm:prSet/>
      <dgm:spPr/>
      <dgm:t>
        <a:bodyPr/>
        <a:lstStyle/>
        <a:p>
          <a:endParaRPr lang="it-IT"/>
        </a:p>
      </dgm:t>
    </dgm:pt>
    <dgm:pt modelId="{C11AF6EA-C683-4B66-955E-53E852A8CCCF}" type="sibTrans" cxnId="{037848D1-D8FB-4594-A3A5-1EAA9B2575A6}">
      <dgm:prSet/>
      <dgm:spPr/>
      <dgm:t>
        <a:bodyPr/>
        <a:lstStyle/>
        <a:p>
          <a:endParaRPr lang="it-IT"/>
        </a:p>
      </dgm:t>
    </dgm:pt>
    <dgm:pt modelId="{25714347-F284-43F7-8528-5D92F643B70C}" type="pres">
      <dgm:prSet presAssocID="{66CE1AF2-66C0-4017-9C1E-6EBF242F5391}" presName="linear" presStyleCnt="0">
        <dgm:presLayoutVars>
          <dgm:animLvl val="lvl"/>
          <dgm:resizeHandles val="exact"/>
        </dgm:presLayoutVars>
      </dgm:prSet>
      <dgm:spPr/>
    </dgm:pt>
    <dgm:pt modelId="{1C1EE846-4058-4529-A1FF-FAC48A83897C}" type="pres">
      <dgm:prSet presAssocID="{FFAF6E3E-21B2-4487-972F-F82068A9220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38A9A87-65FA-41F8-8C73-B85C26D0EF4F}" type="pres">
      <dgm:prSet presAssocID="{FFAF6E3E-21B2-4487-972F-F82068A92201}" presName="childText" presStyleLbl="revTx" presStyleIdx="0" presStyleCnt="2">
        <dgm:presLayoutVars>
          <dgm:bulletEnabled val="1"/>
        </dgm:presLayoutVars>
      </dgm:prSet>
      <dgm:spPr/>
    </dgm:pt>
    <dgm:pt modelId="{D5AAD791-AB90-4818-934A-AF4661C35344}" type="pres">
      <dgm:prSet presAssocID="{9AE44270-AFD2-4B4B-A11A-334E1FC434FF}" presName="parentText" presStyleLbl="node1" presStyleIdx="1" presStyleCnt="2" custLinFactNeighborY="-2517">
        <dgm:presLayoutVars>
          <dgm:chMax val="0"/>
          <dgm:bulletEnabled val="1"/>
        </dgm:presLayoutVars>
      </dgm:prSet>
      <dgm:spPr/>
    </dgm:pt>
    <dgm:pt modelId="{6A830D62-CB75-4D9D-B141-9FB7C08B0B2D}" type="pres">
      <dgm:prSet presAssocID="{9AE44270-AFD2-4B4B-A11A-334E1FC434FF}" presName="childText" presStyleLbl="revTx" presStyleIdx="1" presStyleCnt="2" custScaleX="96430" custScaleY="11408">
        <dgm:presLayoutVars>
          <dgm:bulletEnabled val="1"/>
        </dgm:presLayoutVars>
      </dgm:prSet>
      <dgm:spPr/>
    </dgm:pt>
  </dgm:ptLst>
  <dgm:cxnLst>
    <dgm:cxn modelId="{D1F1130D-77CC-4F98-A85F-D9F35709AA15}" srcId="{FFAF6E3E-21B2-4487-972F-F82068A92201}" destId="{54AF04F5-B53B-4498-80FD-ADC89AA04E5C}" srcOrd="0" destOrd="0" parTransId="{540354E2-8891-4F8A-A105-DA16567E99D6}" sibTransId="{A9EDB3BA-C5AE-4259-9242-ACFCED3435AF}"/>
    <dgm:cxn modelId="{FF4B5723-552F-49EC-8682-28E7B08CED0F}" type="presOf" srcId="{FFAF6E3E-21B2-4487-972F-F82068A92201}" destId="{1C1EE846-4058-4529-A1FF-FAC48A83897C}" srcOrd="0" destOrd="0" presId="urn:microsoft.com/office/officeart/2005/8/layout/vList2"/>
    <dgm:cxn modelId="{0E197535-8036-4CC8-B904-D6E64163FC6C}" type="presOf" srcId="{577BDEE6-592B-4CF2-A1B0-B4A80BF7F916}" destId="{6A830D62-CB75-4D9D-B141-9FB7C08B0B2D}" srcOrd="0" destOrd="0" presId="urn:microsoft.com/office/officeart/2005/8/layout/vList2"/>
    <dgm:cxn modelId="{008BA662-999E-4E92-8C86-672A1FC26177}" srcId="{66CE1AF2-66C0-4017-9C1E-6EBF242F5391}" destId="{9AE44270-AFD2-4B4B-A11A-334E1FC434FF}" srcOrd="1" destOrd="0" parTransId="{B1878CAD-EB58-4036-B526-C2C45E8DD444}" sibTransId="{9DB9AB6D-1867-4235-B370-951011564F05}"/>
    <dgm:cxn modelId="{DFA55751-1C73-4801-9351-0B374562A729}" type="presOf" srcId="{6B222433-D570-435A-94CB-52FEB8B7DE94}" destId="{6A830D62-CB75-4D9D-B141-9FB7C08B0B2D}" srcOrd="0" destOrd="1" presId="urn:microsoft.com/office/officeart/2005/8/layout/vList2"/>
    <dgm:cxn modelId="{43445159-778B-4DEB-B639-17C059961BEB}" type="presOf" srcId="{9AE44270-AFD2-4B4B-A11A-334E1FC434FF}" destId="{D5AAD791-AB90-4818-934A-AF4661C35344}" srcOrd="0" destOrd="0" presId="urn:microsoft.com/office/officeart/2005/8/layout/vList2"/>
    <dgm:cxn modelId="{A8DF997D-3F53-4ED2-8B03-57F1F6F35E63}" srcId="{66CE1AF2-66C0-4017-9C1E-6EBF242F5391}" destId="{FFAF6E3E-21B2-4487-972F-F82068A92201}" srcOrd="0" destOrd="0" parTransId="{62905EF5-9E6B-4997-A2A6-AEFBE684FBF8}" sibTransId="{6160A386-3E79-4019-A597-7C2C7E132670}"/>
    <dgm:cxn modelId="{3C5DB2B5-872E-4539-BCC6-81DDDD72146A}" type="presOf" srcId="{66CE1AF2-66C0-4017-9C1E-6EBF242F5391}" destId="{25714347-F284-43F7-8528-5D92F643B70C}" srcOrd="0" destOrd="0" presId="urn:microsoft.com/office/officeart/2005/8/layout/vList2"/>
    <dgm:cxn modelId="{037848D1-D8FB-4594-A3A5-1EAA9B2575A6}" srcId="{9AE44270-AFD2-4B4B-A11A-334E1FC434FF}" destId="{6B222433-D570-435A-94CB-52FEB8B7DE94}" srcOrd="1" destOrd="0" parTransId="{BDE58A75-0F19-49E6-9689-4961D0BC686C}" sibTransId="{C11AF6EA-C683-4B66-955E-53E852A8CCCF}"/>
    <dgm:cxn modelId="{032210D7-0617-4E5E-9ACD-C77C5D0CCDC4}" type="presOf" srcId="{54AF04F5-B53B-4498-80FD-ADC89AA04E5C}" destId="{138A9A87-65FA-41F8-8C73-B85C26D0EF4F}" srcOrd="0" destOrd="0" presId="urn:microsoft.com/office/officeart/2005/8/layout/vList2"/>
    <dgm:cxn modelId="{1050C5DB-7BC2-48B2-931D-5E9E2F31A66F}" srcId="{9AE44270-AFD2-4B4B-A11A-334E1FC434FF}" destId="{577BDEE6-592B-4CF2-A1B0-B4A80BF7F916}" srcOrd="0" destOrd="0" parTransId="{3ECA3921-9EE0-4A13-A163-FE7D9416BC7E}" sibTransId="{C170C0D0-2CA8-4E33-9BC4-02CB553C9442}"/>
    <dgm:cxn modelId="{CB3106E4-FC14-4FAF-A5E3-5FDFD37046CF}" type="presParOf" srcId="{25714347-F284-43F7-8528-5D92F643B70C}" destId="{1C1EE846-4058-4529-A1FF-FAC48A83897C}" srcOrd="0" destOrd="0" presId="urn:microsoft.com/office/officeart/2005/8/layout/vList2"/>
    <dgm:cxn modelId="{83373ABB-01B1-4F08-BFB4-37C6F0E88A68}" type="presParOf" srcId="{25714347-F284-43F7-8528-5D92F643B70C}" destId="{138A9A87-65FA-41F8-8C73-B85C26D0EF4F}" srcOrd="1" destOrd="0" presId="urn:microsoft.com/office/officeart/2005/8/layout/vList2"/>
    <dgm:cxn modelId="{49EE57D7-75F9-4FA8-8560-8E205984BC84}" type="presParOf" srcId="{25714347-F284-43F7-8528-5D92F643B70C}" destId="{D5AAD791-AB90-4818-934A-AF4661C35344}" srcOrd="2" destOrd="0" presId="urn:microsoft.com/office/officeart/2005/8/layout/vList2"/>
    <dgm:cxn modelId="{7A605094-BE08-45D5-A651-218CA1C1DDD2}" type="presParOf" srcId="{25714347-F284-43F7-8528-5D92F643B70C}" destId="{6A830D62-CB75-4D9D-B141-9FB7C08B0B2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CE1AF2-66C0-4017-9C1E-6EBF242F53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FAF6E3E-21B2-4487-972F-F82068A92201}">
      <dgm:prSet phldrT="[Testo]" custT="1"/>
      <dgm:spPr/>
      <dgm:t>
        <a:bodyPr/>
        <a:lstStyle/>
        <a:p>
          <a:r>
            <a:rPr lang="it-IT" sz="2500" dirty="0"/>
            <a:t>Insieme</a:t>
          </a:r>
          <a:r>
            <a:rPr lang="it-IT" sz="2500" baseline="0" dirty="0"/>
            <a:t> di soggetti che distribuiscono i prodotti/servizi dell’impresa focale </a:t>
          </a:r>
          <a:endParaRPr lang="it-IT" sz="2500" dirty="0"/>
        </a:p>
      </dgm:t>
    </dgm:pt>
    <dgm:pt modelId="{62905EF5-9E6B-4997-A2A6-AEFBE684FBF8}" type="parTrans" cxnId="{A8DF997D-3F53-4ED2-8B03-57F1F6F35E63}">
      <dgm:prSet/>
      <dgm:spPr/>
      <dgm:t>
        <a:bodyPr/>
        <a:lstStyle/>
        <a:p>
          <a:endParaRPr lang="it-IT"/>
        </a:p>
      </dgm:t>
    </dgm:pt>
    <dgm:pt modelId="{6160A386-3E79-4019-A597-7C2C7E132670}" type="sibTrans" cxnId="{A8DF997D-3F53-4ED2-8B03-57F1F6F35E63}">
      <dgm:prSet/>
      <dgm:spPr/>
      <dgm:t>
        <a:bodyPr/>
        <a:lstStyle/>
        <a:p>
          <a:endParaRPr lang="it-IT"/>
        </a:p>
      </dgm:t>
    </dgm:pt>
    <dgm:pt modelId="{54AF04F5-B53B-4498-80FD-ADC89AA04E5C}">
      <dgm:prSet phldrT="[Testo]" custT="1"/>
      <dgm:spPr/>
      <dgm:t>
        <a:bodyPr/>
        <a:lstStyle/>
        <a:p>
          <a:r>
            <a:rPr lang="it-IT" sz="25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CANALI DISTRIBUTIVI</a:t>
          </a:r>
        </a:p>
      </dgm:t>
    </dgm:pt>
    <dgm:pt modelId="{540354E2-8891-4F8A-A105-DA16567E99D6}" type="parTrans" cxnId="{D1F1130D-77CC-4F98-A85F-D9F35709AA15}">
      <dgm:prSet/>
      <dgm:spPr/>
      <dgm:t>
        <a:bodyPr/>
        <a:lstStyle/>
        <a:p>
          <a:endParaRPr lang="it-IT"/>
        </a:p>
      </dgm:t>
    </dgm:pt>
    <dgm:pt modelId="{A9EDB3BA-C5AE-4259-9242-ACFCED3435AF}" type="sibTrans" cxnId="{D1F1130D-77CC-4F98-A85F-D9F35709AA15}">
      <dgm:prSet/>
      <dgm:spPr/>
      <dgm:t>
        <a:bodyPr/>
        <a:lstStyle/>
        <a:p>
          <a:endParaRPr lang="it-IT"/>
        </a:p>
      </dgm:t>
    </dgm:pt>
    <dgm:pt modelId="{9AE44270-AFD2-4B4B-A11A-334E1FC434FF}">
      <dgm:prSet phldrT="[Testo]" custT="1"/>
      <dgm:spPr/>
      <dgm:t>
        <a:bodyPr/>
        <a:lstStyle/>
        <a:p>
          <a:r>
            <a:rPr lang="it-IT" sz="2500" dirty="0"/>
            <a:t>Sono i soggetti che acquistano e consumano i prodotti e servizi   soggetti dei canali distributivi dell’impresa focale</a:t>
          </a:r>
        </a:p>
      </dgm:t>
    </dgm:pt>
    <dgm:pt modelId="{B1878CAD-EB58-4036-B526-C2C45E8DD444}" type="parTrans" cxnId="{008BA662-999E-4E92-8C86-672A1FC26177}">
      <dgm:prSet/>
      <dgm:spPr/>
      <dgm:t>
        <a:bodyPr/>
        <a:lstStyle/>
        <a:p>
          <a:endParaRPr lang="it-IT"/>
        </a:p>
      </dgm:t>
    </dgm:pt>
    <dgm:pt modelId="{9DB9AB6D-1867-4235-B370-951011564F05}" type="sibTrans" cxnId="{008BA662-999E-4E92-8C86-672A1FC26177}">
      <dgm:prSet/>
      <dgm:spPr/>
      <dgm:t>
        <a:bodyPr/>
        <a:lstStyle/>
        <a:p>
          <a:endParaRPr lang="it-IT"/>
        </a:p>
      </dgm:t>
    </dgm:pt>
    <dgm:pt modelId="{577BDEE6-592B-4CF2-A1B0-B4A80BF7F916}">
      <dgm:prSet phldrT="[Testo]" custT="1"/>
      <dgm:spPr/>
      <dgm:t>
        <a:bodyPr/>
        <a:lstStyle/>
        <a:p>
          <a:r>
            <a:rPr lang="it-IT" sz="25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CLIENTI FINALI</a:t>
          </a:r>
        </a:p>
      </dgm:t>
    </dgm:pt>
    <dgm:pt modelId="{3ECA3921-9EE0-4A13-A163-FE7D9416BC7E}" type="parTrans" cxnId="{1050C5DB-7BC2-48B2-931D-5E9E2F31A66F}">
      <dgm:prSet/>
      <dgm:spPr/>
      <dgm:t>
        <a:bodyPr/>
        <a:lstStyle/>
        <a:p>
          <a:endParaRPr lang="it-IT"/>
        </a:p>
      </dgm:t>
    </dgm:pt>
    <dgm:pt modelId="{C170C0D0-2CA8-4E33-9BC4-02CB553C9442}" type="sibTrans" cxnId="{1050C5DB-7BC2-48B2-931D-5E9E2F31A66F}">
      <dgm:prSet/>
      <dgm:spPr/>
      <dgm:t>
        <a:bodyPr/>
        <a:lstStyle/>
        <a:p>
          <a:endParaRPr lang="it-IT"/>
        </a:p>
      </dgm:t>
    </dgm:pt>
    <dgm:pt modelId="{6B222433-D570-435A-94CB-52FEB8B7DE94}">
      <dgm:prSet phldrT="[Testo]"/>
      <dgm:spPr/>
      <dgm:t>
        <a:bodyPr/>
        <a:lstStyle/>
        <a:p>
          <a:endParaRPr lang="it-IT" sz="5100" dirty="0"/>
        </a:p>
      </dgm:t>
    </dgm:pt>
    <dgm:pt modelId="{BDE58A75-0F19-49E6-9689-4961D0BC686C}" type="parTrans" cxnId="{037848D1-D8FB-4594-A3A5-1EAA9B2575A6}">
      <dgm:prSet/>
      <dgm:spPr/>
      <dgm:t>
        <a:bodyPr/>
        <a:lstStyle/>
        <a:p>
          <a:endParaRPr lang="it-IT"/>
        </a:p>
      </dgm:t>
    </dgm:pt>
    <dgm:pt modelId="{C11AF6EA-C683-4B66-955E-53E852A8CCCF}" type="sibTrans" cxnId="{037848D1-D8FB-4594-A3A5-1EAA9B2575A6}">
      <dgm:prSet/>
      <dgm:spPr/>
      <dgm:t>
        <a:bodyPr/>
        <a:lstStyle/>
        <a:p>
          <a:endParaRPr lang="it-IT"/>
        </a:p>
      </dgm:t>
    </dgm:pt>
    <dgm:pt modelId="{25714347-F284-43F7-8528-5D92F643B70C}" type="pres">
      <dgm:prSet presAssocID="{66CE1AF2-66C0-4017-9C1E-6EBF242F5391}" presName="linear" presStyleCnt="0">
        <dgm:presLayoutVars>
          <dgm:animLvl val="lvl"/>
          <dgm:resizeHandles val="exact"/>
        </dgm:presLayoutVars>
      </dgm:prSet>
      <dgm:spPr/>
    </dgm:pt>
    <dgm:pt modelId="{1C1EE846-4058-4529-A1FF-FAC48A83897C}" type="pres">
      <dgm:prSet presAssocID="{FFAF6E3E-21B2-4487-972F-F82068A9220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38A9A87-65FA-41F8-8C73-B85C26D0EF4F}" type="pres">
      <dgm:prSet presAssocID="{FFAF6E3E-21B2-4487-972F-F82068A92201}" presName="childText" presStyleLbl="revTx" presStyleIdx="0" presStyleCnt="2">
        <dgm:presLayoutVars>
          <dgm:bulletEnabled val="1"/>
        </dgm:presLayoutVars>
      </dgm:prSet>
      <dgm:spPr/>
    </dgm:pt>
    <dgm:pt modelId="{D5AAD791-AB90-4818-934A-AF4661C35344}" type="pres">
      <dgm:prSet presAssocID="{9AE44270-AFD2-4B4B-A11A-334E1FC434F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A830D62-CB75-4D9D-B141-9FB7C08B0B2D}" type="pres">
      <dgm:prSet presAssocID="{9AE44270-AFD2-4B4B-A11A-334E1FC434F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1F1130D-77CC-4F98-A85F-D9F35709AA15}" srcId="{FFAF6E3E-21B2-4487-972F-F82068A92201}" destId="{54AF04F5-B53B-4498-80FD-ADC89AA04E5C}" srcOrd="0" destOrd="0" parTransId="{540354E2-8891-4F8A-A105-DA16567E99D6}" sibTransId="{A9EDB3BA-C5AE-4259-9242-ACFCED3435AF}"/>
    <dgm:cxn modelId="{FF4B5723-552F-49EC-8682-28E7B08CED0F}" type="presOf" srcId="{FFAF6E3E-21B2-4487-972F-F82068A92201}" destId="{1C1EE846-4058-4529-A1FF-FAC48A83897C}" srcOrd="0" destOrd="0" presId="urn:microsoft.com/office/officeart/2005/8/layout/vList2"/>
    <dgm:cxn modelId="{0E197535-8036-4CC8-B904-D6E64163FC6C}" type="presOf" srcId="{577BDEE6-592B-4CF2-A1B0-B4A80BF7F916}" destId="{6A830D62-CB75-4D9D-B141-9FB7C08B0B2D}" srcOrd="0" destOrd="0" presId="urn:microsoft.com/office/officeart/2005/8/layout/vList2"/>
    <dgm:cxn modelId="{008BA662-999E-4E92-8C86-672A1FC26177}" srcId="{66CE1AF2-66C0-4017-9C1E-6EBF242F5391}" destId="{9AE44270-AFD2-4B4B-A11A-334E1FC434FF}" srcOrd="1" destOrd="0" parTransId="{B1878CAD-EB58-4036-B526-C2C45E8DD444}" sibTransId="{9DB9AB6D-1867-4235-B370-951011564F05}"/>
    <dgm:cxn modelId="{DFA55751-1C73-4801-9351-0B374562A729}" type="presOf" srcId="{6B222433-D570-435A-94CB-52FEB8B7DE94}" destId="{6A830D62-CB75-4D9D-B141-9FB7C08B0B2D}" srcOrd="0" destOrd="1" presId="urn:microsoft.com/office/officeart/2005/8/layout/vList2"/>
    <dgm:cxn modelId="{43445159-778B-4DEB-B639-17C059961BEB}" type="presOf" srcId="{9AE44270-AFD2-4B4B-A11A-334E1FC434FF}" destId="{D5AAD791-AB90-4818-934A-AF4661C35344}" srcOrd="0" destOrd="0" presId="urn:microsoft.com/office/officeart/2005/8/layout/vList2"/>
    <dgm:cxn modelId="{A8DF997D-3F53-4ED2-8B03-57F1F6F35E63}" srcId="{66CE1AF2-66C0-4017-9C1E-6EBF242F5391}" destId="{FFAF6E3E-21B2-4487-972F-F82068A92201}" srcOrd="0" destOrd="0" parTransId="{62905EF5-9E6B-4997-A2A6-AEFBE684FBF8}" sibTransId="{6160A386-3E79-4019-A597-7C2C7E132670}"/>
    <dgm:cxn modelId="{3C5DB2B5-872E-4539-BCC6-81DDDD72146A}" type="presOf" srcId="{66CE1AF2-66C0-4017-9C1E-6EBF242F5391}" destId="{25714347-F284-43F7-8528-5D92F643B70C}" srcOrd="0" destOrd="0" presId="urn:microsoft.com/office/officeart/2005/8/layout/vList2"/>
    <dgm:cxn modelId="{037848D1-D8FB-4594-A3A5-1EAA9B2575A6}" srcId="{9AE44270-AFD2-4B4B-A11A-334E1FC434FF}" destId="{6B222433-D570-435A-94CB-52FEB8B7DE94}" srcOrd="1" destOrd="0" parTransId="{BDE58A75-0F19-49E6-9689-4961D0BC686C}" sibTransId="{C11AF6EA-C683-4B66-955E-53E852A8CCCF}"/>
    <dgm:cxn modelId="{032210D7-0617-4E5E-9ACD-C77C5D0CCDC4}" type="presOf" srcId="{54AF04F5-B53B-4498-80FD-ADC89AA04E5C}" destId="{138A9A87-65FA-41F8-8C73-B85C26D0EF4F}" srcOrd="0" destOrd="0" presId="urn:microsoft.com/office/officeart/2005/8/layout/vList2"/>
    <dgm:cxn modelId="{1050C5DB-7BC2-48B2-931D-5E9E2F31A66F}" srcId="{9AE44270-AFD2-4B4B-A11A-334E1FC434FF}" destId="{577BDEE6-592B-4CF2-A1B0-B4A80BF7F916}" srcOrd="0" destOrd="0" parTransId="{3ECA3921-9EE0-4A13-A163-FE7D9416BC7E}" sibTransId="{C170C0D0-2CA8-4E33-9BC4-02CB553C9442}"/>
    <dgm:cxn modelId="{CB3106E4-FC14-4FAF-A5E3-5FDFD37046CF}" type="presParOf" srcId="{25714347-F284-43F7-8528-5D92F643B70C}" destId="{1C1EE846-4058-4529-A1FF-FAC48A83897C}" srcOrd="0" destOrd="0" presId="urn:microsoft.com/office/officeart/2005/8/layout/vList2"/>
    <dgm:cxn modelId="{83373ABB-01B1-4F08-BFB4-37C6F0E88A68}" type="presParOf" srcId="{25714347-F284-43F7-8528-5D92F643B70C}" destId="{138A9A87-65FA-41F8-8C73-B85C26D0EF4F}" srcOrd="1" destOrd="0" presId="urn:microsoft.com/office/officeart/2005/8/layout/vList2"/>
    <dgm:cxn modelId="{49EE57D7-75F9-4FA8-8560-8E205984BC84}" type="presParOf" srcId="{25714347-F284-43F7-8528-5D92F643B70C}" destId="{D5AAD791-AB90-4818-934A-AF4661C35344}" srcOrd="2" destOrd="0" presId="urn:microsoft.com/office/officeart/2005/8/layout/vList2"/>
    <dgm:cxn modelId="{7A605094-BE08-45D5-A651-218CA1C1DDD2}" type="presParOf" srcId="{25714347-F284-43F7-8528-5D92F643B70C}" destId="{6A830D62-CB75-4D9D-B141-9FB7C08B0B2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1F351F-69DE-4046-8096-EA61A19FCCA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9DE9543-28D5-4490-A4F0-5EEED2FDD585}">
      <dgm:prSet phldrT="[Testo]" custT="1"/>
      <dgm:spPr/>
      <dgm:t>
        <a:bodyPr/>
        <a:lstStyle/>
        <a:p>
          <a:r>
            <a:rPr lang="it-IT" sz="2200" dirty="0">
              <a:solidFill>
                <a:schemeClr val="bg1"/>
              </a:solidFill>
            </a:rPr>
            <a:t>Orientamento della gestione della filiera non più incentrata su processi produttivi e di approvvigionamento</a:t>
          </a:r>
        </a:p>
      </dgm:t>
    </dgm:pt>
    <dgm:pt modelId="{AFE4EEB1-92FE-4A01-B405-B24820E3F861}" type="parTrans" cxnId="{23F484A7-FC13-478C-8DF7-0431FA04CA69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A4E398ED-01F9-4EF4-B5E1-D259AC412E7F}" type="sibTrans" cxnId="{23F484A7-FC13-478C-8DF7-0431FA04CA69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5FE5FE36-D6B3-465A-9543-99AAB78A5B2B}">
      <dgm:prSet phldrT="[Testo]" custT="1"/>
      <dgm:spPr/>
      <dgm:t>
        <a:bodyPr/>
        <a:lstStyle/>
        <a:p>
          <a:r>
            <a:rPr lang="it-IT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APPROCCIO SUPPLY-PUSH</a:t>
          </a:r>
        </a:p>
      </dgm:t>
    </dgm:pt>
    <dgm:pt modelId="{95067788-9E54-4356-91E2-DDFBE13384CE}" type="parTrans" cxnId="{5B85C2DA-2FE1-495F-807D-5BFF439BFB0E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FE0D68F6-ACD2-4671-9C59-8E7AD500C302}" type="sibTrans" cxnId="{5B85C2DA-2FE1-495F-807D-5BFF439BFB0E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07DF7B2E-23AD-411C-B78D-C70074971EA0}">
      <dgm:prSet phldrT="[Testo]" custT="1"/>
      <dgm:spPr/>
      <dgm:t>
        <a:bodyPr/>
        <a:lstStyle/>
        <a:p>
          <a:r>
            <a:rPr lang="it-IT" sz="2200" dirty="0">
              <a:solidFill>
                <a:schemeClr val="bg1"/>
              </a:solidFill>
            </a:rPr>
            <a:t>Orientamento della gestione incentrata su processi produttivi e di approvvigionamento che generano valore per il cliente</a:t>
          </a:r>
        </a:p>
      </dgm:t>
    </dgm:pt>
    <dgm:pt modelId="{D9E13B08-CC80-4ED3-9660-30FB6EBB3794}" type="parTrans" cxnId="{E9BA3F4B-A72B-40E1-AB92-CE6006288D70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7C70B048-1E6E-4947-B7ED-82DE24F08D07}" type="sibTrans" cxnId="{E9BA3F4B-A72B-40E1-AB92-CE6006288D70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F59A18CC-0B2F-4952-8434-B96ACB8C8344}">
      <dgm:prSet phldrT="[Testo]" custT="1"/>
      <dgm:spPr/>
      <dgm:t>
        <a:bodyPr/>
        <a:lstStyle/>
        <a:p>
          <a:r>
            <a:rPr lang="it-IT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APPROCCIO DEMAND-PULL</a:t>
          </a:r>
        </a:p>
      </dgm:t>
    </dgm:pt>
    <dgm:pt modelId="{480BBFC6-8674-42FA-AB66-4C01955AD4ED}" type="parTrans" cxnId="{63CF9F1E-264A-418A-BA9C-25F64AE2F6F6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0E8C666C-F348-4394-B760-4A34FAE1DBEA}" type="sibTrans" cxnId="{63CF9F1E-264A-418A-BA9C-25F64AE2F6F6}">
      <dgm:prSet/>
      <dgm:spPr/>
      <dgm:t>
        <a:bodyPr/>
        <a:lstStyle/>
        <a:p>
          <a:endParaRPr lang="it-IT">
            <a:solidFill>
              <a:schemeClr val="bg1"/>
            </a:solidFill>
          </a:endParaRPr>
        </a:p>
      </dgm:t>
    </dgm:pt>
    <dgm:pt modelId="{9EA40AF6-236C-45D0-B81D-04CBE242BD4A}" type="pres">
      <dgm:prSet presAssocID="{CD1F351F-69DE-4046-8096-EA61A19FCCA9}" presName="linear" presStyleCnt="0">
        <dgm:presLayoutVars>
          <dgm:animLvl val="lvl"/>
          <dgm:resizeHandles val="exact"/>
        </dgm:presLayoutVars>
      </dgm:prSet>
      <dgm:spPr/>
    </dgm:pt>
    <dgm:pt modelId="{919B6954-A725-4D5E-BA92-C4A5D3F78145}" type="pres">
      <dgm:prSet presAssocID="{29DE9543-28D5-4490-A4F0-5EEED2FDD58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92C61A8-BC23-44F9-90B0-E70AB3D60322}" type="pres">
      <dgm:prSet presAssocID="{29DE9543-28D5-4490-A4F0-5EEED2FDD585}" presName="childText" presStyleLbl="revTx" presStyleIdx="0" presStyleCnt="2">
        <dgm:presLayoutVars>
          <dgm:bulletEnabled val="1"/>
        </dgm:presLayoutVars>
      </dgm:prSet>
      <dgm:spPr/>
    </dgm:pt>
    <dgm:pt modelId="{9FD5D98B-90E7-4191-9D14-49D220732307}" type="pres">
      <dgm:prSet presAssocID="{07DF7B2E-23AD-411C-B78D-C70074971EA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C43BEBC-F037-4F76-9E39-EF8F5E36EF32}" type="pres">
      <dgm:prSet presAssocID="{07DF7B2E-23AD-411C-B78D-C70074971EA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C6B6305-83A9-4A07-B6AD-135557E3061C}" type="presOf" srcId="{5FE5FE36-D6B3-465A-9543-99AAB78A5B2B}" destId="{C92C61A8-BC23-44F9-90B0-E70AB3D60322}" srcOrd="0" destOrd="0" presId="urn:microsoft.com/office/officeart/2005/8/layout/vList2"/>
    <dgm:cxn modelId="{42280E16-6B4A-4068-BB31-CAB3C6AE7D6E}" type="presOf" srcId="{07DF7B2E-23AD-411C-B78D-C70074971EA0}" destId="{9FD5D98B-90E7-4191-9D14-49D220732307}" srcOrd="0" destOrd="0" presId="urn:microsoft.com/office/officeart/2005/8/layout/vList2"/>
    <dgm:cxn modelId="{63CF9F1E-264A-418A-BA9C-25F64AE2F6F6}" srcId="{07DF7B2E-23AD-411C-B78D-C70074971EA0}" destId="{F59A18CC-0B2F-4952-8434-B96ACB8C8344}" srcOrd="0" destOrd="0" parTransId="{480BBFC6-8674-42FA-AB66-4C01955AD4ED}" sibTransId="{0E8C666C-F348-4394-B760-4A34FAE1DBEA}"/>
    <dgm:cxn modelId="{3B86672B-09D1-4BEF-B576-E5783EF1982D}" type="presOf" srcId="{F59A18CC-0B2F-4952-8434-B96ACB8C8344}" destId="{BC43BEBC-F037-4F76-9E39-EF8F5E36EF32}" srcOrd="0" destOrd="0" presId="urn:microsoft.com/office/officeart/2005/8/layout/vList2"/>
    <dgm:cxn modelId="{E9BA3F4B-A72B-40E1-AB92-CE6006288D70}" srcId="{CD1F351F-69DE-4046-8096-EA61A19FCCA9}" destId="{07DF7B2E-23AD-411C-B78D-C70074971EA0}" srcOrd="1" destOrd="0" parTransId="{D9E13B08-CC80-4ED3-9660-30FB6EBB3794}" sibTransId="{7C70B048-1E6E-4947-B7ED-82DE24F08D07}"/>
    <dgm:cxn modelId="{E4F68F79-832B-42E4-9E4C-2AB8A1F6CD6B}" type="presOf" srcId="{29DE9543-28D5-4490-A4F0-5EEED2FDD585}" destId="{919B6954-A725-4D5E-BA92-C4A5D3F78145}" srcOrd="0" destOrd="0" presId="urn:microsoft.com/office/officeart/2005/8/layout/vList2"/>
    <dgm:cxn modelId="{06904390-68FB-4D45-A162-FF3B67BBC478}" type="presOf" srcId="{CD1F351F-69DE-4046-8096-EA61A19FCCA9}" destId="{9EA40AF6-236C-45D0-B81D-04CBE242BD4A}" srcOrd="0" destOrd="0" presId="urn:microsoft.com/office/officeart/2005/8/layout/vList2"/>
    <dgm:cxn modelId="{23F484A7-FC13-478C-8DF7-0431FA04CA69}" srcId="{CD1F351F-69DE-4046-8096-EA61A19FCCA9}" destId="{29DE9543-28D5-4490-A4F0-5EEED2FDD585}" srcOrd="0" destOrd="0" parTransId="{AFE4EEB1-92FE-4A01-B405-B24820E3F861}" sibTransId="{A4E398ED-01F9-4EF4-B5E1-D259AC412E7F}"/>
    <dgm:cxn modelId="{5B85C2DA-2FE1-495F-807D-5BFF439BFB0E}" srcId="{29DE9543-28D5-4490-A4F0-5EEED2FDD585}" destId="{5FE5FE36-D6B3-465A-9543-99AAB78A5B2B}" srcOrd="0" destOrd="0" parTransId="{95067788-9E54-4356-91E2-DDFBE13384CE}" sibTransId="{FE0D68F6-ACD2-4671-9C59-8E7AD500C302}"/>
    <dgm:cxn modelId="{8F529DD4-1F54-4573-AE9F-FB4972A12DA2}" type="presParOf" srcId="{9EA40AF6-236C-45D0-B81D-04CBE242BD4A}" destId="{919B6954-A725-4D5E-BA92-C4A5D3F78145}" srcOrd="0" destOrd="0" presId="urn:microsoft.com/office/officeart/2005/8/layout/vList2"/>
    <dgm:cxn modelId="{9ACFDBE3-7698-4EA5-8B5E-21ED0328D664}" type="presParOf" srcId="{9EA40AF6-236C-45D0-B81D-04CBE242BD4A}" destId="{C92C61A8-BC23-44F9-90B0-E70AB3D60322}" srcOrd="1" destOrd="0" presId="urn:microsoft.com/office/officeart/2005/8/layout/vList2"/>
    <dgm:cxn modelId="{106CEEF3-EA9D-4FFE-B76D-2514D1EB974D}" type="presParOf" srcId="{9EA40AF6-236C-45D0-B81D-04CBE242BD4A}" destId="{9FD5D98B-90E7-4191-9D14-49D220732307}" srcOrd="2" destOrd="0" presId="urn:microsoft.com/office/officeart/2005/8/layout/vList2"/>
    <dgm:cxn modelId="{6AC0F704-542B-4C79-84D8-82567745F4F0}" type="presParOf" srcId="{9EA40AF6-236C-45D0-B81D-04CBE242BD4A}" destId="{BC43BEBC-F037-4F76-9E39-EF8F5E36EF3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4AF0E8-2E50-4EE0-83A6-83BE0981DECA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CAED9A23-2342-45F0-AE29-DB369D0CEC74}">
      <dgm:prSet phldrT="[Testo]" custT="1"/>
      <dgm:spPr/>
      <dgm:t>
        <a:bodyPr/>
        <a:lstStyle/>
        <a:p>
          <a:r>
            <a:rPr lang="it-IT" sz="3000" dirty="0"/>
            <a:t>SUPPLY CHAIN A FLUSSO CONTINUO DI RIFORNIMENTO</a:t>
          </a:r>
        </a:p>
      </dgm:t>
    </dgm:pt>
    <dgm:pt modelId="{1793D710-892B-401B-9E24-085E356B810C}" type="parTrans" cxnId="{D26A566C-CA43-4CC6-AF9F-FB2F001A417F}">
      <dgm:prSet/>
      <dgm:spPr/>
      <dgm:t>
        <a:bodyPr/>
        <a:lstStyle/>
        <a:p>
          <a:endParaRPr lang="it-IT"/>
        </a:p>
      </dgm:t>
    </dgm:pt>
    <dgm:pt modelId="{C0EA4765-090B-4BD0-B77B-5F4D496AE42E}" type="sibTrans" cxnId="{D26A566C-CA43-4CC6-AF9F-FB2F001A417F}">
      <dgm:prSet/>
      <dgm:spPr/>
      <dgm:t>
        <a:bodyPr/>
        <a:lstStyle/>
        <a:p>
          <a:endParaRPr lang="it-IT"/>
        </a:p>
      </dgm:t>
    </dgm:pt>
    <dgm:pt modelId="{8B4BA4A4-ABB0-4D3B-AF24-29676A673B9A}">
      <dgm:prSet phldrT="[Testo]" custT="1"/>
      <dgm:spPr/>
      <dgm:t>
        <a:bodyPr/>
        <a:lstStyle/>
        <a:p>
          <a:r>
            <a:rPr lang="it-IT" sz="3000" dirty="0"/>
            <a:t>SUPPLY CHAIN SNELLA</a:t>
          </a:r>
        </a:p>
      </dgm:t>
    </dgm:pt>
    <dgm:pt modelId="{C72F319D-534D-4E7F-8394-6F4E25AAAB6E}" type="parTrans" cxnId="{D525196D-D8C8-415E-ABBE-137C7323BE47}">
      <dgm:prSet/>
      <dgm:spPr/>
      <dgm:t>
        <a:bodyPr/>
        <a:lstStyle/>
        <a:p>
          <a:endParaRPr lang="it-IT"/>
        </a:p>
      </dgm:t>
    </dgm:pt>
    <dgm:pt modelId="{1F2F7163-5A58-4905-B560-808D7A19EBEF}" type="sibTrans" cxnId="{D525196D-D8C8-415E-ABBE-137C7323BE47}">
      <dgm:prSet/>
      <dgm:spPr/>
      <dgm:t>
        <a:bodyPr/>
        <a:lstStyle/>
        <a:p>
          <a:endParaRPr lang="it-IT"/>
        </a:p>
      </dgm:t>
    </dgm:pt>
    <dgm:pt modelId="{EC66AC7F-1CC4-4BE2-910C-BCAFE37C5C4A}">
      <dgm:prSet phldrT="[Testo]" custT="1"/>
      <dgm:spPr/>
      <dgm:t>
        <a:bodyPr/>
        <a:lstStyle/>
        <a:p>
          <a:r>
            <a:rPr lang="it-IT" sz="3000" dirty="0"/>
            <a:t>SUPPLY CHAIN AGILE</a:t>
          </a:r>
        </a:p>
      </dgm:t>
    </dgm:pt>
    <dgm:pt modelId="{17023BD2-7A27-418A-8528-32C92D903C01}" type="parTrans" cxnId="{F497DC16-4B7D-4CA3-B587-9407EEA78251}">
      <dgm:prSet/>
      <dgm:spPr/>
      <dgm:t>
        <a:bodyPr/>
        <a:lstStyle/>
        <a:p>
          <a:endParaRPr lang="it-IT"/>
        </a:p>
      </dgm:t>
    </dgm:pt>
    <dgm:pt modelId="{3019D8EA-772A-4965-8EA5-61AACF932A8C}" type="sibTrans" cxnId="{F497DC16-4B7D-4CA3-B587-9407EEA78251}">
      <dgm:prSet/>
      <dgm:spPr/>
      <dgm:t>
        <a:bodyPr/>
        <a:lstStyle/>
        <a:p>
          <a:endParaRPr lang="it-IT"/>
        </a:p>
      </dgm:t>
    </dgm:pt>
    <dgm:pt modelId="{B96F9BB1-F6D9-4575-A2DE-EB23DFCC8924}">
      <dgm:prSet phldrT="[Testo]" custT="1"/>
      <dgm:spPr/>
      <dgm:t>
        <a:bodyPr/>
        <a:lstStyle/>
        <a:p>
          <a:r>
            <a:rPr lang="it-IT" sz="3000" dirty="0"/>
            <a:t>SUPPLY CHAIN PIENAMENTE FLESSIBILE</a:t>
          </a:r>
        </a:p>
      </dgm:t>
    </dgm:pt>
    <dgm:pt modelId="{A62B86E9-FCBF-4A05-A4E0-5FFFC7F32B61}" type="parTrans" cxnId="{12379EA2-4377-4A81-A102-AF10D5787E9A}">
      <dgm:prSet/>
      <dgm:spPr/>
      <dgm:t>
        <a:bodyPr/>
        <a:lstStyle/>
        <a:p>
          <a:endParaRPr lang="it-IT"/>
        </a:p>
      </dgm:t>
    </dgm:pt>
    <dgm:pt modelId="{69E6E7B1-BDBE-41B4-A1D6-E2121BC53E64}" type="sibTrans" cxnId="{12379EA2-4377-4A81-A102-AF10D5787E9A}">
      <dgm:prSet/>
      <dgm:spPr/>
      <dgm:t>
        <a:bodyPr/>
        <a:lstStyle/>
        <a:p>
          <a:endParaRPr lang="it-IT"/>
        </a:p>
      </dgm:t>
    </dgm:pt>
    <dgm:pt modelId="{73053E06-0D88-4DE5-A20A-39DA8DB52260}" type="pres">
      <dgm:prSet presAssocID="{E34AF0E8-2E50-4EE0-83A6-83BE0981DECA}" presName="diagram" presStyleCnt="0">
        <dgm:presLayoutVars>
          <dgm:dir/>
          <dgm:resizeHandles val="exact"/>
        </dgm:presLayoutVars>
      </dgm:prSet>
      <dgm:spPr/>
    </dgm:pt>
    <dgm:pt modelId="{6229526A-471E-48FA-8FD9-337AB2751497}" type="pres">
      <dgm:prSet presAssocID="{CAED9A23-2342-45F0-AE29-DB369D0CEC74}" presName="node" presStyleLbl="node1" presStyleIdx="0" presStyleCnt="4">
        <dgm:presLayoutVars>
          <dgm:bulletEnabled val="1"/>
        </dgm:presLayoutVars>
      </dgm:prSet>
      <dgm:spPr/>
    </dgm:pt>
    <dgm:pt modelId="{8676DB6C-7562-4007-8122-FD2947EB174E}" type="pres">
      <dgm:prSet presAssocID="{C0EA4765-090B-4BD0-B77B-5F4D496AE42E}" presName="sibTrans" presStyleCnt="0"/>
      <dgm:spPr/>
    </dgm:pt>
    <dgm:pt modelId="{F75BF5C0-C9B9-4A5C-B902-2FC050310358}" type="pres">
      <dgm:prSet presAssocID="{8B4BA4A4-ABB0-4D3B-AF24-29676A673B9A}" presName="node" presStyleLbl="node1" presStyleIdx="1" presStyleCnt="4">
        <dgm:presLayoutVars>
          <dgm:bulletEnabled val="1"/>
        </dgm:presLayoutVars>
      </dgm:prSet>
      <dgm:spPr/>
    </dgm:pt>
    <dgm:pt modelId="{93D3B317-7590-497B-B338-4796E61230CB}" type="pres">
      <dgm:prSet presAssocID="{1F2F7163-5A58-4905-B560-808D7A19EBEF}" presName="sibTrans" presStyleCnt="0"/>
      <dgm:spPr/>
    </dgm:pt>
    <dgm:pt modelId="{B45914AF-FF19-4EAF-9526-AFAF5F739BC1}" type="pres">
      <dgm:prSet presAssocID="{EC66AC7F-1CC4-4BE2-910C-BCAFE37C5C4A}" presName="node" presStyleLbl="node1" presStyleIdx="2" presStyleCnt="4">
        <dgm:presLayoutVars>
          <dgm:bulletEnabled val="1"/>
        </dgm:presLayoutVars>
      </dgm:prSet>
      <dgm:spPr/>
    </dgm:pt>
    <dgm:pt modelId="{4D91F81E-440A-420F-8461-C64B3D68B40A}" type="pres">
      <dgm:prSet presAssocID="{3019D8EA-772A-4965-8EA5-61AACF932A8C}" presName="sibTrans" presStyleCnt="0"/>
      <dgm:spPr/>
    </dgm:pt>
    <dgm:pt modelId="{4CCDC9B3-ADDA-400B-BEAD-513B5020C271}" type="pres">
      <dgm:prSet presAssocID="{B96F9BB1-F6D9-4575-A2DE-EB23DFCC8924}" presName="node" presStyleLbl="node1" presStyleIdx="3" presStyleCnt="4">
        <dgm:presLayoutVars>
          <dgm:bulletEnabled val="1"/>
        </dgm:presLayoutVars>
      </dgm:prSet>
      <dgm:spPr/>
    </dgm:pt>
  </dgm:ptLst>
  <dgm:cxnLst>
    <dgm:cxn modelId="{5677C50D-2A81-4FB5-B9B6-38843F33CAEC}" type="presOf" srcId="{8B4BA4A4-ABB0-4D3B-AF24-29676A673B9A}" destId="{F75BF5C0-C9B9-4A5C-B902-2FC050310358}" srcOrd="0" destOrd="0" presId="urn:microsoft.com/office/officeart/2005/8/layout/default"/>
    <dgm:cxn modelId="{EBA81E12-3A41-4106-BA31-DC8E0B1BD900}" type="presOf" srcId="{CAED9A23-2342-45F0-AE29-DB369D0CEC74}" destId="{6229526A-471E-48FA-8FD9-337AB2751497}" srcOrd="0" destOrd="0" presId="urn:microsoft.com/office/officeart/2005/8/layout/default"/>
    <dgm:cxn modelId="{F497DC16-4B7D-4CA3-B587-9407EEA78251}" srcId="{E34AF0E8-2E50-4EE0-83A6-83BE0981DECA}" destId="{EC66AC7F-1CC4-4BE2-910C-BCAFE37C5C4A}" srcOrd="2" destOrd="0" parTransId="{17023BD2-7A27-418A-8528-32C92D903C01}" sibTransId="{3019D8EA-772A-4965-8EA5-61AACF932A8C}"/>
    <dgm:cxn modelId="{D26A566C-CA43-4CC6-AF9F-FB2F001A417F}" srcId="{E34AF0E8-2E50-4EE0-83A6-83BE0981DECA}" destId="{CAED9A23-2342-45F0-AE29-DB369D0CEC74}" srcOrd="0" destOrd="0" parTransId="{1793D710-892B-401B-9E24-085E356B810C}" sibTransId="{C0EA4765-090B-4BD0-B77B-5F4D496AE42E}"/>
    <dgm:cxn modelId="{D525196D-D8C8-415E-ABBE-137C7323BE47}" srcId="{E34AF0E8-2E50-4EE0-83A6-83BE0981DECA}" destId="{8B4BA4A4-ABB0-4D3B-AF24-29676A673B9A}" srcOrd="1" destOrd="0" parTransId="{C72F319D-534D-4E7F-8394-6F4E25AAAB6E}" sibTransId="{1F2F7163-5A58-4905-B560-808D7A19EBEF}"/>
    <dgm:cxn modelId="{2C1DFD56-DE4C-4DCD-BDA3-907E1FA24A48}" type="presOf" srcId="{E34AF0E8-2E50-4EE0-83A6-83BE0981DECA}" destId="{73053E06-0D88-4DE5-A20A-39DA8DB52260}" srcOrd="0" destOrd="0" presId="urn:microsoft.com/office/officeart/2005/8/layout/default"/>
    <dgm:cxn modelId="{C76C6F58-DC98-49C7-B30D-BEA1911B86AA}" type="presOf" srcId="{B96F9BB1-F6D9-4575-A2DE-EB23DFCC8924}" destId="{4CCDC9B3-ADDA-400B-BEAD-513B5020C271}" srcOrd="0" destOrd="0" presId="urn:microsoft.com/office/officeart/2005/8/layout/default"/>
    <dgm:cxn modelId="{12379EA2-4377-4A81-A102-AF10D5787E9A}" srcId="{E34AF0E8-2E50-4EE0-83A6-83BE0981DECA}" destId="{B96F9BB1-F6D9-4575-A2DE-EB23DFCC8924}" srcOrd="3" destOrd="0" parTransId="{A62B86E9-FCBF-4A05-A4E0-5FFFC7F32B61}" sibTransId="{69E6E7B1-BDBE-41B4-A1D6-E2121BC53E64}"/>
    <dgm:cxn modelId="{8C060DFB-455F-4655-B7F7-AB5644A538BF}" type="presOf" srcId="{EC66AC7F-1CC4-4BE2-910C-BCAFE37C5C4A}" destId="{B45914AF-FF19-4EAF-9526-AFAF5F739BC1}" srcOrd="0" destOrd="0" presId="urn:microsoft.com/office/officeart/2005/8/layout/default"/>
    <dgm:cxn modelId="{A2788392-5B80-4F77-8546-734F1A372282}" type="presParOf" srcId="{73053E06-0D88-4DE5-A20A-39DA8DB52260}" destId="{6229526A-471E-48FA-8FD9-337AB2751497}" srcOrd="0" destOrd="0" presId="urn:microsoft.com/office/officeart/2005/8/layout/default"/>
    <dgm:cxn modelId="{60B8A5B3-7BF1-475C-B17D-6E7B49AEA0C1}" type="presParOf" srcId="{73053E06-0D88-4DE5-A20A-39DA8DB52260}" destId="{8676DB6C-7562-4007-8122-FD2947EB174E}" srcOrd="1" destOrd="0" presId="urn:microsoft.com/office/officeart/2005/8/layout/default"/>
    <dgm:cxn modelId="{E8D5F0C9-A20E-4697-A26E-971AD279EEB1}" type="presParOf" srcId="{73053E06-0D88-4DE5-A20A-39DA8DB52260}" destId="{F75BF5C0-C9B9-4A5C-B902-2FC050310358}" srcOrd="2" destOrd="0" presId="urn:microsoft.com/office/officeart/2005/8/layout/default"/>
    <dgm:cxn modelId="{05BDEF8B-D275-4454-A22D-6EB7EB3CB28A}" type="presParOf" srcId="{73053E06-0D88-4DE5-A20A-39DA8DB52260}" destId="{93D3B317-7590-497B-B338-4796E61230CB}" srcOrd="3" destOrd="0" presId="urn:microsoft.com/office/officeart/2005/8/layout/default"/>
    <dgm:cxn modelId="{6BA57631-3155-4054-B0C3-E76E82E91772}" type="presParOf" srcId="{73053E06-0D88-4DE5-A20A-39DA8DB52260}" destId="{B45914AF-FF19-4EAF-9526-AFAF5F739BC1}" srcOrd="4" destOrd="0" presId="urn:microsoft.com/office/officeart/2005/8/layout/default"/>
    <dgm:cxn modelId="{28EA783A-D56E-411B-BE73-53854EDF9832}" type="presParOf" srcId="{73053E06-0D88-4DE5-A20A-39DA8DB52260}" destId="{4D91F81E-440A-420F-8461-C64B3D68B40A}" srcOrd="5" destOrd="0" presId="urn:microsoft.com/office/officeart/2005/8/layout/default"/>
    <dgm:cxn modelId="{A43D6159-D0CF-44D3-95DD-793AB60372E2}" type="presParOf" srcId="{73053E06-0D88-4DE5-A20A-39DA8DB52260}" destId="{4CCDC9B3-ADDA-400B-BEAD-513B5020C27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4AF0E8-2E50-4EE0-83A6-83BE0981DECA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CAED9A23-2342-45F0-AE29-DB369D0CEC74}">
      <dgm:prSet phldrT="[Testo]"/>
      <dgm:spPr/>
      <dgm:t>
        <a:bodyPr/>
        <a:lstStyle/>
        <a:p>
          <a:r>
            <a:rPr lang="it-IT" dirty="0"/>
            <a:t>Si basa sulla collaborazione con i fornitori per soddisfare i bisogni di una domanda relativamente prevedibile che dev’essere preservata nel tempo</a:t>
          </a:r>
        </a:p>
      </dgm:t>
    </dgm:pt>
    <dgm:pt modelId="{1793D710-892B-401B-9E24-085E356B810C}" type="parTrans" cxnId="{D26A566C-CA43-4CC6-AF9F-FB2F001A417F}">
      <dgm:prSet/>
      <dgm:spPr/>
      <dgm:t>
        <a:bodyPr/>
        <a:lstStyle/>
        <a:p>
          <a:endParaRPr lang="it-IT"/>
        </a:p>
      </dgm:t>
    </dgm:pt>
    <dgm:pt modelId="{C0EA4765-090B-4BD0-B77B-5F4D496AE42E}" type="sibTrans" cxnId="{D26A566C-CA43-4CC6-AF9F-FB2F001A417F}">
      <dgm:prSet/>
      <dgm:spPr/>
      <dgm:t>
        <a:bodyPr/>
        <a:lstStyle/>
        <a:p>
          <a:endParaRPr lang="it-IT"/>
        </a:p>
      </dgm:t>
    </dgm:pt>
    <dgm:pt modelId="{8B4BA4A4-ABB0-4D3B-AF24-29676A673B9A}">
      <dgm:prSet phldrT="[Testo]"/>
      <dgm:spPr/>
      <dgm:t>
        <a:bodyPr/>
        <a:lstStyle/>
        <a:p>
          <a:r>
            <a:rPr lang="it-IT" dirty="0"/>
            <a:t>E’ un caso esterno di filiera agile, dove è presente una minoranza di clienti esigenti, propensi a pagare per elevati livelli di servizio.</a:t>
          </a:r>
        </a:p>
      </dgm:t>
    </dgm:pt>
    <dgm:pt modelId="{C72F319D-534D-4E7F-8394-6F4E25AAAB6E}" type="parTrans" cxnId="{D525196D-D8C8-415E-ABBE-137C7323BE47}">
      <dgm:prSet/>
      <dgm:spPr/>
      <dgm:t>
        <a:bodyPr/>
        <a:lstStyle/>
        <a:p>
          <a:endParaRPr lang="it-IT"/>
        </a:p>
      </dgm:t>
    </dgm:pt>
    <dgm:pt modelId="{1F2F7163-5A58-4905-B560-808D7A19EBEF}" type="sibTrans" cxnId="{D525196D-D8C8-415E-ABBE-137C7323BE47}">
      <dgm:prSet/>
      <dgm:spPr/>
      <dgm:t>
        <a:bodyPr/>
        <a:lstStyle/>
        <a:p>
          <a:endParaRPr lang="it-IT"/>
        </a:p>
      </dgm:t>
    </dgm:pt>
    <dgm:pt modelId="{3331A637-80A2-4F5B-9D0C-9A688CB53240}">
      <dgm:prSet phldrT="[Testo]"/>
      <dgm:spPr/>
      <dgm:t>
        <a:bodyPr/>
        <a:lstStyle/>
        <a:p>
          <a:r>
            <a:rPr lang="it-IT" dirty="0"/>
            <a:t>L’attenzione si concentra sulla riduzione dei costi, ove possibile. Si adatta bene a situazioni in cui i principali criteri di valutazione dei clienti si basano su costi ed efficienza operativa. </a:t>
          </a:r>
        </a:p>
      </dgm:t>
    </dgm:pt>
    <dgm:pt modelId="{55805EA2-F351-4872-88E6-3F6A1FAF8498}" type="parTrans" cxnId="{20A24C23-4490-4EBC-9E83-DD2816755B4E}">
      <dgm:prSet/>
      <dgm:spPr/>
      <dgm:t>
        <a:bodyPr/>
        <a:lstStyle/>
        <a:p>
          <a:endParaRPr lang="it-IT"/>
        </a:p>
      </dgm:t>
    </dgm:pt>
    <dgm:pt modelId="{3336B6D3-1380-4DDA-B2AB-6D010836C3C4}" type="sibTrans" cxnId="{20A24C23-4490-4EBC-9E83-DD2816755B4E}">
      <dgm:prSet/>
      <dgm:spPr/>
      <dgm:t>
        <a:bodyPr/>
        <a:lstStyle/>
        <a:p>
          <a:endParaRPr lang="it-IT"/>
        </a:p>
      </dgm:t>
    </dgm:pt>
    <dgm:pt modelId="{443AB7A6-B402-4BB7-8C2E-C1CDFC471705}">
      <dgm:prSet phldrT="[Testo]"/>
      <dgm:spPr/>
      <dgm:t>
        <a:bodyPr/>
        <a:lstStyle/>
        <a:p>
          <a:r>
            <a:rPr lang="it-IT" dirty="0"/>
            <a:t>Approccio appropriato in situazioni dove la domanda è imprevedibile ed è guidata dall’attenzione che l’azienda presta al cliente.</a:t>
          </a:r>
        </a:p>
        <a:p>
          <a:r>
            <a:rPr lang="it-IT" dirty="0"/>
            <a:t>La parola chiave è la REATTIVITA’</a:t>
          </a:r>
        </a:p>
      </dgm:t>
    </dgm:pt>
    <dgm:pt modelId="{4E8D6094-5E54-4796-B03B-50B14C114E10}" type="parTrans" cxnId="{523027EC-BCFB-49A0-A192-F162A05DB7C4}">
      <dgm:prSet/>
      <dgm:spPr/>
      <dgm:t>
        <a:bodyPr/>
        <a:lstStyle/>
        <a:p>
          <a:endParaRPr lang="it-IT"/>
        </a:p>
      </dgm:t>
    </dgm:pt>
    <dgm:pt modelId="{E92FC762-6199-4B6D-8DAA-53600A6026B8}" type="sibTrans" cxnId="{523027EC-BCFB-49A0-A192-F162A05DB7C4}">
      <dgm:prSet/>
      <dgm:spPr/>
      <dgm:t>
        <a:bodyPr/>
        <a:lstStyle/>
        <a:p>
          <a:endParaRPr lang="it-IT"/>
        </a:p>
      </dgm:t>
    </dgm:pt>
    <dgm:pt modelId="{73053E06-0D88-4DE5-A20A-39DA8DB52260}" type="pres">
      <dgm:prSet presAssocID="{E34AF0E8-2E50-4EE0-83A6-83BE0981DECA}" presName="diagram" presStyleCnt="0">
        <dgm:presLayoutVars>
          <dgm:dir/>
          <dgm:resizeHandles val="exact"/>
        </dgm:presLayoutVars>
      </dgm:prSet>
      <dgm:spPr/>
    </dgm:pt>
    <dgm:pt modelId="{6229526A-471E-48FA-8FD9-337AB2751497}" type="pres">
      <dgm:prSet presAssocID="{CAED9A23-2342-45F0-AE29-DB369D0CEC74}" presName="node" presStyleLbl="node1" presStyleIdx="0" presStyleCnt="4" custLinFactNeighborX="-757" custLinFactNeighborY="420">
        <dgm:presLayoutVars>
          <dgm:bulletEnabled val="1"/>
        </dgm:presLayoutVars>
      </dgm:prSet>
      <dgm:spPr/>
    </dgm:pt>
    <dgm:pt modelId="{8676DB6C-7562-4007-8122-FD2947EB174E}" type="pres">
      <dgm:prSet presAssocID="{C0EA4765-090B-4BD0-B77B-5F4D496AE42E}" presName="sibTrans" presStyleCnt="0"/>
      <dgm:spPr/>
    </dgm:pt>
    <dgm:pt modelId="{B3E652DC-65C1-47C5-9505-3F8FCCF60078}" type="pres">
      <dgm:prSet presAssocID="{3331A637-80A2-4F5B-9D0C-9A688CB53240}" presName="node" presStyleLbl="node1" presStyleIdx="1" presStyleCnt="4">
        <dgm:presLayoutVars>
          <dgm:bulletEnabled val="1"/>
        </dgm:presLayoutVars>
      </dgm:prSet>
      <dgm:spPr/>
    </dgm:pt>
    <dgm:pt modelId="{C4846E14-BCBA-4F46-839B-3B16637B73A2}" type="pres">
      <dgm:prSet presAssocID="{3336B6D3-1380-4DDA-B2AB-6D010836C3C4}" presName="sibTrans" presStyleCnt="0"/>
      <dgm:spPr/>
    </dgm:pt>
    <dgm:pt modelId="{05D1696A-2D1C-462F-8ECD-760FEFFA0754}" type="pres">
      <dgm:prSet presAssocID="{443AB7A6-B402-4BB7-8C2E-C1CDFC471705}" presName="node" presStyleLbl="node1" presStyleIdx="2" presStyleCnt="4">
        <dgm:presLayoutVars>
          <dgm:bulletEnabled val="1"/>
        </dgm:presLayoutVars>
      </dgm:prSet>
      <dgm:spPr/>
    </dgm:pt>
    <dgm:pt modelId="{5DCAEA75-1EA2-4EBC-9003-5FD12E9B4F56}" type="pres">
      <dgm:prSet presAssocID="{E92FC762-6199-4B6D-8DAA-53600A6026B8}" presName="sibTrans" presStyleCnt="0"/>
      <dgm:spPr/>
    </dgm:pt>
    <dgm:pt modelId="{F75BF5C0-C9B9-4A5C-B902-2FC050310358}" type="pres">
      <dgm:prSet presAssocID="{8B4BA4A4-ABB0-4D3B-AF24-29676A673B9A}" presName="node" presStyleLbl="node1" presStyleIdx="3" presStyleCnt="4">
        <dgm:presLayoutVars>
          <dgm:bulletEnabled val="1"/>
        </dgm:presLayoutVars>
      </dgm:prSet>
      <dgm:spPr/>
    </dgm:pt>
  </dgm:ptLst>
  <dgm:cxnLst>
    <dgm:cxn modelId="{5677C50D-2A81-4FB5-B9B6-38843F33CAEC}" type="presOf" srcId="{8B4BA4A4-ABB0-4D3B-AF24-29676A673B9A}" destId="{F75BF5C0-C9B9-4A5C-B902-2FC050310358}" srcOrd="0" destOrd="0" presId="urn:microsoft.com/office/officeart/2005/8/layout/default"/>
    <dgm:cxn modelId="{EBA81E12-3A41-4106-BA31-DC8E0B1BD900}" type="presOf" srcId="{CAED9A23-2342-45F0-AE29-DB369D0CEC74}" destId="{6229526A-471E-48FA-8FD9-337AB2751497}" srcOrd="0" destOrd="0" presId="urn:microsoft.com/office/officeart/2005/8/layout/default"/>
    <dgm:cxn modelId="{20A24C23-4490-4EBC-9E83-DD2816755B4E}" srcId="{E34AF0E8-2E50-4EE0-83A6-83BE0981DECA}" destId="{3331A637-80A2-4F5B-9D0C-9A688CB53240}" srcOrd="1" destOrd="0" parTransId="{55805EA2-F351-4872-88E6-3F6A1FAF8498}" sibTransId="{3336B6D3-1380-4DDA-B2AB-6D010836C3C4}"/>
    <dgm:cxn modelId="{D26A566C-CA43-4CC6-AF9F-FB2F001A417F}" srcId="{E34AF0E8-2E50-4EE0-83A6-83BE0981DECA}" destId="{CAED9A23-2342-45F0-AE29-DB369D0CEC74}" srcOrd="0" destOrd="0" parTransId="{1793D710-892B-401B-9E24-085E356B810C}" sibTransId="{C0EA4765-090B-4BD0-B77B-5F4D496AE42E}"/>
    <dgm:cxn modelId="{D525196D-D8C8-415E-ABBE-137C7323BE47}" srcId="{E34AF0E8-2E50-4EE0-83A6-83BE0981DECA}" destId="{8B4BA4A4-ABB0-4D3B-AF24-29676A673B9A}" srcOrd="3" destOrd="0" parTransId="{C72F319D-534D-4E7F-8394-6F4E25AAAB6E}" sibTransId="{1F2F7163-5A58-4905-B560-808D7A19EBEF}"/>
    <dgm:cxn modelId="{2C1DFD56-DE4C-4DCD-BDA3-907E1FA24A48}" type="presOf" srcId="{E34AF0E8-2E50-4EE0-83A6-83BE0981DECA}" destId="{73053E06-0D88-4DE5-A20A-39DA8DB52260}" srcOrd="0" destOrd="0" presId="urn:microsoft.com/office/officeart/2005/8/layout/default"/>
    <dgm:cxn modelId="{985EF3D6-A051-4AE1-A58D-F87A7E22A04D}" type="presOf" srcId="{3331A637-80A2-4F5B-9D0C-9A688CB53240}" destId="{B3E652DC-65C1-47C5-9505-3F8FCCF60078}" srcOrd="0" destOrd="0" presId="urn:microsoft.com/office/officeart/2005/8/layout/default"/>
    <dgm:cxn modelId="{0C626EEB-8EB6-4891-B762-C6F0341712E3}" type="presOf" srcId="{443AB7A6-B402-4BB7-8C2E-C1CDFC471705}" destId="{05D1696A-2D1C-462F-8ECD-760FEFFA0754}" srcOrd="0" destOrd="0" presId="urn:microsoft.com/office/officeart/2005/8/layout/default"/>
    <dgm:cxn modelId="{523027EC-BCFB-49A0-A192-F162A05DB7C4}" srcId="{E34AF0E8-2E50-4EE0-83A6-83BE0981DECA}" destId="{443AB7A6-B402-4BB7-8C2E-C1CDFC471705}" srcOrd="2" destOrd="0" parTransId="{4E8D6094-5E54-4796-B03B-50B14C114E10}" sibTransId="{E92FC762-6199-4B6D-8DAA-53600A6026B8}"/>
    <dgm:cxn modelId="{A2788392-5B80-4F77-8546-734F1A372282}" type="presParOf" srcId="{73053E06-0D88-4DE5-A20A-39DA8DB52260}" destId="{6229526A-471E-48FA-8FD9-337AB2751497}" srcOrd="0" destOrd="0" presId="urn:microsoft.com/office/officeart/2005/8/layout/default"/>
    <dgm:cxn modelId="{60B8A5B3-7BF1-475C-B17D-6E7B49AEA0C1}" type="presParOf" srcId="{73053E06-0D88-4DE5-A20A-39DA8DB52260}" destId="{8676DB6C-7562-4007-8122-FD2947EB174E}" srcOrd="1" destOrd="0" presId="urn:microsoft.com/office/officeart/2005/8/layout/default"/>
    <dgm:cxn modelId="{7372921B-AF3E-4DB0-9904-EEE215CE2A5F}" type="presParOf" srcId="{73053E06-0D88-4DE5-A20A-39DA8DB52260}" destId="{B3E652DC-65C1-47C5-9505-3F8FCCF60078}" srcOrd="2" destOrd="0" presId="urn:microsoft.com/office/officeart/2005/8/layout/default"/>
    <dgm:cxn modelId="{21EE35E2-ADA5-4289-B440-CD4637BC6059}" type="presParOf" srcId="{73053E06-0D88-4DE5-A20A-39DA8DB52260}" destId="{C4846E14-BCBA-4F46-839B-3B16637B73A2}" srcOrd="3" destOrd="0" presId="urn:microsoft.com/office/officeart/2005/8/layout/default"/>
    <dgm:cxn modelId="{562CBA88-1459-4EF4-B474-F9F61DE8BC7E}" type="presParOf" srcId="{73053E06-0D88-4DE5-A20A-39DA8DB52260}" destId="{05D1696A-2D1C-462F-8ECD-760FEFFA0754}" srcOrd="4" destOrd="0" presId="urn:microsoft.com/office/officeart/2005/8/layout/default"/>
    <dgm:cxn modelId="{A92DB917-7FAC-4E7E-880C-054C33C37B38}" type="presParOf" srcId="{73053E06-0D88-4DE5-A20A-39DA8DB52260}" destId="{5DCAEA75-1EA2-4EBC-9003-5FD12E9B4F56}" srcOrd="5" destOrd="0" presId="urn:microsoft.com/office/officeart/2005/8/layout/default"/>
    <dgm:cxn modelId="{E8D5F0C9-A20E-4697-A26E-971AD279EEB1}" type="presParOf" srcId="{73053E06-0D88-4DE5-A20A-39DA8DB52260}" destId="{F75BF5C0-C9B9-4A5C-B902-2FC05031035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34AF0E8-2E50-4EE0-83A6-83BE0981DECA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3331A637-80A2-4F5B-9D0C-9A688CB53240}">
      <dgm:prSet phldrT="[Testo]" custT="1"/>
      <dgm:spPr/>
      <dgm:t>
        <a:bodyPr/>
        <a:lstStyle/>
        <a:p>
          <a:r>
            <a:rPr lang="it-IT" sz="3000" dirty="0"/>
            <a:t>Le</a:t>
          </a:r>
          <a:r>
            <a:rPr lang="it-IT" sz="3000" baseline="0" dirty="0"/>
            <a:t> tipologie di filiera indicata elencate evidenziano come sia possibile soddisfare al meglio le esigenze di diversi segmenti di clientela, puntando su diverse combinazioni di efficienza e reattività. </a:t>
          </a:r>
          <a:endParaRPr lang="it-IT" sz="3000" dirty="0"/>
        </a:p>
      </dgm:t>
    </dgm:pt>
    <dgm:pt modelId="{3336B6D3-1380-4DDA-B2AB-6D010836C3C4}" type="sibTrans" cxnId="{20A24C23-4490-4EBC-9E83-DD2816755B4E}">
      <dgm:prSet/>
      <dgm:spPr/>
      <dgm:t>
        <a:bodyPr/>
        <a:lstStyle/>
        <a:p>
          <a:endParaRPr lang="it-IT"/>
        </a:p>
      </dgm:t>
    </dgm:pt>
    <dgm:pt modelId="{55805EA2-F351-4872-88E6-3F6A1FAF8498}" type="parTrans" cxnId="{20A24C23-4490-4EBC-9E83-DD2816755B4E}">
      <dgm:prSet/>
      <dgm:spPr/>
      <dgm:t>
        <a:bodyPr/>
        <a:lstStyle/>
        <a:p>
          <a:endParaRPr lang="it-IT"/>
        </a:p>
      </dgm:t>
    </dgm:pt>
    <dgm:pt modelId="{73053E06-0D88-4DE5-A20A-39DA8DB52260}" type="pres">
      <dgm:prSet presAssocID="{E34AF0E8-2E50-4EE0-83A6-83BE0981DECA}" presName="diagram" presStyleCnt="0">
        <dgm:presLayoutVars>
          <dgm:dir/>
          <dgm:resizeHandles val="exact"/>
        </dgm:presLayoutVars>
      </dgm:prSet>
      <dgm:spPr/>
    </dgm:pt>
    <dgm:pt modelId="{B3E652DC-65C1-47C5-9505-3F8FCCF60078}" type="pres">
      <dgm:prSet presAssocID="{3331A637-80A2-4F5B-9D0C-9A688CB53240}" presName="node" presStyleLbl="node1" presStyleIdx="0" presStyleCnt="1" custScaleY="40688" custLinFactNeighborY="10048">
        <dgm:presLayoutVars>
          <dgm:bulletEnabled val="1"/>
        </dgm:presLayoutVars>
      </dgm:prSet>
      <dgm:spPr/>
    </dgm:pt>
  </dgm:ptLst>
  <dgm:cxnLst>
    <dgm:cxn modelId="{20A24C23-4490-4EBC-9E83-DD2816755B4E}" srcId="{E34AF0E8-2E50-4EE0-83A6-83BE0981DECA}" destId="{3331A637-80A2-4F5B-9D0C-9A688CB53240}" srcOrd="0" destOrd="0" parTransId="{55805EA2-F351-4872-88E6-3F6A1FAF8498}" sibTransId="{3336B6D3-1380-4DDA-B2AB-6D010836C3C4}"/>
    <dgm:cxn modelId="{2C1DFD56-DE4C-4DCD-BDA3-907E1FA24A48}" type="presOf" srcId="{E34AF0E8-2E50-4EE0-83A6-83BE0981DECA}" destId="{73053E06-0D88-4DE5-A20A-39DA8DB52260}" srcOrd="0" destOrd="0" presId="urn:microsoft.com/office/officeart/2005/8/layout/default"/>
    <dgm:cxn modelId="{985EF3D6-A051-4AE1-A58D-F87A7E22A04D}" type="presOf" srcId="{3331A637-80A2-4F5B-9D0C-9A688CB53240}" destId="{B3E652DC-65C1-47C5-9505-3F8FCCF60078}" srcOrd="0" destOrd="0" presId="urn:microsoft.com/office/officeart/2005/8/layout/default"/>
    <dgm:cxn modelId="{7372921B-AF3E-4DB0-9904-EEE215CE2A5F}" type="presParOf" srcId="{73053E06-0D88-4DE5-A20A-39DA8DB52260}" destId="{B3E652DC-65C1-47C5-9505-3F8FCCF6007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EE846-4058-4529-A1FF-FAC48A83897C}">
      <dsp:nvSpPr>
        <dsp:cNvPr id="0" name=""/>
        <dsp:cNvSpPr/>
      </dsp:nvSpPr>
      <dsp:spPr>
        <a:xfrm>
          <a:off x="0" y="2179"/>
          <a:ext cx="8980670" cy="1013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Insieme di fornitori che svolgono attività di produzione e vendita di beni, servizi e informazioni per un’impresa focale.</a:t>
          </a:r>
        </a:p>
      </dsp:txBody>
      <dsp:txXfrm>
        <a:off x="49482" y="51661"/>
        <a:ext cx="8881706" cy="914688"/>
      </dsp:txXfrm>
    </dsp:sp>
    <dsp:sp modelId="{138A9A87-65FA-41F8-8C73-B85C26D0EF4F}">
      <dsp:nvSpPr>
        <dsp:cNvPr id="0" name=""/>
        <dsp:cNvSpPr/>
      </dsp:nvSpPr>
      <dsp:spPr>
        <a:xfrm>
          <a:off x="0" y="1015832"/>
          <a:ext cx="8980670" cy="309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136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CATENA DI FORNITURA</a:t>
          </a:r>
        </a:p>
      </dsp:txBody>
      <dsp:txXfrm>
        <a:off x="0" y="1015832"/>
        <a:ext cx="8980670" cy="309348"/>
      </dsp:txXfrm>
    </dsp:sp>
    <dsp:sp modelId="{D5AAD791-AB90-4818-934A-AF4661C35344}">
      <dsp:nvSpPr>
        <dsp:cNvPr id="0" name=""/>
        <dsp:cNvSpPr/>
      </dsp:nvSpPr>
      <dsp:spPr>
        <a:xfrm>
          <a:off x="0" y="1302874"/>
          <a:ext cx="8980670" cy="1013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Organizzazione che tramite proprie funzioni svolge determinate attività’ di trasformazione/adattamento dei beni e servizi forniti dalla catena di fornitura.</a:t>
          </a:r>
        </a:p>
      </dsp:txBody>
      <dsp:txXfrm>
        <a:off x="49482" y="1352356"/>
        <a:ext cx="8881706" cy="914688"/>
      </dsp:txXfrm>
    </dsp:sp>
    <dsp:sp modelId="{6A830D62-CB75-4D9D-B141-9FB7C08B0B2D}">
      <dsp:nvSpPr>
        <dsp:cNvPr id="0" name=""/>
        <dsp:cNvSpPr/>
      </dsp:nvSpPr>
      <dsp:spPr>
        <a:xfrm>
          <a:off x="314887" y="2338833"/>
          <a:ext cx="8350895" cy="101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957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IMPRESA FOCALE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it-IT" sz="2000" kern="1200" dirty="0"/>
        </a:p>
      </dsp:txBody>
      <dsp:txXfrm>
        <a:off x="314887" y="2338833"/>
        <a:ext cx="8350895" cy="101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EE846-4058-4529-A1FF-FAC48A83897C}">
      <dsp:nvSpPr>
        <dsp:cNvPr id="0" name=""/>
        <dsp:cNvSpPr/>
      </dsp:nvSpPr>
      <dsp:spPr>
        <a:xfrm>
          <a:off x="0" y="1226"/>
          <a:ext cx="8837110" cy="868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Insieme</a:t>
          </a:r>
          <a:r>
            <a:rPr lang="it-IT" sz="2500" kern="1200" baseline="0" dirty="0"/>
            <a:t> di soggetti che distribuiscono i prodotti/servizi dell’impresa focale </a:t>
          </a:r>
          <a:endParaRPr lang="it-IT" sz="2500" kern="1200" dirty="0"/>
        </a:p>
      </dsp:txBody>
      <dsp:txXfrm>
        <a:off x="42374" y="43600"/>
        <a:ext cx="8752362" cy="783291"/>
      </dsp:txXfrm>
    </dsp:sp>
    <dsp:sp modelId="{138A9A87-65FA-41F8-8C73-B85C26D0EF4F}">
      <dsp:nvSpPr>
        <dsp:cNvPr id="0" name=""/>
        <dsp:cNvSpPr/>
      </dsp:nvSpPr>
      <dsp:spPr>
        <a:xfrm>
          <a:off x="0" y="869265"/>
          <a:ext cx="8837110" cy="3642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578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CANALI DISTRIBUTIVI</a:t>
          </a:r>
        </a:p>
      </dsp:txBody>
      <dsp:txXfrm>
        <a:off x="0" y="869265"/>
        <a:ext cx="8837110" cy="364251"/>
      </dsp:txXfrm>
    </dsp:sp>
    <dsp:sp modelId="{D5AAD791-AB90-4818-934A-AF4661C35344}">
      <dsp:nvSpPr>
        <dsp:cNvPr id="0" name=""/>
        <dsp:cNvSpPr/>
      </dsp:nvSpPr>
      <dsp:spPr>
        <a:xfrm>
          <a:off x="0" y="1233516"/>
          <a:ext cx="8837110" cy="868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Sono i soggetti che acquistano e consumano i prodotti e servizi   soggetti dei canali distributivi dell’impresa focale</a:t>
          </a:r>
        </a:p>
      </dsp:txBody>
      <dsp:txXfrm>
        <a:off x="42374" y="1275890"/>
        <a:ext cx="8752362" cy="783291"/>
      </dsp:txXfrm>
    </dsp:sp>
    <dsp:sp modelId="{6A830D62-CB75-4D9D-B141-9FB7C08B0B2D}">
      <dsp:nvSpPr>
        <dsp:cNvPr id="0" name=""/>
        <dsp:cNvSpPr/>
      </dsp:nvSpPr>
      <dsp:spPr>
        <a:xfrm>
          <a:off x="0" y="2101556"/>
          <a:ext cx="8837110" cy="1043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578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500" kern="12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CLIENTI FINALI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it-IT" sz="2000" kern="1200" dirty="0"/>
        </a:p>
      </dsp:txBody>
      <dsp:txXfrm>
        <a:off x="0" y="2101556"/>
        <a:ext cx="8837110" cy="10435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B6954-A725-4D5E-BA92-C4A5D3F78145}">
      <dsp:nvSpPr>
        <dsp:cNvPr id="0" name=""/>
        <dsp:cNvSpPr/>
      </dsp:nvSpPr>
      <dsp:spPr>
        <a:xfrm>
          <a:off x="0" y="416133"/>
          <a:ext cx="8128000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bg1"/>
              </a:solidFill>
            </a:rPr>
            <a:t>Orientamento della gestione della filiera non più incentrata su processi produttivi e di approvvigionamento</a:t>
          </a:r>
        </a:p>
      </dsp:txBody>
      <dsp:txXfrm>
        <a:off x="59399" y="475532"/>
        <a:ext cx="8009202" cy="1098002"/>
      </dsp:txXfrm>
    </dsp:sp>
    <dsp:sp modelId="{C92C61A8-BC23-44F9-90B0-E70AB3D60322}">
      <dsp:nvSpPr>
        <dsp:cNvPr id="0" name=""/>
        <dsp:cNvSpPr/>
      </dsp:nvSpPr>
      <dsp:spPr>
        <a:xfrm>
          <a:off x="0" y="16329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30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APPROCCIO SUPPLY-PUSH</a:t>
          </a:r>
        </a:p>
      </dsp:txBody>
      <dsp:txXfrm>
        <a:off x="0" y="1632933"/>
        <a:ext cx="8128000" cy="1076400"/>
      </dsp:txXfrm>
    </dsp:sp>
    <dsp:sp modelId="{9FD5D98B-90E7-4191-9D14-49D220732307}">
      <dsp:nvSpPr>
        <dsp:cNvPr id="0" name=""/>
        <dsp:cNvSpPr/>
      </dsp:nvSpPr>
      <dsp:spPr>
        <a:xfrm>
          <a:off x="0" y="2709333"/>
          <a:ext cx="8128000" cy="1216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kern="1200" dirty="0">
              <a:solidFill>
                <a:schemeClr val="bg1"/>
              </a:solidFill>
            </a:rPr>
            <a:t>Orientamento della gestione incentrata su processi produttivi e di approvvigionamento che generano valore per il cliente</a:t>
          </a:r>
        </a:p>
      </dsp:txBody>
      <dsp:txXfrm>
        <a:off x="59399" y="2768732"/>
        <a:ext cx="8009202" cy="1098002"/>
      </dsp:txXfrm>
    </dsp:sp>
    <dsp:sp modelId="{BC43BEBC-F037-4F76-9E39-EF8F5E36EF32}">
      <dsp:nvSpPr>
        <dsp:cNvPr id="0" name=""/>
        <dsp:cNvSpPr/>
      </dsp:nvSpPr>
      <dsp:spPr>
        <a:xfrm>
          <a:off x="0" y="39261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8100" rIns="213360" bIns="3810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3000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APPROCCIO DEMAND-PULL</a:t>
          </a:r>
        </a:p>
      </dsp:txBody>
      <dsp:txXfrm>
        <a:off x="0" y="3926133"/>
        <a:ext cx="8128000" cy="1076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9526A-471E-48FA-8FD9-337AB2751497}">
      <dsp:nvSpPr>
        <dsp:cNvPr id="0" name=""/>
        <dsp:cNvSpPr/>
      </dsp:nvSpPr>
      <dsp:spPr>
        <a:xfrm>
          <a:off x="992" y="194138"/>
          <a:ext cx="3869531" cy="2321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SUPPLY CHAIN A FLUSSO CONTINUO DI RIFORNIMENTO</a:t>
          </a:r>
        </a:p>
      </dsp:txBody>
      <dsp:txXfrm>
        <a:off x="992" y="194138"/>
        <a:ext cx="3869531" cy="2321718"/>
      </dsp:txXfrm>
    </dsp:sp>
    <dsp:sp modelId="{F75BF5C0-C9B9-4A5C-B902-2FC050310358}">
      <dsp:nvSpPr>
        <dsp:cNvPr id="0" name=""/>
        <dsp:cNvSpPr/>
      </dsp:nvSpPr>
      <dsp:spPr>
        <a:xfrm>
          <a:off x="4257476" y="194138"/>
          <a:ext cx="3869531" cy="2321718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SUPPLY CHAIN SNELLA</a:t>
          </a:r>
        </a:p>
      </dsp:txBody>
      <dsp:txXfrm>
        <a:off x="4257476" y="194138"/>
        <a:ext cx="3869531" cy="2321718"/>
      </dsp:txXfrm>
    </dsp:sp>
    <dsp:sp modelId="{B45914AF-FF19-4EAF-9526-AFAF5F739BC1}">
      <dsp:nvSpPr>
        <dsp:cNvPr id="0" name=""/>
        <dsp:cNvSpPr/>
      </dsp:nvSpPr>
      <dsp:spPr>
        <a:xfrm>
          <a:off x="992" y="2902810"/>
          <a:ext cx="3869531" cy="2321718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SUPPLY CHAIN AGILE</a:t>
          </a:r>
        </a:p>
      </dsp:txBody>
      <dsp:txXfrm>
        <a:off x="992" y="2902810"/>
        <a:ext cx="3869531" cy="2321718"/>
      </dsp:txXfrm>
    </dsp:sp>
    <dsp:sp modelId="{4CCDC9B3-ADDA-400B-BEAD-513B5020C271}">
      <dsp:nvSpPr>
        <dsp:cNvPr id="0" name=""/>
        <dsp:cNvSpPr/>
      </dsp:nvSpPr>
      <dsp:spPr>
        <a:xfrm>
          <a:off x="4257476" y="2902810"/>
          <a:ext cx="3869531" cy="2321718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SUPPLY CHAIN PIENAMENTE FLESSIBILE</a:t>
          </a:r>
        </a:p>
      </dsp:txBody>
      <dsp:txXfrm>
        <a:off x="4257476" y="2902810"/>
        <a:ext cx="3869531" cy="23217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9526A-471E-48FA-8FD9-337AB2751497}">
      <dsp:nvSpPr>
        <dsp:cNvPr id="0" name=""/>
        <dsp:cNvSpPr/>
      </dsp:nvSpPr>
      <dsp:spPr>
        <a:xfrm>
          <a:off x="835271" y="10828"/>
          <a:ext cx="4167704" cy="25006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Si basa sulla collaborazione con i fornitori per soddisfare i bisogni di una domanda relativamente prevedibile che dev’essere preservata nel tempo</a:t>
          </a:r>
        </a:p>
      </dsp:txBody>
      <dsp:txXfrm>
        <a:off x="835271" y="10828"/>
        <a:ext cx="4167704" cy="2500622"/>
      </dsp:txXfrm>
    </dsp:sp>
    <dsp:sp modelId="{B3E652DC-65C1-47C5-9505-3F8FCCF60078}">
      <dsp:nvSpPr>
        <dsp:cNvPr id="0" name=""/>
        <dsp:cNvSpPr/>
      </dsp:nvSpPr>
      <dsp:spPr>
        <a:xfrm>
          <a:off x="5451295" y="325"/>
          <a:ext cx="4167704" cy="2500622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L’attenzione si concentra sulla riduzione dei costi, ove possibile. Si adatta bene a situazioni in cui i principali criteri di valutazione dei clienti si basano su costi ed efficienza operativa. </a:t>
          </a:r>
        </a:p>
      </dsp:txBody>
      <dsp:txXfrm>
        <a:off x="5451295" y="325"/>
        <a:ext cx="4167704" cy="2500622"/>
      </dsp:txXfrm>
    </dsp:sp>
    <dsp:sp modelId="{05D1696A-2D1C-462F-8ECD-760FEFFA0754}">
      <dsp:nvSpPr>
        <dsp:cNvPr id="0" name=""/>
        <dsp:cNvSpPr/>
      </dsp:nvSpPr>
      <dsp:spPr>
        <a:xfrm>
          <a:off x="866821" y="2917718"/>
          <a:ext cx="4167704" cy="2500622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Approccio appropriato in situazioni dove la domanda è imprevedibile ed è guidata dall’attenzione che l’azienda presta al cliente.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La parola chiave è la REATTIVITA’</a:t>
          </a:r>
        </a:p>
      </dsp:txBody>
      <dsp:txXfrm>
        <a:off x="866821" y="2917718"/>
        <a:ext cx="4167704" cy="2500622"/>
      </dsp:txXfrm>
    </dsp:sp>
    <dsp:sp modelId="{F75BF5C0-C9B9-4A5C-B902-2FC050310358}">
      <dsp:nvSpPr>
        <dsp:cNvPr id="0" name=""/>
        <dsp:cNvSpPr/>
      </dsp:nvSpPr>
      <dsp:spPr>
        <a:xfrm>
          <a:off x="5451295" y="2917718"/>
          <a:ext cx="4167704" cy="2500622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E’ un caso esterno di filiera agile, dove è presente una minoranza di clienti esigenti, propensi a pagare per elevati livelli di servizio.</a:t>
          </a:r>
        </a:p>
      </dsp:txBody>
      <dsp:txXfrm>
        <a:off x="5451295" y="2917718"/>
        <a:ext cx="4167704" cy="25006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652DC-65C1-47C5-9505-3F8FCCF60078}">
      <dsp:nvSpPr>
        <dsp:cNvPr id="0" name=""/>
        <dsp:cNvSpPr/>
      </dsp:nvSpPr>
      <dsp:spPr>
        <a:xfrm>
          <a:off x="0" y="175684"/>
          <a:ext cx="9740569" cy="23779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Le</a:t>
          </a:r>
          <a:r>
            <a:rPr lang="it-IT" sz="3000" kern="1200" baseline="0" dirty="0"/>
            <a:t> tipologie di filiera indicata elencate evidenziano come sia possibile soddisfare al meglio le esigenze di diversi segmenti di clientela, puntando su diverse combinazioni di efficienza e reattività. </a:t>
          </a:r>
          <a:endParaRPr lang="it-IT" sz="3000" kern="1200" dirty="0"/>
        </a:p>
      </dsp:txBody>
      <dsp:txXfrm>
        <a:off x="0" y="175684"/>
        <a:ext cx="9740569" cy="2377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29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3091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2805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188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250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22160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42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663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4234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581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340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7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89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180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235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b="1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664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23AA9A18-95BF-4EE7-9BF3-03D6A45A59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054347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8060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23AA9A18-95BF-4EE7-9BF3-03D6A45A59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934161"/>
              </p:ext>
            </p:extLst>
          </p:nvPr>
        </p:nvGraphicFramePr>
        <p:xfrm>
          <a:off x="1310289" y="635584"/>
          <a:ext cx="1048582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0904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23AA9A18-95BF-4EE7-9BF3-03D6A45A59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9134298"/>
              </p:ext>
            </p:extLst>
          </p:nvPr>
        </p:nvGraphicFramePr>
        <p:xfrm>
          <a:off x="1432954" y="875370"/>
          <a:ext cx="9740570" cy="2553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reccia in giù 3">
            <a:extLst>
              <a:ext uri="{FF2B5EF4-FFF2-40B4-BE49-F238E27FC236}">
                <a16:creationId xmlns:a16="http://schemas.microsoft.com/office/drawing/2014/main" id="{4A8779A2-81CC-458D-AE4A-CC01580450CD}"/>
              </a:ext>
            </a:extLst>
          </p:cNvPr>
          <p:cNvSpPr/>
          <p:nvPr/>
        </p:nvSpPr>
        <p:spPr>
          <a:xfrm>
            <a:off x="763751" y="196339"/>
            <a:ext cx="423918" cy="489023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1310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73" y="385645"/>
            <a:ext cx="10783657" cy="110861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CANALE DI DISTRIBUZIONE ALL’INTERNO DELLA FILIERA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0CFD33D-6FE1-A9AF-722F-2CE9A1CF314C}"/>
              </a:ext>
            </a:extLst>
          </p:cNvPr>
          <p:cNvSpPr txBox="1"/>
          <p:nvPr/>
        </p:nvSpPr>
        <p:spPr>
          <a:xfrm>
            <a:off x="730469" y="2146417"/>
            <a:ext cx="107310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accent1"/>
                </a:solidFill>
              </a:rPr>
              <a:t>Nell’ambito della filiera, </a:t>
            </a:r>
          </a:p>
          <a:p>
            <a:endParaRPr lang="it-IT" sz="3000" dirty="0">
              <a:solidFill>
                <a:schemeClr val="tx2"/>
              </a:solidFill>
            </a:endParaRPr>
          </a:p>
          <a:p>
            <a:r>
              <a:rPr lang="it-IT" sz="3000" dirty="0">
                <a:solidFill>
                  <a:schemeClr val="tx2"/>
                </a:solidFill>
              </a:rPr>
              <a:t>l’insieme dei soggetti che concorrono a far arrivare i prodotti finiti dalle fabbriche al mercato finale viene generalmente denominato </a:t>
            </a:r>
          </a:p>
          <a:p>
            <a:pPr algn="ctr"/>
            <a:endParaRPr lang="it-IT" sz="30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CANALE DI DISTRIBUZIONE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DC33A794-C443-507B-04A6-38242DA93D17}"/>
              </a:ext>
            </a:extLst>
          </p:cNvPr>
          <p:cNvSpPr/>
          <p:nvPr/>
        </p:nvSpPr>
        <p:spPr>
          <a:xfrm>
            <a:off x="9638627" y="4977721"/>
            <a:ext cx="693683" cy="6831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1837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74F81E3-0D82-462F-B5AD-ECE6A5AF7CBB}"/>
              </a:ext>
            </a:extLst>
          </p:cNvPr>
          <p:cNvSpPr txBox="1"/>
          <p:nvPr/>
        </p:nvSpPr>
        <p:spPr>
          <a:xfrm>
            <a:off x="1208690" y="1008993"/>
            <a:ext cx="107310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Esso fa riferimento … alle operazioni di distribuzione, </a:t>
            </a:r>
          </a:p>
          <a:p>
            <a:r>
              <a:rPr lang="it-IT" sz="3000" i="1" dirty="0">
                <a:solidFill>
                  <a:schemeClr val="accent1"/>
                </a:solidFill>
              </a:rPr>
              <a:t>vale a dire ai passaggi di proprietà o di possesso, dei prodotti finiti dai produttori, agli intermediari commerciali e ai consumatori finali, generando flussi logistici, informativi e monetari.</a:t>
            </a:r>
          </a:p>
          <a:p>
            <a:endParaRPr lang="it-IT" sz="30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3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(Sciarelli e Vona, 2009).</a:t>
            </a:r>
          </a:p>
        </p:txBody>
      </p:sp>
    </p:spTree>
    <p:extLst>
      <p:ext uri="{BB962C8B-B14F-4D97-AF65-F5344CB8AC3E}">
        <p14:creationId xmlns:p14="http://schemas.microsoft.com/office/powerpoint/2010/main" val="1533903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044D43-9AB7-4321-9BC3-0FE527383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157" y="585952"/>
            <a:ext cx="8426669" cy="5686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324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6C748F1-635D-4001-8DEC-F5AF40FE2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834" y="1003738"/>
            <a:ext cx="9448800" cy="3883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818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495272-8E0E-452E-994B-A5DD4E3B8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" r="2229"/>
          <a:stretch>
            <a:fillRect/>
          </a:stretch>
        </p:blipFill>
        <p:spPr bwMode="auto">
          <a:xfrm>
            <a:off x="1091105" y="825063"/>
            <a:ext cx="10009790" cy="444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56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3</a:t>
            </a:r>
            <a:b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RETAILING E IL SUO RUOLO NELLA SUPPLY CHAIN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9FBC4CD2-9E9D-2DAB-6DF7-E4576E6D517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254" y="394874"/>
            <a:ext cx="10783657" cy="101018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CONCETTO DI SUPPLY CHAIN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2710BE-DFF1-73C2-1469-7B86855C9B82}"/>
              </a:ext>
            </a:extLst>
          </p:cNvPr>
          <p:cNvSpPr txBox="1"/>
          <p:nvPr/>
        </p:nvSpPr>
        <p:spPr>
          <a:xfrm>
            <a:off x="1" y="2055263"/>
            <a:ext cx="4092498" cy="33701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5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SUPPLY CHAIN MANAGEMENT</a:t>
            </a:r>
          </a:p>
          <a:p>
            <a:pPr algn="ctr"/>
            <a:endParaRPr lang="it-IT" sz="25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Riguarda la gestione complessiva di tutta una serie di attività in input che producono specifici output di valore per i clienti.</a:t>
            </a:r>
          </a:p>
          <a:p>
            <a:pPr algn="r"/>
            <a:endParaRPr lang="it-IT" sz="23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it-IT" sz="2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(Lambert e Cooper, 2000, p. 65)</a:t>
            </a:r>
            <a:endParaRPr lang="it-IT" sz="2300" i="1" dirty="0">
              <a:solidFill>
                <a:schemeClr val="bg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C4F714C-3934-485D-5C05-4E2FE72E9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00" y="1494263"/>
            <a:ext cx="7848406" cy="5185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35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B1E1B87-287D-49F2-B382-F69838D3E9DC}"/>
              </a:ext>
            </a:extLst>
          </p:cNvPr>
          <p:cNvSpPr txBox="1"/>
          <p:nvPr/>
        </p:nvSpPr>
        <p:spPr>
          <a:xfrm>
            <a:off x="646388" y="234042"/>
            <a:ext cx="11288110" cy="15234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23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ATTORI DELLA SUPPLY CHAIN, sono raggruppabili nelle seguenti categorie:</a:t>
            </a:r>
          </a:p>
          <a:p>
            <a:endParaRPr lang="it-IT" sz="35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35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0A06A4CB-113F-4493-A913-457A840A62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9425796"/>
              </p:ext>
            </p:extLst>
          </p:nvPr>
        </p:nvGraphicFramePr>
        <p:xfrm>
          <a:off x="359269" y="995789"/>
          <a:ext cx="8980670" cy="2442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34641754-78A0-A4BA-A6D1-CBA24D19A2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1372963"/>
              </p:ext>
            </p:extLst>
          </p:nvPr>
        </p:nvGraphicFramePr>
        <p:xfrm>
          <a:off x="502829" y="3812048"/>
          <a:ext cx="8837110" cy="3146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2695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68871A33-3CDB-449E-AEBC-C78C706086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373262"/>
              </p:ext>
            </p:extLst>
          </p:nvPr>
        </p:nvGraphicFramePr>
        <p:xfrm>
          <a:off x="3202878" y="20912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877C70D4-AC9D-933B-7F2C-C722913D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515" y="262466"/>
            <a:ext cx="9580969" cy="914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GLI APPROCCI SUPPLY-PUSH E DEMAND-PULL</a:t>
            </a:r>
          </a:p>
        </p:txBody>
      </p:sp>
    </p:spTree>
    <p:extLst>
      <p:ext uri="{BB962C8B-B14F-4D97-AF65-F5344CB8AC3E}">
        <p14:creationId xmlns:p14="http://schemas.microsoft.com/office/powerpoint/2010/main" val="2771592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441D4B2-15F8-4530-8E07-EBA6B9034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014" y="578068"/>
            <a:ext cx="10237076" cy="5265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51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901EB46-F160-462A-A3E7-3E48AF9B6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28" y="294289"/>
            <a:ext cx="10258096" cy="589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82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Rettangolo con due angoli in diagonale arrotondati 3">
            <a:extLst>
              <a:ext uri="{FF2B5EF4-FFF2-40B4-BE49-F238E27FC236}">
                <a16:creationId xmlns:a16="http://schemas.microsoft.com/office/drawing/2014/main" id="{CCF46C02-9760-4E76-812F-9F3D8197A673}"/>
              </a:ext>
            </a:extLst>
          </p:cNvPr>
          <p:cNvSpPr/>
          <p:nvPr/>
        </p:nvSpPr>
        <p:spPr>
          <a:xfrm>
            <a:off x="409904" y="611423"/>
            <a:ext cx="9181136" cy="555885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E59D2A3-620E-470D-AEC0-C89DC1534581}"/>
              </a:ext>
            </a:extLst>
          </p:cNvPr>
          <p:cNvSpPr txBox="1"/>
          <p:nvPr/>
        </p:nvSpPr>
        <p:spPr>
          <a:xfrm>
            <a:off x="1358812" y="1059440"/>
            <a:ext cx="728332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700" dirty="0">
                <a:solidFill>
                  <a:schemeClr val="tx2"/>
                </a:solidFill>
              </a:rPr>
              <a:t>Avvalersi di un soggetto promotore del cambiamento, </a:t>
            </a:r>
            <a:r>
              <a:rPr lang="it-IT" sz="27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cd. CHANGE CHAMPION</a:t>
            </a:r>
            <a:r>
              <a:rPr lang="it-IT" sz="2700" dirty="0">
                <a:solidFill>
                  <a:schemeClr val="tx2"/>
                </a:solidFill>
              </a:rPr>
              <a:t>, diventa utile e indispensabile per attuare efficacemente una strategia di filiera.</a:t>
            </a:r>
          </a:p>
          <a:p>
            <a:endParaRPr lang="it-IT" sz="2700" dirty="0">
              <a:solidFill>
                <a:schemeClr val="tx2"/>
              </a:solidFill>
            </a:endParaRPr>
          </a:p>
          <a:p>
            <a:r>
              <a:rPr lang="it-IT" sz="2700" dirty="0">
                <a:solidFill>
                  <a:schemeClr val="tx2"/>
                </a:solidFill>
              </a:rPr>
              <a:t>Con il pieno supporto del SENIOR MANAGEMENT, tale individuo viene reclutato esclusivamente per le sue capacità di coordinamento, poiché è in grado si attivare iniziative di collaborazione sia tra il personale interno sia tra questo e le imprese esterne della supply chain</a:t>
            </a:r>
          </a:p>
        </p:txBody>
      </p:sp>
    </p:spTree>
    <p:extLst>
      <p:ext uri="{BB962C8B-B14F-4D97-AF65-F5344CB8AC3E}">
        <p14:creationId xmlns:p14="http://schemas.microsoft.com/office/powerpoint/2010/main" val="180077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011DEE-B8CF-4B34-9A1A-C67F2A37D420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B1D007-7BDE-44A1-A58A-D2E52413E2CA}"/>
              </a:ext>
            </a:extLst>
          </p:cNvPr>
          <p:cNvSpPr txBox="1"/>
          <p:nvPr/>
        </p:nvSpPr>
        <p:spPr>
          <a:xfrm>
            <a:off x="5638800" y="2974427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9D4738D-001A-46C7-AC3A-DC9F6EC5F42D}"/>
              </a:ext>
            </a:extLst>
          </p:cNvPr>
          <p:cNvSpPr txBox="1"/>
          <p:nvPr/>
        </p:nvSpPr>
        <p:spPr>
          <a:xfrm>
            <a:off x="6962821" y="1574819"/>
            <a:ext cx="4568283" cy="39857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300" dirty="0">
                <a:solidFill>
                  <a:schemeClr val="tx2"/>
                </a:solidFill>
              </a:rPr>
              <a:t>Dando per certo che la collaborazione abbia luogo, è possibile individuare filiere con caratteristiche diverse in funzione del grado di prevedibilità della domanda </a:t>
            </a: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(BASSA VS ALTA) </a:t>
            </a:r>
            <a:r>
              <a:rPr lang="it-IT" sz="2300" dirty="0">
                <a:solidFill>
                  <a:schemeClr val="tx2"/>
                </a:solidFill>
              </a:rPr>
              <a:t>e dell’intensità della relazione instaurata con il cliente </a:t>
            </a:r>
            <a:r>
              <a:rPr lang="it-IT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(DEBOLE VS FORTE)</a:t>
            </a:r>
          </a:p>
          <a:p>
            <a:pPr algn="ctr"/>
            <a:endParaRPr lang="it-IT" sz="2300" dirty="0">
              <a:solidFill>
                <a:schemeClr val="tx2"/>
              </a:solidFill>
            </a:endParaRPr>
          </a:p>
          <a:p>
            <a:pPr algn="ctr"/>
            <a:endParaRPr lang="it-IT" sz="23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4E214B2-4456-D55D-850F-89293D6D4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0" y="596930"/>
            <a:ext cx="6213261" cy="528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778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2260</TotalTime>
  <Words>575</Words>
  <Application>Microsoft Office PowerPoint</Application>
  <PresentationFormat>Widescreen</PresentationFormat>
  <Paragraphs>64</Paragraphs>
  <Slides>17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Algerian</vt:lpstr>
      <vt:lpstr>Arial</vt:lpstr>
      <vt:lpstr>Calibri</vt:lpstr>
      <vt:lpstr>Times New Roman</vt:lpstr>
      <vt:lpstr>Tw Cen MT</vt:lpstr>
      <vt:lpstr>Tw Cen MT Condensed</vt:lpstr>
      <vt:lpstr>Wingdings 3</vt:lpstr>
      <vt:lpstr>Integrale</vt:lpstr>
      <vt:lpstr>Presentazione standard di PowerPoint</vt:lpstr>
      <vt:lpstr>   LEZIONE 3 IL RETAILING E IL SUO RUOLO NELLA SUPPLY CHAIN </vt:lpstr>
      <vt:lpstr>IL CONCETTO DI SUPPLY CHAIN</vt:lpstr>
      <vt:lpstr>Presentazione standard di PowerPoint</vt:lpstr>
      <vt:lpstr>GLI APPROCCI SUPPLY-PUSH E DEMAND-PULL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CANALE DI DISTRIBUZIONE ALL’INTERNO DELLA FILIERA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175</cp:revision>
  <dcterms:created xsi:type="dcterms:W3CDTF">2023-02-17T15:38:06Z</dcterms:created>
  <dcterms:modified xsi:type="dcterms:W3CDTF">2023-03-15T15:51:57Z</dcterms:modified>
</cp:coreProperties>
</file>